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612" r:id="rId2"/>
    <p:sldId id="576" r:id="rId3"/>
    <p:sldId id="541" r:id="rId4"/>
    <p:sldId id="609" r:id="rId5"/>
    <p:sldId id="543" r:id="rId6"/>
    <p:sldId id="614" r:id="rId7"/>
    <p:sldId id="544" r:id="rId8"/>
    <p:sldId id="545" r:id="rId9"/>
    <p:sldId id="538" r:id="rId10"/>
    <p:sldId id="328" r:id="rId11"/>
    <p:sldId id="341" r:id="rId12"/>
    <p:sldId id="342" r:id="rId13"/>
    <p:sldId id="343" r:id="rId14"/>
    <p:sldId id="592" r:id="rId15"/>
    <p:sldId id="593" r:id="rId16"/>
    <p:sldId id="594" r:id="rId17"/>
    <p:sldId id="604" r:id="rId18"/>
    <p:sldId id="605" r:id="rId19"/>
    <p:sldId id="611" r:id="rId20"/>
    <p:sldId id="603" r:id="rId21"/>
    <p:sldId id="608" r:id="rId22"/>
    <p:sldId id="613" r:id="rId23"/>
    <p:sldId id="556" r:id="rId24"/>
    <p:sldId id="557" r:id="rId25"/>
    <p:sldId id="515" r:id="rId26"/>
    <p:sldId id="560" r:id="rId27"/>
    <p:sldId id="52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5078" autoAdjust="0"/>
  </p:normalViewPr>
  <p:slideViewPr>
    <p:cSldViewPr>
      <p:cViewPr>
        <p:scale>
          <a:sx n="86" d="100"/>
          <a:sy n="86" d="100"/>
        </p:scale>
        <p:origin x="936" y="-9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64F0E-24A7-4B2C-B75D-36E6FF0AAF5F}" type="datetimeFigureOut">
              <a:rPr lang="en-US" smtClean="0"/>
              <a:pPr/>
              <a:t>10/9/2020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1CD1E7-82D7-4EDC-9A27-1A30CDECF103}" type="slidenum">
              <a:rPr lang="en-US" smtClean="0"/>
              <a:pPr/>
              <a:t>‹#›</a:t>
            </a:fld>
            <a:endParaRPr lang="en-US" dirty="0"/>
          </a:p>
        </p:txBody>
      </p:sp>
    </p:spTree>
    <p:extLst>
      <p:ext uri="{BB962C8B-B14F-4D97-AF65-F5344CB8AC3E}">
        <p14:creationId xmlns:p14="http://schemas.microsoft.com/office/powerpoint/2010/main" val="1540540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12</a:t>
            </a:fld>
            <a:endParaRPr lang="en-US" dirty="0"/>
          </a:p>
        </p:txBody>
      </p:sp>
    </p:spTree>
    <p:extLst>
      <p:ext uri="{BB962C8B-B14F-4D97-AF65-F5344CB8AC3E}">
        <p14:creationId xmlns:p14="http://schemas.microsoft.com/office/powerpoint/2010/main" val="1792691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14</a:t>
            </a:fld>
            <a:endParaRPr lang="en-US" dirty="0"/>
          </a:p>
        </p:txBody>
      </p:sp>
    </p:spTree>
    <p:extLst>
      <p:ext uri="{BB962C8B-B14F-4D97-AF65-F5344CB8AC3E}">
        <p14:creationId xmlns:p14="http://schemas.microsoft.com/office/powerpoint/2010/main" val="3884469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function accepts a single parameter and is used to return the identity of an object. This identity has to be unique and constant for this object during the life.</a:t>
            </a:r>
          </a:p>
        </p:txBody>
      </p:sp>
      <p:sp>
        <p:nvSpPr>
          <p:cNvPr id="4" name="Slide Number Placeholder 3"/>
          <p:cNvSpPr>
            <a:spLocks noGrp="1"/>
          </p:cNvSpPr>
          <p:nvPr>
            <p:ph type="sldNum" sz="quarter" idx="5"/>
          </p:nvPr>
        </p:nvSpPr>
        <p:spPr/>
        <p:txBody>
          <a:bodyPr/>
          <a:lstStyle/>
          <a:p>
            <a:fld id="{F91CD1E7-82D7-4EDC-9A27-1A30CDECF103}" type="slidenum">
              <a:rPr lang="en-US" smtClean="0"/>
              <a:pPr/>
              <a:t>15</a:t>
            </a:fld>
            <a:endParaRPr lang="en-US" dirty="0"/>
          </a:p>
        </p:txBody>
      </p:sp>
    </p:spTree>
    <p:extLst>
      <p:ext uri="{BB962C8B-B14F-4D97-AF65-F5344CB8AC3E}">
        <p14:creationId xmlns:p14="http://schemas.microsoft.com/office/powerpoint/2010/main" val="1744605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16</a:t>
            </a:fld>
            <a:endParaRPr lang="en-US" dirty="0"/>
          </a:p>
        </p:txBody>
      </p:sp>
    </p:spTree>
    <p:extLst>
      <p:ext uri="{BB962C8B-B14F-4D97-AF65-F5344CB8AC3E}">
        <p14:creationId xmlns:p14="http://schemas.microsoft.com/office/powerpoint/2010/main" val="3884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17</a:t>
            </a:fld>
            <a:endParaRPr lang="en-US" dirty="0"/>
          </a:p>
        </p:txBody>
      </p:sp>
    </p:spTree>
    <p:extLst>
      <p:ext uri="{BB962C8B-B14F-4D97-AF65-F5344CB8AC3E}">
        <p14:creationId xmlns:p14="http://schemas.microsoft.com/office/powerpoint/2010/main" val="388446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18</a:t>
            </a:fld>
            <a:endParaRPr lang="en-US" dirty="0"/>
          </a:p>
        </p:txBody>
      </p:sp>
    </p:spTree>
    <p:extLst>
      <p:ext uri="{BB962C8B-B14F-4D97-AF65-F5344CB8AC3E}">
        <p14:creationId xmlns:p14="http://schemas.microsoft.com/office/powerpoint/2010/main" val="388446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19</a:t>
            </a:fld>
            <a:endParaRPr lang="en-US" dirty="0"/>
          </a:p>
        </p:txBody>
      </p:sp>
    </p:spTree>
    <p:extLst>
      <p:ext uri="{BB962C8B-B14F-4D97-AF65-F5344CB8AC3E}">
        <p14:creationId xmlns:p14="http://schemas.microsoft.com/office/powerpoint/2010/main" val="3884469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20</a:t>
            </a:fld>
            <a:endParaRPr lang="en-US" dirty="0"/>
          </a:p>
        </p:txBody>
      </p:sp>
    </p:spTree>
    <p:extLst>
      <p:ext uri="{BB962C8B-B14F-4D97-AF65-F5344CB8AC3E}">
        <p14:creationId xmlns:p14="http://schemas.microsoft.com/office/powerpoint/2010/main" val="3884469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EB6BEC-A856-449F-979B-5D6A507B6823}" type="datetime1">
              <a:rPr lang="en-US" smtClean="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EFBC17-9988-401E-92BD-8BF36D6F3C05}" type="datetime1">
              <a:rPr lang="en-US" smtClean="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ED5EC3-0C98-4890-993C-5B9FB4C670AE}" type="datetime1">
              <a:rPr lang="en-US" smtClean="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28E221FB-4BCC-4D28-8FF9-686B63613869}" type="datetime1">
              <a:rPr lang="en-US" altLang="en-US" smtClean="0"/>
              <a:t>10/9/2020</a:t>
            </a:fld>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103686D5-C9AC-41E0-9A48-8A8E880B1A27}" type="slidenum">
              <a:rPr lang="en-US" altLang="en-US"/>
              <a:pPr/>
              <a:t>‹#›</a:t>
            </a:fld>
            <a:endParaRPr lang="en-US" altLang="en-US"/>
          </a:p>
        </p:txBody>
      </p:sp>
    </p:spTree>
    <p:extLst>
      <p:ext uri="{BB962C8B-B14F-4D97-AF65-F5344CB8AC3E}">
        <p14:creationId xmlns:p14="http://schemas.microsoft.com/office/powerpoint/2010/main" val="26696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998296-C624-4BF3-9F06-3646324927E9}" type="datetime1">
              <a:rPr lang="en-US" smtClean="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36430-E15E-46E6-AE3A-F910537588D9}" type="datetime1">
              <a:rPr lang="en-US" smtClean="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93A770-C917-4D37-8257-397FAE6BB6D7}" type="datetime1">
              <a:rPr lang="en-US" smtClean="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96C895-09EA-456F-9FA9-F814D12AFAF6}" type="datetime1">
              <a:rPr lang="en-US" smtClean="0"/>
              <a:t>10/9/2020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BBFDBF-72C1-4D89-B526-6C201526F335}" type="datetime1">
              <a:rPr lang="en-US" smtClean="0"/>
              <a:t>10/9/2020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48CF1-1460-4A13-A295-5B81D614DE10}" type="datetime1">
              <a:rPr lang="en-US" smtClean="0"/>
              <a:t>10/9/2020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E688DC-B568-4FD6-B653-11DF06CCD2EA}" type="datetime1">
              <a:rPr lang="en-US" smtClean="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E10A5-3DD6-4601-AD4E-EEC032E5C898}" type="datetime1">
              <a:rPr lang="en-US" smtClean="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51DAE-D01B-493D-AAC1-76831DFEC57D}" type="datetime1">
              <a:rPr lang="en-US" smtClean="0"/>
              <a:t>10/9/2020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modulou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order_of_opera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Operators and Expressions in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a:bodyPr>
          <a:lstStyle/>
          <a:p>
            <a:r>
              <a:rPr lang="en-US" sz="4000" b="1" dirty="0"/>
              <a:t>Quotation in Python</a:t>
            </a:r>
          </a:p>
        </p:txBody>
      </p:sp>
      <p:sp>
        <p:nvSpPr>
          <p:cNvPr id="3" name="Content Placeholder 2"/>
          <p:cNvSpPr>
            <a:spLocks noGrp="1"/>
          </p:cNvSpPr>
          <p:nvPr>
            <p:ph idx="1"/>
          </p:nvPr>
        </p:nvSpPr>
        <p:spPr>
          <a:xfrm>
            <a:off x="457200" y="914400"/>
            <a:ext cx="8229600" cy="5715000"/>
          </a:xfrm>
        </p:spPr>
        <p:txBody>
          <a:bodyPr>
            <a:normAutofit/>
          </a:bodyPr>
          <a:lstStyle/>
          <a:p>
            <a:pPr>
              <a:lnSpc>
                <a:spcPct val="150000"/>
              </a:lnSpc>
            </a:pPr>
            <a:r>
              <a:rPr lang="en-US" sz="2400" dirty="0">
                <a:latin typeface="Arial" pitchFamily="34" charset="0"/>
                <a:cs typeface="Arial" pitchFamily="34" charset="0"/>
              </a:rPr>
              <a:t>Python accepts single ('), double (") and triple (''' or """) quotes to denote string literals, as long as the same type of quote starts and ends the string.</a:t>
            </a:r>
          </a:p>
          <a:p>
            <a:pPr>
              <a:lnSpc>
                <a:spcPct val="150000"/>
              </a:lnSpc>
            </a:pPr>
            <a:r>
              <a:rPr lang="en-US" sz="2400" dirty="0">
                <a:latin typeface="Arial" pitchFamily="34" charset="0"/>
                <a:cs typeface="Arial" pitchFamily="34" charset="0"/>
              </a:rPr>
              <a:t>The triple quotes are used to span the string across multiple lines. For example, all the following are legal −</a:t>
            </a:r>
          </a:p>
          <a:p>
            <a:pPr>
              <a:lnSpc>
                <a:spcPct val="150000"/>
              </a:lnSpc>
            </a:pPr>
            <a:r>
              <a:rPr lang="en-US" sz="2400" dirty="0">
                <a:latin typeface="Arial" pitchFamily="34" charset="0"/>
                <a:cs typeface="Arial" pitchFamily="34" charset="0"/>
              </a:rPr>
              <a:t>word = 'word' </a:t>
            </a:r>
          </a:p>
          <a:p>
            <a:pPr>
              <a:lnSpc>
                <a:spcPct val="150000"/>
              </a:lnSpc>
            </a:pPr>
            <a:r>
              <a:rPr lang="en-US" sz="2400" dirty="0">
                <a:latin typeface="Arial" pitchFamily="34" charset="0"/>
                <a:cs typeface="Arial" pitchFamily="34" charset="0"/>
              </a:rPr>
              <a:t>sentence = "This is a sentence." </a:t>
            </a:r>
          </a:p>
          <a:p>
            <a:pPr>
              <a:lnSpc>
                <a:spcPct val="150000"/>
              </a:lnSpc>
            </a:pPr>
            <a:r>
              <a:rPr lang="en-US" sz="2400" dirty="0">
                <a:latin typeface="Arial" pitchFamily="34" charset="0"/>
                <a:cs typeface="Arial" pitchFamily="34" charset="0"/>
              </a:rPr>
              <a:t>paragraph = """This is a paragraph. It is made up of multiple lines and sentences."""</a:t>
            </a:r>
          </a:p>
        </p:txBody>
      </p:sp>
      <p:sp>
        <p:nvSpPr>
          <p:cNvPr id="4" name="Date Placeholder 3">
            <a:extLst>
              <a:ext uri="{FF2B5EF4-FFF2-40B4-BE49-F238E27FC236}">
                <a16:creationId xmlns:a16="http://schemas.microsoft.com/office/drawing/2014/main" id="{AAB3B65B-A3C8-4D83-9638-86F10700164C}"/>
              </a:ext>
            </a:extLst>
          </p:cNvPr>
          <p:cNvSpPr>
            <a:spLocks noGrp="1"/>
          </p:cNvSpPr>
          <p:nvPr>
            <p:ph type="dt" sz="half" idx="10"/>
          </p:nvPr>
        </p:nvSpPr>
        <p:spPr/>
        <p:txBody>
          <a:bodyPr/>
          <a:lstStyle/>
          <a:p>
            <a:fld id="{E675397C-1640-4A0A-B86F-1EAD19C26167}" type="datetime1">
              <a:rPr lang="en-US" smtClean="0"/>
              <a:t>10/9/2020</a:t>
            </a:fld>
            <a:endParaRPr lang="en-US" dirty="0"/>
          </a:p>
        </p:txBody>
      </p:sp>
      <p:sp>
        <p:nvSpPr>
          <p:cNvPr id="5" name="Slide Number Placeholder 4">
            <a:extLst>
              <a:ext uri="{FF2B5EF4-FFF2-40B4-BE49-F238E27FC236}">
                <a16:creationId xmlns:a16="http://schemas.microsoft.com/office/drawing/2014/main" id="{4F924E16-989D-4617-85AC-B0923F969455}"/>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2537713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Built-in format Function</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r>
              <a:rPr lang="en-US" dirty="0"/>
              <a:t>Because floating-point values may contain an arbitrary number of decimal places, the built-in </a:t>
            </a:r>
            <a:r>
              <a:rPr lang="en-US" b="1" dirty="0"/>
              <a:t>format </a:t>
            </a:r>
            <a:r>
              <a:rPr lang="en-US" dirty="0"/>
              <a:t>function can be used to produce a numeric string version of the value containing a specific number of decimal places.</a:t>
            </a:r>
          </a:p>
          <a:p>
            <a:endParaRPr lang="en-US" dirty="0"/>
          </a:p>
          <a:p>
            <a:endParaRPr lang="en-US" dirty="0"/>
          </a:p>
          <a:p>
            <a:endParaRPr lang="en-US" dirty="0"/>
          </a:p>
          <a:p>
            <a:endParaRPr lang="en-US" dirty="0"/>
          </a:p>
          <a:p>
            <a:r>
              <a:rPr lang="en-US" dirty="0"/>
              <a:t>In these examples, </a:t>
            </a:r>
            <a:r>
              <a:rPr lang="en-US" i="1" dirty="0"/>
              <a:t>format </a:t>
            </a:r>
            <a:r>
              <a:rPr lang="en-US" i="1" dirty="0" err="1"/>
              <a:t>specifier</a:t>
            </a:r>
            <a:r>
              <a:rPr lang="en-US" i="1" dirty="0"/>
              <a:t> </a:t>
            </a:r>
            <a:r>
              <a:rPr lang="en-US" dirty="0"/>
              <a:t>'.2f' rounds the result to two decimal places of accuracy in the string produced. </a:t>
            </a:r>
            <a:br>
              <a:rPr lang="en-US" dirty="0"/>
            </a:br>
            <a:br>
              <a:rPr lang="en-US" dirty="0"/>
            </a:br>
            <a:br>
              <a:rPr lang="en-US" dirty="0"/>
            </a:b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971800"/>
            <a:ext cx="64674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a:extLst>
              <a:ext uri="{FF2B5EF4-FFF2-40B4-BE49-F238E27FC236}">
                <a16:creationId xmlns:a16="http://schemas.microsoft.com/office/drawing/2014/main" id="{269837E5-4E5B-4319-8A45-B14EF4A05FB8}"/>
              </a:ext>
            </a:extLst>
          </p:cNvPr>
          <p:cNvSpPr>
            <a:spLocks noGrp="1"/>
          </p:cNvSpPr>
          <p:nvPr>
            <p:ph type="dt" sz="half" idx="10"/>
          </p:nvPr>
        </p:nvSpPr>
        <p:spPr/>
        <p:txBody>
          <a:bodyPr/>
          <a:lstStyle/>
          <a:p>
            <a:fld id="{D4F6912B-A5A4-49D4-BC6C-272D1EA75E5D}" type="datetime1">
              <a:rPr lang="en-US" smtClean="0"/>
              <a:t>10/9/2020</a:t>
            </a:fld>
            <a:endParaRPr lang="en-US" dirty="0"/>
          </a:p>
        </p:txBody>
      </p:sp>
      <p:sp>
        <p:nvSpPr>
          <p:cNvPr id="6" name="Slide Number Placeholder 5">
            <a:extLst>
              <a:ext uri="{FF2B5EF4-FFF2-40B4-BE49-F238E27FC236}">
                <a16:creationId xmlns:a16="http://schemas.microsoft.com/office/drawing/2014/main" id="{723EA126-79C6-4916-B97E-14FA607924CA}"/>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244146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very large (or very small) values 'e' can be used as a format </a:t>
            </a:r>
            <a:r>
              <a:rPr lang="en-US" dirty="0" err="1"/>
              <a:t>specifier</a:t>
            </a:r>
            <a:r>
              <a:rPr lang="en-US" dirty="0"/>
              <a:t>,</a:t>
            </a:r>
            <a:br>
              <a:rPr lang="en-US" dirty="0"/>
            </a:br>
            <a:br>
              <a:rPr lang="en-US" dirty="0"/>
            </a:br>
            <a:br>
              <a:rPr lang="en-US" dirty="0"/>
            </a:b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8389" y="3148013"/>
            <a:ext cx="5162386" cy="890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a:extLst>
              <a:ext uri="{FF2B5EF4-FFF2-40B4-BE49-F238E27FC236}">
                <a16:creationId xmlns:a16="http://schemas.microsoft.com/office/drawing/2014/main" id="{9E9C3CCD-CAAF-4153-B55A-6F5E31116BB8}"/>
              </a:ext>
            </a:extLst>
          </p:cNvPr>
          <p:cNvSpPr>
            <a:spLocks noGrp="1"/>
          </p:cNvSpPr>
          <p:nvPr>
            <p:ph type="dt" sz="half" idx="10"/>
          </p:nvPr>
        </p:nvSpPr>
        <p:spPr/>
        <p:txBody>
          <a:bodyPr/>
          <a:lstStyle/>
          <a:p>
            <a:fld id="{E567C1B5-C854-4001-AFEA-786C902B12E1}" type="datetime1">
              <a:rPr lang="en-US" smtClean="0"/>
              <a:t>10/9/2020</a:t>
            </a:fld>
            <a:endParaRPr lang="en-US" dirty="0"/>
          </a:p>
        </p:txBody>
      </p:sp>
      <p:sp>
        <p:nvSpPr>
          <p:cNvPr id="5" name="Slide Number Placeholder 4">
            <a:extLst>
              <a:ext uri="{FF2B5EF4-FFF2-40B4-BE49-F238E27FC236}">
                <a16:creationId xmlns:a16="http://schemas.microsoft.com/office/drawing/2014/main" id="{4A877CE3-3F9C-4634-8244-328B9FC34CCA}"/>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39782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21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133600"/>
            <a:ext cx="7482237" cy="266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a:extLst>
              <a:ext uri="{FF2B5EF4-FFF2-40B4-BE49-F238E27FC236}">
                <a16:creationId xmlns:a16="http://schemas.microsoft.com/office/drawing/2014/main" id="{403F1AD4-C49F-41E9-89BA-D77F85CF72D7}"/>
              </a:ext>
            </a:extLst>
          </p:cNvPr>
          <p:cNvSpPr>
            <a:spLocks noGrp="1"/>
          </p:cNvSpPr>
          <p:nvPr>
            <p:ph type="dt" sz="half" idx="10"/>
          </p:nvPr>
        </p:nvSpPr>
        <p:spPr/>
        <p:txBody>
          <a:bodyPr/>
          <a:lstStyle/>
          <a:p>
            <a:fld id="{2129CBA3-6933-46A0-9191-8B3AE006713F}" type="datetime1">
              <a:rPr lang="en-US" smtClean="0"/>
              <a:t>10/9/2020</a:t>
            </a:fld>
            <a:endParaRPr lang="en-US" dirty="0"/>
          </a:p>
        </p:txBody>
      </p:sp>
      <p:sp>
        <p:nvSpPr>
          <p:cNvPr id="4" name="Slide Number Placeholder 3">
            <a:extLst>
              <a:ext uri="{FF2B5EF4-FFF2-40B4-BE49-F238E27FC236}">
                <a16:creationId xmlns:a16="http://schemas.microsoft.com/office/drawing/2014/main" id="{D452A591-B385-4F5D-ADCD-F4F47C4B0AD5}"/>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482280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Python is a Dynamic Type language</a:t>
            </a:r>
          </a:p>
        </p:txBody>
      </p:sp>
      <p:sp>
        <p:nvSpPr>
          <p:cNvPr id="3" name="Content Placeholder 2"/>
          <p:cNvSpPr>
            <a:spLocks noGrp="1"/>
          </p:cNvSpPr>
          <p:nvPr>
            <p:ph idx="1"/>
          </p:nvPr>
        </p:nvSpPr>
        <p:spPr>
          <a:xfrm>
            <a:off x="457200" y="1295400"/>
            <a:ext cx="8229600" cy="4830763"/>
          </a:xfrm>
        </p:spPr>
        <p:txBody>
          <a:bodyPr/>
          <a:lstStyle/>
          <a:p>
            <a:r>
              <a:rPr lang="en-US" dirty="0"/>
              <a:t>Same variable can be associated with values of different type during program execution, as indicated below.</a:t>
            </a:r>
          </a:p>
          <a:p>
            <a:r>
              <a:rPr lang="en-GB" dirty="0"/>
              <a:t>It's also very dynamic as it rarely uses what it knows to limit variable usage </a:t>
            </a:r>
            <a:br>
              <a:rPr lang="en-US" dirty="0"/>
            </a:br>
            <a:br>
              <a:rPr lang="en-US" dirty="0"/>
            </a:b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962400"/>
            <a:ext cx="446183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a:extLst>
              <a:ext uri="{FF2B5EF4-FFF2-40B4-BE49-F238E27FC236}">
                <a16:creationId xmlns:a16="http://schemas.microsoft.com/office/drawing/2014/main" id="{1BEBC437-1DEC-4F4B-B4DD-E0FBDE0F2434}"/>
              </a:ext>
            </a:extLst>
          </p:cNvPr>
          <p:cNvSpPr>
            <a:spLocks noGrp="1"/>
          </p:cNvSpPr>
          <p:nvPr>
            <p:ph type="dt" sz="half" idx="10"/>
          </p:nvPr>
        </p:nvSpPr>
        <p:spPr/>
        <p:txBody>
          <a:bodyPr/>
          <a:lstStyle/>
          <a:p>
            <a:fld id="{701D1225-B8C3-430A-80CA-914A8A6E277B}" type="datetime1">
              <a:rPr lang="en-US" smtClean="0"/>
              <a:t>10/9/2020</a:t>
            </a:fld>
            <a:endParaRPr lang="en-US" dirty="0"/>
          </a:p>
        </p:txBody>
      </p:sp>
      <p:sp>
        <p:nvSpPr>
          <p:cNvPr id="5" name="Slide Number Placeholder 4">
            <a:extLst>
              <a:ext uri="{FF2B5EF4-FFF2-40B4-BE49-F238E27FC236}">
                <a16:creationId xmlns:a16="http://schemas.microsoft.com/office/drawing/2014/main" id="{1F6DB649-F2E1-4B4B-B68B-65FB033C76E4}"/>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267486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622" y="0"/>
            <a:ext cx="6982178" cy="6473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a:extLst>
              <a:ext uri="{FF2B5EF4-FFF2-40B4-BE49-F238E27FC236}">
                <a16:creationId xmlns:a16="http://schemas.microsoft.com/office/drawing/2014/main" id="{235CEFA1-714D-4558-863A-FCCC3D6662D0}"/>
              </a:ext>
            </a:extLst>
          </p:cNvPr>
          <p:cNvSpPr>
            <a:spLocks noGrp="1"/>
          </p:cNvSpPr>
          <p:nvPr>
            <p:ph type="dt" sz="half" idx="10"/>
          </p:nvPr>
        </p:nvSpPr>
        <p:spPr/>
        <p:txBody>
          <a:bodyPr/>
          <a:lstStyle/>
          <a:p>
            <a:fld id="{A1164BA7-B1AE-4448-A4C7-CAB11EDAE782}" type="datetime1">
              <a:rPr lang="en-US" smtClean="0"/>
              <a:t>10/9/2020</a:t>
            </a:fld>
            <a:endParaRPr lang="en-US" dirty="0"/>
          </a:p>
        </p:txBody>
      </p:sp>
      <p:sp>
        <p:nvSpPr>
          <p:cNvPr id="3" name="Slide Number Placeholder 2">
            <a:extLst>
              <a:ext uri="{FF2B5EF4-FFF2-40B4-BE49-F238E27FC236}">
                <a16:creationId xmlns:a16="http://schemas.microsoft.com/office/drawing/2014/main" id="{A57984E5-18CA-487C-BA97-D3671A3E1D15}"/>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1381637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Bitwise Operations</a:t>
            </a:r>
          </a:p>
        </p:txBody>
      </p:sp>
      <p:sp>
        <p:nvSpPr>
          <p:cNvPr id="3" name="Content Placeholder 2"/>
          <p:cNvSpPr>
            <a:spLocks noGrp="1"/>
          </p:cNvSpPr>
          <p:nvPr>
            <p:ph idx="1"/>
          </p:nvPr>
        </p:nvSpPr>
        <p:spPr/>
        <p:txBody>
          <a:bodyPr/>
          <a:lstStyle/>
          <a:p>
            <a:r>
              <a:rPr lang="en-GB" dirty="0"/>
              <a:t>This includes operators that treat integers as strings of binary bits, and can come in handy if your Python code must deal with things like network packets, serial ports, or packed binary data</a:t>
            </a:r>
          </a:p>
          <a:p>
            <a:r>
              <a:rPr lang="en-GB" dirty="0"/>
              <a:t>&gt;&gt;&gt; x = 1               # 1 decimal is 0001 in bits &gt;&gt;&gt; x &lt;&lt; 2              # Shift left 2 bits: 0100</a:t>
            </a:r>
          </a:p>
          <a:p>
            <a:r>
              <a:rPr lang="en-US" dirty="0"/>
              <a:t>4</a:t>
            </a:r>
          </a:p>
        </p:txBody>
      </p:sp>
      <p:sp>
        <p:nvSpPr>
          <p:cNvPr id="4" name="Date Placeholder 3">
            <a:extLst>
              <a:ext uri="{FF2B5EF4-FFF2-40B4-BE49-F238E27FC236}">
                <a16:creationId xmlns:a16="http://schemas.microsoft.com/office/drawing/2014/main" id="{B482E07C-4F1F-4632-8B28-56A792DE313D}"/>
              </a:ext>
            </a:extLst>
          </p:cNvPr>
          <p:cNvSpPr>
            <a:spLocks noGrp="1"/>
          </p:cNvSpPr>
          <p:nvPr>
            <p:ph type="dt" sz="half" idx="10"/>
          </p:nvPr>
        </p:nvSpPr>
        <p:spPr/>
        <p:txBody>
          <a:bodyPr/>
          <a:lstStyle/>
          <a:p>
            <a:fld id="{5932C2EC-4192-4A5F-A85F-E45D2D53242F}" type="datetime1">
              <a:rPr lang="en-US" smtClean="0"/>
              <a:t>10/9/2020</a:t>
            </a:fld>
            <a:endParaRPr lang="en-US" dirty="0"/>
          </a:p>
        </p:txBody>
      </p:sp>
      <p:sp>
        <p:nvSpPr>
          <p:cNvPr id="5" name="Slide Number Placeholder 4">
            <a:extLst>
              <a:ext uri="{FF2B5EF4-FFF2-40B4-BE49-F238E27FC236}">
                <a16:creationId xmlns:a16="http://schemas.microsoft.com/office/drawing/2014/main" id="{564AD846-63EE-4F23-8621-DE90B924EFE3}"/>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267486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GB" dirty="0"/>
              <a:t>&gt;&gt;&gt; x | 2         # Bitwise OR (either bit=1): 0011 </a:t>
            </a:r>
          </a:p>
          <a:p>
            <a:r>
              <a:rPr lang="en-GB" dirty="0"/>
              <a:t>3 </a:t>
            </a:r>
          </a:p>
          <a:p>
            <a:r>
              <a:rPr lang="en-GB" dirty="0"/>
              <a:t>&gt;&gt;&gt; x &amp; 1      # Bitwise AND (both bits=1): 0001 1 </a:t>
            </a:r>
          </a:p>
          <a:p>
            <a:r>
              <a:rPr lang="en-GB" dirty="0"/>
              <a:t>In the first expression, a binary 1 (in base 2, 0001) is shifted left two slots to create a binary 4 (0100). </a:t>
            </a:r>
          </a:p>
          <a:p>
            <a:r>
              <a:rPr lang="en-GB" dirty="0"/>
              <a:t>The last two operations perform a binary OR to combine bits (0001| 0010 = 0011) and a binary AND to select common bits (0001&amp;0001 = 0001).</a:t>
            </a:r>
            <a:endParaRPr lang="en-US" dirty="0"/>
          </a:p>
        </p:txBody>
      </p:sp>
      <p:sp>
        <p:nvSpPr>
          <p:cNvPr id="2" name="Date Placeholder 1">
            <a:extLst>
              <a:ext uri="{FF2B5EF4-FFF2-40B4-BE49-F238E27FC236}">
                <a16:creationId xmlns:a16="http://schemas.microsoft.com/office/drawing/2014/main" id="{7243A6CA-46A5-4913-9581-8048F556EA65}"/>
              </a:ext>
            </a:extLst>
          </p:cNvPr>
          <p:cNvSpPr>
            <a:spLocks noGrp="1"/>
          </p:cNvSpPr>
          <p:nvPr>
            <p:ph type="dt" sz="half" idx="10"/>
          </p:nvPr>
        </p:nvSpPr>
        <p:spPr/>
        <p:txBody>
          <a:bodyPr/>
          <a:lstStyle/>
          <a:p>
            <a:fld id="{6CD4B0C0-C974-461A-AE9D-51131557F6B7}" type="datetime1">
              <a:rPr lang="en-US" smtClean="0"/>
              <a:t>10/9/2020</a:t>
            </a:fld>
            <a:endParaRPr lang="en-US" dirty="0"/>
          </a:p>
        </p:txBody>
      </p:sp>
      <p:sp>
        <p:nvSpPr>
          <p:cNvPr id="4" name="Slide Number Placeholder 3">
            <a:extLst>
              <a:ext uri="{FF2B5EF4-FFF2-40B4-BE49-F238E27FC236}">
                <a16:creationId xmlns:a16="http://schemas.microsoft.com/office/drawing/2014/main" id="{BD8F642D-C9C4-43F2-BD56-BCDF2527AE5E}"/>
              </a:ext>
            </a:extLst>
          </p:cNvPr>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1267486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GB" dirty="0"/>
              <a:t>To print in binary format use bin function:</a:t>
            </a:r>
          </a:p>
          <a:p>
            <a:r>
              <a:rPr lang="en-GB" dirty="0"/>
              <a:t>&gt;&gt;&gt; X = 0b0001          # Binary literals </a:t>
            </a:r>
          </a:p>
          <a:p>
            <a:r>
              <a:rPr lang="en-GB" dirty="0"/>
              <a:t>&gt;&gt;&gt; X &lt;&lt; 2              	# Shift left 4 </a:t>
            </a:r>
          </a:p>
          <a:p>
            <a:r>
              <a:rPr lang="en-GB" dirty="0"/>
              <a:t>&gt;&gt;&gt; bin(X &lt;&lt; 2)         # Binary digits string '0b100‘</a:t>
            </a:r>
          </a:p>
          <a:p>
            <a:r>
              <a:rPr lang="en-GB" dirty="0"/>
              <a:t>&gt;&gt;&gt; bin(X | 0b010)      # Bitwise OR: either '0b11' </a:t>
            </a:r>
          </a:p>
          <a:p>
            <a:r>
              <a:rPr lang="en-GB" dirty="0"/>
              <a:t>&gt;&gt;&gt; bin(X &amp; 0b1)        # Bitwise AND: both '0b0'</a:t>
            </a:r>
          </a:p>
          <a:p>
            <a:endParaRPr lang="en-US" dirty="0"/>
          </a:p>
        </p:txBody>
      </p:sp>
      <p:sp>
        <p:nvSpPr>
          <p:cNvPr id="2" name="Date Placeholder 1">
            <a:extLst>
              <a:ext uri="{FF2B5EF4-FFF2-40B4-BE49-F238E27FC236}">
                <a16:creationId xmlns:a16="http://schemas.microsoft.com/office/drawing/2014/main" id="{A3216617-94DA-4899-8338-2954D2EDB4A7}"/>
              </a:ext>
            </a:extLst>
          </p:cNvPr>
          <p:cNvSpPr>
            <a:spLocks noGrp="1"/>
          </p:cNvSpPr>
          <p:nvPr>
            <p:ph type="dt" sz="half" idx="10"/>
          </p:nvPr>
        </p:nvSpPr>
        <p:spPr/>
        <p:txBody>
          <a:bodyPr/>
          <a:lstStyle/>
          <a:p>
            <a:fld id="{EA58B353-ACC2-4585-B970-A085C8175C50}" type="datetime1">
              <a:rPr lang="en-US" smtClean="0"/>
              <a:t>10/9/2020</a:t>
            </a:fld>
            <a:endParaRPr lang="en-US" dirty="0"/>
          </a:p>
        </p:txBody>
      </p:sp>
      <p:sp>
        <p:nvSpPr>
          <p:cNvPr id="4" name="Slide Number Placeholder 3">
            <a:extLst>
              <a:ext uri="{FF2B5EF4-FFF2-40B4-BE49-F238E27FC236}">
                <a16:creationId xmlns:a16="http://schemas.microsoft.com/office/drawing/2014/main" id="{17BAD109-6492-4DE3-892E-C883BD55428B}"/>
              </a:ext>
            </a:extLst>
          </p:cNvPr>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1267486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US" dirty="0"/>
              <a:t>Logical Operators</a:t>
            </a:r>
          </a:p>
          <a:p>
            <a:pPr>
              <a:buNone/>
            </a:pPr>
            <a:r>
              <a:rPr lang="en-US" dirty="0"/>
              <a:t>Assume a = 10 and b = 20</a:t>
            </a:r>
          </a:p>
          <a:p>
            <a:pPr>
              <a:buNone/>
            </a:pPr>
            <a:endParaRPr lang="en-US" dirty="0"/>
          </a:p>
          <a:p>
            <a:pPr>
              <a:buNone/>
            </a:pPr>
            <a:endParaRPr lang="en-US" dirty="0"/>
          </a:p>
          <a:p>
            <a:pPr>
              <a:buNone/>
            </a:pPr>
            <a:endParaRPr lang="en-US" dirty="0"/>
          </a:p>
        </p:txBody>
      </p:sp>
      <p:graphicFrame>
        <p:nvGraphicFramePr>
          <p:cNvPr id="4" name="Table 3"/>
          <p:cNvGraphicFramePr>
            <a:graphicFrameLocks noGrp="1"/>
          </p:cNvGraphicFramePr>
          <p:nvPr/>
        </p:nvGraphicFramePr>
        <p:xfrm>
          <a:off x="381000" y="1600200"/>
          <a:ext cx="8153400" cy="4754880"/>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370840">
                <a:tc>
                  <a:txBody>
                    <a:bodyPr/>
                    <a:lstStyle/>
                    <a:p>
                      <a:r>
                        <a:rPr lang="en-GB" sz="2400" b="1" i="0" kern="1200" dirty="0">
                          <a:solidFill>
                            <a:schemeClr val="lt1"/>
                          </a:solidFill>
                          <a:latin typeface="+mn-lt"/>
                          <a:ea typeface="+mn-ea"/>
                          <a:cs typeface="+mn-cs"/>
                        </a:rPr>
                        <a:t>Operator</a:t>
                      </a:r>
                      <a:endParaRPr lang="en-GB" sz="2400" dirty="0"/>
                    </a:p>
                  </a:txBody>
                  <a:tcPr/>
                </a:tc>
                <a:tc>
                  <a:txBody>
                    <a:bodyPr/>
                    <a:lstStyle/>
                    <a:p>
                      <a:r>
                        <a:rPr lang="en-GB" sz="2400" b="1" i="0" kern="1200" dirty="0">
                          <a:solidFill>
                            <a:schemeClr val="lt1"/>
                          </a:solidFill>
                          <a:latin typeface="+mn-lt"/>
                          <a:ea typeface="+mn-ea"/>
                          <a:cs typeface="+mn-cs"/>
                        </a:rPr>
                        <a:t>Description</a:t>
                      </a:r>
                      <a:endParaRPr lang="en-GB" sz="2400" dirty="0"/>
                    </a:p>
                  </a:txBody>
                  <a:tcPr/>
                </a:tc>
                <a:tc>
                  <a:txBody>
                    <a:bodyPr/>
                    <a:lstStyle/>
                    <a:p>
                      <a:r>
                        <a:rPr lang="en-GB" sz="2400" b="1" i="0" kern="1200" dirty="0">
                          <a:solidFill>
                            <a:schemeClr val="lt1"/>
                          </a:solidFill>
                          <a:latin typeface="+mn-lt"/>
                          <a:ea typeface="+mn-ea"/>
                          <a:cs typeface="+mn-cs"/>
                        </a:rPr>
                        <a:t>Example</a:t>
                      </a:r>
                      <a:endParaRPr lang="en-GB" sz="2400" dirty="0"/>
                    </a:p>
                  </a:txBody>
                  <a:tcPr/>
                </a:tc>
                <a:extLst>
                  <a:ext uri="{0D108BD9-81ED-4DB2-BD59-A6C34878D82A}">
                    <a16:rowId xmlns:a16="http://schemas.microsoft.com/office/drawing/2014/main" val="10000"/>
                  </a:ext>
                </a:extLst>
              </a:tr>
              <a:tr h="370840">
                <a:tc>
                  <a:txBody>
                    <a:bodyPr/>
                    <a:lstStyle/>
                    <a:p>
                      <a:r>
                        <a:rPr lang="en-GB" sz="2400" b="0" i="0" kern="1200" dirty="0">
                          <a:solidFill>
                            <a:schemeClr val="dk1"/>
                          </a:solidFill>
                          <a:latin typeface="+mn-lt"/>
                          <a:ea typeface="+mn-ea"/>
                          <a:cs typeface="+mn-cs"/>
                        </a:rPr>
                        <a:t>and </a:t>
                      </a:r>
                      <a:endParaRPr lang="en-GB" sz="2400" dirty="0"/>
                    </a:p>
                  </a:txBody>
                  <a:tcPr/>
                </a:tc>
                <a:tc>
                  <a:txBody>
                    <a:bodyPr/>
                    <a:lstStyle/>
                    <a:p>
                      <a:r>
                        <a:rPr lang="en-GB" sz="2400" b="0" i="0" kern="1200" dirty="0">
                          <a:solidFill>
                            <a:schemeClr val="dk1"/>
                          </a:solidFill>
                          <a:latin typeface="+mn-lt"/>
                          <a:ea typeface="+mn-ea"/>
                          <a:cs typeface="+mn-cs"/>
                        </a:rPr>
                        <a:t>If both the operands are true then condition becomes true.</a:t>
                      </a:r>
                      <a:endParaRPr lang="en-GB" sz="2400" dirty="0"/>
                    </a:p>
                  </a:txBody>
                  <a:tcPr/>
                </a:tc>
                <a:tc>
                  <a:txBody>
                    <a:bodyPr/>
                    <a:lstStyle/>
                    <a:p>
                      <a:r>
                        <a:rPr lang="en-GB" sz="2400" b="0" i="0" kern="1200" dirty="0">
                          <a:solidFill>
                            <a:schemeClr val="dk1"/>
                          </a:solidFill>
                          <a:latin typeface="+mn-lt"/>
                          <a:ea typeface="+mn-ea"/>
                          <a:cs typeface="+mn-cs"/>
                        </a:rPr>
                        <a:t>(a and b) is true.</a:t>
                      </a:r>
                      <a:endParaRPr lang="en-GB" sz="2400" dirty="0"/>
                    </a:p>
                  </a:txBody>
                  <a:tcPr/>
                </a:tc>
                <a:extLst>
                  <a:ext uri="{0D108BD9-81ED-4DB2-BD59-A6C34878D82A}">
                    <a16:rowId xmlns:a16="http://schemas.microsoft.com/office/drawing/2014/main" val="10001"/>
                  </a:ext>
                </a:extLst>
              </a:tr>
              <a:tr h="370840">
                <a:tc>
                  <a:txBody>
                    <a:bodyPr/>
                    <a:lstStyle/>
                    <a:p>
                      <a:r>
                        <a:rPr lang="en-GB" sz="2400" b="0" i="0" kern="1200" dirty="0">
                          <a:solidFill>
                            <a:schemeClr val="dk1"/>
                          </a:solidFill>
                          <a:latin typeface="+mn-lt"/>
                          <a:ea typeface="+mn-ea"/>
                          <a:cs typeface="+mn-cs"/>
                        </a:rPr>
                        <a:t>Or</a:t>
                      </a:r>
                      <a:endParaRPr lang="en-GB" sz="2400" dirty="0"/>
                    </a:p>
                  </a:txBody>
                  <a:tcPr/>
                </a:tc>
                <a:tc>
                  <a:txBody>
                    <a:bodyPr/>
                    <a:lstStyle/>
                    <a:p>
                      <a:r>
                        <a:rPr lang="en-GB" sz="2400" b="0" i="0" kern="1200" dirty="0">
                          <a:solidFill>
                            <a:schemeClr val="dk1"/>
                          </a:solidFill>
                          <a:latin typeface="+mn-lt"/>
                          <a:ea typeface="+mn-ea"/>
                          <a:cs typeface="+mn-cs"/>
                        </a:rPr>
                        <a:t>If any of the two operands are non-zero then condition becomes true.</a:t>
                      </a:r>
                      <a:endParaRPr lang="en-GB" sz="2400" dirty="0"/>
                    </a:p>
                  </a:txBody>
                  <a:tcPr/>
                </a:tc>
                <a:tc>
                  <a:txBody>
                    <a:bodyPr/>
                    <a:lstStyle/>
                    <a:p>
                      <a:r>
                        <a:rPr lang="en-GB" sz="2400" b="0" i="0" kern="1200" dirty="0">
                          <a:solidFill>
                            <a:schemeClr val="dk1"/>
                          </a:solidFill>
                          <a:latin typeface="+mn-lt"/>
                          <a:ea typeface="+mn-ea"/>
                          <a:cs typeface="+mn-cs"/>
                        </a:rPr>
                        <a:t>(a or b) is true.</a:t>
                      </a:r>
                      <a:endParaRPr lang="en-GB" sz="2400" dirty="0"/>
                    </a:p>
                  </a:txBody>
                  <a:tcPr/>
                </a:tc>
                <a:extLst>
                  <a:ext uri="{0D108BD9-81ED-4DB2-BD59-A6C34878D82A}">
                    <a16:rowId xmlns:a16="http://schemas.microsoft.com/office/drawing/2014/main" val="10002"/>
                  </a:ext>
                </a:extLst>
              </a:tr>
              <a:tr h="370840">
                <a:tc>
                  <a:txBody>
                    <a:bodyPr/>
                    <a:lstStyle/>
                    <a:p>
                      <a:r>
                        <a:rPr lang="en-GB" sz="2400" b="0" i="0" kern="1200" dirty="0">
                          <a:solidFill>
                            <a:schemeClr val="dk1"/>
                          </a:solidFill>
                          <a:latin typeface="+mn-lt"/>
                          <a:ea typeface="+mn-ea"/>
                          <a:cs typeface="+mn-cs"/>
                        </a:rPr>
                        <a:t>not </a:t>
                      </a:r>
                      <a:endParaRPr lang="en-GB" sz="2400" dirty="0"/>
                    </a:p>
                  </a:txBody>
                  <a:tcPr/>
                </a:tc>
                <a:tc>
                  <a:txBody>
                    <a:bodyPr/>
                    <a:lstStyle/>
                    <a:p>
                      <a:r>
                        <a:rPr lang="en-GB" sz="2400" b="0" i="0" kern="1200" dirty="0">
                          <a:solidFill>
                            <a:schemeClr val="dk1"/>
                          </a:solidFill>
                          <a:latin typeface="+mn-lt"/>
                          <a:ea typeface="+mn-ea"/>
                          <a:cs typeface="+mn-cs"/>
                        </a:rPr>
                        <a:t>Used to reverse the logical state of its operand.</a:t>
                      </a:r>
                      <a:endParaRPr lang="en-GB" sz="2400" dirty="0"/>
                    </a:p>
                  </a:txBody>
                  <a:tcPr/>
                </a:tc>
                <a:tc>
                  <a:txBody>
                    <a:bodyPr/>
                    <a:lstStyle/>
                    <a:p>
                      <a:r>
                        <a:rPr lang="en-GB" sz="2400" b="0" i="0" kern="1200" dirty="0">
                          <a:solidFill>
                            <a:schemeClr val="dk1"/>
                          </a:solidFill>
                          <a:latin typeface="+mn-lt"/>
                          <a:ea typeface="+mn-ea"/>
                          <a:cs typeface="+mn-cs"/>
                        </a:rPr>
                        <a:t>Not(a and b) is false.</a:t>
                      </a:r>
                      <a:endParaRPr lang="en-GB" sz="2400" dirty="0"/>
                    </a:p>
                  </a:txBody>
                  <a:tcPr/>
                </a:tc>
                <a:extLst>
                  <a:ext uri="{0D108BD9-81ED-4DB2-BD59-A6C34878D82A}">
                    <a16:rowId xmlns:a16="http://schemas.microsoft.com/office/drawing/2014/main" val="10003"/>
                  </a:ext>
                </a:extLst>
              </a:tr>
            </a:tbl>
          </a:graphicData>
        </a:graphic>
      </p:graphicFrame>
      <p:sp>
        <p:nvSpPr>
          <p:cNvPr id="2" name="Date Placeholder 1">
            <a:extLst>
              <a:ext uri="{FF2B5EF4-FFF2-40B4-BE49-F238E27FC236}">
                <a16:creationId xmlns:a16="http://schemas.microsoft.com/office/drawing/2014/main" id="{D359BBC6-E099-4AE6-A394-1525C5194D74}"/>
              </a:ext>
            </a:extLst>
          </p:cNvPr>
          <p:cNvSpPr>
            <a:spLocks noGrp="1"/>
          </p:cNvSpPr>
          <p:nvPr>
            <p:ph type="dt" sz="half" idx="10"/>
          </p:nvPr>
        </p:nvSpPr>
        <p:spPr/>
        <p:txBody>
          <a:bodyPr/>
          <a:lstStyle/>
          <a:p>
            <a:fld id="{A730B5FA-BD86-4C4C-BCF3-8AC805C8CD91}" type="datetime1">
              <a:rPr lang="en-US" smtClean="0"/>
              <a:t>10/9/2020</a:t>
            </a:fld>
            <a:endParaRPr lang="en-US" dirty="0"/>
          </a:p>
        </p:txBody>
      </p:sp>
      <p:sp>
        <p:nvSpPr>
          <p:cNvPr id="5" name="Slide Number Placeholder 4">
            <a:extLst>
              <a:ext uri="{FF2B5EF4-FFF2-40B4-BE49-F238E27FC236}">
                <a16:creationId xmlns:a16="http://schemas.microsoft.com/office/drawing/2014/main" id="{25209209-B5AF-4BED-8C7C-659582D49C64}"/>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26748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3600" b="1" dirty="0"/>
              <a:t>Basic Arithmetic operators in Python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1396361"/>
              </p:ext>
            </p:extLst>
          </p:nvPr>
        </p:nvGraphicFramePr>
        <p:xfrm>
          <a:off x="381000" y="838200"/>
          <a:ext cx="8763000" cy="5551699"/>
        </p:xfrm>
        <a:graphic>
          <a:graphicData uri="http://schemas.openxmlformats.org/drawingml/2006/table">
            <a:tbl>
              <a:tblPr/>
              <a:tblGrid>
                <a:gridCol w="2190750">
                  <a:extLst>
                    <a:ext uri="{9D8B030D-6E8A-4147-A177-3AD203B41FA5}">
                      <a16:colId xmlns:a16="http://schemas.microsoft.com/office/drawing/2014/main" val="20000"/>
                    </a:ext>
                  </a:extLst>
                </a:gridCol>
                <a:gridCol w="2190750">
                  <a:extLst>
                    <a:ext uri="{9D8B030D-6E8A-4147-A177-3AD203B41FA5}">
                      <a16:colId xmlns:a16="http://schemas.microsoft.com/office/drawing/2014/main" val="20001"/>
                    </a:ext>
                  </a:extLst>
                </a:gridCol>
                <a:gridCol w="2190750">
                  <a:extLst>
                    <a:ext uri="{9D8B030D-6E8A-4147-A177-3AD203B41FA5}">
                      <a16:colId xmlns:a16="http://schemas.microsoft.com/office/drawing/2014/main" val="20002"/>
                    </a:ext>
                  </a:extLst>
                </a:gridCol>
                <a:gridCol w="2190750">
                  <a:extLst>
                    <a:ext uri="{9D8B030D-6E8A-4147-A177-3AD203B41FA5}">
                      <a16:colId xmlns:a16="http://schemas.microsoft.com/office/drawing/2014/main" val="20003"/>
                    </a:ext>
                  </a:extLst>
                </a:gridCol>
              </a:tblGrid>
              <a:tr h="575372">
                <a:tc>
                  <a:txBody>
                    <a:bodyPr/>
                    <a:lstStyle/>
                    <a:p>
                      <a:r>
                        <a:rPr lang="en-US" sz="2800" b="1" dirty="0"/>
                        <a:t>Command</a:t>
                      </a:r>
                    </a:p>
                  </a:txBody>
                  <a:tcPr marL="72999" marR="72999" marT="36500" marB="36500" anchor="ctr">
                    <a:lnL>
                      <a:noFill/>
                    </a:lnL>
                    <a:lnR>
                      <a:noFill/>
                    </a:lnR>
                    <a:lnB>
                      <a:noFill/>
                    </a:lnB>
                  </a:tcPr>
                </a:tc>
                <a:tc>
                  <a:txBody>
                    <a:bodyPr/>
                    <a:lstStyle/>
                    <a:p>
                      <a:r>
                        <a:rPr lang="en-US" sz="2800" b="1" dirty="0"/>
                        <a:t>Name</a:t>
                      </a:r>
                    </a:p>
                  </a:txBody>
                  <a:tcPr marL="72999" marR="72999" marT="36500" marB="36500" anchor="ctr">
                    <a:lnL>
                      <a:noFill/>
                    </a:lnL>
                    <a:lnR>
                      <a:noFill/>
                    </a:lnR>
                    <a:lnT>
                      <a:noFill/>
                    </a:lnT>
                    <a:lnB>
                      <a:noFill/>
                    </a:lnB>
                  </a:tcPr>
                </a:tc>
                <a:tc>
                  <a:txBody>
                    <a:bodyPr/>
                    <a:lstStyle/>
                    <a:p>
                      <a:r>
                        <a:rPr lang="en-US" sz="2800" b="1" dirty="0"/>
                        <a:t>Example</a:t>
                      </a:r>
                    </a:p>
                  </a:txBody>
                  <a:tcPr marL="72999" marR="72999" marT="36500" marB="36500" anchor="ctr">
                    <a:lnL>
                      <a:noFill/>
                    </a:lnL>
                    <a:lnR>
                      <a:noFill/>
                    </a:lnR>
                    <a:lnT>
                      <a:noFill/>
                    </a:lnT>
                    <a:lnB>
                      <a:noFill/>
                    </a:lnB>
                  </a:tcPr>
                </a:tc>
                <a:tc>
                  <a:txBody>
                    <a:bodyPr/>
                    <a:lstStyle/>
                    <a:p>
                      <a:r>
                        <a:rPr lang="en-US" sz="2800" b="1" dirty="0"/>
                        <a:t>Output</a:t>
                      </a:r>
                    </a:p>
                  </a:txBody>
                  <a:tcPr marL="72999" marR="72999" marT="36500" marB="36500" anchor="ctr">
                    <a:lnL>
                      <a:noFill/>
                    </a:lnL>
                    <a:lnR>
                      <a:noFill/>
                    </a:lnR>
                    <a:lnT>
                      <a:noFill/>
                    </a:lnT>
                    <a:lnB>
                      <a:noFill/>
                    </a:lnB>
                  </a:tcPr>
                </a:tc>
                <a:extLst>
                  <a:ext uri="{0D108BD9-81ED-4DB2-BD59-A6C34878D82A}">
                    <a16:rowId xmlns:a16="http://schemas.microsoft.com/office/drawing/2014/main" val="10000"/>
                  </a:ext>
                </a:extLst>
              </a:tr>
              <a:tr h="575372">
                <a:tc>
                  <a:txBody>
                    <a:bodyPr/>
                    <a:lstStyle/>
                    <a:p>
                      <a:r>
                        <a:rPr lang="en-US" sz="2800" dirty="0"/>
                        <a:t>+</a:t>
                      </a:r>
                    </a:p>
                  </a:txBody>
                  <a:tcPr marL="72999" marR="72999" marT="36500" marB="36500" anchor="ctr">
                    <a:lnL>
                      <a:noFill/>
                    </a:lnL>
                    <a:lnR>
                      <a:noFill/>
                    </a:lnR>
                    <a:lnT>
                      <a:noFill/>
                    </a:lnT>
                    <a:lnB>
                      <a:noFill/>
                    </a:lnB>
                  </a:tcPr>
                </a:tc>
                <a:tc>
                  <a:txBody>
                    <a:bodyPr/>
                    <a:lstStyle/>
                    <a:p>
                      <a:r>
                        <a:rPr lang="en-US" sz="2800"/>
                        <a:t>Addition</a:t>
                      </a:r>
                    </a:p>
                  </a:txBody>
                  <a:tcPr marL="72999" marR="72999" marT="36500" marB="36500" anchor="ctr">
                    <a:lnL>
                      <a:noFill/>
                    </a:lnL>
                    <a:lnR>
                      <a:noFill/>
                    </a:lnR>
                    <a:lnT>
                      <a:noFill/>
                    </a:lnT>
                    <a:lnB>
                      <a:noFill/>
                    </a:lnB>
                  </a:tcPr>
                </a:tc>
                <a:tc>
                  <a:txBody>
                    <a:bodyPr/>
                    <a:lstStyle/>
                    <a:p>
                      <a:r>
                        <a:rPr lang="en-US" sz="2800"/>
                        <a:t>4 + 5</a:t>
                      </a:r>
                    </a:p>
                  </a:txBody>
                  <a:tcPr marL="72999" marR="72999" marT="36500" marB="36500" anchor="ctr">
                    <a:lnL>
                      <a:noFill/>
                    </a:lnL>
                    <a:lnR>
                      <a:noFill/>
                    </a:lnR>
                    <a:lnT>
                      <a:noFill/>
                    </a:lnT>
                    <a:lnB>
                      <a:noFill/>
                    </a:lnB>
                  </a:tcPr>
                </a:tc>
                <a:tc>
                  <a:txBody>
                    <a:bodyPr/>
                    <a:lstStyle/>
                    <a:p>
                      <a:r>
                        <a:rPr lang="en-US" sz="2800"/>
                        <a:t>9</a:t>
                      </a:r>
                    </a:p>
                  </a:txBody>
                  <a:tcPr marL="72999" marR="72999" marT="36500" marB="36500" anchor="ctr">
                    <a:lnL>
                      <a:noFill/>
                    </a:lnL>
                    <a:lnR>
                      <a:noFill/>
                    </a:lnR>
                    <a:lnT>
                      <a:noFill/>
                    </a:lnT>
                    <a:lnB>
                      <a:noFill/>
                    </a:lnB>
                  </a:tcPr>
                </a:tc>
                <a:extLst>
                  <a:ext uri="{0D108BD9-81ED-4DB2-BD59-A6C34878D82A}">
                    <a16:rowId xmlns:a16="http://schemas.microsoft.com/office/drawing/2014/main" val="10001"/>
                  </a:ext>
                </a:extLst>
              </a:tr>
              <a:tr h="575372">
                <a:tc>
                  <a:txBody>
                    <a:bodyPr/>
                    <a:lstStyle/>
                    <a:p>
                      <a:r>
                        <a:rPr lang="en-US" sz="2800" dirty="0"/>
                        <a:t>-</a:t>
                      </a:r>
                    </a:p>
                  </a:txBody>
                  <a:tcPr marL="72999" marR="72999" marT="36500" marB="36500" anchor="ctr">
                    <a:lnL>
                      <a:noFill/>
                    </a:lnL>
                    <a:lnR>
                      <a:noFill/>
                    </a:lnR>
                    <a:lnT>
                      <a:noFill/>
                    </a:lnT>
                    <a:lnB>
                      <a:noFill/>
                    </a:lnB>
                  </a:tcPr>
                </a:tc>
                <a:tc>
                  <a:txBody>
                    <a:bodyPr/>
                    <a:lstStyle/>
                    <a:p>
                      <a:r>
                        <a:rPr lang="en-US" sz="2800"/>
                        <a:t>Subtraction</a:t>
                      </a:r>
                    </a:p>
                  </a:txBody>
                  <a:tcPr marL="72999" marR="72999" marT="36500" marB="36500" anchor="ctr">
                    <a:lnL>
                      <a:noFill/>
                    </a:lnL>
                    <a:lnR>
                      <a:noFill/>
                    </a:lnR>
                    <a:lnT>
                      <a:noFill/>
                    </a:lnT>
                    <a:lnB>
                      <a:noFill/>
                    </a:lnB>
                  </a:tcPr>
                </a:tc>
                <a:tc>
                  <a:txBody>
                    <a:bodyPr/>
                    <a:lstStyle/>
                    <a:p>
                      <a:r>
                        <a:rPr lang="en-US" sz="2800"/>
                        <a:t>8 - 5</a:t>
                      </a:r>
                    </a:p>
                  </a:txBody>
                  <a:tcPr marL="72999" marR="72999" marT="36500" marB="36500" anchor="ctr">
                    <a:lnL>
                      <a:noFill/>
                    </a:lnL>
                    <a:lnR>
                      <a:noFill/>
                    </a:lnR>
                    <a:lnT>
                      <a:noFill/>
                    </a:lnT>
                    <a:lnB>
                      <a:noFill/>
                    </a:lnB>
                  </a:tcPr>
                </a:tc>
                <a:tc>
                  <a:txBody>
                    <a:bodyPr/>
                    <a:lstStyle/>
                    <a:p>
                      <a:r>
                        <a:rPr lang="en-US" sz="2800"/>
                        <a:t>3</a:t>
                      </a:r>
                    </a:p>
                  </a:txBody>
                  <a:tcPr marL="72999" marR="72999" marT="36500" marB="36500" anchor="ctr">
                    <a:lnL>
                      <a:noFill/>
                    </a:lnL>
                    <a:lnR>
                      <a:noFill/>
                    </a:lnR>
                    <a:lnT>
                      <a:noFill/>
                    </a:lnT>
                    <a:lnB>
                      <a:noFill/>
                    </a:lnB>
                  </a:tcPr>
                </a:tc>
                <a:extLst>
                  <a:ext uri="{0D108BD9-81ED-4DB2-BD59-A6C34878D82A}">
                    <a16:rowId xmlns:a16="http://schemas.microsoft.com/office/drawing/2014/main" val="10002"/>
                  </a:ext>
                </a:extLst>
              </a:tr>
              <a:tr h="821959">
                <a:tc>
                  <a:txBody>
                    <a:bodyPr/>
                    <a:lstStyle/>
                    <a:p>
                      <a:r>
                        <a:rPr lang="en-US" sz="2800"/>
                        <a:t>*</a:t>
                      </a:r>
                    </a:p>
                  </a:txBody>
                  <a:tcPr marL="72999" marR="72999" marT="36500" marB="36500" anchor="ctr">
                    <a:lnL>
                      <a:noFill/>
                    </a:lnL>
                    <a:lnR>
                      <a:noFill/>
                    </a:lnR>
                    <a:lnT>
                      <a:noFill/>
                    </a:lnT>
                    <a:lnB>
                      <a:noFill/>
                    </a:lnB>
                  </a:tcPr>
                </a:tc>
                <a:tc>
                  <a:txBody>
                    <a:bodyPr/>
                    <a:lstStyle/>
                    <a:p>
                      <a:r>
                        <a:rPr lang="en-US" sz="2800"/>
                        <a:t>Multiplication</a:t>
                      </a:r>
                    </a:p>
                  </a:txBody>
                  <a:tcPr marL="72999" marR="72999" marT="36500" marB="36500" anchor="ctr">
                    <a:lnL>
                      <a:noFill/>
                    </a:lnL>
                    <a:lnR>
                      <a:noFill/>
                    </a:lnR>
                    <a:lnT>
                      <a:noFill/>
                    </a:lnT>
                    <a:lnB>
                      <a:noFill/>
                    </a:lnB>
                  </a:tcPr>
                </a:tc>
                <a:tc>
                  <a:txBody>
                    <a:bodyPr/>
                    <a:lstStyle/>
                    <a:p>
                      <a:r>
                        <a:rPr lang="en-US" sz="2800"/>
                        <a:t>4 * 5</a:t>
                      </a:r>
                    </a:p>
                  </a:txBody>
                  <a:tcPr marL="72999" marR="72999" marT="36500" marB="36500" anchor="ctr">
                    <a:lnL>
                      <a:noFill/>
                    </a:lnL>
                    <a:lnR>
                      <a:noFill/>
                    </a:lnR>
                    <a:lnT>
                      <a:noFill/>
                    </a:lnT>
                    <a:lnB>
                      <a:noFill/>
                    </a:lnB>
                  </a:tcPr>
                </a:tc>
                <a:tc>
                  <a:txBody>
                    <a:bodyPr/>
                    <a:lstStyle/>
                    <a:p>
                      <a:r>
                        <a:rPr lang="en-US" sz="2800"/>
                        <a:t>20</a:t>
                      </a:r>
                    </a:p>
                  </a:txBody>
                  <a:tcPr marL="72999" marR="72999" marT="36500" marB="36500" anchor="ctr">
                    <a:lnL>
                      <a:noFill/>
                    </a:lnL>
                    <a:lnR>
                      <a:noFill/>
                    </a:lnR>
                    <a:lnT>
                      <a:noFill/>
                    </a:lnT>
                    <a:lnB>
                      <a:noFill/>
                    </a:lnB>
                  </a:tcPr>
                </a:tc>
                <a:extLst>
                  <a:ext uri="{0D108BD9-81ED-4DB2-BD59-A6C34878D82A}">
                    <a16:rowId xmlns:a16="http://schemas.microsoft.com/office/drawing/2014/main" val="10003"/>
                  </a:ext>
                </a:extLst>
              </a:tr>
              <a:tr h="575372">
                <a:tc>
                  <a:txBody>
                    <a:bodyPr/>
                    <a:lstStyle/>
                    <a:p>
                      <a:r>
                        <a:rPr lang="en-US" sz="2800"/>
                        <a:t>/</a:t>
                      </a:r>
                    </a:p>
                  </a:txBody>
                  <a:tcPr marL="72999" marR="72999" marT="36500" marB="36500" anchor="ctr">
                    <a:lnL>
                      <a:noFill/>
                    </a:lnL>
                    <a:lnR>
                      <a:noFill/>
                    </a:lnR>
                    <a:lnT>
                      <a:noFill/>
                    </a:lnT>
                    <a:lnB>
                      <a:noFill/>
                    </a:lnB>
                  </a:tcPr>
                </a:tc>
                <a:tc>
                  <a:txBody>
                    <a:bodyPr/>
                    <a:lstStyle/>
                    <a:p>
                      <a:r>
                        <a:rPr lang="en-US" sz="2800" dirty="0"/>
                        <a:t>True Division</a:t>
                      </a:r>
                    </a:p>
                  </a:txBody>
                  <a:tcPr marL="72999" marR="72999" marT="36500" marB="36500" anchor="ctr">
                    <a:lnL>
                      <a:noFill/>
                    </a:lnL>
                    <a:lnR>
                      <a:noFill/>
                    </a:lnR>
                    <a:lnT>
                      <a:noFill/>
                    </a:lnT>
                    <a:lnB>
                      <a:noFill/>
                    </a:lnB>
                  </a:tcPr>
                </a:tc>
                <a:tc>
                  <a:txBody>
                    <a:bodyPr/>
                    <a:lstStyle/>
                    <a:p>
                      <a:r>
                        <a:rPr lang="en-US" sz="2800" dirty="0"/>
                        <a:t>19 / 3</a:t>
                      </a:r>
                    </a:p>
                  </a:txBody>
                  <a:tcPr marL="72999" marR="72999" marT="36500" marB="36500" anchor="ctr">
                    <a:lnL>
                      <a:noFill/>
                    </a:lnL>
                    <a:lnR>
                      <a:noFill/>
                    </a:lnR>
                    <a:lnT>
                      <a:noFill/>
                    </a:lnT>
                    <a:lnB>
                      <a:noFill/>
                    </a:lnB>
                  </a:tcPr>
                </a:tc>
                <a:tc>
                  <a:txBody>
                    <a:bodyPr/>
                    <a:lstStyle/>
                    <a:p>
                      <a:r>
                        <a:rPr lang="en-US" sz="2800" dirty="0"/>
                        <a:t>6.3333</a:t>
                      </a:r>
                    </a:p>
                  </a:txBody>
                  <a:tcPr marL="72999" marR="72999" marT="36500" marB="36500" anchor="ctr">
                    <a:lnL>
                      <a:noFill/>
                    </a:lnL>
                    <a:lnR>
                      <a:noFill/>
                    </a:lnR>
                    <a:lnT>
                      <a:noFill/>
                    </a:lnT>
                    <a:lnB>
                      <a:noFill/>
                    </a:lnB>
                  </a:tcPr>
                </a:tc>
                <a:extLst>
                  <a:ext uri="{0D108BD9-81ED-4DB2-BD59-A6C34878D82A}">
                    <a16:rowId xmlns:a16="http://schemas.microsoft.com/office/drawing/2014/main" val="10004"/>
                  </a:ext>
                </a:extLst>
              </a:tr>
              <a:tr h="575372">
                <a:tc>
                  <a:txBody>
                    <a:bodyPr/>
                    <a:lstStyle/>
                    <a:p>
                      <a:r>
                        <a:rPr lang="en-US" sz="2800" dirty="0"/>
                        <a:t>//</a:t>
                      </a:r>
                    </a:p>
                  </a:txBody>
                  <a:tcPr marL="72999" marR="72999" marT="36500" marB="36500" anchor="ctr">
                    <a:lnL>
                      <a:noFill/>
                    </a:lnL>
                    <a:lnR>
                      <a:noFill/>
                    </a:lnR>
                    <a:lnT>
                      <a:noFill/>
                    </a:lnT>
                    <a:lnB>
                      <a:noFill/>
                    </a:lnB>
                  </a:tcPr>
                </a:tc>
                <a:tc>
                  <a:txBody>
                    <a:bodyPr/>
                    <a:lstStyle/>
                    <a:p>
                      <a:r>
                        <a:rPr lang="en-US" sz="2800" dirty="0"/>
                        <a:t>Integer Division</a:t>
                      </a:r>
                    </a:p>
                  </a:txBody>
                  <a:tcPr marL="72999" marR="72999" marT="36500" marB="36500" anchor="ctr">
                    <a:lnL>
                      <a:noFill/>
                    </a:lnL>
                    <a:lnR>
                      <a:noFill/>
                    </a:lnR>
                    <a:lnT>
                      <a:noFill/>
                    </a:lnT>
                    <a:lnB>
                      <a:noFill/>
                    </a:lnB>
                  </a:tcPr>
                </a:tc>
                <a:tc>
                  <a:txBody>
                    <a:bodyPr/>
                    <a:lstStyle/>
                    <a:p>
                      <a:r>
                        <a:rPr lang="en-US" sz="2800" dirty="0"/>
                        <a:t>19//3</a:t>
                      </a:r>
                    </a:p>
                  </a:txBody>
                  <a:tcPr marL="72999" marR="72999" marT="36500" marB="36500" anchor="ctr">
                    <a:lnL>
                      <a:noFill/>
                    </a:lnL>
                    <a:lnR>
                      <a:noFill/>
                    </a:lnR>
                    <a:lnT>
                      <a:noFill/>
                    </a:lnT>
                    <a:lnB>
                      <a:noFill/>
                    </a:lnB>
                  </a:tcPr>
                </a:tc>
                <a:tc>
                  <a:txBody>
                    <a:bodyPr/>
                    <a:lstStyle/>
                    <a:p>
                      <a:r>
                        <a:rPr lang="en-US" sz="2800" dirty="0"/>
                        <a:t>6</a:t>
                      </a:r>
                    </a:p>
                  </a:txBody>
                  <a:tcPr marL="72999" marR="72999" marT="36500" marB="36500" anchor="ctr">
                    <a:lnL>
                      <a:noFill/>
                    </a:lnL>
                    <a:lnR>
                      <a:noFill/>
                    </a:lnR>
                    <a:lnT>
                      <a:noFill/>
                    </a:lnT>
                    <a:lnB>
                      <a:noFill/>
                    </a:lnB>
                  </a:tcPr>
                </a:tc>
                <a:extLst>
                  <a:ext uri="{0D108BD9-81ED-4DB2-BD59-A6C34878D82A}">
                    <a16:rowId xmlns:a16="http://schemas.microsoft.com/office/drawing/2014/main" val="10005"/>
                  </a:ext>
                </a:extLst>
              </a:tr>
              <a:tr h="575372">
                <a:tc>
                  <a:txBody>
                    <a:bodyPr/>
                    <a:lstStyle/>
                    <a:p>
                      <a:r>
                        <a:rPr lang="en-US" sz="2800" dirty="0"/>
                        <a:t>%</a:t>
                      </a:r>
                    </a:p>
                  </a:txBody>
                  <a:tcPr marL="72999" marR="72999" marT="36500" marB="36500" anchor="ctr">
                    <a:lnL>
                      <a:noFill/>
                    </a:lnL>
                    <a:lnR>
                      <a:noFill/>
                    </a:lnR>
                    <a:lnT>
                      <a:noFill/>
                    </a:lnT>
                    <a:lnB>
                      <a:noFill/>
                    </a:lnB>
                  </a:tcPr>
                </a:tc>
                <a:tc>
                  <a:txBody>
                    <a:bodyPr/>
                    <a:lstStyle/>
                    <a:p>
                      <a:r>
                        <a:rPr lang="en-US" sz="2800" dirty="0"/>
                        <a:t>Remainder (</a:t>
                      </a:r>
                      <a:r>
                        <a:rPr lang="en-US" sz="2800" dirty="0">
                          <a:hlinkClick r:id="rId2" tooltip="w:modulous"/>
                        </a:rPr>
                        <a:t>modulo</a:t>
                      </a:r>
                      <a:r>
                        <a:rPr lang="en-US" sz="2800" dirty="0"/>
                        <a:t>)</a:t>
                      </a:r>
                    </a:p>
                  </a:txBody>
                  <a:tcPr marL="72999" marR="72999" marT="36500" marB="36500" anchor="ctr">
                    <a:lnL>
                      <a:noFill/>
                    </a:lnL>
                    <a:lnR>
                      <a:noFill/>
                    </a:lnR>
                    <a:lnT>
                      <a:noFill/>
                    </a:lnT>
                    <a:lnB>
                      <a:noFill/>
                    </a:lnB>
                  </a:tcPr>
                </a:tc>
                <a:tc>
                  <a:txBody>
                    <a:bodyPr/>
                    <a:lstStyle/>
                    <a:p>
                      <a:r>
                        <a:rPr lang="en-US" sz="2800" dirty="0"/>
                        <a:t>19 % 3</a:t>
                      </a:r>
                    </a:p>
                  </a:txBody>
                  <a:tcPr marL="72999" marR="72999" marT="36500" marB="36500" anchor="ctr">
                    <a:lnL>
                      <a:noFill/>
                    </a:lnL>
                    <a:lnR>
                      <a:noFill/>
                    </a:lnR>
                    <a:lnT>
                      <a:noFill/>
                    </a:lnT>
                    <a:lnB>
                      <a:noFill/>
                    </a:lnB>
                  </a:tcPr>
                </a:tc>
                <a:tc>
                  <a:txBody>
                    <a:bodyPr/>
                    <a:lstStyle/>
                    <a:p>
                      <a:r>
                        <a:rPr lang="en-US" sz="2800" dirty="0"/>
                        <a:t>1</a:t>
                      </a:r>
                    </a:p>
                  </a:txBody>
                  <a:tcPr marL="72999" marR="72999" marT="36500" marB="36500" anchor="ctr">
                    <a:lnL>
                      <a:noFill/>
                    </a:lnL>
                    <a:lnR>
                      <a:noFill/>
                    </a:lnR>
                    <a:lnT>
                      <a:noFill/>
                    </a:lnT>
                    <a:lnB>
                      <a:noFill/>
                    </a:lnB>
                  </a:tcPr>
                </a:tc>
                <a:extLst>
                  <a:ext uri="{0D108BD9-81ED-4DB2-BD59-A6C34878D82A}">
                    <a16:rowId xmlns:a16="http://schemas.microsoft.com/office/drawing/2014/main" val="10006"/>
                  </a:ext>
                </a:extLst>
              </a:tr>
              <a:tr h="575372">
                <a:tc>
                  <a:txBody>
                    <a:bodyPr/>
                    <a:lstStyle/>
                    <a:p>
                      <a:r>
                        <a:rPr lang="en-US" sz="2800"/>
                        <a:t>**</a:t>
                      </a:r>
                    </a:p>
                  </a:txBody>
                  <a:tcPr marL="72999" marR="72999" marT="36500" marB="36500" anchor="ctr">
                    <a:lnL>
                      <a:noFill/>
                    </a:lnL>
                    <a:lnR>
                      <a:noFill/>
                    </a:lnR>
                    <a:lnT>
                      <a:noFill/>
                    </a:lnT>
                    <a:lnB>
                      <a:noFill/>
                    </a:lnB>
                  </a:tcPr>
                </a:tc>
                <a:tc>
                  <a:txBody>
                    <a:bodyPr/>
                    <a:lstStyle/>
                    <a:p>
                      <a:r>
                        <a:rPr lang="en-US" sz="2800"/>
                        <a:t>Exponent</a:t>
                      </a:r>
                    </a:p>
                  </a:txBody>
                  <a:tcPr marL="72999" marR="72999" marT="36500" marB="36500" anchor="ctr">
                    <a:lnL>
                      <a:noFill/>
                    </a:lnL>
                    <a:lnR>
                      <a:noFill/>
                    </a:lnR>
                    <a:lnT>
                      <a:noFill/>
                    </a:lnT>
                    <a:lnB>
                      <a:noFill/>
                    </a:lnB>
                  </a:tcPr>
                </a:tc>
                <a:tc>
                  <a:txBody>
                    <a:bodyPr/>
                    <a:lstStyle/>
                    <a:p>
                      <a:r>
                        <a:rPr lang="en-US" sz="2800"/>
                        <a:t>2 ** 4</a:t>
                      </a:r>
                    </a:p>
                  </a:txBody>
                  <a:tcPr marL="72999" marR="72999" marT="36500" marB="36500" anchor="ctr">
                    <a:lnL>
                      <a:noFill/>
                    </a:lnL>
                    <a:lnR>
                      <a:noFill/>
                    </a:lnR>
                    <a:lnT>
                      <a:noFill/>
                    </a:lnT>
                    <a:lnB>
                      <a:noFill/>
                    </a:lnB>
                  </a:tcPr>
                </a:tc>
                <a:tc>
                  <a:txBody>
                    <a:bodyPr/>
                    <a:lstStyle/>
                    <a:p>
                      <a:r>
                        <a:rPr lang="en-US" sz="2800" dirty="0"/>
                        <a:t>16</a:t>
                      </a:r>
                    </a:p>
                  </a:txBody>
                  <a:tcPr marL="72999" marR="72999" marT="36500" marB="36500" anchor="ctr">
                    <a:lnL>
                      <a:noFill/>
                    </a:lnL>
                    <a:lnR>
                      <a:noFill/>
                    </a:lnR>
                    <a:lnT>
                      <a:noFill/>
                    </a:lnT>
                    <a:lnB>
                      <a:noFill/>
                    </a:lnB>
                  </a:tcPr>
                </a:tc>
                <a:extLst>
                  <a:ext uri="{0D108BD9-81ED-4DB2-BD59-A6C34878D82A}">
                    <a16:rowId xmlns:a16="http://schemas.microsoft.com/office/drawing/2014/main" val="10007"/>
                  </a:ext>
                </a:extLst>
              </a:tr>
            </a:tbl>
          </a:graphicData>
        </a:graphic>
      </p:graphicFrame>
      <p:sp>
        <p:nvSpPr>
          <p:cNvPr id="3" name="Date Placeholder 2">
            <a:extLst>
              <a:ext uri="{FF2B5EF4-FFF2-40B4-BE49-F238E27FC236}">
                <a16:creationId xmlns:a16="http://schemas.microsoft.com/office/drawing/2014/main" id="{2E2C8464-94BB-4185-9FC7-340A16793AF6}"/>
              </a:ext>
            </a:extLst>
          </p:cNvPr>
          <p:cNvSpPr>
            <a:spLocks noGrp="1"/>
          </p:cNvSpPr>
          <p:nvPr>
            <p:ph type="dt" sz="half" idx="10"/>
          </p:nvPr>
        </p:nvSpPr>
        <p:spPr/>
        <p:txBody>
          <a:bodyPr/>
          <a:lstStyle/>
          <a:p>
            <a:fld id="{66A06403-3EF1-4644-9A50-AEE05ADE10D3}" type="datetime1">
              <a:rPr lang="en-US" smtClean="0"/>
              <a:t>10/9/2020</a:t>
            </a:fld>
            <a:endParaRPr lang="en-US" dirty="0"/>
          </a:p>
        </p:txBody>
      </p:sp>
      <p:sp>
        <p:nvSpPr>
          <p:cNvPr id="5" name="Slide Number Placeholder 4">
            <a:extLst>
              <a:ext uri="{FF2B5EF4-FFF2-40B4-BE49-F238E27FC236}">
                <a16:creationId xmlns:a16="http://schemas.microsoft.com/office/drawing/2014/main" id="{53CF8DBF-635E-485D-83CD-AA3F56055527}"/>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403710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is a Strongly Typed language</a:t>
            </a:r>
          </a:p>
        </p:txBody>
      </p:sp>
      <p:sp>
        <p:nvSpPr>
          <p:cNvPr id="3" name="Content Placeholder 2"/>
          <p:cNvSpPr>
            <a:spLocks noGrp="1"/>
          </p:cNvSpPr>
          <p:nvPr>
            <p:ph idx="1"/>
          </p:nvPr>
        </p:nvSpPr>
        <p:spPr/>
        <p:txBody>
          <a:bodyPr/>
          <a:lstStyle/>
          <a:p>
            <a:r>
              <a:rPr lang="en-GB" dirty="0"/>
              <a:t> interpreter keeps track of all variable types</a:t>
            </a:r>
          </a:p>
          <a:p>
            <a:r>
              <a:rPr lang="en-GB" dirty="0"/>
              <a:t>Check type </a:t>
            </a:r>
            <a:r>
              <a:rPr lang="en-GB" dirty="0" err="1"/>
              <a:t>compatability</a:t>
            </a:r>
            <a:r>
              <a:rPr lang="en-GB" dirty="0"/>
              <a:t> while expressions are evaluated</a:t>
            </a:r>
          </a:p>
          <a:p>
            <a:r>
              <a:rPr lang="en-GB" dirty="0"/>
              <a:t>&gt;&gt;&gt; 2+3 	  	# right</a:t>
            </a:r>
          </a:p>
          <a:p>
            <a:r>
              <a:rPr lang="en-GB" dirty="0"/>
              <a:t>&gt;&gt;&gt;”two”+1 	# Wrong!!</a:t>
            </a:r>
            <a:br>
              <a:rPr lang="en-US" dirty="0"/>
            </a:br>
            <a:endParaRPr lang="en-US" dirty="0"/>
          </a:p>
        </p:txBody>
      </p:sp>
      <p:sp>
        <p:nvSpPr>
          <p:cNvPr id="4" name="Date Placeholder 3">
            <a:extLst>
              <a:ext uri="{FF2B5EF4-FFF2-40B4-BE49-F238E27FC236}">
                <a16:creationId xmlns:a16="http://schemas.microsoft.com/office/drawing/2014/main" id="{E3FB4E6F-51CD-4EDE-BD63-8DEEA1E6C50F}"/>
              </a:ext>
            </a:extLst>
          </p:cNvPr>
          <p:cNvSpPr>
            <a:spLocks noGrp="1"/>
          </p:cNvSpPr>
          <p:nvPr>
            <p:ph type="dt" sz="half" idx="10"/>
          </p:nvPr>
        </p:nvSpPr>
        <p:spPr/>
        <p:txBody>
          <a:bodyPr/>
          <a:lstStyle/>
          <a:p>
            <a:fld id="{3D4FC9F7-C757-4457-A7F1-D809D8EFCCB5}" type="datetime1">
              <a:rPr lang="en-US" smtClean="0"/>
              <a:t>10/9/2020</a:t>
            </a:fld>
            <a:endParaRPr lang="en-US" dirty="0"/>
          </a:p>
        </p:txBody>
      </p:sp>
      <p:sp>
        <p:nvSpPr>
          <p:cNvPr id="5" name="Slide Number Placeholder 4">
            <a:extLst>
              <a:ext uri="{FF2B5EF4-FFF2-40B4-BE49-F238E27FC236}">
                <a16:creationId xmlns:a16="http://schemas.microsoft.com/office/drawing/2014/main" id="{E2FBEC8B-741B-4AE2-8382-96F81FF39004}"/>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1267486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371599" y="1219200"/>
            <a:ext cx="6221691" cy="251460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93E0EBCA-447D-4323-9124-BDFADAC03D10}"/>
              </a:ext>
            </a:extLst>
          </p:cNvPr>
          <p:cNvSpPr>
            <a:spLocks noGrp="1"/>
          </p:cNvSpPr>
          <p:nvPr>
            <p:ph type="dt" sz="half" idx="10"/>
          </p:nvPr>
        </p:nvSpPr>
        <p:spPr/>
        <p:txBody>
          <a:bodyPr/>
          <a:lstStyle/>
          <a:p>
            <a:fld id="{3D4D7BA4-E9C6-4D5C-9946-DDDC9829DC92}" type="datetime1">
              <a:rPr lang="en-US" smtClean="0"/>
              <a:t>10/9/2020</a:t>
            </a:fld>
            <a:endParaRPr lang="en-US" dirty="0"/>
          </a:p>
        </p:txBody>
      </p:sp>
      <p:sp>
        <p:nvSpPr>
          <p:cNvPr id="3" name="Slide Number Placeholder 2">
            <a:extLst>
              <a:ext uri="{FF2B5EF4-FFF2-40B4-BE49-F238E27FC236}">
                <a16:creationId xmlns:a16="http://schemas.microsoft.com/office/drawing/2014/main" id="{46DD8D59-6657-4412-8300-273E33975100}"/>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Python Program for Bob Problem</a:t>
            </a:r>
          </a:p>
        </p:txBody>
      </p:sp>
      <p:pic>
        <p:nvPicPr>
          <p:cNvPr id="1026" name="Picture 2"/>
          <p:cNvPicPr>
            <a:picLocks noChangeAspect="1" noChangeArrowheads="1"/>
          </p:cNvPicPr>
          <p:nvPr/>
        </p:nvPicPr>
        <p:blipFill>
          <a:blip r:embed="rId2"/>
          <a:srcRect/>
          <a:stretch>
            <a:fillRect/>
          </a:stretch>
        </p:blipFill>
        <p:spPr bwMode="auto">
          <a:xfrm>
            <a:off x="76200" y="1295400"/>
            <a:ext cx="8991600" cy="2695575"/>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F04ED844-D941-419F-B0A8-801F4C355F3D}"/>
              </a:ext>
            </a:extLst>
          </p:cNvPr>
          <p:cNvSpPr>
            <a:spLocks noGrp="1"/>
          </p:cNvSpPr>
          <p:nvPr>
            <p:ph type="dt" sz="half" idx="10"/>
          </p:nvPr>
        </p:nvSpPr>
        <p:spPr/>
        <p:txBody>
          <a:bodyPr/>
          <a:lstStyle/>
          <a:p>
            <a:fld id="{B9069E42-1977-4D05-A79E-C3C6B1F13459}" type="datetime1">
              <a:rPr lang="en-US" smtClean="0"/>
              <a:t>10/9/2020</a:t>
            </a:fld>
            <a:endParaRPr lang="en-US" dirty="0"/>
          </a:p>
        </p:txBody>
      </p:sp>
      <p:sp>
        <p:nvSpPr>
          <p:cNvPr id="4" name="Slide Number Placeholder 3">
            <a:extLst>
              <a:ext uri="{FF2B5EF4-FFF2-40B4-BE49-F238E27FC236}">
                <a16:creationId xmlns:a16="http://schemas.microsoft.com/office/drawing/2014/main" id="{B65C7A67-C65C-4BEE-9A60-7113A3B7B3D1}"/>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Problem -1</a:t>
            </a:r>
          </a:p>
        </p:txBody>
      </p:sp>
      <p:sp>
        <p:nvSpPr>
          <p:cNvPr id="3" name="Content Placeholder 2"/>
          <p:cNvSpPr>
            <a:spLocks noGrp="1"/>
          </p:cNvSpPr>
          <p:nvPr>
            <p:ph idx="1"/>
          </p:nvPr>
        </p:nvSpPr>
        <p:spPr>
          <a:xfrm>
            <a:off x="228600" y="1219200"/>
            <a:ext cx="8686800" cy="5105400"/>
          </a:xfrm>
        </p:spPr>
        <p:txBody>
          <a:bodyPr>
            <a:normAutofit/>
          </a:bodyPr>
          <a:lstStyle/>
          <a:p>
            <a:pPr algn="just">
              <a:buNone/>
            </a:pPr>
            <a:r>
              <a:rPr lang="en-US" sz="1800" dirty="0"/>
              <a:t>	</a:t>
            </a:r>
            <a:r>
              <a:rPr lang="en-US" sz="2000" dirty="0"/>
              <a:t>ABC company Ltd. is interested to computerize the pay calculation of their employee in the form of Basic Pay, Dearness Allowance (DA) and House Rent Allowance (HRA). DA and HRA are calculated as certain % of Basic pay(For example, DA is 80% of Basic Pay, and HRA is 30% of Basic pay). They have the deduction in the salary as PF which is 12% of Basic pay. Propose a computerized solution for the above said problem.</a:t>
            </a:r>
          </a:p>
          <a:p>
            <a:pPr marL="55563" indent="-1588" algn="just">
              <a:buNone/>
            </a:pPr>
            <a:r>
              <a:rPr lang="en-US" sz="2400" dirty="0"/>
              <a:t>	</a:t>
            </a:r>
          </a:p>
          <a:p>
            <a:pPr marL="55563" indent="-1588" algn="just">
              <a:buNone/>
            </a:pPr>
            <a:r>
              <a:rPr lang="en-US" sz="2400" dirty="0"/>
              <a:t> </a:t>
            </a:r>
            <a:r>
              <a:rPr lang="en-US" sz="2000" dirty="0"/>
              <a:t>Input    : Basic Pay</a:t>
            </a:r>
          </a:p>
          <a:p>
            <a:pPr marL="55563" indent="-1588">
              <a:buNone/>
            </a:pPr>
            <a:r>
              <a:rPr lang="en-US" sz="2000" dirty="0"/>
              <a:t> Process :  Calculate Salary </a:t>
            </a:r>
          </a:p>
          <a:p>
            <a:pPr marL="55563" indent="-1588">
              <a:buNone/>
            </a:pPr>
            <a:r>
              <a:rPr lang="en-US" sz="1800" dirty="0"/>
              <a:t>( Basic Pay  + </a:t>
            </a:r>
            <a:r>
              <a:rPr lang="en-US" sz="1800" dirty="0">
                <a:solidFill>
                  <a:srgbClr val="00B050"/>
                </a:solidFill>
              </a:rPr>
              <a:t>( Basic Pay * 0.8) +  ( Basic Pay * 0.3 </a:t>
            </a:r>
            <a:r>
              <a:rPr lang="en-US" sz="1800" dirty="0"/>
              <a:t>- </a:t>
            </a:r>
            <a:r>
              <a:rPr lang="en-US" sz="1800" dirty="0">
                <a:solidFill>
                  <a:srgbClr val="FF0000"/>
                </a:solidFill>
              </a:rPr>
              <a:t>( Basic Pay * 0.12) </a:t>
            </a:r>
          </a:p>
          <a:p>
            <a:pPr>
              <a:buNone/>
            </a:pPr>
            <a:r>
              <a:rPr lang="en-US" sz="2000" dirty="0">
                <a:solidFill>
                  <a:srgbClr val="00B050"/>
                </a:solidFill>
              </a:rPr>
              <a:t>                        -----------allowances --------------</a:t>
            </a:r>
            <a:r>
              <a:rPr lang="en-US" sz="2000" dirty="0"/>
              <a:t>     </a:t>
            </a:r>
            <a:r>
              <a:rPr lang="en-US" sz="2000" dirty="0">
                <a:solidFill>
                  <a:srgbClr val="FF0000"/>
                </a:solidFill>
              </a:rPr>
              <a:t>--- deductions----</a:t>
            </a:r>
          </a:p>
          <a:p>
            <a:pPr>
              <a:buNone/>
            </a:pPr>
            <a:r>
              <a:rPr lang="en-US" sz="2000" dirty="0"/>
              <a:t>  Output  : Salary</a:t>
            </a:r>
          </a:p>
          <a:p>
            <a:endParaRPr lang="en-US" sz="2000" dirty="0"/>
          </a:p>
        </p:txBody>
      </p:sp>
      <p:sp>
        <p:nvSpPr>
          <p:cNvPr id="4" name="Date Placeholder 3">
            <a:extLst>
              <a:ext uri="{FF2B5EF4-FFF2-40B4-BE49-F238E27FC236}">
                <a16:creationId xmlns:a16="http://schemas.microsoft.com/office/drawing/2014/main" id="{A828A116-8785-46A7-A18B-7752ABD0360F}"/>
              </a:ext>
            </a:extLst>
          </p:cNvPr>
          <p:cNvSpPr>
            <a:spLocks noGrp="1"/>
          </p:cNvSpPr>
          <p:nvPr>
            <p:ph type="dt" sz="half" idx="10"/>
          </p:nvPr>
        </p:nvSpPr>
        <p:spPr/>
        <p:txBody>
          <a:bodyPr/>
          <a:lstStyle/>
          <a:p>
            <a:fld id="{89B24169-145A-4B19-8D8D-54E0BEAF131A}" type="datetime1">
              <a:rPr lang="en-US" smtClean="0"/>
              <a:t>10/9/2020</a:t>
            </a:fld>
            <a:endParaRPr lang="en-US" dirty="0"/>
          </a:p>
        </p:txBody>
      </p:sp>
      <p:sp>
        <p:nvSpPr>
          <p:cNvPr id="5" name="Slide Number Placeholder 4">
            <a:extLst>
              <a:ext uri="{FF2B5EF4-FFF2-40B4-BE49-F238E27FC236}">
                <a16:creationId xmlns:a16="http://schemas.microsoft.com/office/drawing/2014/main" id="{8D6CF5B1-D916-4118-AA6A-B6109EA0D577}"/>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a:t>
            </a:r>
          </a:p>
        </p:txBody>
      </p:sp>
      <p:pic>
        <p:nvPicPr>
          <p:cNvPr id="1026" name="Picture 2"/>
          <p:cNvPicPr>
            <a:picLocks noChangeAspect="1" noChangeArrowheads="1"/>
          </p:cNvPicPr>
          <p:nvPr/>
        </p:nvPicPr>
        <p:blipFill>
          <a:blip r:embed="rId2" cstate="print"/>
          <a:srcRect/>
          <a:stretch>
            <a:fillRect/>
          </a:stretch>
        </p:blipFill>
        <p:spPr bwMode="auto">
          <a:xfrm>
            <a:off x="2895600" y="1524000"/>
            <a:ext cx="3314700" cy="4124325"/>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71F8E293-3D19-4E3E-82C4-3A28FE8D9B16}"/>
              </a:ext>
            </a:extLst>
          </p:cNvPr>
          <p:cNvSpPr>
            <a:spLocks noGrp="1"/>
          </p:cNvSpPr>
          <p:nvPr>
            <p:ph type="dt" sz="half" idx="10"/>
          </p:nvPr>
        </p:nvSpPr>
        <p:spPr/>
        <p:txBody>
          <a:bodyPr/>
          <a:lstStyle/>
          <a:p>
            <a:fld id="{1717E252-2D48-4344-895C-DE8203AA218C}" type="datetime1">
              <a:rPr lang="en-US" smtClean="0"/>
              <a:t>10/9/2020</a:t>
            </a:fld>
            <a:endParaRPr lang="en-US" dirty="0"/>
          </a:p>
        </p:txBody>
      </p:sp>
      <p:sp>
        <p:nvSpPr>
          <p:cNvPr id="4" name="Slide Number Placeholder 3">
            <a:extLst>
              <a:ext uri="{FF2B5EF4-FFF2-40B4-BE49-F238E27FC236}">
                <a16:creationId xmlns:a16="http://schemas.microsoft.com/office/drawing/2014/main" id="{276F018F-DC5F-4062-99DB-D535E60E175F}"/>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05000"/>
            <a:ext cx="8229600" cy="3962400"/>
          </a:xfrm>
        </p:spPr>
        <p:txBody>
          <a:bodyPr>
            <a:normAutofit/>
          </a:bodyPr>
          <a:lstStyle/>
          <a:p>
            <a:pPr>
              <a:buNone/>
            </a:pPr>
            <a:r>
              <a:rPr lang="en-US" sz="2000" dirty="0">
                <a:solidFill>
                  <a:srgbClr val="92D050"/>
                </a:solidFill>
              </a:rPr>
              <a:t>#Enter the basic pay</a:t>
            </a:r>
          </a:p>
          <a:p>
            <a:pPr>
              <a:buNone/>
            </a:pPr>
            <a:r>
              <a:rPr lang="en-US" sz="2000" dirty="0" err="1"/>
              <a:t>bp</a:t>
            </a:r>
            <a:r>
              <a:rPr lang="en-US" sz="2000" dirty="0"/>
              <a:t>=float (input('Enter the basic pay:'))</a:t>
            </a:r>
          </a:p>
          <a:p>
            <a:pPr>
              <a:buNone/>
            </a:pPr>
            <a:r>
              <a:rPr lang="en-US" sz="2000" dirty="0">
                <a:solidFill>
                  <a:srgbClr val="92D050"/>
                </a:solidFill>
              </a:rPr>
              <a:t># net pay </a:t>
            </a:r>
            <a:r>
              <a:rPr lang="en-US" sz="2000" dirty="0" err="1">
                <a:solidFill>
                  <a:srgbClr val="92D050"/>
                </a:solidFill>
              </a:rPr>
              <a:t>calucluation</a:t>
            </a:r>
            <a:endParaRPr lang="en-US" sz="2000" dirty="0">
              <a:solidFill>
                <a:srgbClr val="92D050"/>
              </a:solidFill>
            </a:endParaRPr>
          </a:p>
          <a:p>
            <a:pPr>
              <a:buNone/>
            </a:pPr>
            <a:r>
              <a:rPr lang="en-US" sz="2000" dirty="0" err="1"/>
              <a:t>netpay</a:t>
            </a:r>
            <a:r>
              <a:rPr lang="en-US" sz="2000" dirty="0"/>
              <a:t> =</a:t>
            </a:r>
            <a:r>
              <a:rPr lang="en-US" sz="2000" dirty="0" err="1"/>
              <a:t>bp</a:t>
            </a:r>
            <a:r>
              <a:rPr lang="en-US" sz="2000" dirty="0"/>
              <a:t> + (</a:t>
            </a:r>
            <a:r>
              <a:rPr lang="en-US" sz="2000" dirty="0" err="1"/>
              <a:t>bp</a:t>
            </a:r>
            <a:r>
              <a:rPr lang="en-US" sz="2000" dirty="0"/>
              <a:t>*0.8) + (</a:t>
            </a:r>
            <a:r>
              <a:rPr lang="en-US" sz="2000" dirty="0" err="1"/>
              <a:t>bp</a:t>
            </a:r>
            <a:r>
              <a:rPr lang="en-US" sz="2000" dirty="0"/>
              <a:t>*0.3) - (</a:t>
            </a:r>
            <a:r>
              <a:rPr lang="en-US" sz="2000" dirty="0" err="1"/>
              <a:t>bp</a:t>
            </a:r>
            <a:r>
              <a:rPr lang="en-US" sz="2000" dirty="0"/>
              <a:t>*0.12)</a:t>
            </a:r>
          </a:p>
          <a:p>
            <a:pPr>
              <a:buNone/>
            </a:pPr>
            <a:r>
              <a:rPr lang="en-US" sz="2000" dirty="0">
                <a:solidFill>
                  <a:srgbClr val="92D050"/>
                </a:solidFill>
              </a:rPr>
              <a:t># display net salary</a:t>
            </a:r>
          </a:p>
          <a:p>
            <a:pPr>
              <a:buNone/>
            </a:pPr>
            <a:r>
              <a:rPr lang="en-US" sz="2000" dirty="0"/>
              <a:t>print ('Net pay :',</a:t>
            </a:r>
            <a:r>
              <a:rPr lang="en-US" sz="2000" dirty="0" err="1"/>
              <a:t>netpay</a:t>
            </a:r>
            <a:r>
              <a:rPr lang="en-US" sz="2000" dirty="0"/>
              <a:t>)</a:t>
            </a:r>
          </a:p>
          <a:p>
            <a:endParaRPr lang="en-US" sz="2000" dirty="0"/>
          </a:p>
        </p:txBody>
      </p:sp>
      <p:sp>
        <p:nvSpPr>
          <p:cNvPr id="4" name="Title 1"/>
          <p:cNvSpPr>
            <a:spLocks noGrp="1"/>
          </p:cNvSpPr>
          <p:nvPr>
            <p:ph type="title"/>
          </p:nvPr>
        </p:nvSpPr>
        <p:spPr>
          <a:xfrm>
            <a:off x="457200" y="274638"/>
            <a:ext cx="8229600" cy="1143000"/>
          </a:xfrm>
        </p:spPr>
        <p:txBody>
          <a:bodyPr/>
          <a:lstStyle/>
          <a:p>
            <a:r>
              <a:rPr lang="en-US" dirty="0"/>
              <a:t>Python code</a:t>
            </a:r>
          </a:p>
        </p:txBody>
      </p:sp>
      <p:sp>
        <p:nvSpPr>
          <p:cNvPr id="2" name="Date Placeholder 1">
            <a:extLst>
              <a:ext uri="{FF2B5EF4-FFF2-40B4-BE49-F238E27FC236}">
                <a16:creationId xmlns:a16="http://schemas.microsoft.com/office/drawing/2014/main" id="{6A50A4BB-D314-4562-BEFA-170E7408A917}"/>
              </a:ext>
            </a:extLst>
          </p:cNvPr>
          <p:cNvSpPr>
            <a:spLocks noGrp="1"/>
          </p:cNvSpPr>
          <p:nvPr>
            <p:ph type="dt" sz="half" idx="10"/>
          </p:nvPr>
        </p:nvSpPr>
        <p:spPr/>
        <p:txBody>
          <a:bodyPr/>
          <a:lstStyle/>
          <a:p>
            <a:fld id="{C01DD28B-2BAE-40CF-B2B8-05580E3EF79A}" type="datetime1">
              <a:rPr lang="en-US" smtClean="0"/>
              <a:t>10/9/2020</a:t>
            </a:fld>
            <a:endParaRPr lang="en-US" dirty="0"/>
          </a:p>
        </p:txBody>
      </p:sp>
      <p:sp>
        <p:nvSpPr>
          <p:cNvPr id="5" name="Slide Number Placeholder 4">
            <a:extLst>
              <a:ext uri="{FF2B5EF4-FFF2-40B4-BE49-F238E27FC236}">
                <a16:creationId xmlns:a16="http://schemas.microsoft.com/office/drawing/2014/main" id="{E5A56D69-3D4A-4EBC-9697-A7E16D74DAF5}"/>
              </a:ext>
            </a:extLst>
          </p:cNvPr>
          <p:cNvSpPr>
            <a:spLocks noGrp="1"/>
          </p:cNvSpPr>
          <p:nvPr>
            <p:ph type="sldNum" sz="quarter" idx="12"/>
          </p:nvPr>
        </p:nvSpPr>
        <p:spPr/>
        <p:txBody>
          <a:bodyPr/>
          <a:lstStyle/>
          <a:p>
            <a:fld id="{B6F15528-21DE-4FAA-801E-634DDDAF4B2B}"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a:t>
            </a:r>
          </a:p>
        </p:txBody>
      </p:sp>
      <p:pic>
        <p:nvPicPr>
          <p:cNvPr id="4" name="Picture 2"/>
          <p:cNvPicPr>
            <a:picLocks noChangeAspect="1" noChangeArrowheads="1"/>
          </p:cNvPicPr>
          <p:nvPr/>
        </p:nvPicPr>
        <p:blipFill>
          <a:blip r:embed="rId2" cstate="print"/>
          <a:srcRect/>
          <a:stretch>
            <a:fillRect/>
          </a:stretch>
        </p:blipFill>
        <p:spPr bwMode="auto">
          <a:xfrm>
            <a:off x="685800" y="2209800"/>
            <a:ext cx="8048625" cy="2581275"/>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B02F6747-D059-4857-BCBE-9831A9D36CDB}"/>
              </a:ext>
            </a:extLst>
          </p:cNvPr>
          <p:cNvSpPr>
            <a:spLocks noGrp="1"/>
          </p:cNvSpPr>
          <p:nvPr>
            <p:ph type="dt" sz="half" idx="10"/>
          </p:nvPr>
        </p:nvSpPr>
        <p:spPr/>
        <p:txBody>
          <a:bodyPr/>
          <a:lstStyle/>
          <a:p>
            <a:fld id="{E642042C-56E7-47D9-87C7-598A75C45275}" type="datetime1">
              <a:rPr lang="en-US" smtClean="0"/>
              <a:t>10/9/2020</a:t>
            </a:fld>
            <a:endParaRPr lang="en-US" dirty="0"/>
          </a:p>
        </p:txBody>
      </p:sp>
      <p:sp>
        <p:nvSpPr>
          <p:cNvPr id="5" name="Slide Number Placeholder 4">
            <a:extLst>
              <a:ext uri="{FF2B5EF4-FFF2-40B4-BE49-F238E27FC236}">
                <a16:creationId xmlns:a16="http://schemas.microsoft.com/office/drawing/2014/main" id="{98419809-EC2A-4DE4-BFF5-581D445E60C4}"/>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Python features….. lambda operator</a:t>
            </a:r>
            <a:endParaRPr lang="en-US" sz="2400" dirty="0"/>
          </a:p>
        </p:txBody>
      </p:sp>
      <p:sp>
        <p:nvSpPr>
          <p:cNvPr id="3" name="Content Placeholder 2"/>
          <p:cNvSpPr>
            <a:spLocks noGrp="1"/>
          </p:cNvSpPr>
          <p:nvPr>
            <p:ph idx="1"/>
          </p:nvPr>
        </p:nvSpPr>
        <p:spPr>
          <a:xfrm>
            <a:off x="609600" y="1371600"/>
            <a:ext cx="8229600" cy="4525963"/>
          </a:xfrm>
        </p:spPr>
        <p:txBody>
          <a:bodyPr/>
          <a:lstStyle/>
          <a:p>
            <a:pPr algn="just">
              <a:buNone/>
            </a:pPr>
            <a:r>
              <a:rPr lang="en-US" sz="2400" dirty="0"/>
              <a:t>   	</a:t>
            </a:r>
            <a:r>
              <a:rPr lang="en-US" sz="2800" dirty="0"/>
              <a:t>The lambda operator or lambda function is a way to create small anonymous functions, i.e. functions without a name.</a:t>
            </a:r>
            <a:endParaRPr lang="en-US" sz="3600" dirty="0"/>
          </a:p>
          <a:p>
            <a:pPr>
              <a:buNone/>
            </a:pPr>
            <a:endParaRPr lang="en-US" dirty="0"/>
          </a:p>
          <a:p>
            <a:pPr>
              <a:buNone/>
            </a:pPr>
            <a:r>
              <a:rPr lang="en-US" dirty="0"/>
              <a:t>	&gt;&gt;&gt; </a:t>
            </a:r>
            <a:r>
              <a:rPr lang="en-US" dirty="0" err="1"/>
              <a:t>ftoc</a:t>
            </a:r>
            <a:r>
              <a:rPr lang="en-US" dirty="0"/>
              <a:t> =lambda f: (f-32)*5.0/9</a:t>
            </a:r>
          </a:p>
          <a:p>
            <a:pPr>
              <a:buNone/>
            </a:pPr>
            <a:r>
              <a:rPr lang="en-US" dirty="0"/>
              <a:t>	&gt;&gt;&gt; </a:t>
            </a:r>
            <a:r>
              <a:rPr lang="en-US" dirty="0" err="1"/>
              <a:t>ftoc</a:t>
            </a:r>
            <a:r>
              <a:rPr lang="en-US" dirty="0"/>
              <a:t>(104)</a:t>
            </a:r>
          </a:p>
          <a:p>
            <a:endParaRPr lang="en-US" dirty="0"/>
          </a:p>
        </p:txBody>
      </p:sp>
      <p:sp>
        <p:nvSpPr>
          <p:cNvPr id="4" name="Date Placeholder 3">
            <a:extLst>
              <a:ext uri="{FF2B5EF4-FFF2-40B4-BE49-F238E27FC236}">
                <a16:creationId xmlns:a16="http://schemas.microsoft.com/office/drawing/2014/main" id="{3C4EF335-D8C8-43CD-BA65-67E7242405AE}"/>
              </a:ext>
            </a:extLst>
          </p:cNvPr>
          <p:cNvSpPr>
            <a:spLocks noGrp="1"/>
          </p:cNvSpPr>
          <p:nvPr>
            <p:ph type="dt" sz="half" idx="10"/>
          </p:nvPr>
        </p:nvSpPr>
        <p:spPr/>
        <p:txBody>
          <a:bodyPr/>
          <a:lstStyle/>
          <a:p>
            <a:fld id="{5623CA3F-29A2-4AF5-9C73-A864477448AF}" type="datetime1">
              <a:rPr lang="en-US" smtClean="0"/>
              <a:t>10/9/2020</a:t>
            </a:fld>
            <a:endParaRPr lang="en-US" dirty="0"/>
          </a:p>
        </p:txBody>
      </p:sp>
      <p:sp>
        <p:nvSpPr>
          <p:cNvPr id="5" name="Slide Number Placeholder 4">
            <a:extLst>
              <a:ext uri="{FF2B5EF4-FFF2-40B4-BE49-F238E27FC236}">
                <a16:creationId xmlns:a16="http://schemas.microsoft.com/office/drawing/2014/main" id="{778037AB-4EBC-4ECB-A1BD-0F268E6F77C9}"/>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rial" pitchFamily="34" charset="0"/>
                <a:cs typeface="Arial" pitchFamily="34" charset="0"/>
              </a:rPr>
              <a:t>Order of Operations</a:t>
            </a:r>
          </a:p>
        </p:txBody>
      </p:sp>
      <p:sp>
        <p:nvSpPr>
          <p:cNvPr id="3" name="Content Placeholder 2"/>
          <p:cNvSpPr>
            <a:spLocks noGrp="1"/>
          </p:cNvSpPr>
          <p:nvPr>
            <p:ph idx="1"/>
          </p:nvPr>
        </p:nvSpPr>
        <p:spPr/>
        <p:txBody>
          <a:bodyPr>
            <a:normAutofit/>
          </a:bodyPr>
          <a:lstStyle/>
          <a:p>
            <a:pPr marL="60325" indent="0">
              <a:lnSpc>
                <a:spcPct val="150000"/>
              </a:lnSpc>
              <a:buNone/>
            </a:pPr>
            <a:r>
              <a:rPr lang="en-US" sz="2400" dirty="0">
                <a:latin typeface="Arial" pitchFamily="34" charset="0"/>
                <a:cs typeface="Arial" pitchFamily="34" charset="0"/>
              </a:rPr>
              <a:t>Remember that thing called </a:t>
            </a:r>
            <a:r>
              <a:rPr lang="en-US" sz="2400" dirty="0">
                <a:latin typeface="Arial" pitchFamily="34" charset="0"/>
                <a:cs typeface="Arial" pitchFamily="34" charset="0"/>
                <a:hlinkClick r:id="rId2" tooltip="w:order of operations"/>
              </a:rPr>
              <a:t>order of operations</a:t>
            </a:r>
            <a:r>
              <a:rPr lang="en-US" sz="2400" dirty="0">
                <a:latin typeface="Arial" pitchFamily="34" charset="0"/>
                <a:cs typeface="Arial" pitchFamily="34" charset="0"/>
              </a:rPr>
              <a:t> that they taught in </a:t>
            </a:r>
            <a:r>
              <a:rPr lang="en-US" sz="2400" dirty="0" err="1">
                <a:latin typeface="Arial" pitchFamily="34" charset="0"/>
                <a:cs typeface="Arial" pitchFamily="34" charset="0"/>
              </a:rPr>
              <a:t>maths</a:t>
            </a:r>
            <a:r>
              <a:rPr lang="en-US" sz="2400" dirty="0">
                <a:latin typeface="Arial" pitchFamily="34" charset="0"/>
                <a:cs typeface="Arial" pitchFamily="34" charset="0"/>
              </a:rPr>
              <a:t>? Well, it applies in Python, too. Here it is, if you need reminding:</a:t>
            </a:r>
          </a:p>
          <a:p>
            <a:pPr marL="0" indent="0">
              <a:lnSpc>
                <a:spcPct val="150000"/>
              </a:lnSpc>
              <a:buNone/>
            </a:pPr>
            <a:r>
              <a:rPr lang="en-US" sz="2400" dirty="0">
                <a:latin typeface="Arial" pitchFamily="34" charset="0"/>
                <a:cs typeface="Arial" pitchFamily="34" charset="0"/>
              </a:rPr>
              <a:t>1.parentheses ()</a:t>
            </a:r>
          </a:p>
          <a:p>
            <a:pPr marL="0" indent="0">
              <a:lnSpc>
                <a:spcPct val="150000"/>
              </a:lnSpc>
              <a:buNone/>
            </a:pPr>
            <a:r>
              <a:rPr lang="en-US" sz="2400" dirty="0">
                <a:latin typeface="Arial" pitchFamily="34" charset="0"/>
                <a:cs typeface="Arial" pitchFamily="34" charset="0"/>
              </a:rPr>
              <a:t>2.exponents **</a:t>
            </a:r>
          </a:p>
          <a:p>
            <a:pPr marL="0" indent="0">
              <a:lnSpc>
                <a:spcPct val="150000"/>
              </a:lnSpc>
              <a:buNone/>
            </a:pPr>
            <a:r>
              <a:rPr lang="en-US" sz="2400" dirty="0">
                <a:latin typeface="Arial" pitchFamily="34" charset="0"/>
                <a:cs typeface="Arial" pitchFamily="34" charset="0"/>
              </a:rPr>
              <a:t>3.multiplication *, division \, and remainder %</a:t>
            </a:r>
          </a:p>
          <a:p>
            <a:pPr marL="0" indent="0">
              <a:lnSpc>
                <a:spcPct val="150000"/>
              </a:lnSpc>
              <a:buNone/>
            </a:pPr>
            <a:r>
              <a:rPr lang="en-US" sz="2400" dirty="0">
                <a:latin typeface="Arial" pitchFamily="34" charset="0"/>
                <a:cs typeface="Arial" pitchFamily="34" charset="0"/>
              </a:rPr>
              <a:t>4.addition + and subtraction -</a:t>
            </a:r>
          </a:p>
          <a:p>
            <a:pPr>
              <a:lnSpc>
                <a:spcPct val="150000"/>
              </a:lnSpc>
            </a:pPr>
            <a:endParaRPr lang="en-US" sz="2400" dirty="0">
              <a:latin typeface="Arial" pitchFamily="34" charset="0"/>
              <a:cs typeface="Arial" pitchFamily="34" charset="0"/>
            </a:endParaRPr>
          </a:p>
        </p:txBody>
      </p:sp>
      <p:sp>
        <p:nvSpPr>
          <p:cNvPr id="4" name="Date Placeholder 3">
            <a:extLst>
              <a:ext uri="{FF2B5EF4-FFF2-40B4-BE49-F238E27FC236}">
                <a16:creationId xmlns:a16="http://schemas.microsoft.com/office/drawing/2014/main" id="{E2EE6A14-2A55-4766-8014-2511F60D51C7}"/>
              </a:ext>
            </a:extLst>
          </p:cNvPr>
          <p:cNvSpPr>
            <a:spLocks noGrp="1"/>
          </p:cNvSpPr>
          <p:nvPr>
            <p:ph type="dt" sz="half" idx="10"/>
          </p:nvPr>
        </p:nvSpPr>
        <p:spPr/>
        <p:txBody>
          <a:bodyPr/>
          <a:lstStyle/>
          <a:p>
            <a:fld id="{35944D17-A81A-4092-849F-45D0D9009A6E}" type="datetime1">
              <a:rPr lang="en-US" smtClean="0"/>
              <a:t>10/9/2020</a:t>
            </a:fld>
            <a:endParaRPr lang="en-US" dirty="0"/>
          </a:p>
        </p:txBody>
      </p:sp>
      <p:sp>
        <p:nvSpPr>
          <p:cNvPr id="5" name="Slide Number Placeholder 4">
            <a:extLst>
              <a:ext uri="{FF2B5EF4-FFF2-40B4-BE49-F238E27FC236}">
                <a16:creationId xmlns:a16="http://schemas.microsoft.com/office/drawing/2014/main" id="{B1C9921D-4F07-4E9A-8C55-473D6A820A24}"/>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81344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E2565DFB-8ADD-4F9A-A499-FC6EA725DC50}" type="slidenum">
              <a:rPr lang="en-US" altLang="en-US"/>
              <a:pPr/>
              <a:t>4</a:t>
            </a:fld>
            <a:endParaRPr lang="en-US" altLang="en-US"/>
          </a:p>
        </p:txBody>
      </p:sp>
      <p:sp>
        <p:nvSpPr>
          <p:cNvPr id="48175" name="Rectangle 47"/>
          <p:cNvSpPr>
            <a:spLocks noGrp="1" noChangeArrowheads="1"/>
          </p:cNvSpPr>
          <p:nvPr>
            <p:ph type="title"/>
          </p:nvPr>
        </p:nvSpPr>
        <p:spPr/>
        <p:txBody>
          <a:bodyPr>
            <a:normAutofit/>
          </a:bodyPr>
          <a:lstStyle/>
          <a:p>
            <a:r>
              <a:rPr lang="en-US" altLang="en-US" sz="4000" dirty="0"/>
              <a:t>Order of Operations</a:t>
            </a:r>
          </a:p>
        </p:txBody>
      </p:sp>
      <p:graphicFrame>
        <p:nvGraphicFramePr>
          <p:cNvPr id="48178" name="Group 50"/>
          <p:cNvGraphicFramePr>
            <a:graphicFrameLocks noGrp="1"/>
          </p:cNvGraphicFramePr>
          <p:nvPr>
            <p:ph idx="1"/>
          </p:nvPr>
        </p:nvGraphicFramePr>
        <p:xfrm>
          <a:off x="457200" y="1600200"/>
          <a:ext cx="8229600" cy="419100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Operation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Precedence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parentheses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exponentiation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multiplication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34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charset="0"/>
                        </a:rPr>
                        <a:t>int</a:t>
                      </a:r>
                      <a:r>
                        <a:rPr kumimoji="0" lang="en-US" altLang="en-US" sz="2400" b="0" i="0" u="none" strike="noStrike" cap="none" normalizeH="0" baseline="0" dirty="0">
                          <a:ln>
                            <a:noFill/>
                          </a:ln>
                          <a:solidFill>
                            <a:schemeClr val="tx1"/>
                          </a:solidFill>
                          <a:effectLst/>
                          <a:latin typeface="Arial" charset="0"/>
                        </a:rPr>
                        <a:t> 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remainder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Date Placeholder 1">
            <a:extLst>
              <a:ext uri="{FF2B5EF4-FFF2-40B4-BE49-F238E27FC236}">
                <a16:creationId xmlns:a16="http://schemas.microsoft.com/office/drawing/2014/main" id="{C9F4CD96-8750-413D-8565-DE1A02045E62}"/>
              </a:ext>
            </a:extLst>
          </p:cNvPr>
          <p:cNvSpPr>
            <a:spLocks noGrp="1"/>
          </p:cNvSpPr>
          <p:nvPr>
            <p:ph type="dt" sz="half" idx="10"/>
          </p:nvPr>
        </p:nvSpPr>
        <p:spPr/>
        <p:txBody>
          <a:bodyPr/>
          <a:lstStyle/>
          <a:p>
            <a:fld id="{5BE6CC45-0BEB-45CF-96AF-F3C512F5CD40}" type="datetime1">
              <a:rPr lang="en-US" altLang="en-US" smtClean="0"/>
              <a:t>10/9/2020</a:t>
            </a:fld>
            <a:endParaRPr lang="en-US" altLang="en-US"/>
          </a:p>
        </p:txBody>
      </p:sp>
    </p:spTree>
    <p:extLst>
      <p:ext uri="{BB962C8B-B14F-4D97-AF65-F5344CB8AC3E}">
        <p14:creationId xmlns:p14="http://schemas.microsoft.com/office/powerpoint/2010/main" val="204007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84CB085-8012-4EDE-BB79-DFBADD8193B6}" type="slidenum">
              <a:rPr lang="en-US" altLang="en-US"/>
              <a:pPr/>
              <a:t>5</a:t>
            </a:fld>
            <a:endParaRPr lang="en-US" altLang="en-US"/>
          </a:p>
        </p:txBody>
      </p:sp>
      <p:sp>
        <p:nvSpPr>
          <p:cNvPr id="34819" name="Rectangle 3"/>
          <p:cNvSpPr>
            <a:spLocks noGrp="1" noChangeArrowheads="1"/>
          </p:cNvSpPr>
          <p:nvPr>
            <p:ph type="body" idx="1"/>
          </p:nvPr>
        </p:nvSpPr>
        <p:spPr/>
        <p:txBody>
          <a:bodyPr>
            <a:normAutofit lnSpcReduction="10000"/>
          </a:bodyPr>
          <a:lstStyle/>
          <a:p>
            <a:pPr>
              <a:lnSpc>
                <a:spcPct val="150000"/>
              </a:lnSpc>
            </a:pPr>
            <a:r>
              <a:rPr lang="en-US" altLang="en-US" sz="2400" dirty="0">
                <a:latin typeface="Arial" pitchFamily="34" charset="0"/>
                <a:cs typeface="Arial" pitchFamily="34" charset="0"/>
              </a:rPr>
              <a:t>The computer scans the expression from left to right, </a:t>
            </a:r>
          </a:p>
          <a:p>
            <a:pPr algn="just">
              <a:lnSpc>
                <a:spcPct val="150000"/>
              </a:lnSpc>
            </a:pPr>
            <a:r>
              <a:rPr lang="en-US" altLang="en-US" sz="2400" dirty="0">
                <a:latin typeface="Arial" pitchFamily="34" charset="0"/>
                <a:cs typeface="Arial" pitchFamily="34" charset="0"/>
              </a:rPr>
              <a:t>first clearing parentheses, </a:t>
            </a:r>
          </a:p>
          <a:p>
            <a:pPr marL="0" indent="3175" algn="just">
              <a:lnSpc>
                <a:spcPct val="150000"/>
              </a:lnSpc>
            </a:pPr>
            <a:r>
              <a:rPr lang="en-US" altLang="en-US" sz="2400" dirty="0">
                <a:latin typeface="Arial" pitchFamily="34" charset="0"/>
                <a:cs typeface="Arial" pitchFamily="34" charset="0"/>
              </a:rPr>
              <a:t> second, evaluating exponentiations from left to right in the order they are encountered</a:t>
            </a:r>
          </a:p>
          <a:p>
            <a:pPr>
              <a:lnSpc>
                <a:spcPct val="150000"/>
              </a:lnSpc>
            </a:pPr>
            <a:r>
              <a:rPr lang="en-US" altLang="en-US" sz="2400" dirty="0">
                <a:latin typeface="Arial" pitchFamily="34" charset="0"/>
                <a:cs typeface="Arial" pitchFamily="34" charset="0"/>
              </a:rPr>
              <a:t>third, evaluating *, /, //, % from left to right in the order they are encountered,</a:t>
            </a:r>
          </a:p>
          <a:p>
            <a:pPr>
              <a:lnSpc>
                <a:spcPct val="150000"/>
              </a:lnSpc>
            </a:pPr>
            <a:r>
              <a:rPr lang="en-US" altLang="en-US" sz="2400" dirty="0">
                <a:latin typeface="Arial" pitchFamily="34" charset="0"/>
                <a:cs typeface="Arial" pitchFamily="34" charset="0"/>
              </a:rPr>
              <a:t>fourth, evaluating +, - from left to right in the order they are encountered</a:t>
            </a:r>
          </a:p>
        </p:txBody>
      </p:sp>
      <p:sp>
        <p:nvSpPr>
          <p:cNvPr id="2" name="Date Placeholder 1">
            <a:extLst>
              <a:ext uri="{FF2B5EF4-FFF2-40B4-BE49-F238E27FC236}">
                <a16:creationId xmlns:a16="http://schemas.microsoft.com/office/drawing/2014/main" id="{9D2F3BE8-64EE-4179-A8D7-D29C7CA81F57}"/>
              </a:ext>
            </a:extLst>
          </p:cNvPr>
          <p:cNvSpPr>
            <a:spLocks noGrp="1"/>
          </p:cNvSpPr>
          <p:nvPr>
            <p:ph type="dt" sz="half" idx="10"/>
          </p:nvPr>
        </p:nvSpPr>
        <p:spPr/>
        <p:txBody>
          <a:bodyPr/>
          <a:lstStyle/>
          <a:p>
            <a:fld id="{678C705B-1D61-407E-8C2F-70DC2A67781D}" type="datetime1">
              <a:rPr lang="en-US" smtClean="0"/>
              <a:t>10/9/2020</a:t>
            </a:fld>
            <a:endParaRPr lang="en-US" dirty="0"/>
          </a:p>
        </p:txBody>
      </p:sp>
    </p:spTree>
    <p:extLst>
      <p:ext uri="{BB962C8B-B14F-4D97-AF65-F5344CB8AC3E}">
        <p14:creationId xmlns:p14="http://schemas.microsoft.com/office/powerpoint/2010/main" val="4047179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143000"/>
          </a:xfrm>
        </p:spPr>
        <p:txBody>
          <a:bodyPr/>
          <a:lstStyle/>
          <a:p>
            <a:r>
              <a:rPr lang="en-GB" dirty="0"/>
              <a:t>2**3+2*(2+3)</a:t>
            </a:r>
          </a:p>
        </p:txBody>
      </p:sp>
      <p:sp>
        <p:nvSpPr>
          <p:cNvPr id="3" name="Content Placeholder 2"/>
          <p:cNvSpPr>
            <a:spLocks noGrp="1"/>
          </p:cNvSpPr>
          <p:nvPr>
            <p:ph idx="1"/>
          </p:nvPr>
        </p:nvSpPr>
        <p:spPr>
          <a:xfrm>
            <a:off x="457200" y="3276600"/>
            <a:ext cx="8229600" cy="1066800"/>
          </a:xfrm>
        </p:spPr>
        <p:txBody>
          <a:bodyPr/>
          <a:lstStyle/>
          <a:p>
            <a:r>
              <a:rPr lang="en-GB" dirty="0"/>
              <a:t>18</a:t>
            </a:r>
          </a:p>
        </p:txBody>
      </p:sp>
      <p:sp>
        <p:nvSpPr>
          <p:cNvPr id="4" name="Date Placeholder 3">
            <a:extLst>
              <a:ext uri="{FF2B5EF4-FFF2-40B4-BE49-F238E27FC236}">
                <a16:creationId xmlns:a16="http://schemas.microsoft.com/office/drawing/2014/main" id="{5F7DE0FB-9FF7-4D60-B8D3-BF1477BC5C42}"/>
              </a:ext>
            </a:extLst>
          </p:cNvPr>
          <p:cNvSpPr>
            <a:spLocks noGrp="1"/>
          </p:cNvSpPr>
          <p:nvPr>
            <p:ph type="dt" sz="half" idx="10"/>
          </p:nvPr>
        </p:nvSpPr>
        <p:spPr/>
        <p:txBody>
          <a:bodyPr/>
          <a:lstStyle/>
          <a:p>
            <a:fld id="{A78A0DD1-4E44-4554-95C1-9774298B5319}" type="datetime1">
              <a:rPr lang="en-US" smtClean="0"/>
              <a:t>10/9/2020</a:t>
            </a:fld>
            <a:endParaRPr lang="en-US" dirty="0"/>
          </a:p>
        </p:txBody>
      </p:sp>
      <p:sp>
        <p:nvSpPr>
          <p:cNvPr id="5" name="Slide Number Placeholder 4">
            <a:extLst>
              <a:ext uri="{FF2B5EF4-FFF2-40B4-BE49-F238E27FC236}">
                <a16:creationId xmlns:a16="http://schemas.microsoft.com/office/drawing/2014/main" id="{A60F3BE9-81FA-47A7-9397-25B469D89F9C}"/>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pitchFamily="34" charset="0"/>
                <a:cs typeface="Arial" pitchFamily="34" charset="0"/>
              </a:rPr>
              <a:t>Example 1 – Order of operations</a:t>
            </a:r>
          </a:p>
        </p:txBody>
      </p:sp>
      <p:sp>
        <p:nvSpPr>
          <p:cNvPr id="3" name="Content Placeholder 2"/>
          <p:cNvSpPr>
            <a:spLocks noGrp="1"/>
          </p:cNvSpPr>
          <p:nvPr>
            <p:ph idx="1"/>
          </p:nvPr>
        </p:nvSpPr>
        <p:spPr>
          <a:xfrm>
            <a:off x="457200" y="1295400"/>
            <a:ext cx="8229600" cy="4953000"/>
          </a:xfrm>
        </p:spPr>
        <p:txBody>
          <a:bodyPr>
            <a:noAutofit/>
          </a:bodyPr>
          <a:lstStyle/>
          <a:p>
            <a:pPr marL="0" indent="0" algn="just">
              <a:lnSpc>
                <a:spcPct val="150000"/>
              </a:lnSpc>
              <a:buNone/>
            </a:pPr>
            <a:r>
              <a:rPr lang="en-US" sz="2000" dirty="0">
                <a:latin typeface="Arial" pitchFamily="34" charset="0"/>
                <a:cs typeface="Arial" pitchFamily="34" charset="0"/>
              </a:rPr>
              <a:t>&gt;&gt;&gt; 1 + 2 * 3</a:t>
            </a:r>
          </a:p>
          <a:p>
            <a:pPr marL="0" indent="0" algn="just">
              <a:lnSpc>
                <a:spcPct val="150000"/>
              </a:lnSpc>
              <a:buNone/>
            </a:pPr>
            <a:r>
              <a:rPr lang="en-US" sz="2000" dirty="0">
                <a:latin typeface="Arial" pitchFamily="34" charset="0"/>
                <a:cs typeface="Arial" pitchFamily="34" charset="0"/>
              </a:rPr>
              <a:t> 7</a:t>
            </a:r>
          </a:p>
          <a:p>
            <a:pPr marL="0" indent="0" algn="just">
              <a:lnSpc>
                <a:spcPct val="150000"/>
              </a:lnSpc>
              <a:buNone/>
            </a:pPr>
            <a:r>
              <a:rPr lang="en-US" sz="2000" dirty="0">
                <a:latin typeface="Arial" pitchFamily="34" charset="0"/>
                <a:cs typeface="Arial" pitchFamily="34" charset="0"/>
              </a:rPr>
              <a:t> &gt;&gt;&gt; (1 + 2) * 3</a:t>
            </a:r>
          </a:p>
          <a:p>
            <a:pPr marL="0" indent="0" algn="just">
              <a:lnSpc>
                <a:spcPct val="150000"/>
              </a:lnSpc>
              <a:buNone/>
            </a:pPr>
            <a:r>
              <a:rPr lang="en-US" sz="2000" dirty="0">
                <a:latin typeface="Arial" pitchFamily="34" charset="0"/>
                <a:cs typeface="Arial" pitchFamily="34" charset="0"/>
              </a:rPr>
              <a:t> 9</a:t>
            </a:r>
          </a:p>
          <a:p>
            <a:pPr algn="just">
              <a:lnSpc>
                <a:spcPct val="150000"/>
              </a:lnSpc>
            </a:pPr>
            <a:r>
              <a:rPr lang="en-US" sz="2000" dirty="0">
                <a:latin typeface="Arial" pitchFamily="34" charset="0"/>
                <a:cs typeface="Arial" pitchFamily="34" charset="0"/>
              </a:rPr>
              <a:t>In the first example, the computer calculates 2 * 3 first, then adds 1 to it. This is because multiplication has the higher priority (at 3) and addition is below that (at a lowly 4).</a:t>
            </a:r>
          </a:p>
          <a:p>
            <a:pPr algn="just">
              <a:lnSpc>
                <a:spcPct val="150000"/>
              </a:lnSpc>
            </a:pPr>
            <a:r>
              <a:rPr lang="en-US" sz="2000" dirty="0">
                <a:latin typeface="Arial" pitchFamily="34" charset="0"/>
                <a:cs typeface="Arial" pitchFamily="34" charset="0"/>
              </a:rPr>
              <a:t>In the second example, the computer calculates 1 + 2 first, then multiplies it by 3. This is because parentheses have the higher priority (at 1), and addition comes in later than that.</a:t>
            </a:r>
          </a:p>
          <a:p>
            <a:pPr marL="0" indent="0" algn="just">
              <a:lnSpc>
                <a:spcPct val="150000"/>
              </a:lnSpc>
              <a:buNone/>
            </a:pPr>
            <a:endParaRPr lang="en-US" sz="2000" dirty="0">
              <a:latin typeface="Arial" pitchFamily="34" charset="0"/>
              <a:cs typeface="Arial" pitchFamily="34" charset="0"/>
            </a:endParaRPr>
          </a:p>
        </p:txBody>
      </p:sp>
      <p:sp>
        <p:nvSpPr>
          <p:cNvPr id="4" name="Date Placeholder 3">
            <a:extLst>
              <a:ext uri="{FF2B5EF4-FFF2-40B4-BE49-F238E27FC236}">
                <a16:creationId xmlns:a16="http://schemas.microsoft.com/office/drawing/2014/main" id="{350E4D0D-3E36-460D-9C6D-232E8A2E199C}"/>
              </a:ext>
            </a:extLst>
          </p:cNvPr>
          <p:cNvSpPr>
            <a:spLocks noGrp="1"/>
          </p:cNvSpPr>
          <p:nvPr>
            <p:ph type="dt" sz="half" idx="10"/>
          </p:nvPr>
        </p:nvSpPr>
        <p:spPr/>
        <p:txBody>
          <a:bodyPr/>
          <a:lstStyle/>
          <a:p>
            <a:fld id="{A412CF60-7C52-4F53-A0EB-F8A9C170CC98}" type="datetime1">
              <a:rPr lang="en-US" smtClean="0"/>
              <a:t>10/9/2020</a:t>
            </a:fld>
            <a:endParaRPr lang="en-US" dirty="0"/>
          </a:p>
        </p:txBody>
      </p:sp>
      <p:sp>
        <p:nvSpPr>
          <p:cNvPr id="5" name="Slide Number Placeholder 4">
            <a:extLst>
              <a:ext uri="{FF2B5EF4-FFF2-40B4-BE49-F238E27FC236}">
                <a16:creationId xmlns:a16="http://schemas.microsoft.com/office/drawing/2014/main" id="{D067A11F-2D95-41F2-9C1C-654256928E2A}"/>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767880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68362"/>
          </a:xfrm>
        </p:spPr>
        <p:txBody>
          <a:bodyPr>
            <a:normAutofit/>
          </a:bodyPr>
          <a:lstStyle/>
          <a:p>
            <a:r>
              <a:rPr lang="en-US" sz="2800" b="1" dirty="0">
                <a:latin typeface="Arial" pitchFamily="34" charset="0"/>
                <a:cs typeface="Arial" pitchFamily="34" charset="0"/>
              </a:rPr>
              <a:t>Example 2 – Order of operations</a:t>
            </a:r>
          </a:p>
        </p:txBody>
      </p:sp>
      <p:sp>
        <p:nvSpPr>
          <p:cNvPr id="3" name="Content Placeholder 2"/>
          <p:cNvSpPr>
            <a:spLocks noGrp="1"/>
          </p:cNvSpPr>
          <p:nvPr>
            <p:ph idx="1"/>
          </p:nvPr>
        </p:nvSpPr>
        <p:spPr>
          <a:xfrm>
            <a:off x="457200" y="1219200"/>
            <a:ext cx="8229600" cy="5257800"/>
          </a:xfrm>
        </p:spPr>
        <p:txBody>
          <a:bodyPr>
            <a:normAutofit/>
          </a:bodyPr>
          <a:lstStyle/>
          <a:p>
            <a:pPr marL="0" indent="3175">
              <a:lnSpc>
                <a:spcPct val="150000"/>
              </a:lnSpc>
              <a:buNone/>
            </a:pPr>
            <a:r>
              <a:rPr lang="en-US" sz="2000" dirty="0">
                <a:latin typeface="Arial" pitchFamily="34" charset="0"/>
                <a:cs typeface="Arial" pitchFamily="34" charset="0"/>
              </a:rPr>
              <a:t>Also remember that the math is calculated from left to right, </a:t>
            </a:r>
            <a:r>
              <a:rPr lang="en-US" sz="2000" i="1" dirty="0">
                <a:latin typeface="Arial" pitchFamily="34" charset="0"/>
                <a:cs typeface="Arial" pitchFamily="34" charset="0"/>
              </a:rPr>
              <a:t>unless</a:t>
            </a:r>
            <a:r>
              <a:rPr lang="en-US" sz="2000" dirty="0">
                <a:latin typeface="Arial" pitchFamily="34" charset="0"/>
                <a:cs typeface="Arial" pitchFamily="34" charset="0"/>
              </a:rPr>
              <a:t> you put in parentheses. The innermost parentheses are calculated first. Watch these examples:</a:t>
            </a:r>
          </a:p>
          <a:p>
            <a:pPr marL="0" indent="0">
              <a:lnSpc>
                <a:spcPct val="150000"/>
              </a:lnSpc>
              <a:buNone/>
            </a:pPr>
            <a:r>
              <a:rPr lang="en-US" sz="2000" dirty="0">
                <a:latin typeface="Arial" pitchFamily="34" charset="0"/>
                <a:cs typeface="Arial" pitchFamily="34" charset="0"/>
              </a:rPr>
              <a:t>&gt;&gt;&gt; 4 - 40 - 3 </a:t>
            </a:r>
          </a:p>
          <a:p>
            <a:pPr marL="0" indent="0">
              <a:lnSpc>
                <a:spcPct val="150000"/>
              </a:lnSpc>
              <a:buNone/>
            </a:pPr>
            <a:r>
              <a:rPr lang="en-US" sz="2000" dirty="0">
                <a:latin typeface="Arial" pitchFamily="34" charset="0"/>
                <a:cs typeface="Arial" pitchFamily="34" charset="0"/>
              </a:rPr>
              <a:t>-39 </a:t>
            </a:r>
          </a:p>
          <a:p>
            <a:pPr marL="0" indent="0">
              <a:lnSpc>
                <a:spcPct val="150000"/>
              </a:lnSpc>
              <a:buNone/>
            </a:pPr>
            <a:r>
              <a:rPr lang="en-US" sz="2000" dirty="0">
                <a:latin typeface="Arial" pitchFamily="34" charset="0"/>
                <a:cs typeface="Arial" pitchFamily="34" charset="0"/>
              </a:rPr>
              <a:t>&gt;&gt;&gt; 4 - (40 - 3)</a:t>
            </a:r>
          </a:p>
          <a:p>
            <a:pPr marL="0" indent="0">
              <a:lnSpc>
                <a:spcPct val="150000"/>
              </a:lnSpc>
              <a:buNone/>
            </a:pPr>
            <a:r>
              <a:rPr lang="en-US" sz="2000" dirty="0">
                <a:latin typeface="Arial" pitchFamily="34" charset="0"/>
                <a:cs typeface="Arial" pitchFamily="34" charset="0"/>
              </a:rPr>
              <a:t> -33 </a:t>
            </a:r>
          </a:p>
          <a:p>
            <a:pPr>
              <a:lnSpc>
                <a:spcPct val="150000"/>
              </a:lnSpc>
            </a:pPr>
            <a:r>
              <a:rPr lang="en-US" sz="2000" dirty="0">
                <a:latin typeface="Arial" pitchFamily="34" charset="0"/>
                <a:cs typeface="Arial" pitchFamily="34" charset="0"/>
              </a:rPr>
              <a:t> In the first example, 4 - 40 is calculated, then - 3 is done.</a:t>
            </a:r>
          </a:p>
          <a:p>
            <a:pPr>
              <a:lnSpc>
                <a:spcPct val="150000"/>
              </a:lnSpc>
            </a:pPr>
            <a:r>
              <a:rPr lang="en-US" sz="2000" dirty="0">
                <a:latin typeface="Arial" pitchFamily="34" charset="0"/>
                <a:cs typeface="Arial" pitchFamily="34" charset="0"/>
              </a:rPr>
              <a:t>In the second example, 40 - 3 is calculated, then it is subtracted from 4.</a:t>
            </a:r>
          </a:p>
          <a:p>
            <a:pPr marL="0" indent="0">
              <a:lnSpc>
                <a:spcPct val="150000"/>
              </a:lnSpc>
              <a:buNone/>
            </a:pPr>
            <a:endParaRPr lang="en-US" sz="2000" dirty="0">
              <a:latin typeface="Arial" pitchFamily="34" charset="0"/>
              <a:cs typeface="Arial" pitchFamily="34" charset="0"/>
            </a:endParaRPr>
          </a:p>
        </p:txBody>
      </p:sp>
      <p:sp>
        <p:nvSpPr>
          <p:cNvPr id="4" name="Date Placeholder 3">
            <a:extLst>
              <a:ext uri="{FF2B5EF4-FFF2-40B4-BE49-F238E27FC236}">
                <a16:creationId xmlns:a16="http://schemas.microsoft.com/office/drawing/2014/main" id="{E08C90B8-AD93-4CDC-B6F1-58BF93B5A5FF}"/>
              </a:ext>
            </a:extLst>
          </p:cNvPr>
          <p:cNvSpPr>
            <a:spLocks noGrp="1"/>
          </p:cNvSpPr>
          <p:nvPr>
            <p:ph type="dt" sz="half" idx="10"/>
          </p:nvPr>
        </p:nvSpPr>
        <p:spPr/>
        <p:txBody>
          <a:bodyPr/>
          <a:lstStyle/>
          <a:p>
            <a:fld id="{91967EE7-F0D2-4DA4-B7AF-5CEAB4F665E3}" type="datetime1">
              <a:rPr lang="en-US" smtClean="0"/>
              <a:t>10/9/2020</a:t>
            </a:fld>
            <a:endParaRPr lang="en-US" dirty="0"/>
          </a:p>
        </p:txBody>
      </p:sp>
      <p:sp>
        <p:nvSpPr>
          <p:cNvPr id="5" name="Slide Number Placeholder 4">
            <a:extLst>
              <a:ext uri="{FF2B5EF4-FFF2-40B4-BE49-F238E27FC236}">
                <a16:creationId xmlns:a16="http://schemas.microsoft.com/office/drawing/2014/main" id="{3A5DAF0A-25E6-4729-91DA-59C51D87B3A7}"/>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281621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0999" y="1447800"/>
            <a:ext cx="8306873"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a:extLst>
              <a:ext uri="{FF2B5EF4-FFF2-40B4-BE49-F238E27FC236}">
                <a16:creationId xmlns:a16="http://schemas.microsoft.com/office/drawing/2014/main" id="{409FEA43-5108-4A72-9789-667CCEB37AAB}"/>
              </a:ext>
            </a:extLst>
          </p:cNvPr>
          <p:cNvSpPr>
            <a:spLocks noGrp="1"/>
          </p:cNvSpPr>
          <p:nvPr>
            <p:ph type="dt" sz="half" idx="10"/>
          </p:nvPr>
        </p:nvSpPr>
        <p:spPr/>
        <p:txBody>
          <a:bodyPr/>
          <a:lstStyle/>
          <a:p>
            <a:fld id="{2381A1AA-628E-49AC-BD25-DD85BAAB9790}" type="datetime1">
              <a:rPr lang="en-US" smtClean="0"/>
              <a:t>10/9/2020</a:t>
            </a:fld>
            <a:endParaRPr lang="en-US" dirty="0"/>
          </a:p>
        </p:txBody>
      </p:sp>
      <p:sp>
        <p:nvSpPr>
          <p:cNvPr id="4" name="Slide Number Placeholder 3">
            <a:extLst>
              <a:ext uri="{FF2B5EF4-FFF2-40B4-BE49-F238E27FC236}">
                <a16:creationId xmlns:a16="http://schemas.microsoft.com/office/drawing/2014/main" id="{0D9B9E3C-A1DC-4A80-A27D-3D7979DC3BFF}"/>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154710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4001</TotalTime>
  <Words>1025</Words>
  <Application>Microsoft Office PowerPoint</Application>
  <PresentationFormat>On-screen Show (4:3)</PresentationFormat>
  <Paragraphs>226</Paragraphs>
  <Slides>27</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Operators and Expressions in Python</vt:lpstr>
      <vt:lpstr>Basic Arithmetic operators in Python</vt:lpstr>
      <vt:lpstr>Order of Operations</vt:lpstr>
      <vt:lpstr>Order of Operations</vt:lpstr>
      <vt:lpstr>PowerPoint Presentation</vt:lpstr>
      <vt:lpstr>2**3+2*(2+3)</vt:lpstr>
      <vt:lpstr>Example 1 – Order of operations</vt:lpstr>
      <vt:lpstr>Example 2 – Order of operations</vt:lpstr>
      <vt:lpstr>PowerPoint Presentation</vt:lpstr>
      <vt:lpstr>Quotation in Python</vt:lpstr>
      <vt:lpstr>Built-in format Function</vt:lpstr>
      <vt:lpstr>PowerPoint Presentation</vt:lpstr>
      <vt:lpstr>PowerPoint Presentation</vt:lpstr>
      <vt:lpstr>Python is a Dynamic Type language</vt:lpstr>
      <vt:lpstr>PowerPoint Presentation</vt:lpstr>
      <vt:lpstr>Bitwise Operations</vt:lpstr>
      <vt:lpstr>PowerPoint Presentation</vt:lpstr>
      <vt:lpstr>PowerPoint Presentation</vt:lpstr>
      <vt:lpstr>PowerPoint Presentation</vt:lpstr>
      <vt:lpstr>Python is a Strongly Typed language</vt:lpstr>
      <vt:lpstr>PowerPoint Presentation</vt:lpstr>
      <vt:lpstr>Python Program for Bob Problem</vt:lpstr>
      <vt:lpstr>Problem -1</vt:lpstr>
      <vt:lpstr>Flow chart</vt:lpstr>
      <vt:lpstr>Python code</vt:lpstr>
      <vt:lpstr>Output </vt:lpstr>
      <vt:lpstr>Python features….. lambda operator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sathis kumar</dc:creator>
  <cp:lastModifiedBy>Brijendra Singh</cp:lastModifiedBy>
  <cp:revision>465</cp:revision>
  <dcterms:created xsi:type="dcterms:W3CDTF">2006-08-16T00:00:00Z</dcterms:created>
  <dcterms:modified xsi:type="dcterms:W3CDTF">2020-10-09T06:09:28Z</dcterms:modified>
</cp:coreProperties>
</file>