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569" r:id="rId2"/>
    <p:sldId id="572" r:id="rId3"/>
    <p:sldId id="573" r:id="rId4"/>
    <p:sldId id="574" r:id="rId5"/>
    <p:sldId id="575" r:id="rId6"/>
    <p:sldId id="576" r:id="rId7"/>
    <p:sldId id="577" r:id="rId8"/>
    <p:sldId id="578" r:id="rId9"/>
    <p:sldId id="579" r:id="rId10"/>
    <p:sldId id="559" r:id="rId11"/>
    <p:sldId id="567" r:id="rId12"/>
    <p:sldId id="568" r:id="rId13"/>
    <p:sldId id="580" r:id="rId14"/>
    <p:sldId id="570" r:id="rId15"/>
    <p:sldId id="581" r:id="rId16"/>
    <p:sldId id="571" r:id="rId17"/>
    <p:sldId id="611" r:id="rId18"/>
    <p:sldId id="612" r:id="rId19"/>
    <p:sldId id="582" r:id="rId20"/>
    <p:sldId id="583" r:id="rId21"/>
    <p:sldId id="584" r:id="rId22"/>
    <p:sldId id="585" r:id="rId23"/>
    <p:sldId id="586" r:id="rId24"/>
    <p:sldId id="629" r:id="rId25"/>
    <p:sldId id="587" r:id="rId26"/>
    <p:sldId id="616" r:id="rId27"/>
    <p:sldId id="619" r:id="rId28"/>
    <p:sldId id="617" r:id="rId29"/>
    <p:sldId id="618" r:id="rId30"/>
    <p:sldId id="613" r:id="rId31"/>
    <p:sldId id="588" r:id="rId32"/>
    <p:sldId id="620" r:id="rId33"/>
    <p:sldId id="610" r:id="rId34"/>
    <p:sldId id="622" r:id="rId35"/>
    <p:sldId id="623" r:id="rId36"/>
    <p:sldId id="624" r:id="rId37"/>
    <p:sldId id="591" r:id="rId38"/>
    <p:sldId id="621" r:id="rId39"/>
    <p:sldId id="594" r:id="rId40"/>
    <p:sldId id="595" r:id="rId41"/>
    <p:sldId id="625" r:id="rId42"/>
    <p:sldId id="626" r:id="rId43"/>
    <p:sldId id="627" r:id="rId44"/>
    <p:sldId id="628" r:id="rId45"/>
    <p:sldId id="597" r:id="rId46"/>
    <p:sldId id="607" r:id="rId47"/>
    <p:sldId id="630" r:id="rId48"/>
    <p:sldId id="608" r:id="rId49"/>
    <p:sldId id="60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078" autoAdjust="0"/>
  </p:normalViewPr>
  <p:slideViewPr>
    <p:cSldViewPr>
      <p:cViewPr>
        <p:scale>
          <a:sx n="68" d="100"/>
          <a:sy n="68" d="100"/>
        </p:scale>
        <p:origin x="-144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64F0E-24A7-4B2C-B75D-36E6FF0AAF5F}" type="datetimeFigureOut">
              <a:rPr lang="en-US" smtClean="0"/>
              <a:pPr/>
              <a:t>7/28/2019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D1E7-82D7-4EDC-9A27-1A30CDECF103}" type="slidenum">
              <a:rPr lang="en-US" smtClean="0"/>
              <a:pPr/>
              <a:t>‹#›</a:t>
            </a:fld>
            <a:endParaRPr lang="en-US" dirty="0"/>
          </a:p>
        </p:txBody>
      </p:sp>
    </p:spTree>
    <p:extLst>
      <p:ext uri="{BB962C8B-B14F-4D97-AF65-F5344CB8AC3E}">
        <p14:creationId xmlns:p14="http://schemas.microsoft.com/office/powerpoint/2010/main" val="154054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11</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15</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23</a:t>
            </a:fld>
            <a:endParaRPr lang="en-US" dirty="0"/>
          </a:p>
        </p:txBody>
      </p:sp>
    </p:spTree>
    <p:extLst>
      <p:ext uri="{BB962C8B-B14F-4D97-AF65-F5344CB8AC3E}">
        <p14:creationId xmlns:p14="http://schemas.microsoft.com/office/powerpoint/2010/main" val="55115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24</a:t>
            </a:fld>
            <a:endParaRPr lang="en-US" dirty="0"/>
          </a:p>
        </p:txBody>
      </p:sp>
    </p:spTree>
    <p:extLst>
      <p:ext uri="{BB962C8B-B14F-4D97-AF65-F5344CB8AC3E}">
        <p14:creationId xmlns:p14="http://schemas.microsoft.com/office/powerpoint/2010/main" val="55115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32</a:t>
            </a:fld>
            <a:endParaRPr lang="en-US" dirty="0"/>
          </a:p>
        </p:txBody>
      </p:sp>
    </p:spTree>
    <p:extLst>
      <p:ext uri="{BB962C8B-B14F-4D97-AF65-F5344CB8AC3E}">
        <p14:creationId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Different </a:t>
            </a:r>
            <a:r>
              <a:rPr lang="en-US" b="1" dirty="0">
                <a:solidFill>
                  <a:srgbClr val="FF0000"/>
                </a:solidFill>
              </a:rPr>
              <a:t>patterns in Algorithm</a:t>
            </a:r>
            <a:r>
              <a:rPr lang="en-US" dirty="0"/>
              <a:t/>
            </a:r>
            <a:br>
              <a:rPr lang="en-US" dirty="0"/>
            </a:br>
            <a:r>
              <a:rPr lang="en-US" dirty="0"/>
              <a:t/>
            </a:r>
            <a:br>
              <a:rPr lang="en-US" dirty="0"/>
            </a:br>
            <a:endParaRPr lang="en-US" dirty="0"/>
          </a:p>
        </p:txBody>
      </p:sp>
      <p:sp>
        <p:nvSpPr>
          <p:cNvPr id="4" name="Content Placeholder 3"/>
          <p:cNvSpPr>
            <a:spLocks noGrp="1"/>
          </p:cNvSpPr>
          <p:nvPr>
            <p:ph idx="1"/>
          </p:nvPr>
        </p:nvSpPr>
        <p:spPr/>
        <p:txBody>
          <a:bodyPr/>
          <a:lstStyle/>
          <a:p>
            <a:pPr>
              <a:buClr>
                <a:schemeClr val="accent2"/>
              </a:buClr>
              <a:buNone/>
            </a:pPr>
            <a:r>
              <a:rPr lang="en-US" sz="1800" b="1" dirty="0" smtClean="0">
                <a:latin typeface="Verdana" pitchFamily="34" charset="0"/>
              </a:rPr>
              <a:t>Sequential</a:t>
            </a:r>
          </a:p>
          <a:p>
            <a:pPr lvl="1">
              <a:buClr>
                <a:schemeClr val="accent2"/>
              </a:buClr>
              <a:buFont typeface="Wingdings" pitchFamily="2" charset="2"/>
              <a:buChar char="Ø"/>
            </a:pPr>
            <a:endParaRPr lang="en-US" sz="1600" b="1" dirty="0" smtClean="0">
              <a:latin typeface="Verdana" pitchFamily="34" charset="0"/>
            </a:endParaRPr>
          </a:p>
          <a:p>
            <a:pPr lvl="1">
              <a:buClr>
                <a:schemeClr val="accent2"/>
              </a:buClr>
              <a:buFont typeface="Wingdings" pitchFamily="2" charset="2"/>
              <a:buChar char="Ø"/>
            </a:pPr>
            <a:r>
              <a:rPr lang="en-US" sz="1600" b="1" dirty="0" smtClean="0">
                <a:latin typeface="Verdana" pitchFamily="34" charset="0"/>
              </a:rPr>
              <a:t>Sequential structure executes the program in the order in which they appear in the program</a:t>
            </a:r>
          </a:p>
          <a:p>
            <a:pPr lvl="1">
              <a:buClr>
                <a:schemeClr val="accent2"/>
              </a:buClr>
              <a:buFont typeface="Wingdings" pitchFamily="2" charset="2"/>
              <a:buNone/>
            </a:pPr>
            <a:endParaRPr lang="en-US" sz="1600" b="1" dirty="0" smtClean="0">
              <a:latin typeface="Verdana" pitchFamily="34" charset="0"/>
            </a:endParaRPr>
          </a:p>
          <a:p>
            <a:pPr>
              <a:buClr>
                <a:schemeClr val="accent2"/>
              </a:buClr>
              <a:buNone/>
            </a:pPr>
            <a:r>
              <a:rPr lang="en-US" sz="1800" b="1" dirty="0" err="1" smtClean="0">
                <a:latin typeface="Verdana" pitchFamily="34" charset="0"/>
              </a:rPr>
              <a:t>Selectional</a:t>
            </a:r>
            <a:r>
              <a:rPr lang="en-US" sz="1800" b="1" dirty="0" smtClean="0">
                <a:latin typeface="Verdana" pitchFamily="34" charset="0"/>
              </a:rPr>
              <a:t> (conditional-branching)</a:t>
            </a:r>
          </a:p>
          <a:p>
            <a:pPr lvl="1">
              <a:buClr>
                <a:schemeClr val="accent2"/>
              </a:buClr>
              <a:buFont typeface="Wingdings" pitchFamily="2" charset="2"/>
              <a:buChar char="Ø"/>
            </a:pPr>
            <a:endParaRPr lang="en-US" sz="1600" b="1" dirty="0" smtClean="0">
              <a:latin typeface="Verdana" pitchFamily="34" charset="0"/>
            </a:endParaRPr>
          </a:p>
          <a:p>
            <a:pPr lvl="1">
              <a:buClr>
                <a:schemeClr val="accent2"/>
              </a:buClr>
              <a:buFont typeface="Wingdings" pitchFamily="2" charset="2"/>
              <a:buChar char="Ø"/>
            </a:pPr>
            <a:r>
              <a:rPr lang="en-US" sz="1600" b="1" dirty="0" smtClean="0">
                <a:latin typeface="Verdana" pitchFamily="34" charset="0"/>
              </a:rPr>
              <a:t>Selection structure control the flow of statement execution based on some condition </a:t>
            </a:r>
          </a:p>
          <a:p>
            <a:pPr lvl="1">
              <a:buClr>
                <a:schemeClr val="accent2"/>
              </a:buClr>
              <a:buFont typeface="Wingdings" pitchFamily="2" charset="2"/>
              <a:buChar char="Ø"/>
            </a:pPr>
            <a:endParaRPr lang="en-US" sz="1600" b="1" dirty="0" smtClean="0">
              <a:latin typeface="Verdana" pitchFamily="34" charset="0"/>
            </a:endParaRPr>
          </a:p>
          <a:p>
            <a:pPr>
              <a:buClr>
                <a:schemeClr val="accent2"/>
              </a:buClr>
              <a:buNone/>
            </a:pPr>
            <a:r>
              <a:rPr lang="en-US" sz="1800" b="1" dirty="0" err="1" smtClean="0">
                <a:latin typeface="Verdana" pitchFamily="34" charset="0"/>
              </a:rPr>
              <a:t>Iterational</a:t>
            </a:r>
            <a:r>
              <a:rPr lang="en-US" sz="1800" b="1" dirty="0" smtClean="0">
                <a:latin typeface="Verdana" pitchFamily="34" charset="0"/>
              </a:rPr>
              <a:t> (Loops)</a:t>
            </a:r>
          </a:p>
          <a:p>
            <a:pPr>
              <a:buClr>
                <a:schemeClr val="accent2"/>
              </a:buClr>
              <a:buFont typeface="Wingdings" pitchFamily="2" charset="2"/>
              <a:buChar char="Ø"/>
            </a:pPr>
            <a:endParaRPr lang="en-US" sz="1800" b="1" dirty="0" smtClean="0">
              <a:latin typeface="Verdana" pitchFamily="34" charset="0"/>
            </a:endParaRPr>
          </a:p>
          <a:p>
            <a:pPr lvl="1">
              <a:buClr>
                <a:schemeClr val="accent2"/>
              </a:buClr>
              <a:buFont typeface="Wingdings" pitchFamily="2" charset="2"/>
              <a:buChar char="Ø"/>
            </a:pPr>
            <a:r>
              <a:rPr lang="en-US" sz="1600" b="1" dirty="0" err="1" smtClean="0">
                <a:latin typeface="Verdana" pitchFamily="34" charset="0"/>
              </a:rPr>
              <a:t>Iterational</a:t>
            </a:r>
            <a:r>
              <a:rPr lang="en-US" sz="1600" b="1" dirty="0" smtClean="0">
                <a:latin typeface="Verdana" pitchFamily="34" charset="0"/>
              </a:rPr>
              <a:t> structures are used when part of the program is to be executed several times</a:t>
            </a:r>
          </a:p>
          <a:p>
            <a:endParaRPr lang="en-US" dirty="0"/>
          </a:p>
        </p:txBody>
      </p:sp>
    </p:spTree>
    <p:extLst>
      <p:ext uri="{BB962C8B-B14F-4D97-AF65-F5344CB8AC3E}">
        <p14:creationId xmlns:p14="http://schemas.microsoft.com/office/powerpoint/2010/main" val="794836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19755"/>
            <a:ext cx="8305800" cy="5816977"/>
          </a:xfrm>
          <a:prstGeom prst="rect">
            <a:avLst/>
          </a:prstGeom>
        </p:spPr>
        <p:txBody>
          <a:bodyPr wrap="square">
            <a:spAutoFit/>
          </a:bodyPr>
          <a:lstStyle/>
          <a:p>
            <a:pPr algn="ctr"/>
            <a:r>
              <a:rPr lang="en-US" sz="3600" dirty="0" smtClean="0">
                <a:latin typeface="Arial" pitchFamily="34" charset="0"/>
                <a:cs typeface="Arial" pitchFamily="34" charset="0"/>
              </a:rPr>
              <a:t>Exercise  </a:t>
            </a:r>
          </a:p>
          <a:p>
            <a:pPr algn="just"/>
            <a:r>
              <a:rPr lang="en-US" sz="2400" dirty="0" smtClean="0">
                <a:latin typeface="Arial" pitchFamily="34" charset="0"/>
                <a:cs typeface="Arial" pitchFamily="34" charset="0"/>
              </a:rPr>
              <a:t>An university is setting up a new lab at their premises. Design an algorithm and write Python code to determine the approximate cost to be spent for setting up the lab. Cost for setting the lab is sum of cost of computers, cost of </a:t>
            </a:r>
            <a:r>
              <a:rPr lang="en-US" sz="2400" dirty="0" err="1" smtClean="0">
                <a:latin typeface="Arial" pitchFamily="34" charset="0"/>
                <a:cs typeface="Arial" pitchFamily="34" charset="0"/>
              </a:rPr>
              <a:t>furnitures</a:t>
            </a:r>
            <a:r>
              <a:rPr lang="en-US" sz="2400" dirty="0" smtClean="0">
                <a:latin typeface="Arial" pitchFamily="34" charset="0"/>
                <a:cs typeface="Arial" pitchFamily="34" charset="0"/>
              </a:rPr>
              <a:t> and </a:t>
            </a:r>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Use the following formulae for solving the problem:</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computer = cost of one computer * number of computers</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furniture = Number of tables * cost of one table + number of chairs * cost of one chair</a:t>
            </a:r>
          </a:p>
          <a:p>
            <a:pPr algn="just"/>
            <a:endParaRPr lang="en-US" sz="2400" dirty="0" smtClean="0">
              <a:latin typeface="Arial" pitchFamily="34" charset="0"/>
              <a:cs typeface="Arial" pitchFamily="34" charset="0"/>
            </a:endParaRPr>
          </a:p>
          <a:p>
            <a:pPr algn="just"/>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 number of hours worked * wages per hour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dirty="0" smtClean="0"/>
              <a:t>Budget for Lab</a:t>
            </a: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457200" y="838200"/>
          <a:ext cx="8458200" cy="539496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algn="just"/>
                      <a:r>
                        <a:rPr lang="en-US" sz="2000" dirty="0" smtClean="0">
                          <a:latin typeface="Arial" pitchFamily="34" charset="0"/>
                          <a:cs typeface="Arial" pitchFamily="34" charset="0"/>
                        </a:rPr>
                        <a:t>cost of one computer,</a:t>
                      </a:r>
                      <a:r>
                        <a:rPr lang="en-US" sz="2000" baseline="0" dirty="0" smtClean="0">
                          <a:latin typeface="Arial" pitchFamily="34" charset="0"/>
                          <a:cs typeface="Arial" pitchFamily="34" charset="0"/>
                        </a:rPr>
                        <a:t> </a:t>
                      </a:r>
                      <a:r>
                        <a:rPr lang="en-US" sz="2000" dirty="0" smtClean="0">
                          <a:latin typeface="Arial" pitchFamily="34" charset="0"/>
                          <a:cs typeface="Arial" pitchFamily="34" charset="0"/>
                        </a:rPr>
                        <a:t>number of computers, number of tables,</a:t>
                      </a:r>
                      <a:r>
                        <a:rPr lang="en-US" sz="2000" baseline="0" dirty="0" smtClean="0">
                          <a:latin typeface="Arial" pitchFamily="34" charset="0"/>
                          <a:cs typeface="Arial" pitchFamily="34" charset="0"/>
                        </a:rPr>
                        <a:t> </a:t>
                      </a:r>
                      <a:r>
                        <a:rPr lang="en-US" sz="2000" dirty="0" smtClean="0">
                          <a:latin typeface="Arial" pitchFamily="34" charset="0"/>
                          <a:cs typeface="Arial" pitchFamily="34" charset="0"/>
                        </a:rPr>
                        <a:t>cost of one table, number of chairs, cost of one chair, number of hours worked,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2000" kern="1200" dirty="0" smtClean="0">
                          <a:solidFill>
                            <a:schemeClr val="tx1"/>
                          </a:solidFill>
                          <a:latin typeface="Arial" pitchFamily="34" charset="0"/>
                          <a:ea typeface="+mn-ea"/>
                          <a:cs typeface="Arial" pitchFamily="34" charset="0"/>
                        </a:rPr>
                        <a:t>Budget</a:t>
                      </a:r>
                      <a:r>
                        <a:rPr lang="en-GB" sz="2000" kern="1200" baseline="0" dirty="0" smtClean="0">
                          <a:solidFill>
                            <a:schemeClr val="tx1"/>
                          </a:solidFill>
                          <a:latin typeface="Arial" pitchFamily="34" charset="0"/>
                          <a:ea typeface="+mn-ea"/>
                          <a:cs typeface="Arial" pitchFamily="34" charset="0"/>
                        </a:rPr>
                        <a:t> = Cost of computers + cost of furniture + labour cost</a:t>
                      </a:r>
                      <a:endParaRPr lang="en-GB" sz="2000" kern="1200" dirty="0" smtClean="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Cost of computer = cost of one computer * number of computers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Cost of furniture = Number of tables * cost of one table + number of chairs * cost of one chair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Labour</a:t>
                      </a:r>
                      <a:r>
                        <a:rPr kumimoji="0" lang="en-US" sz="20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cost = number of hours worked *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Budget for Lab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Python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1319213" y="1071563"/>
            <a:ext cx="6505575"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Python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304800" y="1371600"/>
            <a:ext cx="8562975"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Browsing Problem</a:t>
            </a:r>
            <a:endParaRPr lang="en-US" b="1" dirty="0"/>
          </a:p>
        </p:txBody>
      </p:sp>
      <p:sp>
        <p:nvSpPr>
          <p:cNvPr id="4" name="Content Placeholder 3"/>
          <p:cNvSpPr>
            <a:spLocks noGrp="1"/>
          </p:cNvSpPr>
          <p:nvPr>
            <p:ph idx="1"/>
          </p:nvPr>
        </p:nvSpPr>
        <p:spPr>
          <a:xfrm>
            <a:off x="457200" y="914400"/>
            <a:ext cx="8229600" cy="5638800"/>
          </a:xfrm>
        </p:spPr>
        <p:txBody>
          <a:bodyPr>
            <a:normAutofit fontScale="92500" lnSpcReduction="10000"/>
          </a:bodyPr>
          <a:lstStyle/>
          <a:p>
            <a:pPr marL="0" indent="12700">
              <a:lnSpc>
                <a:spcPct val="150000"/>
              </a:lnSpc>
              <a:buNone/>
            </a:pPr>
            <a:r>
              <a:rPr lang="en-US" sz="2800" dirty="0" smtClean="0"/>
              <a:t>Given the number of hours and minutes browsed, write a program to calculate bill for Internet Browsing in a browsing center. The conditions are given below.</a:t>
            </a:r>
          </a:p>
          <a:p>
            <a:pPr>
              <a:lnSpc>
                <a:spcPct val="150000"/>
              </a:lnSpc>
              <a:buNone/>
            </a:pPr>
            <a:r>
              <a:rPr lang="en-US" sz="2800" dirty="0" smtClean="0"/>
              <a:t>(a) 1 Hour Rs.50</a:t>
            </a:r>
            <a:endParaRPr lang="en-GB" sz="2800" dirty="0" smtClean="0"/>
          </a:p>
          <a:p>
            <a:pPr>
              <a:lnSpc>
                <a:spcPct val="150000"/>
              </a:lnSpc>
              <a:buNone/>
            </a:pPr>
            <a:r>
              <a:rPr lang="en-US" sz="2800" dirty="0" smtClean="0"/>
              <a:t>(b) 1 minute Re. 1</a:t>
            </a:r>
            <a:endParaRPr lang="en-GB" sz="2800" dirty="0" smtClean="0"/>
          </a:p>
          <a:p>
            <a:pPr>
              <a:lnSpc>
                <a:spcPct val="150000"/>
              </a:lnSpc>
              <a:buNone/>
            </a:pPr>
            <a:r>
              <a:rPr lang="en-US" sz="2800" dirty="0" smtClean="0"/>
              <a:t>(c) Rs. 200 for five hours</a:t>
            </a:r>
            <a:endParaRPr lang="en-GB" sz="2800" dirty="0" smtClean="0"/>
          </a:p>
          <a:p>
            <a:pPr>
              <a:lnSpc>
                <a:spcPct val="150000"/>
              </a:lnSpc>
              <a:buNone/>
            </a:pPr>
            <a:r>
              <a:rPr lang="en-US" sz="2800" b="1" dirty="0" smtClean="0">
                <a:solidFill>
                  <a:srgbClr val="FF0000"/>
                </a:solidFill>
              </a:rPr>
              <a:t>Boundary condition:  </a:t>
            </a:r>
            <a:r>
              <a:rPr lang="en-US" sz="2800" dirty="0" smtClean="0"/>
              <a:t>User can only browse for a maximum of 7 hours</a:t>
            </a:r>
          </a:p>
          <a:p>
            <a:pPr>
              <a:lnSpc>
                <a:spcPct val="150000"/>
              </a:lnSpc>
              <a:buNone/>
            </a:pPr>
            <a:r>
              <a:rPr lang="en-US" sz="2800" dirty="0" smtClean="0"/>
              <a:t>Check boundary conditions </a:t>
            </a:r>
          </a:p>
          <a:p>
            <a:pPr>
              <a:lnSpc>
                <a:spcPct val="150000"/>
              </a:lnSpc>
              <a:buNone/>
            </a:pPr>
            <a:endParaRPr lang="en-GB" sz="2800" dirty="0"/>
          </a:p>
        </p:txBody>
      </p:sp>
    </p:spTree>
    <p:extLst>
      <p:ext uri="{BB962C8B-B14F-4D97-AF65-F5344CB8AC3E}">
        <p14:creationId xmlns:p14="http://schemas.microsoft.com/office/powerpoint/2010/main" val="794836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dirty="0" smtClean="0"/>
              <a:t>Browsing Program</a:t>
            </a: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457200" y="838200"/>
          <a:ext cx="8458200" cy="356616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Number of hours and minutes browsed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Check number of hours browsed, if it is greater than 5 then add Rs 200 to amount for five hours and subtract 5 from hours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Add Rs for each hour and Re 1 for each minute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Basic process involved: Multiplication and 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Amount to be paid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Pseudocode</a:t>
            </a:r>
            <a:endParaRPr lang="en-US" dirty="0"/>
          </a:p>
        </p:txBody>
      </p:sp>
      <p:sp>
        <p:nvSpPr>
          <p:cNvPr id="4" name="Content Placeholder 3"/>
          <p:cNvSpPr>
            <a:spLocks noGrp="1"/>
          </p:cNvSpPr>
          <p:nvPr>
            <p:ph idx="1"/>
          </p:nvPr>
        </p:nvSpPr>
        <p:spPr/>
        <p:txBody>
          <a:bodyPr>
            <a:normAutofit lnSpcReduction="10000"/>
          </a:bodyPr>
          <a:lstStyle/>
          <a:p>
            <a:pPr>
              <a:buNone/>
            </a:pPr>
            <a:r>
              <a:rPr lang="en-GB" sz="2400" dirty="0" smtClean="0"/>
              <a:t>READ hours and minutes</a:t>
            </a:r>
          </a:p>
          <a:p>
            <a:pPr>
              <a:buNone/>
            </a:pPr>
            <a:r>
              <a:rPr lang="en-GB" sz="2400" dirty="0" smtClean="0"/>
              <a:t>SET amount = 0</a:t>
            </a:r>
          </a:p>
          <a:p>
            <a:pPr>
              <a:buNone/>
            </a:pPr>
            <a:r>
              <a:rPr lang="en-GB" sz="2400" smtClean="0"/>
              <a:t>IF </a:t>
            </a:r>
            <a:r>
              <a:rPr lang="en-GB" sz="2400" dirty="0" smtClean="0"/>
              <a:t>hours &gt;=5 then</a:t>
            </a:r>
          </a:p>
          <a:p>
            <a:pPr>
              <a:buNone/>
            </a:pPr>
            <a:r>
              <a:rPr lang="en-GB" sz="2400" dirty="0" smtClean="0"/>
              <a:t>	CALCULATE amount as amount + 200</a:t>
            </a:r>
          </a:p>
          <a:p>
            <a:pPr>
              <a:buNone/>
            </a:pPr>
            <a:r>
              <a:rPr lang="en-GB" sz="2400" dirty="0" smtClean="0"/>
              <a:t>	COMPUTE hours as hours – 5</a:t>
            </a:r>
          </a:p>
          <a:p>
            <a:pPr>
              <a:buNone/>
            </a:pPr>
            <a:r>
              <a:rPr lang="en-GB" sz="2400" dirty="0" smtClean="0"/>
              <a:t>END IF</a:t>
            </a:r>
          </a:p>
          <a:p>
            <a:pPr>
              <a:buNone/>
            </a:pPr>
            <a:r>
              <a:rPr lang="en-GB" sz="2400" dirty="0" smtClean="0"/>
              <a:t>COMPUTE amount as amount + hours * 50</a:t>
            </a:r>
          </a:p>
          <a:p>
            <a:pPr>
              <a:buNone/>
            </a:pPr>
            <a:r>
              <a:rPr lang="en-GB" sz="2400" dirty="0" smtClean="0"/>
              <a:t>COMPUTE amount  as amount + minutes * 1</a:t>
            </a:r>
          </a:p>
          <a:p>
            <a:pPr>
              <a:buNone/>
            </a:pPr>
            <a:r>
              <a:rPr lang="en-GB" sz="2400" dirty="0" smtClean="0"/>
              <a:t>PRINT amount</a:t>
            </a:r>
          </a:p>
          <a:p>
            <a:pPr>
              <a:buNone/>
            </a:pPr>
            <a:endParaRPr lang="en-GB" sz="2400" dirty="0" smtClean="0"/>
          </a:p>
          <a:p>
            <a:pPr>
              <a:buNone/>
            </a:pPr>
            <a:r>
              <a:rPr lang="en-GB" sz="2400" dirty="0" smtClean="0"/>
              <a:t>	</a:t>
            </a:r>
            <a:endParaRPr lang="en-GB" sz="2400" dirty="0"/>
          </a:p>
        </p:txBody>
      </p:sp>
    </p:spTree>
    <p:extLst>
      <p:ext uri="{BB962C8B-B14F-4D97-AF65-F5344CB8AC3E}">
        <p14:creationId xmlns:p14="http://schemas.microsoft.com/office/powerpoint/2010/main" val="794836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Hours = 6</a:t>
            </a:r>
          </a:p>
          <a:p>
            <a:pPr>
              <a:buNone/>
            </a:pPr>
            <a:r>
              <a:rPr lang="en-GB" dirty="0" smtClean="0"/>
              <a:t>Minutes = 21</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Amount = 271</a:t>
            </a: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Amount = 200</a:t>
            </a:r>
            <a:r>
              <a:rPr kumimoji="0" lang="en-GB" sz="3200" b="0" i="0" u="none" strike="noStrike" kern="1200" cap="none" spc="0" normalizeH="0" noProof="0" dirty="0" smtClean="0">
                <a:ln>
                  <a:noFill/>
                </a:ln>
                <a:solidFill>
                  <a:schemeClr val="tx1"/>
                </a:solidFill>
                <a:effectLst/>
                <a:uLnTx/>
                <a:uFillTx/>
                <a:latin typeface="+mn-lt"/>
                <a:ea typeface="+mn-ea"/>
                <a:cs typeface="+mn-cs"/>
              </a:rPr>
              <a:t> for first </a:t>
            </a:r>
            <a:r>
              <a:rPr lang="en-GB" sz="3200" dirty="0" smtClean="0"/>
              <a:t>five hours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50</a:t>
            </a:r>
            <a:r>
              <a:rPr kumimoji="0" lang="en-GB" sz="3200" b="0" i="0" u="none" strike="noStrike" kern="1200" cap="none" spc="0" normalizeH="0" noProof="0" dirty="0" smtClean="0">
                <a:ln>
                  <a:noFill/>
                </a:ln>
                <a:solidFill>
                  <a:schemeClr val="tx1"/>
                </a:solidFill>
                <a:effectLst/>
                <a:uLnTx/>
                <a:uFillTx/>
                <a:latin typeface="+mn-lt"/>
                <a:ea typeface="+mn-ea"/>
                <a:cs typeface="+mn-cs"/>
              </a:rPr>
              <a:t> for sixth hour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baseline="0" dirty="0" smtClean="0"/>
              <a:t>21</a:t>
            </a:r>
            <a:r>
              <a:rPr lang="en-GB" sz="3200" dirty="0" smtClean="0"/>
              <a:t> for each minute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Hours = 8</a:t>
            </a:r>
          </a:p>
          <a:p>
            <a:pPr>
              <a:buNone/>
            </a:pPr>
            <a:r>
              <a:rPr lang="en-GB" dirty="0" smtClean="0"/>
              <a:t>Minutes = 21</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Invalid input</a:t>
            </a: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Boundary conditions are violated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Already Know</a:t>
            </a:r>
            <a:endParaRPr lang="en-GB" dirty="0"/>
          </a:p>
        </p:txBody>
      </p:sp>
      <p:sp>
        <p:nvSpPr>
          <p:cNvPr id="3" name="Content Placeholder 2"/>
          <p:cNvSpPr>
            <a:spLocks noGrp="1"/>
          </p:cNvSpPr>
          <p:nvPr>
            <p:ph idx="1"/>
          </p:nvPr>
        </p:nvSpPr>
        <p:spPr/>
        <p:txBody>
          <a:bodyPr/>
          <a:lstStyle/>
          <a:p>
            <a:r>
              <a:rPr lang="en-GB" dirty="0" smtClean="0"/>
              <a:t>To read values from user </a:t>
            </a:r>
          </a:p>
          <a:p>
            <a:r>
              <a:rPr lang="en-GB" dirty="0" smtClean="0"/>
              <a:t>Write arithmetic expressions in Python</a:t>
            </a:r>
          </a:p>
          <a:p>
            <a:r>
              <a:rPr lang="en-GB" dirty="0" smtClean="0"/>
              <a:t>Print values in a formatted way</a:t>
            </a:r>
          </a:p>
          <a:p>
            <a:pPr>
              <a:buNone/>
            </a:pP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Sequential Pattern </a:t>
            </a:r>
            <a:endParaRPr lang="en-US" dirty="0"/>
          </a:p>
        </p:txBody>
      </p:sp>
      <p:sp>
        <p:nvSpPr>
          <p:cNvPr id="3" name="Content Placeholder 2"/>
          <p:cNvSpPr>
            <a:spLocks noGrp="1"/>
          </p:cNvSpPr>
          <p:nvPr>
            <p:ph idx="1"/>
          </p:nvPr>
        </p:nvSpPr>
        <p:spPr/>
        <p:txBody>
          <a:bodyPr>
            <a:normAutofit/>
          </a:bodyPr>
          <a:lstStyle/>
          <a:p>
            <a:pPr>
              <a:buNone/>
            </a:pPr>
            <a:r>
              <a:rPr lang="en-US" sz="1800" dirty="0" smtClean="0">
                <a:solidFill>
                  <a:srgbClr val="FF0000"/>
                </a:solidFill>
                <a:latin typeface="Times New Roman" pitchFamily="18" charset="0"/>
                <a:cs typeface="Times New Roman" pitchFamily="18" charset="0"/>
              </a:rPr>
              <a:t>Example1: Find the average runs scored by a batsman in 4 matches</a:t>
            </a:r>
          </a:p>
          <a:p>
            <a:pPr>
              <a:buNone/>
            </a:pPr>
            <a:r>
              <a:rPr lang="en-US" sz="1800" dirty="0" smtClean="0">
                <a:latin typeface="Times New Roman" pitchFamily="18" charset="0"/>
                <a:cs typeface="Times New Roman" pitchFamily="18" charset="0"/>
              </a:rPr>
              <a:t>Algorithm:</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1: Start</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2:  Input 4 scores say </a:t>
            </a:r>
            <a:r>
              <a:rPr lang="en-US" sz="1800" b="1" dirty="0" smtClean="0">
                <a:solidFill>
                  <a:srgbClr val="FF3300"/>
                </a:solidFill>
                <a:latin typeface="Times New Roman" pitchFamily="18" charset="0"/>
                <a:cs typeface="Times New Roman" pitchFamily="18" charset="0"/>
              </a:rPr>
              <a:t>runs1,runs2,runs3 </a:t>
            </a:r>
            <a:r>
              <a:rPr lang="en-US" sz="1800" b="1" dirty="0" smtClean="0">
                <a:latin typeface="Times New Roman" pitchFamily="18" charset="0"/>
                <a:cs typeface="Times New Roman" pitchFamily="18" charset="0"/>
              </a:rPr>
              <a:t>and </a:t>
            </a:r>
            <a:r>
              <a:rPr lang="en-US" sz="1800" b="1" dirty="0" smtClean="0">
                <a:solidFill>
                  <a:srgbClr val="FF3300"/>
                </a:solidFill>
                <a:latin typeface="Times New Roman" pitchFamily="18" charset="0"/>
                <a:cs typeface="Times New Roman" pitchFamily="18" charset="0"/>
              </a:rPr>
              <a:t>runs4</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3: Accumulate</a:t>
            </a:r>
            <a:r>
              <a:rPr lang="en-US" sz="1800" b="1" dirty="0" smtClean="0">
                <a:solidFill>
                  <a:srgbClr val="FF3300"/>
                </a:solidFill>
                <a:latin typeface="Times New Roman" pitchFamily="18" charset="0"/>
                <a:cs typeface="Times New Roman" pitchFamily="18" charset="0"/>
              </a:rPr>
              <a:t> runs1,runs2,run3,</a:t>
            </a:r>
            <a:r>
              <a:rPr lang="en-US" sz="1800" b="1" dirty="0" smtClean="0">
                <a:latin typeface="Times New Roman" pitchFamily="18" charset="0"/>
                <a:cs typeface="Times New Roman" pitchFamily="18" charset="0"/>
              </a:rPr>
              <a:t>and </a:t>
            </a:r>
            <a:r>
              <a:rPr lang="en-US" sz="1800" b="1" dirty="0" smtClean="0">
                <a:solidFill>
                  <a:srgbClr val="FF3300"/>
                </a:solidFill>
                <a:latin typeface="Times New Roman" pitchFamily="18" charset="0"/>
                <a:cs typeface="Times New Roman" pitchFamily="18" charset="0"/>
              </a:rPr>
              <a:t>runs4 </a:t>
            </a:r>
            <a:r>
              <a:rPr lang="en-US" sz="1800" b="1" dirty="0" smtClean="0">
                <a:latin typeface="Times New Roman" pitchFamily="18" charset="0"/>
                <a:cs typeface="Times New Roman" pitchFamily="18" charset="0"/>
              </a:rPr>
              <a:t>and store it</a:t>
            </a: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             in the variable called </a:t>
            </a:r>
            <a:r>
              <a:rPr lang="en-US" sz="1800" b="1" dirty="0" err="1" smtClean="0">
                <a:solidFill>
                  <a:srgbClr val="FF3300"/>
                </a:solidFill>
                <a:latin typeface="Times New Roman" pitchFamily="18" charset="0"/>
                <a:cs typeface="Times New Roman" pitchFamily="18" charset="0"/>
              </a:rPr>
              <a:t>total_runs</a:t>
            </a:r>
            <a:endParaRPr lang="en-US" sz="1800" b="1" dirty="0" smtClean="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4: Divide </a:t>
            </a:r>
            <a:r>
              <a:rPr lang="en-US" sz="1800" b="1" dirty="0" err="1" smtClean="0">
                <a:solidFill>
                  <a:srgbClr val="FF3300"/>
                </a:solidFill>
                <a:latin typeface="Times New Roman" pitchFamily="18" charset="0"/>
                <a:cs typeface="Times New Roman" pitchFamily="18" charset="0"/>
              </a:rPr>
              <a:t>total_runs</a:t>
            </a:r>
            <a:r>
              <a:rPr lang="en-US" sz="1800" b="1" dirty="0" smtClean="0">
                <a:latin typeface="Times New Roman" pitchFamily="18" charset="0"/>
                <a:cs typeface="Times New Roman" pitchFamily="18" charset="0"/>
              </a:rPr>
              <a:t> by 4 and find the </a:t>
            </a:r>
            <a:r>
              <a:rPr lang="en-US" sz="1800" b="1" dirty="0" smtClean="0">
                <a:solidFill>
                  <a:srgbClr val="FF3300"/>
                </a:solidFill>
                <a:latin typeface="Times New Roman" pitchFamily="18" charset="0"/>
                <a:cs typeface="Times New Roman" pitchFamily="18" charset="0"/>
              </a:rPr>
              <a:t>average</a:t>
            </a:r>
            <a:endParaRPr lang="en-US" sz="1800" b="1" dirty="0" smtClean="0">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smtClean="0">
                <a:latin typeface="Times New Roman" pitchFamily="18" charset="0"/>
                <a:cs typeface="Times New Roman" pitchFamily="18" charset="0"/>
              </a:rPr>
              <a:t>Step 5: Display the </a:t>
            </a:r>
            <a:r>
              <a:rPr lang="en-US" sz="1800" b="1" dirty="0" smtClean="0">
                <a:solidFill>
                  <a:srgbClr val="FF3300"/>
                </a:solidFill>
                <a:latin typeface="Times New Roman" pitchFamily="18" charset="0"/>
                <a:cs typeface="Times New Roman" pitchFamily="18" charset="0"/>
              </a:rPr>
              <a:t>average </a:t>
            </a:r>
          </a:p>
          <a:p>
            <a:pPr>
              <a:lnSpc>
                <a:spcPct val="125000"/>
              </a:lnSpc>
              <a:buClr>
                <a:srgbClr val="1B57B5"/>
              </a:buClr>
              <a:buNone/>
            </a:pPr>
            <a:r>
              <a:rPr lang="en-US" sz="1800" b="1" dirty="0" smtClean="0">
                <a:latin typeface="Times New Roman" pitchFamily="18" charset="0"/>
                <a:cs typeface="Times New Roman" pitchFamily="18" charset="0"/>
              </a:rPr>
              <a:t>Step 6: Stop </a:t>
            </a:r>
            <a:endParaRPr lang="en-US" sz="1800" b="1" dirty="0" smtClean="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endParaRPr lang="en-US" sz="1800" b="1" dirty="0" smtClean="0">
              <a:solidFill>
                <a:srgbClr val="FF3300"/>
              </a:solidFill>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Yet to learn</a:t>
            </a:r>
            <a:endParaRPr lang="en-GB" dirty="0"/>
          </a:p>
        </p:txBody>
      </p:sp>
      <p:sp>
        <p:nvSpPr>
          <p:cNvPr id="3" name="Content Placeholder 2"/>
          <p:cNvSpPr>
            <a:spLocks noGrp="1"/>
          </p:cNvSpPr>
          <p:nvPr>
            <p:ph idx="1"/>
          </p:nvPr>
        </p:nvSpPr>
        <p:spPr/>
        <p:txBody>
          <a:bodyPr/>
          <a:lstStyle/>
          <a:p>
            <a:r>
              <a:rPr lang="en-GB" dirty="0" smtClean="0"/>
              <a:t>Check a condition</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pattern</a:t>
            </a:r>
            <a:endParaRPr lang="en-US" dirty="0"/>
          </a:p>
        </p:txBody>
      </p:sp>
      <p:sp>
        <p:nvSpPr>
          <p:cNvPr id="3" name="Content Placeholder 2"/>
          <p:cNvSpPr>
            <a:spLocks noGrp="1"/>
          </p:cNvSpPr>
          <p:nvPr>
            <p:ph idx="1"/>
          </p:nvPr>
        </p:nvSpPr>
        <p:spPr/>
        <p:txBody>
          <a:bodyPr/>
          <a:lstStyle/>
          <a:p>
            <a:r>
              <a:rPr lang="en-US" dirty="0" smtClean="0"/>
              <a:t>A </a:t>
            </a:r>
            <a:r>
              <a:rPr lang="en-US" b="1" dirty="0" smtClean="0"/>
              <a:t>selection control statement </a:t>
            </a:r>
            <a:r>
              <a:rPr lang="en-US" dirty="0" smtClean="0"/>
              <a:t>is a control statement providing selective execution of instructions.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of decision making</a:t>
            </a:r>
            <a:endParaRPr lang="en-US" dirty="0"/>
          </a:p>
        </p:txBody>
      </p:sp>
      <p:pic>
        <p:nvPicPr>
          <p:cNvPr id="51202" name="Picture 2" descr="Decision making statements in Python"/>
          <p:cNvPicPr>
            <a:picLocks noChangeAspect="1" noChangeArrowheads="1"/>
          </p:cNvPicPr>
          <p:nvPr/>
        </p:nvPicPr>
        <p:blipFill>
          <a:blip r:embed="rId2" cstate="print"/>
          <a:srcRect/>
          <a:stretch>
            <a:fillRect/>
          </a:stretch>
        </p:blipFill>
        <p:spPr bwMode="auto">
          <a:xfrm>
            <a:off x="2133600" y="1524000"/>
            <a:ext cx="3886200" cy="497140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Statement</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An </a:t>
            </a:r>
            <a:r>
              <a:rPr lang="en-US" b="1" dirty="0"/>
              <a:t>if statement </a:t>
            </a:r>
            <a:r>
              <a:rPr lang="en-US" dirty="0"/>
              <a:t>is a selection control statement based on the value of a given Boolean expression.</a:t>
            </a:r>
            <a:br>
              <a:rPr lang="en-US" dirty="0"/>
            </a:br>
            <a:r>
              <a:rPr lang="en-US" dirty="0"/>
              <a:t>The if statement in Python is</a:t>
            </a:r>
            <a:br>
              <a:rPr lang="en-US" dirty="0"/>
            </a:br>
            <a:r>
              <a:rPr lang="en-US" dirty="0"/>
              <a:t/>
            </a:r>
            <a:br>
              <a:rPr lang="en-US" dirty="0"/>
            </a:br>
            <a:endParaRPr lang="en-US" dirty="0"/>
          </a:p>
        </p:txBody>
      </p:sp>
      <p:graphicFrame>
        <p:nvGraphicFramePr>
          <p:cNvPr id="5" name="Table 4"/>
          <p:cNvGraphicFramePr>
            <a:graphicFrameLocks noGrp="1"/>
          </p:cNvGraphicFramePr>
          <p:nvPr/>
        </p:nvGraphicFramePr>
        <p:xfrm>
          <a:off x="762000" y="3352800"/>
          <a:ext cx="7924800" cy="3114040"/>
        </p:xfrm>
        <a:graphic>
          <a:graphicData uri="http://schemas.openxmlformats.org/drawingml/2006/table">
            <a:tbl>
              <a:tblPr firstRow="1" bandRow="1">
                <a:tableStyleId>{5C22544A-7EE6-4342-B048-85BDC9FD1C3A}</a:tableStyleId>
              </a:tblPr>
              <a:tblGrid>
                <a:gridCol w="3687778"/>
                <a:gridCol w="4237022"/>
              </a:tblGrid>
              <a:tr h="828040">
                <a:tc>
                  <a:txBody>
                    <a:bodyPr/>
                    <a:lstStyle/>
                    <a:p>
                      <a:r>
                        <a:rPr lang="en-US" sz="2400" dirty="0" smtClean="0"/>
                        <a:t>If statement </a:t>
                      </a:r>
                      <a:endParaRPr lang="en-US" sz="2400" dirty="0"/>
                    </a:p>
                  </a:txBody>
                  <a:tcPr/>
                </a:tc>
                <a:tc>
                  <a:txBody>
                    <a:bodyPr/>
                    <a:lstStyle/>
                    <a:p>
                      <a:r>
                        <a:rPr lang="en-US" sz="2400" dirty="0" smtClean="0"/>
                        <a:t>Example use</a:t>
                      </a:r>
                      <a:endParaRPr lang="en-US" sz="2400" dirty="0"/>
                    </a:p>
                  </a:txBody>
                  <a:tcPr/>
                </a:tc>
              </a:tr>
              <a:tr h="370840">
                <a:tc>
                  <a:txBody>
                    <a:bodyPr/>
                    <a:lstStyle/>
                    <a:p>
                      <a:r>
                        <a:rPr lang="en-US" sz="2400" dirty="0" smtClean="0"/>
                        <a:t>If condition:</a:t>
                      </a:r>
                    </a:p>
                    <a:p>
                      <a:r>
                        <a:rPr lang="en-US" sz="2400" dirty="0" smtClean="0"/>
                        <a:t>     statements</a:t>
                      </a:r>
                    </a:p>
                    <a:p>
                      <a:r>
                        <a:rPr lang="en-US" sz="2400" dirty="0" smtClean="0"/>
                        <a:t>else:</a:t>
                      </a:r>
                    </a:p>
                    <a:p>
                      <a:r>
                        <a:rPr lang="en-US" sz="2400" dirty="0" smtClean="0"/>
                        <a:t>     statements</a:t>
                      </a:r>
                    </a:p>
                    <a:p>
                      <a:endParaRPr lang="en-US" sz="2400" dirty="0" smtClean="0"/>
                    </a:p>
                    <a:p>
                      <a:endParaRPr lang="en-US" sz="2400" dirty="0"/>
                    </a:p>
                  </a:txBody>
                  <a:tcPr/>
                </a:tc>
                <a:tc>
                  <a:txBody>
                    <a:bodyPr/>
                    <a:lstStyle/>
                    <a:p>
                      <a:r>
                        <a:rPr lang="en-US" sz="2400" dirty="0" smtClean="0"/>
                        <a:t>If grade &gt;=70:</a:t>
                      </a:r>
                    </a:p>
                    <a:p>
                      <a:r>
                        <a:rPr lang="en-US" sz="2400" baseline="0" dirty="0" smtClean="0"/>
                        <a:t>    print(‘pass’)</a:t>
                      </a:r>
                    </a:p>
                    <a:p>
                      <a:r>
                        <a:rPr lang="en-US" sz="2400" baseline="0" dirty="0" smtClean="0"/>
                        <a:t>else:</a:t>
                      </a:r>
                    </a:p>
                    <a:p>
                      <a:r>
                        <a:rPr lang="en-US" sz="2400" baseline="0" dirty="0" smtClean="0"/>
                        <a:t>Print(‘fail’)</a:t>
                      </a:r>
                    </a:p>
                    <a:p>
                      <a:endParaRPr lang="en-US" sz="2400" dirty="0"/>
                    </a:p>
                  </a:txBody>
                  <a:tcPr/>
                </a:tc>
              </a:tr>
            </a:tbl>
          </a:graphicData>
        </a:graphic>
      </p:graphicFrame>
    </p:spTree>
    <p:extLst>
      <p:ext uri="{BB962C8B-B14F-4D97-AF65-F5344CB8AC3E}">
        <p14:creationId xmlns:p14="http://schemas.microsoft.com/office/powerpoint/2010/main" val="407404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Statement</a:t>
            </a:r>
            <a:endParaRPr lang="en-US" dirty="0"/>
          </a:p>
        </p:txBody>
      </p:sp>
      <p:graphicFrame>
        <p:nvGraphicFramePr>
          <p:cNvPr id="5" name="Table 4"/>
          <p:cNvGraphicFramePr>
            <a:graphicFrameLocks noGrp="1"/>
          </p:cNvGraphicFramePr>
          <p:nvPr/>
        </p:nvGraphicFramePr>
        <p:xfrm>
          <a:off x="685800" y="1295400"/>
          <a:ext cx="7924800" cy="3114040"/>
        </p:xfrm>
        <a:graphic>
          <a:graphicData uri="http://schemas.openxmlformats.org/drawingml/2006/table">
            <a:tbl>
              <a:tblPr firstRow="1" bandRow="1">
                <a:tableStyleId>{5C22544A-7EE6-4342-B048-85BDC9FD1C3A}</a:tableStyleId>
              </a:tblPr>
              <a:tblGrid>
                <a:gridCol w="3687778"/>
                <a:gridCol w="4237022"/>
              </a:tblGrid>
              <a:tr h="828040">
                <a:tc>
                  <a:txBody>
                    <a:bodyPr/>
                    <a:lstStyle/>
                    <a:p>
                      <a:r>
                        <a:rPr lang="en-US" sz="2400" dirty="0" smtClean="0"/>
                        <a:t>If statement </a:t>
                      </a:r>
                      <a:endParaRPr lang="en-US" sz="2400" dirty="0"/>
                    </a:p>
                  </a:txBody>
                  <a:tcPr/>
                </a:tc>
                <a:tc>
                  <a:txBody>
                    <a:bodyPr/>
                    <a:lstStyle/>
                    <a:p>
                      <a:r>
                        <a:rPr lang="en-US" sz="2400" dirty="0" smtClean="0"/>
                        <a:t>Example use</a:t>
                      </a:r>
                      <a:endParaRPr lang="en-US" sz="2400" dirty="0"/>
                    </a:p>
                  </a:txBody>
                  <a:tcPr/>
                </a:tc>
              </a:tr>
              <a:tr h="370840">
                <a:tc>
                  <a:txBody>
                    <a:bodyPr/>
                    <a:lstStyle/>
                    <a:p>
                      <a:r>
                        <a:rPr lang="en-US" sz="2400" dirty="0" smtClean="0"/>
                        <a:t>If condition:</a:t>
                      </a:r>
                    </a:p>
                    <a:p>
                      <a:r>
                        <a:rPr lang="en-US" sz="2400" dirty="0" smtClean="0"/>
                        <a:t>     statements</a:t>
                      </a:r>
                    </a:p>
                    <a:p>
                      <a:r>
                        <a:rPr lang="en-US" sz="2400" dirty="0" smtClean="0"/>
                        <a:t>else:</a:t>
                      </a:r>
                    </a:p>
                    <a:p>
                      <a:r>
                        <a:rPr lang="en-US" sz="2400" dirty="0" smtClean="0"/>
                        <a:t>     statements</a:t>
                      </a:r>
                    </a:p>
                    <a:p>
                      <a:endParaRPr lang="en-US" sz="2400" dirty="0" smtClean="0"/>
                    </a:p>
                    <a:p>
                      <a:endParaRPr lang="en-US" sz="2400" dirty="0"/>
                    </a:p>
                  </a:txBody>
                  <a:tcPr/>
                </a:tc>
                <a:tc>
                  <a:txBody>
                    <a:bodyPr/>
                    <a:lstStyle/>
                    <a:p>
                      <a:r>
                        <a:rPr lang="en-US" sz="2400" dirty="0" smtClean="0"/>
                        <a:t>If grade &gt;=70:</a:t>
                      </a:r>
                    </a:p>
                    <a:p>
                      <a:r>
                        <a:rPr lang="en-US" sz="2400" baseline="0" dirty="0" smtClean="0"/>
                        <a:t>    print(‘pass’)</a:t>
                      </a:r>
                    </a:p>
                    <a:p>
                      <a:r>
                        <a:rPr lang="en-US" sz="2400" baseline="0" dirty="0" smtClean="0"/>
                        <a:t>else:</a:t>
                      </a:r>
                    </a:p>
                    <a:p>
                      <a:r>
                        <a:rPr lang="en-US" sz="2400" baseline="0" dirty="0" smtClean="0"/>
                        <a:t>Print(‘fail’)</a:t>
                      </a:r>
                    </a:p>
                    <a:p>
                      <a:endParaRPr lang="en-US" sz="2400" dirty="0"/>
                    </a:p>
                  </a:txBody>
                  <a:tcPr/>
                </a:tc>
              </a:tr>
            </a:tbl>
          </a:graphicData>
        </a:graphic>
      </p:graphicFrame>
    </p:spTree>
    <p:extLst>
      <p:ext uri="{BB962C8B-B14F-4D97-AF65-F5344CB8AC3E}">
        <p14:creationId xmlns:p14="http://schemas.microsoft.com/office/powerpoint/2010/main" val="407404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Indentation in Python</a:t>
            </a:r>
            <a:endParaRPr lang="en-US" dirty="0"/>
          </a:p>
        </p:txBody>
      </p:sp>
      <p:sp>
        <p:nvSpPr>
          <p:cNvPr id="3" name="Content Placeholder 2"/>
          <p:cNvSpPr>
            <a:spLocks noGrp="1"/>
          </p:cNvSpPr>
          <p:nvPr>
            <p:ph idx="1"/>
          </p:nvPr>
        </p:nvSpPr>
        <p:spPr/>
        <p:txBody>
          <a:bodyPr>
            <a:normAutofit/>
          </a:bodyPr>
          <a:lstStyle/>
          <a:p>
            <a:r>
              <a:rPr lang="en-US" sz="2400" dirty="0" smtClean="0"/>
              <a:t>One </a:t>
            </a:r>
            <a:r>
              <a:rPr lang="en-US" sz="2400" dirty="0"/>
              <a:t>fairly unique aspect of Python is that the amount of indentation of each program line is significant</a:t>
            </a:r>
            <a:r>
              <a:rPr lang="en-US" sz="2400" dirty="0" smtClean="0"/>
              <a:t>.</a:t>
            </a:r>
          </a:p>
          <a:p>
            <a:r>
              <a:rPr lang="en-US" sz="2400" dirty="0" smtClean="0"/>
              <a:t> </a:t>
            </a:r>
            <a:r>
              <a:rPr lang="en-US" sz="2400" dirty="0"/>
              <a:t>In </a:t>
            </a:r>
            <a:r>
              <a:rPr lang="en-US" sz="2400" dirty="0" smtClean="0"/>
              <a:t>Python indentation </a:t>
            </a:r>
            <a:r>
              <a:rPr lang="en-US" sz="2400" dirty="0"/>
              <a:t>is used to associate and</a:t>
            </a:r>
            <a:br>
              <a:rPr lang="en-US" sz="2400" dirty="0"/>
            </a:br>
            <a:r>
              <a:rPr lang="en-US" sz="2400" dirty="0"/>
              <a:t>group statements</a:t>
            </a:r>
            <a:r>
              <a:rPr lang="en-US" dirty="0"/>
              <a:t/>
            </a:r>
            <a:br>
              <a:rPr lang="en-US" dirty="0"/>
            </a:br>
            <a:r>
              <a:rPr lang="en-US" dirty="0"/>
              <a:t/>
            </a:r>
            <a:br>
              <a:rPr lang="en-US" dirty="0"/>
            </a:br>
            <a:endParaRPr 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1" y="3530600"/>
            <a:ext cx="8839200" cy="24384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744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Nested </a:t>
            </a:r>
            <a:r>
              <a:rPr lang="en-US" b="1" dirty="0"/>
              <a:t>if Statements</a:t>
            </a:r>
            <a:r>
              <a:rPr lang="en-US" dirty="0"/>
              <a:t/>
            </a:r>
            <a:br>
              <a:rPr lang="en-US" dirty="0"/>
            </a:br>
            <a:r>
              <a:rPr lang="en-US" dirty="0"/>
              <a:t/>
            </a:r>
            <a:br>
              <a:rPr lang="en-US" dirty="0"/>
            </a:br>
            <a:endParaRPr lang="en-US" dirty="0"/>
          </a:p>
        </p:txBody>
      </p:sp>
      <p:sp>
        <p:nvSpPr>
          <p:cNvPr id="3" name="Content Placeholder 2"/>
          <p:cNvSpPr>
            <a:spLocks noGrp="1"/>
          </p:cNvSpPr>
          <p:nvPr>
            <p:ph sz="half" idx="1"/>
          </p:nvPr>
        </p:nvSpPr>
        <p:spPr>
          <a:xfrm>
            <a:off x="381000" y="1447800"/>
            <a:ext cx="4038600" cy="4525963"/>
          </a:xfrm>
        </p:spPr>
        <p:txBody>
          <a:bodyPr>
            <a:normAutofit/>
          </a:bodyPr>
          <a:lstStyle/>
          <a:p>
            <a:r>
              <a:rPr lang="en-US" dirty="0"/>
              <a:t>There are often times when selection among more than two sets of statements (suites) is needed</a:t>
            </a:r>
            <a:r>
              <a:rPr lang="en-US" dirty="0" smtClean="0"/>
              <a:t>.</a:t>
            </a:r>
          </a:p>
          <a:p>
            <a:r>
              <a:rPr lang="en-US" dirty="0" smtClean="0"/>
              <a:t> For such </a:t>
            </a:r>
            <a:r>
              <a:rPr lang="en-US" dirty="0"/>
              <a:t>situations, if statements can be nested, resulting in </a:t>
            </a:r>
            <a:r>
              <a:rPr lang="en-US" b="1" dirty="0"/>
              <a:t>multi-way selection</a:t>
            </a:r>
            <a:r>
              <a:rPr lang="en-US" dirty="0"/>
              <a:t>. </a:t>
            </a:r>
            <a:br>
              <a:rPr lang="en-US" dirty="0"/>
            </a:br>
            <a:endParaRPr lang="en-US" dirty="0"/>
          </a:p>
        </p:txBody>
      </p:sp>
      <p:pic>
        <p:nvPicPr>
          <p:cNvPr id="614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295400"/>
            <a:ext cx="4724400" cy="46482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00905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if Ladder</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524000"/>
            <a:ext cx="3994420" cy="3429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Conditions</a:t>
            </a:r>
            <a:endParaRPr lang="en-US" b="1" dirty="0"/>
          </a:p>
        </p:txBody>
      </p:sp>
      <p:sp>
        <p:nvSpPr>
          <p:cNvPr id="3" name="Content Placeholder 2"/>
          <p:cNvSpPr>
            <a:spLocks noGrp="1"/>
          </p:cNvSpPr>
          <p:nvPr>
            <p:ph idx="1"/>
          </p:nvPr>
        </p:nvSpPr>
        <p:spPr/>
        <p:txBody>
          <a:bodyPr>
            <a:normAutofit/>
          </a:bodyPr>
          <a:lstStyle/>
          <a:p>
            <a:pPr marL="514350" indent="-514350" algn="just"/>
            <a:r>
              <a:rPr lang="en-US" dirty="0" smtClean="0"/>
              <a:t>Multiple conditions can be check in a ‘if’ statement using logical operators ‘and’ and ‘or’. </a:t>
            </a:r>
          </a:p>
          <a:p>
            <a:pPr marL="514350" indent="-514350" algn="just"/>
            <a:r>
              <a:rPr lang="en-US" dirty="0" smtClean="0"/>
              <a:t>Python code to print ‘excellent’ if mark1 and mark2 is greater than or equal to 90, print ‘good’ if mark1 or mark2 is greater than or equal to 90, print ‘need to improve’ if both mark1 and mark2 are lesser than 90</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514350" indent="-514350" algn="just">
              <a:buNone/>
            </a:pPr>
            <a:r>
              <a:rPr lang="en-US" dirty="0" smtClean="0"/>
              <a:t>if mark1&gt;=90 and mark2 &gt;= 90:</a:t>
            </a:r>
          </a:p>
          <a:p>
            <a:pPr marL="514350" indent="-514350" algn="just">
              <a:buNone/>
            </a:pPr>
            <a:r>
              <a:rPr lang="en-US" dirty="0" smtClean="0"/>
              <a:t>	print(‘excellent’)</a:t>
            </a:r>
          </a:p>
          <a:p>
            <a:pPr marL="514350" indent="-514350" algn="just">
              <a:buNone/>
            </a:pPr>
            <a:r>
              <a:rPr lang="en-US" dirty="0" smtClean="0"/>
              <a:t>if mark1&gt;=90 or mark2 &gt;= 90:</a:t>
            </a:r>
          </a:p>
          <a:p>
            <a:pPr marL="514350" indent="-514350" algn="just">
              <a:buNone/>
            </a:pPr>
            <a:r>
              <a:rPr lang="en-US" dirty="0" smtClean="0"/>
              <a:t>	print(‘good’)</a:t>
            </a:r>
          </a:p>
          <a:p>
            <a:pPr marL="514350" indent="-514350" algn="just">
              <a:buNone/>
            </a:pPr>
            <a:r>
              <a:rPr lang="en-US" dirty="0" smtClean="0"/>
              <a:t>else:</a:t>
            </a:r>
          </a:p>
          <a:p>
            <a:pPr marL="514350" indent="-514350" algn="just">
              <a:buNone/>
            </a:pPr>
            <a:r>
              <a:rPr lang="en-US" dirty="0" smtClean="0"/>
              <a:t>	print(‘needs to improve’)</a:t>
            </a:r>
          </a:p>
          <a:p>
            <a:pPr marL="514350" indent="-51435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grpSp>
        <p:nvGrpSpPr>
          <p:cNvPr id="3" name="Group 24"/>
          <p:cNvGrpSpPr/>
          <p:nvPr/>
        </p:nvGrpSpPr>
        <p:grpSpPr>
          <a:xfrm>
            <a:off x="2921000" y="723900"/>
            <a:ext cx="3429000" cy="6045200"/>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3429000" y="1854200"/>
              <a:ext cx="22860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run1, run2, run3, run4</a:t>
              </a:r>
              <a:endParaRPr lang="en-US" dirty="0">
                <a:solidFill>
                  <a:schemeClr val="tx1"/>
                </a:solidFill>
              </a:endParaRP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err="1" smtClean="0">
                  <a:solidFill>
                    <a:schemeClr val="tx1"/>
                  </a:solidFill>
                </a:rPr>
                <a:t>total_run</a:t>
              </a:r>
              <a:r>
                <a:rPr lang="en-US" dirty="0" smtClean="0">
                  <a:solidFill>
                    <a:schemeClr val="tx1"/>
                  </a:solidFill>
                </a:rPr>
                <a:t>=run1+run2+run3+run4)</a:t>
              </a:r>
            </a:p>
            <a:p>
              <a:r>
                <a:rPr lang="en-US" dirty="0" err="1" smtClean="0">
                  <a:solidFill>
                    <a:schemeClr val="tx1"/>
                  </a:solidFill>
                </a:rPr>
                <a:t>batting_average</a:t>
              </a:r>
              <a:r>
                <a:rPr lang="en-US" dirty="0" smtClean="0">
                  <a:solidFill>
                    <a:schemeClr val="tx1"/>
                  </a:solidFill>
                </a:rPr>
                <a:t>= </a:t>
              </a:r>
              <a:r>
                <a:rPr lang="en-US" dirty="0" err="1" smtClean="0">
                  <a:solidFill>
                    <a:schemeClr val="tx1"/>
                  </a:solidFill>
                </a:rPr>
                <a:t>total_run</a:t>
              </a:r>
              <a:r>
                <a:rPr lang="en-US" dirty="0" smtClean="0">
                  <a:solidFill>
                    <a:schemeClr val="tx1"/>
                  </a:solidFill>
                </a:rPr>
                <a:t>/4</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batting average</a:t>
              </a:r>
              <a:endParaRPr lang="en-US" dirty="0">
                <a:solidFill>
                  <a:schemeClr val="tx1"/>
                </a:solidFill>
              </a:endParaRP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grpSp>
      <p:grpSp>
        <p:nvGrpSpPr>
          <p:cNvPr id="7" name="Group 25"/>
          <p:cNvGrpSpPr/>
          <p:nvPr/>
        </p:nvGrpSpPr>
        <p:grpSpPr>
          <a:xfrm>
            <a:off x="4356100" y="1397000"/>
            <a:ext cx="101600" cy="4826000"/>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19200" y="1219200"/>
            <a:ext cx="7620000" cy="4572000"/>
          </a:xfrm>
          <a:prstGeom prst="rect">
            <a:avLst/>
          </a:prstGeom>
          <a:noFill/>
          <a:ln w="9525">
            <a:noFill/>
            <a:miter lim="800000"/>
            <a:headEnd/>
            <a:tailEnd/>
          </a:ln>
          <a:effectLst/>
        </p:spPr>
      </p:pic>
      <p:sp>
        <p:nvSpPr>
          <p:cNvPr id="3" name="Title 1"/>
          <p:cNvSpPr txBox="1">
            <a:spLocks/>
          </p:cNvSpPr>
          <p:nvPr/>
        </p:nvSpPr>
        <p:spPr>
          <a:xfrm>
            <a:off x="533400" y="609600"/>
            <a:ext cx="8229600" cy="582594"/>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mj-lt"/>
                <a:ea typeface="+mj-ea"/>
                <a:cs typeface="+mj-cs"/>
              </a:rPr>
              <a:t>Browsing Program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Eligibility for Scholarship</a:t>
            </a:r>
            <a:endParaRPr lang="en-US" b="1" dirty="0"/>
          </a:p>
        </p:txBody>
      </p:sp>
      <p:sp>
        <p:nvSpPr>
          <p:cNvPr id="3" name="Content Placeholder 2"/>
          <p:cNvSpPr>
            <a:spLocks noGrp="1"/>
          </p:cNvSpPr>
          <p:nvPr>
            <p:ph idx="1"/>
          </p:nvPr>
        </p:nvSpPr>
        <p:spPr>
          <a:xfrm>
            <a:off x="457200" y="1066800"/>
            <a:ext cx="8229600" cy="5410200"/>
          </a:xfrm>
        </p:spPr>
        <p:txBody>
          <a:bodyPr>
            <a:normAutofit fontScale="92500"/>
          </a:bodyPr>
          <a:lstStyle/>
          <a:p>
            <a:pPr algn="just">
              <a:lnSpc>
                <a:spcPct val="150000"/>
              </a:lnSpc>
              <a:buFontTx/>
              <a:buNone/>
            </a:pPr>
            <a:r>
              <a:rPr lang="en-US" sz="2800" dirty="0" smtClean="0">
                <a:latin typeface="Verdana" pitchFamily="34" charset="0"/>
              </a:rPr>
              <a:t>	Government of India has decided to give scholarship for students who are first graduates in family and have scored average &gt; 98 in math, physics and chemistry. Design an algorithm and write a Python program to check if a student is eligible for scholarship</a:t>
            </a:r>
          </a:p>
          <a:p>
            <a:pPr algn="just">
              <a:lnSpc>
                <a:spcPct val="150000"/>
              </a:lnSpc>
              <a:buFontTx/>
              <a:buNone/>
            </a:pPr>
            <a:r>
              <a:rPr lang="en-US" sz="2800" dirty="0" smtClean="0">
                <a:solidFill>
                  <a:srgbClr val="FF0000"/>
                </a:solidFill>
                <a:latin typeface="Verdana" pitchFamily="34" charset="0"/>
              </a:rPr>
              <a:t>Boundary Conditions: </a:t>
            </a:r>
            <a:r>
              <a:rPr lang="en-US" sz="2800" dirty="0" smtClean="0">
                <a:solidFill>
                  <a:srgbClr val="002060"/>
                </a:solidFill>
                <a:latin typeface="Verdana" pitchFamily="34" charset="0"/>
              </a:rPr>
              <a:t>All marks should be &gt;0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sz="4000" b="1" smtClean="0"/>
              <a:t>Scholarship </a:t>
            </a:r>
            <a:r>
              <a:rPr lang="en-US" sz="4000" b="1" dirty="0" smtClean="0"/>
              <a:t>Program</a:t>
            </a: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457200" y="838200"/>
          <a:ext cx="8458200" cy="2834640"/>
        </p:xfrm>
        <a:graphic>
          <a:graphicData uri="http://schemas.openxmlformats.org/drawingml/2006/table">
            <a:tbl>
              <a:tblPr/>
              <a:tblGrid>
                <a:gridCol w="2819400"/>
                <a:gridCol w="3741634"/>
                <a:gridCol w="1897166"/>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2000" dirty="0" smtClean="0">
                          <a:latin typeface="Times New Roman" pitchFamily="18" charset="0"/>
                          <a:cs typeface="Times New Roman" pitchFamily="18" charset="0"/>
                        </a:rPr>
                        <a:t>Read first graduate, </a:t>
                      </a:r>
                      <a:r>
                        <a:rPr lang="en-US" sz="2000" dirty="0" err="1" smtClean="0">
                          <a:solidFill>
                            <a:srgbClr val="FF0000"/>
                          </a:solidFill>
                          <a:latin typeface="Times New Roman" pitchFamily="18" charset="0"/>
                          <a:cs typeface="Times New Roman" pitchFamily="18" charset="0"/>
                        </a:rPr>
                        <a:t>physcis</a:t>
                      </a:r>
                      <a:r>
                        <a:rPr lang="en-US" sz="2000" dirty="0" smtClean="0">
                          <a:solidFill>
                            <a:srgbClr val="FF0000"/>
                          </a:solidFill>
                          <a:latin typeface="Times New Roman" pitchFamily="18" charset="0"/>
                          <a:cs typeface="Times New Roman" pitchFamily="18" charset="0"/>
                        </a:rPr>
                        <a:t>, chemistry and </a:t>
                      </a:r>
                      <a:r>
                        <a:rPr lang="en-US" sz="2000" dirty="0" err="1" smtClean="0">
                          <a:solidFill>
                            <a:srgbClr val="FF0000"/>
                          </a:solidFill>
                          <a:latin typeface="Times New Roman" pitchFamily="18" charset="0"/>
                          <a:cs typeface="Times New Roman" pitchFamily="18" charset="0"/>
                        </a:rPr>
                        <a:t>maths</a:t>
                      </a:r>
                      <a:r>
                        <a:rPr lang="en-US" sz="2000" dirty="0" smtClean="0">
                          <a:solidFill>
                            <a:srgbClr val="FF0000"/>
                          </a:solidFill>
                          <a:latin typeface="Times New Roman" pitchFamily="18" charset="0"/>
                          <a:cs typeface="Times New Roman" pitchFamily="18" charset="0"/>
                        </a:rPr>
                        <a:t> marks</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Compute total = </a:t>
                      </a:r>
                      <a:r>
                        <a:rPr kumimoji="0" lang="en-US" altLang="en-US" sz="2000" b="0" i="0" u="none" strike="noStrike" cap="none" normalizeH="0" baseline="0" dirty="0" err="1" smtClean="0">
                          <a:ln>
                            <a:noFill/>
                          </a:ln>
                          <a:solidFill>
                            <a:schemeClr val="tx1"/>
                          </a:solidFill>
                          <a:effectLst/>
                          <a:latin typeface="Arial" pitchFamily="34" charset="0"/>
                          <a:cs typeface="Arial" pitchFamily="34" charset="0"/>
                        </a:rPr>
                        <a:t>phy</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mark + </a:t>
                      </a:r>
                      <a:r>
                        <a:rPr kumimoji="0" lang="en-US" altLang="en-US" sz="2000" b="0" i="0" u="none" strike="noStrike" cap="none" normalizeH="0" baseline="0" dirty="0" err="1" smtClean="0">
                          <a:ln>
                            <a:noFill/>
                          </a:ln>
                          <a:solidFill>
                            <a:schemeClr val="tx1"/>
                          </a:solidFill>
                          <a:effectLst/>
                          <a:latin typeface="Arial" pitchFamily="34" charset="0"/>
                          <a:cs typeface="Arial" pitchFamily="34" charset="0"/>
                        </a:rPr>
                        <a:t>che</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mark + math mark</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Average = total/3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Check if the student is first graduate and average &gt;=98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Print either </a:t>
                      </a:r>
                      <a:r>
                        <a:rPr lang="en-US" sz="2000" dirty="0" smtClean="0">
                          <a:latin typeface="Times New Roman" pitchFamily="18" charset="0"/>
                          <a:cs typeface="Times New Roman" pitchFamily="18" charset="0"/>
                        </a:rPr>
                        <a:t>candidate qualified for  Scholarship or candidate  not qualified for  Scholarship</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smtClean="0">
                <a:latin typeface="Times New Roman" pitchFamily="18" charset="0"/>
                <a:cs typeface="Times New Roman" pitchFamily="18" charset="0"/>
              </a:rPr>
              <a:t>Algorithm</a:t>
            </a:r>
            <a:endParaRPr lang="en-US" b="1" dirty="0"/>
          </a:p>
        </p:txBody>
      </p:sp>
      <p:sp>
        <p:nvSpPr>
          <p:cNvPr id="3" name="Content Placeholder 2"/>
          <p:cNvSpPr>
            <a:spLocks noGrp="1"/>
          </p:cNvSpPr>
          <p:nvPr>
            <p:ph idx="1"/>
          </p:nvPr>
        </p:nvSpPr>
        <p:spPr>
          <a:xfrm>
            <a:off x="457200" y="838200"/>
            <a:ext cx="8229600" cy="5410200"/>
          </a:xfrm>
        </p:spPr>
        <p:txBody>
          <a:bodyPr>
            <a:noAutofit/>
          </a:bodyPr>
          <a:lstStyle/>
          <a:p>
            <a:pPr>
              <a:buNone/>
            </a:pPr>
            <a:r>
              <a:rPr lang="en-US" sz="2700" dirty="0" smtClean="0">
                <a:latin typeface="Times New Roman" pitchFamily="18" charset="0"/>
                <a:cs typeface="Times New Roman" pitchFamily="18" charset="0"/>
              </a:rPr>
              <a:t>Step 1 : Start</a:t>
            </a:r>
          </a:p>
          <a:p>
            <a:pPr>
              <a:buNone/>
            </a:pPr>
            <a:r>
              <a:rPr lang="en-US" sz="2700" dirty="0" smtClean="0">
                <a:latin typeface="Times New Roman" pitchFamily="18" charset="0"/>
                <a:cs typeface="Times New Roman" pitchFamily="18" charset="0"/>
              </a:rPr>
              <a:t>Step 2:  Read first graduate, </a:t>
            </a:r>
            <a:r>
              <a:rPr lang="en-US" sz="2700" dirty="0" err="1" smtClean="0">
                <a:solidFill>
                  <a:srgbClr val="FF0000"/>
                </a:solidFill>
                <a:latin typeface="Times New Roman" pitchFamily="18" charset="0"/>
                <a:cs typeface="Times New Roman" pitchFamily="18" charset="0"/>
              </a:rPr>
              <a:t>physcis,chemistry</a:t>
            </a:r>
            <a:r>
              <a:rPr lang="en-US" sz="2700" dirty="0" smtClean="0">
                <a:solidFill>
                  <a:srgbClr val="FF0000"/>
                </a:solidFill>
                <a:latin typeface="Times New Roman" pitchFamily="18" charset="0"/>
                <a:cs typeface="Times New Roman" pitchFamily="18" charset="0"/>
              </a:rPr>
              <a:t> and </a:t>
            </a:r>
            <a:r>
              <a:rPr lang="en-US" sz="2700" dirty="0" err="1" smtClean="0">
                <a:solidFill>
                  <a:srgbClr val="FF0000"/>
                </a:solidFill>
                <a:latin typeface="Times New Roman" pitchFamily="18" charset="0"/>
                <a:cs typeface="Times New Roman" pitchFamily="18" charset="0"/>
              </a:rPr>
              <a:t>maths</a:t>
            </a:r>
            <a:r>
              <a:rPr lang="en-US" sz="2700" dirty="0" smtClean="0">
                <a:solidFill>
                  <a:srgbClr val="FF0000"/>
                </a:solidFill>
                <a:latin typeface="Times New Roman" pitchFamily="18" charset="0"/>
                <a:cs typeface="Times New Roman" pitchFamily="18" charset="0"/>
              </a:rPr>
              <a:t> marks</a:t>
            </a:r>
          </a:p>
          <a:p>
            <a:pPr>
              <a:buNone/>
            </a:pPr>
            <a:r>
              <a:rPr lang="en-US" sz="2700" dirty="0" smtClean="0">
                <a:latin typeface="Times New Roman" pitchFamily="18" charset="0"/>
                <a:cs typeface="Times New Roman" pitchFamily="18" charset="0"/>
              </a:rPr>
              <a:t>Step 3: If anyone of the mark is less than 0 then print ‘invalid input’ and terminate execution</a:t>
            </a:r>
          </a:p>
          <a:p>
            <a:pPr>
              <a:buNone/>
            </a:pPr>
            <a:r>
              <a:rPr lang="en-US" sz="2700" dirty="0" smtClean="0">
                <a:latin typeface="Times New Roman" pitchFamily="18" charset="0"/>
                <a:cs typeface="Times New Roman" pitchFamily="18" charset="0"/>
              </a:rPr>
              <a:t>Step 3 : Accumulate  all the marks and store it in </a:t>
            </a:r>
            <a:r>
              <a:rPr lang="en-US" sz="2700" dirty="0" smtClean="0">
                <a:solidFill>
                  <a:srgbClr val="FF0000"/>
                </a:solidFill>
                <a:latin typeface="Times New Roman" pitchFamily="18" charset="0"/>
                <a:cs typeface="Times New Roman" pitchFamily="18" charset="0"/>
              </a:rPr>
              <a:t>Total</a:t>
            </a:r>
          </a:p>
          <a:p>
            <a:pPr>
              <a:buNone/>
            </a:pPr>
            <a:r>
              <a:rPr lang="en-US" sz="2700" dirty="0" smtClean="0">
                <a:latin typeface="Times New Roman" pitchFamily="18" charset="0"/>
                <a:cs typeface="Times New Roman" pitchFamily="18" charset="0"/>
              </a:rPr>
              <a:t>Step 4 : Divide </a:t>
            </a:r>
            <a:r>
              <a:rPr lang="en-US" sz="2700" dirty="0" smtClean="0">
                <a:solidFill>
                  <a:srgbClr val="FF0000"/>
                </a:solidFill>
                <a:latin typeface="Times New Roman" pitchFamily="18" charset="0"/>
                <a:cs typeface="Times New Roman" pitchFamily="18" charset="0"/>
              </a:rPr>
              <a:t>Total</a:t>
            </a:r>
            <a:r>
              <a:rPr lang="en-US" sz="2700" dirty="0" smtClean="0">
                <a:latin typeface="Times New Roman" pitchFamily="18" charset="0"/>
                <a:cs typeface="Times New Roman" pitchFamily="18" charset="0"/>
              </a:rPr>
              <a:t>  by 3 and store it in </a:t>
            </a:r>
            <a:r>
              <a:rPr lang="en-US" sz="2700" dirty="0" smtClean="0">
                <a:solidFill>
                  <a:srgbClr val="FF0000"/>
                </a:solidFill>
                <a:latin typeface="Times New Roman" pitchFamily="18" charset="0"/>
                <a:cs typeface="Times New Roman" pitchFamily="18" charset="0"/>
              </a:rPr>
              <a:t>Average</a:t>
            </a:r>
          </a:p>
          <a:p>
            <a:pPr>
              <a:buNone/>
            </a:pPr>
            <a:r>
              <a:rPr lang="en-US" sz="2700" dirty="0" smtClean="0">
                <a:latin typeface="Times New Roman" pitchFamily="18" charset="0"/>
                <a:cs typeface="Times New Roman" pitchFamily="18" charset="0"/>
              </a:rPr>
              <a:t>Step 5 :  If student is first graduate </a:t>
            </a:r>
            <a:r>
              <a:rPr lang="en-US" sz="2700" dirty="0" smtClean="0">
                <a:solidFill>
                  <a:srgbClr val="FF0000"/>
                </a:solidFill>
                <a:latin typeface="Times New Roman" pitchFamily="18" charset="0"/>
                <a:cs typeface="Times New Roman" pitchFamily="18" charset="0"/>
              </a:rPr>
              <a:t>Average </a:t>
            </a:r>
            <a:r>
              <a:rPr lang="en-US" sz="2700" dirty="0" smtClean="0">
                <a:latin typeface="Times New Roman" pitchFamily="18" charset="0"/>
                <a:cs typeface="Times New Roman" pitchFamily="18" charset="0"/>
              </a:rPr>
              <a:t>score is greater than or equal to 98 then print candidate qualified for  Scholarship </a:t>
            </a:r>
          </a:p>
          <a:p>
            <a:pPr>
              <a:buNone/>
            </a:pPr>
            <a:r>
              <a:rPr lang="en-US" sz="2700" dirty="0" smtClean="0">
                <a:latin typeface="Times New Roman" pitchFamily="18" charset="0"/>
                <a:cs typeface="Times New Roman" pitchFamily="18" charset="0"/>
              </a:rPr>
              <a:t>Else</a:t>
            </a:r>
          </a:p>
          <a:p>
            <a:pPr>
              <a:buNone/>
            </a:pPr>
            <a:r>
              <a:rPr lang="en-US" sz="2700" dirty="0" smtClean="0">
                <a:latin typeface="Times New Roman" pitchFamily="18" charset="0"/>
                <a:cs typeface="Times New Roman" pitchFamily="18" charset="0"/>
              </a:rPr>
              <a:t>Print candidate not qualified for scholarship</a:t>
            </a:r>
          </a:p>
          <a:p>
            <a:pPr>
              <a:buNone/>
            </a:pPr>
            <a:r>
              <a:rPr lang="en-US" sz="2700" dirty="0" smtClean="0">
                <a:latin typeface="Times New Roman" pitchFamily="18" charset="0"/>
                <a:cs typeface="Times New Roman" pitchFamily="18" charset="0"/>
              </a:rPr>
              <a:t>Stop 6:  Stop</a:t>
            </a:r>
            <a:endParaRPr lang="en-US" sz="2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First graduate = 1 </a:t>
            </a:r>
            <a:r>
              <a:rPr lang="en-GB" dirty="0" err="1" smtClean="0"/>
              <a:t>Phy</a:t>
            </a:r>
            <a:r>
              <a:rPr lang="en-GB" dirty="0" smtClean="0"/>
              <a:t> mark = 98, </a:t>
            </a:r>
            <a:r>
              <a:rPr lang="en-GB" dirty="0" err="1" smtClean="0"/>
              <a:t>Che</a:t>
            </a:r>
            <a:r>
              <a:rPr lang="en-GB" dirty="0" smtClean="0"/>
              <a:t> mark = 99, math mark = 98</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qualified 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98.33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first graduate and</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&gt;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First graduate = 0 </a:t>
            </a:r>
            <a:r>
              <a:rPr lang="en-GB" dirty="0" err="1" smtClean="0"/>
              <a:t>Phy</a:t>
            </a:r>
            <a:r>
              <a:rPr lang="en-GB" dirty="0" smtClean="0"/>
              <a:t> mark = 98, </a:t>
            </a:r>
            <a:r>
              <a:rPr lang="en-GB" dirty="0" err="1" smtClean="0"/>
              <a:t>Che</a:t>
            </a:r>
            <a:r>
              <a:rPr lang="en-GB" dirty="0" smtClean="0"/>
              <a:t> mark = 99, math mark = 98</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a:t>
            </a:r>
            <a:r>
              <a:rPr lang="en-US" sz="3200" dirty="0" smtClean="0">
                <a:latin typeface="Times New Roman" pitchFamily="18" charset="0"/>
                <a:cs typeface="Times New Roman" pitchFamily="18" charset="0"/>
              </a:rPr>
              <a:t>is not </a:t>
            </a:r>
            <a:r>
              <a:rPr lang="en-US" sz="3200" dirty="0" smtClean="0">
                <a:latin typeface="Times New Roman" pitchFamily="18" charset="0"/>
                <a:cs typeface="Times New Roman" pitchFamily="18" charset="0"/>
              </a:rPr>
              <a:t>qualified </a:t>
            </a:r>
            <a:r>
              <a:rPr lang="en-US" sz="3200" dirty="0" smtClean="0">
                <a:latin typeface="Times New Roman" pitchFamily="18" charset="0"/>
                <a:cs typeface="Times New Roman" pitchFamily="18" charset="0"/>
              </a:rPr>
              <a:t>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98.33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not first graduate but</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&gt;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First graduate = 1 </a:t>
            </a:r>
            <a:r>
              <a:rPr lang="en-GB" dirty="0" err="1" smtClean="0"/>
              <a:t>Phy</a:t>
            </a:r>
            <a:r>
              <a:rPr lang="en-GB" dirty="0" smtClean="0"/>
              <a:t> mark = 98, </a:t>
            </a:r>
            <a:r>
              <a:rPr lang="en-GB" dirty="0" err="1" smtClean="0"/>
              <a:t>Che</a:t>
            </a:r>
            <a:r>
              <a:rPr lang="en-GB" dirty="0" smtClean="0"/>
              <a:t> mark = 99, math mark = 90</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candidate </a:t>
            </a:r>
            <a:r>
              <a:rPr lang="en-US" sz="3200" dirty="0" smtClean="0">
                <a:latin typeface="Times New Roman" pitchFamily="18" charset="0"/>
                <a:cs typeface="Times New Roman" pitchFamily="18" charset="0"/>
              </a:rPr>
              <a:t>is not qualified </a:t>
            </a:r>
            <a:r>
              <a:rPr lang="en-US" sz="3200" dirty="0" smtClean="0">
                <a:latin typeface="Times New Roman" pitchFamily="18" charset="0"/>
                <a:cs typeface="Times New Roman" pitchFamily="18" charset="0"/>
              </a:rPr>
              <a:t>for  Scholarship</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09600" y="3886200"/>
            <a:ext cx="8229600" cy="2438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Total = 287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Average = 95.67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Student is first graduate but</a:t>
            </a:r>
            <a:r>
              <a:rPr kumimoji="0" lang="en-GB" sz="3200" b="0" i="0" u="none" strike="noStrike" kern="1200" cap="none" spc="0" normalizeH="0" noProof="0" dirty="0" smtClean="0">
                <a:ln>
                  <a:noFill/>
                </a:ln>
                <a:solidFill>
                  <a:schemeClr val="tx1"/>
                </a:solidFill>
                <a:effectLst/>
                <a:uLnTx/>
                <a:uFillTx/>
                <a:latin typeface="+mn-lt"/>
                <a:ea typeface="+mn-ea"/>
                <a:cs typeface="+mn-cs"/>
              </a:rPr>
              <a:t> average &lt; 98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 y="609600"/>
            <a:ext cx="88392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762000"/>
            <a:ext cx="88392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Algorithm for Largest of Three numbers</a:t>
            </a:r>
            <a:endParaRPr lang="en-US" b="1" dirty="0"/>
          </a:p>
        </p:txBody>
      </p:sp>
      <p:sp>
        <p:nvSpPr>
          <p:cNvPr id="6" name="Content Placeholder 5"/>
          <p:cNvSpPr>
            <a:spLocks noGrp="1"/>
          </p:cNvSpPr>
          <p:nvPr>
            <p:ph idx="1"/>
          </p:nvPr>
        </p:nvSpPr>
        <p:spPr/>
        <p:txBody>
          <a:bodyPr>
            <a:normAutofit/>
          </a:bodyPr>
          <a:lstStyle/>
          <a:p>
            <a:pPr>
              <a:buNone/>
            </a:pPr>
            <a:r>
              <a:rPr lang="en-US" dirty="0" smtClean="0"/>
              <a:t>Step1: Start</a:t>
            </a:r>
          </a:p>
          <a:p>
            <a:pPr>
              <a:buNone/>
            </a:pPr>
            <a:r>
              <a:rPr lang="en-US" dirty="0" smtClean="0"/>
              <a:t>Step2: Read value of </a:t>
            </a:r>
            <a:r>
              <a:rPr lang="en-US" dirty="0" smtClean="0">
                <a:solidFill>
                  <a:srgbClr val="FF0000"/>
                </a:solidFill>
              </a:rPr>
              <a:t>a, b </a:t>
            </a:r>
            <a:r>
              <a:rPr lang="en-US" dirty="0" smtClean="0"/>
              <a:t>and </a:t>
            </a:r>
            <a:r>
              <a:rPr lang="en-US" dirty="0" smtClean="0">
                <a:solidFill>
                  <a:srgbClr val="FF0000"/>
                </a:solidFill>
              </a:rPr>
              <a:t>c</a:t>
            </a:r>
          </a:p>
          <a:p>
            <a:pPr>
              <a:buNone/>
            </a:pPr>
            <a:r>
              <a:rPr lang="en-US" dirty="0" smtClean="0"/>
              <a:t>Step3: If </a:t>
            </a:r>
            <a:r>
              <a:rPr lang="en-US" dirty="0" smtClean="0">
                <a:solidFill>
                  <a:srgbClr val="FF0000"/>
                </a:solidFill>
              </a:rPr>
              <a:t>a</a:t>
            </a:r>
            <a:r>
              <a:rPr lang="en-US" dirty="0" smtClean="0"/>
              <a:t> is greater than </a:t>
            </a:r>
            <a:r>
              <a:rPr lang="en-US" dirty="0" smtClean="0">
                <a:solidFill>
                  <a:srgbClr val="FF0000"/>
                </a:solidFill>
              </a:rPr>
              <a:t>b </a:t>
            </a:r>
            <a:r>
              <a:rPr lang="en-US" dirty="0" smtClean="0"/>
              <a:t>then </a:t>
            </a:r>
          </a:p>
          <a:p>
            <a:pPr>
              <a:buNone/>
            </a:pPr>
            <a:r>
              <a:rPr lang="en-US" dirty="0" smtClean="0"/>
              <a:t>		compare a with </a:t>
            </a:r>
            <a:r>
              <a:rPr lang="en-US" dirty="0" smtClean="0">
                <a:solidFill>
                  <a:srgbClr val="FF0000"/>
                </a:solidFill>
              </a:rPr>
              <a:t>c</a:t>
            </a:r>
            <a:r>
              <a:rPr lang="en-US" dirty="0" smtClean="0"/>
              <a:t> and if </a:t>
            </a:r>
            <a:r>
              <a:rPr lang="en-US" dirty="0" smtClean="0">
                <a:solidFill>
                  <a:srgbClr val="FF0000"/>
                </a:solidFill>
              </a:rPr>
              <a:t>a</a:t>
            </a:r>
            <a:r>
              <a:rPr lang="en-US" dirty="0" smtClean="0"/>
              <a:t> is bigger then say 	</a:t>
            </a:r>
            <a:r>
              <a:rPr lang="en-US" dirty="0" smtClean="0">
                <a:solidFill>
                  <a:srgbClr val="FF0000"/>
                </a:solidFill>
              </a:rPr>
              <a:t>a</a:t>
            </a:r>
            <a:r>
              <a:rPr lang="en-US" dirty="0" smtClean="0"/>
              <a:t> is biggest else say </a:t>
            </a:r>
            <a:r>
              <a:rPr lang="en-US" dirty="0" smtClean="0">
                <a:solidFill>
                  <a:srgbClr val="FF0000"/>
                </a:solidFill>
              </a:rPr>
              <a:t>c</a:t>
            </a:r>
            <a:r>
              <a:rPr lang="en-US" dirty="0" smtClean="0"/>
              <a:t> is biggest</a:t>
            </a:r>
          </a:p>
          <a:p>
            <a:pPr>
              <a:buNone/>
            </a:pPr>
            <a:r>
              <a:rPr lang="en-US" dirty="0" smtClean="0"/>
              <a:t>		else Compare </a:t>
            </a:r>
            <a:r>
              <a:rPr lang="en-US" dirty="0" smtClean="0">
                <a:solidFill>
                  <a:srgbClr val="FF0000"/>
                </a:solidFill>
              </a:rPr>
              <a:t>b</a:t>
            </a:r>
            <a:r>
              <a:rPr lang="en-US" dirty="0" smtClean="0"/>
              <a:t> with </a:t>
            </a:r>
            <a:r>
              <a:rPr lang="en-US" dirty="0" smtClean="0">
                <a:solidFill>
                  <a:srgbClr val="FF0000"/>
                </a:solidFill>
              </a:rPr>
              <a:t>c</a:t>
            </a:r>
            <a:r>
              <a:rPr lang="en-US" dirty="0" smtClean="0"/>
              <a:t> , if </a:t>
            </a:r>
            <a:r>
              <a:rPr lang="en-US" dirty="0" smtClean="0">
                <a:solidFill>
                  <a:srgbClr val="FF0000"/>
                </a:solidFill>
              </a:rPr>
              <a:t>b</a:t>
            </a:r>
            <a:r>
              <a:rPr lang="en-US" dirty="0" smtClean="0"/>
              <a:t> is greater than 	</a:t>
            </a:r>
            <a:r>
              <a:rPr lang="en-US" dirty="0" smtClean="0">
                <a:solidFill>
                  <a:srgbClr val="FF0000"/>
                </a:solidFill>
              </a:rPr>
              <a:t>c</a:t>
            </a:r>
            <a:r>
              <a:rPr lang="en-US" dirty="0" smtClean="0"/>
              <a:t> say </a:t>
            </a:r>
            <a:r>
              <a:rPr lang="en-US" dirty="0" smtClean="0">
                <a:solidFill>
                  <a:srgbClr val="FF0000"/>
                </a:solidFill>
              </a:rPr>
              <a:t>b</a:t>
            </a:r>
            <a:r>
              <a:rPr lang="en-US" dirty="0" smtClean="0"/>
              <a:t> is biggest else </a:t>
            </a:r>
            <a:r>
              <a:rPr lang="en-US" dirty="0" smtClean="0">
                <a:solidFill>
                  <a:srgbClr val="FF0000"/>
                </a:solidFill>
              </a:rPr>
              <a:t>c</a:t>
            </a:r>
            <a:r>
              <a:rPr lang="en-US" dirty="0" smtClean="0"/>
              <a:t> is biggest</a:t>
            </a:r>
          </a:p>
          <a:p>
            <a:pPr>
              <a:buNone/>
            </a:pPr>
            <a:r>
              <a:rPr lang="en-US" dirty="0" smtClean="0"/>
              <a:t>Step 5: Stop</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solidFill>
                  <a:srgbClr val="FF0000"/>
                </a:solidFill>
              </a:rPr>
              <a:t>Pseudo code:</a:t>
            </a:r>
          </a:p>
          <a:p>
            <a:pPr>
              <a:buNone/>
            </a:pPr>
            <a:r>
              <a:rPr lang="en-US" dirty="0" smtClean="0"/>
              <a:t>Begin</a:t>
            </a:r>
          </a:p>
          <a:p>
            <a:pPr>
              <a:buNone/>
            </a:pPr>
            <a:r>
              <a:rPr lang="en-US" dirty="0" smtClean="0"/>
              <a:t>read run1,run2,run3 and run4</a:t>
            </a:r>
          </a:p>
          <a:p>
            <a:pPr>
              <a:buNone/>
            </a:pPr>
            <a:r>
              <a:rPr lang="en-US" dirty="0" smtClean="0"/>
              <a:t>compute </a:t>
            </a:r>
            <a:r>
              <a:rPr lang="en-US" dirty="0" err="1" smtClean="0"/>
              <a:t>total_run</a:t>
            </a:r>
            <a:r>
              <a:rPr lang="en-US" dirty="0" smtClean="0"/>
              <a:t>= run1+run2+run3+run4</a:t>
            </a:r>
          </a:p>
          <a:p>
            <a:pPr>
              <a:buNone/>
            </a:pPr>
            <a:r>
              <a:rPr lang="en-US" dirty="0" smtClean="0"/>
              <a:t>compute </a:t>
            </a:r>
            <a:r>
              <a:rPr lang="en-US" dirty="0" err="1" smtClean="0"/>
              <a:t>batting_average</a:t>
            </a:r>
            <a:r>
              <a:rPr lang="en-US" dirty="0" smtClean="0"/>
              <a:t>= </a:t>
            </a:r>
            <a:r>
              <a:rPr lang="en-US" dirty="0" err="1" smtClean="0"/>
              <a:t>total_run</a:t>
            </a:r>
            <a:r>
              <a:rPr lang="en-US" dirty="0" smtClean="0"/>
              <a:t>/4</a:t>
            </a:r>
          </a:p>
          <a:p>
            <a:pPr>
              <a:buNone/>
            </a:pPr>
            <a:r>
              <a:rPr lang="en-US" dirty="0" smtClean="0"/>
              <a:t>display </a:t>
            </a:r>
            <a:r>
              <a:rPr lang="en-US" dirty="0" err="1" smtClean="0"/>
              <a:t>batting_average</a:t>
            </a:r>
            <a:endParaRPr lang="en-US" dirty="0" smtClean="0"/>
          </a:p>
          <a:p>
            <a:pPr>
              <a:buNone/>
            </a:pPr>
            <a:r>
              <a:rPr lang="en-US" dirty="0" smtClean="0"/>
              <a:t>end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cxnSp>
        <p:nvCxnSpPr>
          <p:cNvPr id="43" name="Straight Arrow Connector 42"/>
          <p:cNvCxnSpPr/>
          <p:nvPr/>
        </p:nvCxnSpPr>
        <p:spPr>
          <a:xfrm>
            <a:off x="4610100" y="3695700"/>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54"/>
          <p:cNvGrpSpPr/>
          <p:nvPr/>
        </p:nvGrpSpPr>
        <p:grpSpPr>
          <a:xfrm>
            <a:off x="1155700" y="812800"/>
            <a:ext cx="7759700" cy="5524500"/>
            <a:chOff x="1155700" y="812800"/>
            <a:chExt cx="7759700" cy="5524500"/>
          </a:xfrm>
        </p:grpSpPr>
        <p:sp>
          <p:nvSpPr>
            <p:cNvPr id="29" name="TextBox 28"/>
            <p:cNvSpPr txBox="1"/>
            <p:nvPr/>
          </p:nvSpPr>
          <p:spPr>
            <a:xfrm>
              <a:off x="2743200" y="4038600"/>
              <a:ext cx="304800" cy="369332"/>
            </a:xfrm>
            <a:prstGeom prst="rect">
              <a:avLst/>
            </a:prstGeom>
            <a:noFill/>
          </p:spPr>
          <p:txBody>
            <a:bodyPr wrap="square" rtlCol="0">
              <a:spAutoFit/>
            </a:bodyPr>
            <a:lstStyle/>
            <a:p>
              <a:r>
                <a:rPr lang="en-US" dirty="0" smtClean="0"/>
                <a:t>Y</a:t>
              </a:r>
              <a:endParaRPr lang="en-US" dirty="0"/>
            </a:p>
          </p:txBody>
        </p:sp>
        <p:sp>
          <p:nvSpPr>
            <p:cNvPr id="30" name="TextBox 29"/>
            <p:cNvSpPr txBox="1"/>
            <p:nvPr/>
          </p:nvSpPr>
          <p:spPr>
            <a:xfrm>
              <a:off x="2743200" y="3048000"/>
              <a:ext cx="304800" cy="369332"/>
            </a:xfrm>
            <a:prstGeom prst="rect">
              <a:avLst/>
            </a:prstGeom>
            <a:noFill/>
          </p:spPr>
          <p:txBody>
            <a:bodyPr wrap="square" rtlCol="0">
              <a:spAutoFit/>
            </a:bodyPr>
            <a:lstStyle/>
            <a:p>
              <a:r>
                <a:rPr lang="en-US" dirty="0" smtClean="0"/>
                <a:t>N</a:t>
              </a:r>
              <a:endParaRPr lang="en-US" dirty="0"/>
            </a:p>
          </p:txBody>
        </p:sp>
        <p:sp>
          <p:nvSpPr>
            <p:cNvPr id="25" name="TextBox 24"/>
            <p:cNvSpPr txBox="1"/>
            <p:nvPr/>
          </p:nvSpPr>
          <p:spPr>
            <a:xfrm>
              <a:off x="5486400" y="2133600"/>
              <a:ext cx="304800" cy="369332"/>
            </a:xfrm>
            <a:prstGeom prst="rect">
              <a:avLst/>
            </a:prstGeom>
            <a:noFill/>
          </p:spPr>
          <p:txBody>
            <a:bodyPr wrap="square" rtlCol="0">
              <a:spAutoFit/>
            </a:bodyPr>
            <a:lstStyle/>
            <a:p>
              <a:r>
                <a:rPr lang="en-US" dirty="0" smtClean="0"/>
                <a:t>Y</a:t>
              </a:r>
              <a:endParaRPr lang="en-US" dirty="0"/>
            </a:p>
          </p:txBody>
        </p:sp>
        <p:sp>
          <p:nvSpPr>
            <p:cNvPr id="37" name="TextBox 36"/>
            <p:cNvSpPr txBox="1"/>
            <p:nvPr/>
          </p:nvSpPr>
          <p:spPr>
            <a:xfrm>
              <a:off x="3429000" y="3276600"/>
              <a:ext cx="304800" cy="369332"/>
            </a:xfrm>
            <a:prstGeom prst="rect">
              <a:avLst/>
            </a:prstGeom>
            <a:noFill/>
          </p:spPr>
          <p:txBody>
            <a:bodyPr wrap="square" rtlCol="0">
              <a:spAutoFit/>
            </a:bodyPr>
            <a:lstStyle/>
            <a:p>
              <a:r>
                <a:rPr lang="en-US" dirty="0" smtClean="0"/>
                <a:t>N</a:t>
              </a:r>
              <a:endParaRPr lang="en-US" dirty="0"/>
            </a:p>
          </p:txBody>
        </p:sp>
        <p:sp>
          <p:nvSpPr>
            <p:cNvPr id="4" name="Flowchart: Terminator 3"/>
            <p:cNvSpPr/>
            <p:nvPr/>
          </p:nvSpPr>
          <p:spPr>
            <a:xfrm>
              <a:off x="1701800" y="812800"/>
              <a:ext cx="1752600" cy="3302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1155700" y="1511300"/>
              <a:ext cx="2959100" cy="3937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Accept  </a:t>
              </a:r>
              <a:r>
                <a:rPr lang="en-US" dirty="0" err="1" smtClean="0">
                  <a:solidFill>
                    <a:schemeClr val="tx1"/>
                  </a:solidFill>
                </a:rPr>
                <a:t>a,b</a:t>
              </a:r>
              <a:r>
                <a:rPr lang="en-US" dirty="0" smtClean="0">
                  <a:solidFill>
                    <a:schemeClr val="tx1"/>
                  </a:solidFill>
                </a:rPr>
                <a:t> and c</a:t>
              </a:r>
              <a:endParaRPr lang="en-US" dirty="0">
                <a:solidFill>
                  <a:schemeClr val="tx1"/>
                </a:solidFill>
              </a:endParaRPr>
            </a:p>
          </p:txBody>
        </p:sp>
        <p:sp>
          <p:nvSpPr>
            <p:cNvPr id="10" name="Flowchart: Data 9"/>
            <p:cNvSpPr/>
            <p:nvPr/>
          </p:nvSpPr>
          <p:spPr>
            <a:xfrm>
              <a:off x="5791200" y="2209800"/>
              <a:ext cx="1765300" cy="863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a is bigger</a:t>
              </a:r>
              <a:endParaRPr lang="en-US" dirty="0">
                <a:solidFill>
                  <a:schemeClr val="tx1"/>
                </a:solidFill>
              </a:endParaRPr>
            </a:p>
          </p:txBody>
        </p:sp>
        <p:sp>
          <p:nvSpPr>
            <p:cNvPr id="19" name="Flowchart: Terminator 18"/>
            <p:cNvSpPr/>
            <p:nvPr/>
          </p:nvSpPr>
          <p:spPr>
            <a:xfrm>
              <a:off x="7162800" y="57912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16" name="Flowchart: Decision 15"/>
            <p:cNvSpPr/>
            <p:nvPr/>
          </p:nvSpPr>
          <p:spPr>
            <a:xfrm>
              <a:off x="1828800" y="23114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a&gt;b</a:t>
              </a:r>
            </a:p>
          </p:txBody>
        </p:sp>
        <p:sp>
          <p:nvSpPr>
            <p:cNvPr id="23" name="Flowchart: Data 22"/>
            <p:cNvSpPr/>
            <p:nvPr/>
          </p:nvSpPr>
          <p:spPr>
            <a:xfrm>
              <a:off x="4953000" y="4343400"/>
              <a:ext cx="1981200" cy="762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b is bigger</a:t>
              </a:r>
              <a:endParaRPr lang="en-US" dirty="0">
                <a:solidFill>
                  <a:schemeClr val="tx1"/>
                </a:solidFill>
              </a:endParaRPr>
            </a:p>
          </p:txBody>
        </p:sp>
        <p:sp>
          <p:nvSpPr>
            <p:cNvPr id="24" name="Flowchart: Decision 23"/>
            <p:cNvSpPr/>
            <p:nvPr/>
          </p:nvSpPr>
          <p:spPr>
            <a:xfrm>
              <a:off x="3835400" y="23241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a&gt;c</a:t>
              </a:r>
            </a:p>
          </p:txBody>
        </p:sp>
        <p:sp>
          <p:nvSpPr>
            <p:cNvPr id="35" name="Flowchart: Decision 34"/>
            <p:cNvSpPr/>
            <p:nvPr/>
          </p:nvSpPr>
          <p:spPr>
            <a:xfrm>
              <a:off x="1828800" y="3352800"/>
              <a:ext cx="1524000" cy="685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a:t>
              </a:r>
            </a:p>
            <a:p>
              <a:pPr algn="ctr"/>
              <a:r>
                <a:rPr lang="en-US" dirty="0" smtClean="0">
                  <a:solidFill>
                    <a:schemeClr val="tx1"/>
                  </a:solidFill>
                </a:rPr>
                <a:t>b&gt;c</a:t>
              </a:r>
            </a:p>
          </p:txBody>
        </p:sp>
        <p:sp>
          <p:nvSpPr>
            <p:cNvPr id="39" name="Flowchart: Data 38"/>
            <p:cNvSpPr/>
            <p:nvPr/>
          </p:nvSpPr>
          <p:spPr>
            <a:xfrm>
              <a:off x="5461000" y="3276600"/>
              <a:ext cx="1765300" cy="8636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c is bigger</a:t>
              </a:r>
              <a:endParaRPr lang="en-US" dirty="0">
                <a:solidFill>
                  <a:schemeClr val="tx1"/>
                </a:solidFill>
              </a:endParaRPr>
            </a:p>
          </p:txBody>
        </p:sp>
        <p:sp>
          <p:nvSpPr>
            <p:cNvPr id="44" name="TextBox 43"/>
            <p:cNvSpPr txBox="1"/>
            <p:nvPr/>
          </p:nvSpPr>
          <p:spPr>
            <a:xfrm>
              <a:off x="4800600" y="3048000"/>
              <a:ext cx="304800" cy="369332"/>
            </a:xfrm>
            <a:prstGeom prst="rect">
              <a:avLst/>
            </a:prstGeom>
            <a:noFill/>
          </p:spPr>
          <p:txBody>
            <a:bodyPr wrap="square" rtlCol="0">
              <a:spAutoFit/>
            </a:bodyPr>
            <a:lstStyle/>
            <a:p>
              <a:r>
                <a:rPr lang="en-US" dirty="0" smtClean="0"/>
                <a:t>N</a:t>
              </a:r>
              <a:endParaRPr lang="en-US" dirty="0"/>
            </a:p>
          </p:txBody>
        </p:sp>
        <p:sp>
          <p:nvSpPr>
            <p:cNvPr id="48" name="TextBox 47"/>
            <p:cNvSpPr txBox="1"/>
            <p:nvPr/>
          </p:nvSpPr>
          <p:spPr>
            <a:xfrm>
              <a:off x="3505200" y="2362200"/>
              <a:ext cx="304800" cy="369332"/>
            </a:xfrm>
            <a:prstGeom prst="rect">
              <a:avLst/>
            </a:prstGeom>
            <a:noFill/>
          </p:spPr>
          <p:txBody>
            <a:bodyPr wrap="square" rtlCol="0">
              <a:spAutoFit/>
            </a:bodyPr>
            <a:lstStyle/>
            <a:p>
              <a:r>
                <a:rPr lang="en-US" dirty="0" smtClean="0"/>
                <a:t>Y</a:t>
              </a:r>
              <a:endParaRPr lang="en-US" dirty="0"/>
            </a:p>
          </p:txBody>
        </p:sp>
      </p:grpSp>
      <p:grpSp>
        <p:nvGrpSpPr>
          <p:cNvPr id="6" name="Group 55"/>
          <p:cNvGrpSpPr/>
          <p:nvPr/>
        </p:nvGrpSpPr>
        <p:grpSpPr>
          <a:xfrm>
            <a:off x="2578100" y="1168400"/>
            <a:ext cx="5549900" cy="4533900"/>
            <a:chOff x="2578100" y="1168400"/>
            <a:chExt cx="5549900" cy="4533900"/>
          </a:xfrm>
        </p:grpSpPr>
        <p:cxnSp>
          <p:nvCxnSpPr>
            <p:cNvPr id="14" name="Straight Arrow Connector 13"/>
            <p:cNvCxnSpPr/>
            <p:nvPr/>
          </p:nvCxnSpPr>
          <p:spPr>
            <a:xfrm>
              <a:off x="2578100" y="11684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1943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16200" y="30226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52800" y="2667000"/>
              <a:ext cx="457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0200" y="2667000"/>
              <a:ext cx="5486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392670" y="265430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390900" y="3695700"/>
              <a:ext cx="64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23100" y="3733800"/>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0100" y="3035300"/>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013200" y="3695700"/>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756400" y="47244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578100" y="4673600"/>
              <a:ext cx="25603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590800" y="4038600"/>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128000" y="2654300"/>
              <a:ext cx="0" cy="304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12, b = 13, c = 14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B is greater than a but c is greater than b</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13, b = 12, c = 14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c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 is greater than b but c is greater than a</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13, b = 2, c = 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a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a is greater than b and a is greater than c</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GB" b="1" dirty="0" smtClean="0"/>
              <a:t>Test Cases</a:t>
            </a:r>
            <a:endParaRPr lang="en-GB" b="1" dirty="0"/>
          </a:p>
        </p:txBody>
      </p:sp>
      <p:sp>
        <p:nvSpPr>
          <p:cNvPr id="3" name="Content Placeholder 2"/>
          <p:cNvSpPr>
            <a:spLocks noGrp="1"/>
          </p:cNvSpPr>
          <p:nvPr>
            <p:ph idx="1"/>
          </p:nvPr>
        </p:nvSpPr>
        <p:spPr>
          <a:xfrm>
            <a:off x="609600" y="838200"/>
            <a:ext cx="8229600" cy="1752600"/>
          </a:xfrm>
        </p:spPr>
        <p:txBody>
          <a:bodyPr>
            <a:normAutofit/>
          </a:bodyPr>
          <a:lstStyle/>
          <a:p>
            <a:pPr>
              <a:buNone/>
            </a:pPr>
            <a:r>
              <a:rPr lang="en-GB" b="1" dirty="0" smtClean="0"/>
              <a:t>Input</a:t>
            </a:r>
          </a:p>
          <a:p>
            <a:pPr>
              <a:buNone/>
            </a:pPr>
            <a:r>
              <a:rPr lang="en-GB" dirty="0" smtClean="0"/>
              <a:t>a = 3, b = 12, c = 4</a:t>
            </a:r>
          </a:p>
        </p:txBody>
      </p:sp>
      <p:sp>
        <p:nvSpPr>
          <p:cNvPr id="4" name="Content Placeholder 2"/>
          <p:cNvSpPr txBox="1">
            <a:spLocks/>
          </p:cNvSpPr>
          <p:nvPr/>
        </p:nvSpPr>
        <p:spPr>
          <a:xfrm>
            <a:off x="609600" y="26670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Output</a:t>
            </a:r>
          </a:p>
          <a:p>
            <a:pPr marL="342900" lvl="0" indent="-342900">
              <a:spcBef>
                <a:spcPct val="20000"/>
              </a:spcBef>
              <a:defRPr/>
            </a:pPr>
            <a:r>
              <a:rPr lang="en-US" sz="3200" dirty="0" smtClean="0">
                <a:latin typeface="Times New Roman" pitchFamily="18" charset="0"/>
                <a:cs typeface="Times New Roman" pitchFamily="18" charset="0"/>
              </a:rPr>
              <a:t>b is greatest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Processing Involved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t>b is greater than a and b is greater than c</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457199"/>
            <a:ext cx="7696200" cy="4972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514350" indent="-514350" algn="just">
              <a:buNone/>
            </a:pPr>
            <a:r>
              <a:rPr lang="en-US" dirty="0" smtClean="0"/>
              <a:t>The if/else Ternary Expression</a:t>
            </a:r>
          </a:p>
          <a:p>
            <a:pPr marL="0" indent="0" algn="just">
              <a:buNone/>
            </a:pPr>
            <a:r>
              <a:rPr lang="en-GB" dirty="0" smtClean="0"/>
              <a:t>Consider the following statement, which sets A to either Y or Z, based on the truth value of X: </a:t>
            </a:r>
          </a:p>
          <a:p>
            <a:pPr marL="0" indent="0" algn="just">
              <a:buNone/>
            </a:pPr>
            <a:r>
              <a:rPr lang="en-GB" dirty="0" smtClean="0"/>
              <a:t>if X:    </a:t>
            </a:r>
          </a:p>
          <a:p>
            <a:pPr marL="0" indent="0" algn="just">
              <a:buNone/>
            </a:pPr>
            <a:r>
              <a:rPr lang="en-GB" dirty="0" smtClean="0"/>
              <a:t>	A = Y </a:t>
            </a:r>
          </a:p>
          <a:p>
            <a:pPr marL="0" indent="0" algn="just">
              <a:buNone/>
            </a:pPr>
            <a:r>
              <a:rPr lang="en-GB" dirty="0" smtClean="0"/>
              <a:t>else:    </a:t>
            </a:r>
          </a:p>
          <a:p>
            <a:pPr marL="0" indent="0" algn="just">
              <a:buNone/>
            </a:pPr>
            <a:r>
              <a:rPr lang="en-GB" dirty="0" smtClean="0"/>
              <a:t>	A = Z</a:t>
            </a:r>
          </a:p>
          <a:p>
            <a:pPr marL="0" indent="0" algn="just">
              <a:buNone/>
            </a:pPr>
            <a:r>
              <a:rPr lang="en-GB" dirty="0" smtClean="0"/>
              <a:t> new expression format that allows us to say the same thing in one expression: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A = Y if X else Z </a:t>
            </a:r>
            <a:endParaRPr lang="en-US" smtClean="0"/>
          </a:p>
          <a:p>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514350" indent="-514350" algn="just">
              <a:buNone/>
            </a:pPr>
            <a:r>
              <a:rPr lang="en-GB" dirty="0" smtClean="0"/>
              <a:t>&gt;&gt;&gt; A = 't' if 'spam' else 'f' </a:t>
            </a:r>
          </a:p>
          <a:p>
            <a:pPr marL="514350" indent="-514350" algn="just">
              <a:buNone/>
            </a:pPr>
            <a:r>
              <a:rPr lang="en-GB" dirty="0" smtClean="0"/>
              <a:t>&gt;&gt;&gt; A </a:t>
            </a:r>
          </a:p>
          <a:p>
            <a:pPr marL="514350" indent="-514350" algn="just">
              <a:buNone/>
            </a:pPr>
            <a:r>
              <a:rPr lang="en-GB" dirty="0" smtClean="0"/>
              <a:t>'t' </a:t>
            </a:r>
          </a:p>
          <a:p>
            <a:pPr marL="514350" indent="-514350" algn="just">
              <a:buNone/>
            </a:pPr>
            <a:r>
              <a:rPr lang="en-GB" dirty="0" smtClean="0"/>
              <a:t>&gt;&gt;&gt; A = 't' if '' else 'f' </a:t>
            </a:r>
          </a:p>
          <a:p>
            <a:pPr marL="514350" indent="-514350" algn="just">
              <a:buNone/>
            </a:pPr>
            <a:r>
              <a:rPr lang="en-GB" dirty="0" smtClean="0"/>
              <a:t>&gt;&gt;&gt; A </a:t>
            </a:r>
          </a:p>
          <a:p>
            <a:pPr marL="514350" indent="-514350" algn="just">
              <a:buNone/>
            </a:pPr>
            <a:r>
              <a:rPr lang="en-GB" dirty="0" smtClean="0"/>
              <a:t>'f' </a:t>
            </a:r>
          </a:p>
          <a:p>
            <a:pPr marL="514350" indent="-514350" algn="just">
              <a:buNone/>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Problem</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Write a python  code to  check whether a given number of odd or even?</a:t>
            </a:r>
          </a:p>
          <a:p>
            <a:pPr marL="514350" indent="-514350">
              <a:buFont typeface="Arial" pitchFamily="34" charset="0"/>
              <a:buAutoNum type="arabicPeriod"/>
            </a:pPr>
            <a:r>
              <a:rPr lang="en-US" dirty="0" smtClean="0"/>
              <a:t>Write a python  code to  check whether a given year is leap year or not?</a:t>
            </a:r>
          </a:p>
          <a:p>
            <a:pPr marL="514350" indent="-514350">
              <a:buFont typeface="Arial" pitchFamily="34" charset="0"/>
              <a:buAutoNum type="arabicPeriod"/>
            </a:pPr>
            <a:r>
              <a:rPr lang="en-US" dirty="0" smtClean="0"/>
              <a:t>Write a python  code in finding the roots of a quadratic equation?</a:t>
            </a:r>
          </a:p>
          <a:p>
            <a:pPr marL="514350" indent="-514350">
              <a:buFont typeface="Arial" pitchFamily="34" charset="0"/>
              <a:buAutoNum type="arabicPeriod"/>
            </a:pPr>
            <a:r>
              <a:rPr lang="en-US" dirty="0" smtClean="0"/>
              <a:t>Write a python program to segregate student based on their CGPA. The details are as follows:  </a:t>
            </a:r>
          </a:p>
          <a:p>
            <a:pPr marL="514350" indent="-514350">
              <a:buNone/>
            </a:pPr>
            <a:r>
              <a:rPr lang="en-US" dirty="0" smtClean="0"/>
              <a:t>		</a:t>
            </a:r>
            <a:r>
              <a:rPr lang="en-US" sz="2000" dirty="0" smtClean="0"/>
              <a:t>                 &lt;=9 CGPA &lt;=10    -  outstanding</a:t>
            </a:r>
          </a:p>
          <a:p>
            <a:pPr marL="2228850" lvl="4" indent="-514350">
              <a:buNone/>
            </a:pPr>
            <a:r>
              <a:rPr lang="en-US" dirty="0" smtClean="0"/>
              <a:t>&lt;=8 CGPA &lt;9    -  excellent</a:t>
            </a:r>
          </a:p>
          <a:p>
            <a:pPr marL="2228850" lvl="4" indent="-514350">
              <a:buNone/>
            </a:pPr>
            <a:r>
              <a:rPr lang="en-US" dirty="0" smtClean="0"/>
              <a:t>&lt;=7 CGPA &lt;8    -  good</a:t>
            </a:r>
          </a:p>
          <a:p>
            <a:pPr marL="2228850" lvl="4" indent="-514350">
              <a:buNone/>
            </a:pPr>
            <a:r>
              <a:rPr lang="en-US" dirty="0" smtClean="0"/>
              <a:t>&lt;=6 CGPA &lt;7    -  average</a:t>
            </a:r>
          </a:p>
          <a:p>
            <a:pPr marL="2228850" lvl="4" indent="-514350">
              <a:buNone/>
            </a:pPr>
            <a:r>
              <a:rPr lang="en-US" dirty="0" smtClean="0"/>
              <a:t>&lt;=5 CGPA &lt;6    -  better</a:t>
            </a:r>
          </a:p>
          <a:p>
            <a:pPr marL="2228850" lvl="4" indent="-514350">
              <a:buNone/>
            </a:pPr>
            <a:r>
              <a:rPr lang="en-US" dirty="0" smtClean="0"/>
              <a:t>CGPA&lt;5             -  poor</a:t>
            </a:r>
          </a:p>
          <a:p>
            <a:pPr marL="514350" indent="-514350">
              <a:buFont typeface="Arial" pitchFamily="34" charset="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371600"/>
            <a:ext cx="8620579" cy="2971800"/>
          </a:xfrm>
          <a:prstGeom prst="rect">
            <a:avLst/>
          </a:prstGeom>
          <a:noFill/>
          <a:ln w="9525">
            <a:noFill/>
            <a:miter lim="800000"/>
            <a:headEnd/>
            <a:tailEnd/>
          </a:ln>
          <a:effectLst/>
        </p:spPr>
      </p:pic>
      <p:sp>
        <p:nvSpPr>
          <p:cNvPr id="5" name="Title 1"/>
          <p:cNvSpPr>
            <a:spLocks noGrp="1"/>
          </p:cNvSpPr>
          <p:nvPr>
            <p:ph type="title"/>
          </p:nvPr>
        </p:nvSpPr>
        <p:spPr>
          <a:xfrm>
            <a:off x="457200" y="76200"/>
            <a:ext cx="8229600" cy="1143000"/>
          </a:xfrm>
        </p:spPr>
        <p:txBody>
          <a:bodyPr/>
          <a:lstStyle/>
          <a:p>
            <a:pPr>
              <a:lnSpc>
                <a:spcPct val="150000"/>
              </a:lnSpc>
            </a:pPr>
            <a:r>
              <a:rPr lang="en-US" dirty="0" smtClean="0">
                <a:solidFill>
                  <a:srgbClr val="FF0000"/>
                </a:solidFill>
                <a:latin typeface="Times New Roman" pitchFamily="18" charset="0"/>
                <a:cs typeface="Times New Roman" pitchFamily="18" charset="0"/>
              </a:rPr>
              <a:t>Batting 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solidFill>
                  <a:srgbClr val="FF0000"/>
                </a:solidFill>
                <a:latin typeface="Times New Roman" pitchFamily="18" charset="0"/>
                <a:cs typeface="Times New Roman" pitchFamily="18" charset="0"/>
              </a:rPr>
              <a:t>Area of a circle</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buNone/>
            </a:pPr>
            <a:r>
              <a:rPr lang="en-US" sz="2400" dirty="0" smtClean="0">
                <a:latin typeface="Times New Roman" pitchFamily="18" charset="0"/>
                <a:cs typeface="Times New Roman" pitchFamily="18" charset="0"/>
              </a:rPr>
              <a:t>Step 1 : Start</a:t>
            </a:r>
          </a:p>
          <a:p>
            <a:pPr>
              <a:lnSpc>
                <a:spcPct val="150000"/>
              </a:lnSpc>
              <a:buNone/>
            </a:pPr>
            <a:r>
              <a:rPr lang="en-US" sz="2400" dirty="0" smtClean="0">
                <a:latin typeface="Times New Roman" pitchFamily="18" charset="0"/>
                <a:cs typeface="Times New Roman" pitchFamily="18" charset="0"/>
              </a:rPr>
              <a:t>Step 2:  Get the input for  </a:t>
            </a:r>
            <a:r>
              <a:rPr lang="en-US" sz="2400" dirty="0" smtClean="0">
                <a:solidFill>
                  <a:srgbClr val="FF0000"/>
                </a:solidFill>
                <a:latin typeface="Times New Roman" pitchFamily="18" charset="0"/>
                <a:cs typeface="Times New Roman" pitchFamily="18" charset="0"/>
              </a:rPr>
              <a:t>RADIUS</a:t>
            </a:r>
          </a:p>
          <a:p>
            <a:pPr>
              <a:lnSpc>
                <a:spcPct val="150000"/>
              </a:lnSpc>
              <a:buNone/>
            </a:pPr>
            <a:r>
              <a:rPr lang="en-US" sz="2400" dirty="0" smtClean="0">
                <a:latin typeface="Times New Roman" pitchFamily="18" charset="0"/>
                <a:cs typeface="Times New Roman" pitchFamily="18" charset="0"/>
              </a:rPr>
              <a:t>Step 3 : Find the square of </a:t>
            </a:r>
            <a:r>
              <a:rPr lang="en-US" sz="2400" dirty="0" smtClean="0">
                <a:solidFill>
                  <a:srgbClr val="FF0000"/>
                </a:solidFill>
                <a:latin typeface="Times New Roman" pitchFamily="18" charset="0"/>
                <a:cs typeface="Times New Roman" pitchFamily="18" charset="0"/>
              </a:rPr>
              <a:t>RADIUS</a:t>
            </a:r>
            <a:r>
              <a:rPr lang="en-US" sz="2400" dirty="0" smtClean="0">
                <a:latin typeface="Times New Roman" pitchFamily="18" charset="0"/>
                <a:cs typeface="Times New Roman" pitchFamily="18" charset="0"/>
              </a:rPr>
              <a:t> and store it in </a:t>
            </a:r>
            <a:r>
              <a:rPr lang="en-US" sz="2400" dirty="0" smtClean="0">
                <a:solidFill>
                  <a:srgbClr val="FF0000"/>
                </a:solidFill>
                <a:latin typeface="Times New Roman" pitchFamily="18" charset="0"/>
                <a:cs typeface="Times New Roman" pitchFamily="18" charset="0"/>
              </a:rPr>
              <a:t>SQUARE</a:t>
            </a:r>
          </a:p>
          <a:p>
            <a:pPr>
              <a:lnSpc>
                <a:spcPct val="150000"/>
              </a:lnSpc>
              <a:buNone/>
            </a:pPr>
            <a:r>
              <a:rPr lang="en-US" sz="2400" dirty="0" smtClean="0">
                <a:latin typeface="Times New Roman" pitchFamily="18" charset="0"/>
                <a:cs typeface="Times New Roman" pitchFamily="18" charset="0"/>
              </a:rPr>
              <a:t>Step 4 : Multiply </a:t>
            </a:r>
            <a:r>
              <a:rPr lang="en-US" sz="2400" dirty="0" smtClean="0">
                <a:solidFill>
                  <a:srgbClr val="FF0000"/>
                </a:solidFill>
                <a:latin typeface="Times New Roman" pitchFamily="18" charset="0"/>
                <a:cs typeface="Times New Roman" pitchFamily="18" charset="0"/>
              </a:rPr>
              <a:t>SQUARE</a:t>
            </a:r>
            <a:r>
              <a:rPr lang="en-US" sz="2400" dirty="0" smtClean="0">
                <a:latin typeface="Times New Roman" pitchFamily="18" charset="0"/>
                <a:cs typeface="Times New Roman" pitchFamily="18" charset="0"/>
              </a:rPr>
              <a:t> with 3.14 and store the result in  </a:t>
            </a:r>
            <a:r>
              <a:rPr lang="en-US" sz="2400" dirty="0" smtClean="0">
                <a:solidFill>
                  <a:srgbClr val="FF0000"/>
                </a:solidFill>
                <a:latin typeface="Times New Roman" pitchFamily="18" charset="0"/>
                <a:cs typeface="Times New Roman" pitchFamily="18" charset="0"/>
              </a:rPr>
              <a:t>AREA</a:t>
            </a:r>
          </a:p>
          <a:p>
            <a:pPr>
              <a:lnSpc>
                <a:spcPct val="150000"/>
              </a:lnSpc>
              <a:buNone/>
            </a:pPr>
            <a:r>
              <a:rPr lang="en-US" sz="2400" dirty="0" smtClean="0">
                <a:latin typeface="Times New Roman" pitchFamily="18" charset="0"/>
                <a:cs typeface="Times New Roman" pitchFamily="18" charset="0"/>
              </a:rPr>
              <a:t>Step 5: Stop</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59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pPr algn="l"/>
            <a:r>
              <a:rPr lang="en-US" dirty="0" smtClean="0"/>
              <a:t>Flowchart</a:t>
            </a:r>
            <a:endParaRPr lang="en-US" dirty="0"/>
          </a:p>
        </p:txBody>
      </p:sp>
      <p:grpSp>
        <p:nvGrpSpPr>
          <p:cNvPr id="3" name="Group 24"/>
          <p:cNvGrpSpPr/>
          <p:nvPr/>
        </p:nvGrpSpPr>
        <p:grpSpPr>
          <a:xfrm>
            <a:off x="2921000" y="723900"/>
            <a:ext cx="3429000" cy="6045200"/>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ata 4"/>
            <p:cNvSpPr/>
            <p:nvPr/>
          </p:nvSpPr>
          <p:spPr>
            <a:xfrm>
              <a:off x="3657600" y="1854200"/>
              <a:ext cx="17526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Accept radius</a:t>
              </a:r>
              <a:endParaRPr lang="en-US" dirty="0">
                <a:solidFill>
                  <a:schemeClr val="tx1"/>
                </a:solidFill>
              </a:endParaRP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solidFill>
                    <a:schemeClr val="tx1"/>
                  </a:solidFill>
                </a:rPr>
                <a:t>square = radius × radius</a:t>
              </a:r>
            </a:p>
            <a:p>
              <a:pPr algn="ctr"/>
              <a:r>
                <a:rPr lang="en-US" dirty="0" smtClean="0">
                  <a:solidFill>
                    <a:schemeClr val="tx1"/>
                  </a:solidFill>
                </a:rPr>
                <a:t>area= 3.14 × square</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area</a:t>
              </a:r>
              <a:endParaRPr lang="en-US" dirty="0">
                <a:solidFill>
                  <a:schemeClr val="tx1"/>
                </a:solidFill>
              </a:endParaRP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grpSp>
      <p:grpSp>
        <p:nvGrpSpPr>
          <p:cNvPr id="7" name="Group 25"/>
          <p:cNvGrpSpPr/>
          <p:nvPr/>
        </p:nvGrpSpPr>
        <p:grpSpPr>
          <a:xfrm>
            <a:off x="4356100" y="1397000"/>
            <a:ext cx="101600" cy="4826000"/>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solidFill>
                  <a:srgbClr val="FF0000"/>
                </a:solidFill>
              </a:rPr>
              <a:t>Pseudo code:</a:t>
            </a:r>
          </a:p>
          <a:p>
            <a:pPr>
              <a:buNone/>
            </a:pPr>
            <a:r>
              <a:rPr lang="en-US" dirty="0" smtClean="0"/>
              <a:t>begin</a:t>
            </a:r>
          </a:p>
          <a:p>
            <a:pPr>
              <a:buNone/>
            </a:pPr>
            <a:r>
              <a:rPr lang="en-US" dirty="0" smtClean="0"/>
              <a:t>accept radius</a:t>
            </a:r>
          </a:p>
          <a:p>
            <a:pPr>
              <a:buNone/>
            </a:pPr>
            <a:r>
              <a:rPr lang="en-US" dirty="0" smtClean="0"/>
              <a:t>compute square = radius * radius</a:t>
            </a:r>
          </a:p>
          <a:p>
            <a:pPr>
              <a:buNone/>
            </a:pPr>
            <a:r>
              <a:rPr lang="en-US" dirty="0" smtClean="0"/>
              <a:t>compute area =  pi * square</a:t>
            </a:r>
          </a:p>
          <a:p>
            <a:pPr>
              <a:buNone/>
            </a:pPr>
            <a:r>
              <a:rPr lang="en-US" dirty="0" smtClean="0"/>
              <a:t>display area</a:t>
            </a:r>
          </a:p>
          <a:p>
            <a:pPr>
              <a:buNone/>
            </a:pPr>
            <a:r>
              <a:rPr lang="en-US" dirty="0" smtClean="0"/>
              <a:t>end</a:t>
            </a:r>
          </a:p>
          <a:p>
            <a:pPr>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1828800"/>
            <a:ext cx="7990901" cy="2438400"/>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1143000"/>
          </a:xfrm>
        </p:spPr>
        <p:txBody>
          <a:bodyPr/>
          <a:lstStyle/>
          <a:p>
            <a:pPr>
              <a:lnSpc>
                <a:spcPct val="150000"/>
              </a:lnSpc>
            </a:pPr>
            <a:r>
              <a:rPr lang="en-US" dirty="0" smtClean="0">
                <a:solidFill>
                  <a:srgbClr val="FF0000"/>
                </a:solidFill>
                <a:latin typeface="Times New Roman" pitchFamily="18" charset="0"/>
                <a:cs typeface="Times New Roman" pitchFamily="18" charset="0"/>
              </a:rPr>
              <a:t>Area of a circle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4569</TotalTime>
  <Words>1523</Words>
  <Application>Microsoft Office PowerPoint</Application>
  <PresentationFormat>On-screen Show (4:3)</PresentationFormat>
  <Paragraphs>319</Paragraphs>
  <Slides>49</Slides>
  <Notes>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Different patterns in Algorithm  </vt:lpstr>
      <vt:lpstr>Sequential Pattern </vt:lpstr>
      <vt:lpstr>Flowchart</vt:lpstr>
      <vt:lpstr>PowerPoint Presentation</vt:lpstr>
      <vt:lpstr>Batting Average</vt:lpstr>
      <vt:lpstr>Area of a circle</vt:lpstr>
      <vt:lpstr>Flowchart</vt:lpstr>
      <vt:lpstr>PowerPoint Presentation</vt:lpstr>
      <vt:lpstr>Area of a circle</vt:lpstr>
      <vt:lpstr>PowerPoint Presentation</vt:lpstr>
      <vt:lpstr>Budget for Lab</vt:lpstr>
      <vt:lpstr>PowerPoint Presentation</vt:lpstr>
      <vt:lpstr>PowerPoint Presentation</vt:lpstr>
      <vt:lpstr>Browsing Problem</vt:lpstr>
      <vt:lpstr>Browsing Program</vt:lpstr>
      <vt:lpstr>Pseudocode</vt:lpstr>
      <vt:lpstr>Test Cases</vt:lpstr>
      <vt:lpstr>Test Cases</vt:lpstr>
      <vt:lpstr>Already Know</vt:lpstr>
      <vt:lpstr>Yet to learn</vt:lpstr>
      <vt:lpstr>Selection pattern</vt:lpstr>
      <vt:lpstr>Control flow of decision making</vt:lpstr>
      <vt:lpstr>If Statement</vt:lpstr>
      <vt:lpstr>If Statement</vt:lpstr>
      <vt:lpstr>Indentation in Python</vt:lpstr>
      <vt:lpstr>  Nested if Statements  </vt:lpstr>
      <vt:lpstr>Else if Ladder</vt:lpstr>
      <vt:lpstr>Multiple Conditions</vt:lpstr>
      <vt:lpstr>PowerPoint Presentation</vt:lpstr>
      <vt:lpstr>PowerPoint Presentation</vt:lpstr>
      <vt:lpstr>Eligibility for Scholarship</vt:lpstr>
      <vt:lpstr>Scholarship Program</vt:lpstr>
      <vt:lpstr>Algorithm</vt:lpstr>
      <vt:lpstr>Test Cases</vt:lpstr>
      <vt:lpstr>Test Cases</vt:lpstr>
      <vt:lpstr>Test Cases</vt:lpstr>
      <vt:lpstr>PowerPoint Presentation</vt:lpstr>
      <vt:lpstr>PowerPoint Presentation</vt:lpstr>
      <vt:lpstr>Algorithm for Largest of Three numbers</vt:lpstr>
      <vt:lpstr>Flowchart</vt:lpstr>
      <vt:lpstr>Test Cases</vt:lpstr>
      <vt:lpstr>Test Cases</vt:lpstr>
      <vt:lpstr>Test Cases</vt:lpstr>
      <vt:lpstr>Test Cases</vt:lpstr>
      <vt:lpstr>PowerPoint Presentation</vt:lpstr>
      <vt:lpstr>PowerPoint Presentation</vt:lpstr>
      <vt:lpstr>PowerPoint Presentation</vt:lpstr>
      <vt:lpstr>PowerPoint Presentation</vt:lpstr>
      <vt:lpstr>Exercise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sathis kumar</dc:creator>
  <cp:lastModifiedBy>Admin</cp:lastModifiedBy>
  <cp:revision>556</cp:revision>
  <dcterms:created xsi:type="dcterms:W3CDTF">2006-08-16T00:00:00Z</dcterms:created>
  <dcterms:modified xsi:type="dcterms:W3CDTF">2019-07-28T04:47:49Z</dcterms:modified>
</cp:coreProperties>
</file>