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6" r:id="rId2"/>
    <p:sldId id="306" r:id="rId3"/>
    <p:sldId id="308" r:id="rId4"/>
    <p:sldId id="307" r:id="rId5"/>
    <p:sldId id="321" r:id="rId6"/>
    <p:sldId id="322" r:id="rId7"/>
    <p:sldId id="323" r:id="rId8"/>
    <p:sldId id="305" r:id="rId9"/>
    <p:sldId id="276" r:id="rId10"/>
    <p:sldId id="277" r:id="rId11"/>
    <p:sldId id="278" r:id="rId12"/>
    <p:sldId id="258" r:id="rId13"/>
    <p:sldId id="279" r:id="rId14"/>
    <p:sldId id="280" r:id="rId15"/>
    <p:sldId id="281" r:id="rId16"/>
    <p:sldId id="282" r:id="rId17"/>
    <p:sldId id="324" r:id="rId18"/>
    <p:sldId id="311" r:id="rId19"/>
    <p:sldId id="283" r:id="rId20"/>
    <p:sldId id="284" r:id="rId21"/>
    <p:sldId id="325" r:id="rId22"/>
    <p:sldId id="285" r:id="rId23"/>
    <p:sldId id="261" r:id="rId24"/>
    <p:sldId id="326" r:id="rId25"/>
    <p:sldId id="313" r:id="rId26"/>
    <p:sldId id="327" r:id="rId27"/>
    <p:sldId id="314" r:id="rId28"/>
    <p:sldId id="262" r:id="rId29"/>
    <p:sldId id="312" r:id="rId30"/>
    <p:sldId id="288" r:id="rId31"/>
    <p:sldId id="289" r:id="rId32"/>
    <p:sldId id="336" r:id="rId33"/>
    <p:sldId id="290" r:id="rId34"/>
    <p:sldId id="337" r:id="rId35"/>
    <p:sldId id="291" r:id="rId36"/>
    <p:sldId id="292" r:id="rId37"/>
    <p:sldId id="316" r:id="rId38"/>
    <p:sldId id="293" r:id="rId39"/>
    <p:sldId id="294" r:id="rId40"/>
    <p:sldId id="264" r:id="rId41"/>
    <p:sldId id="295" r:id="rId42"/>
    <p:sldId id="296" r:id="rId43"/>
    <p:sldId id="297" r:id="rId44"/>
    <p:sldId id="298" r:id="rId45"/>
    <p:sldId id="301" r:id="rId46"/>
    <p:sldId id="317" r:id="rId47"/>
    <p:sldId id="303" r:id="rId48"/>
    <p:sldId id="319" r:id="rId49"/>
    <p:sldId id="299" r:id="rId50"/>
    <p:sldId id="338" r:id="rId51"/>
    <p:sldId id="334" r:id="rId52"/>
    <p:sldId id="300" r:id="rId53"/>
    <p:sldId id="335" r:id="rId54"/>
    <p:sldId id="320" r:id="rId55"/>
    <p:sldId id="328" r:id="rId56"/>
    <p:sldId id="329" r:id="rId57"/>
    <p:sldId id="330" r:id="rId58"/>
    <p:sldId id="331" r:id="rId59"/>
    <p:sldId id="332" r:id="rId60"/>
    <p:sldId id="333" r:id="rId61"/>
    <p:sldId id="339" r:id="rId62"/>
    <p:sldId id="340" r:id="rId63"/>
    <p:sldId id="341" r:id="rId64"/>
    <p:sldId id="342" r:id="rId6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>
      <p:cViewPr varScale="1">
        <p:scale>
          <a:sx n="66" d="100"/>
          <a:sy n="66" d="100"/>
        </p:scale>
        <p:origin x="1308" y="8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671EB-98A7-4C10-81BD-C71B80930D6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C8F33-354B-41F3-BE3B-8CB07ADD5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Escape sequences</a:t>
            </a:r>
          </a:p>
          <a:p>
            <a:r>
              <a:rPr lang="en-US" dirty="0"/>
              <a:t>&gt;&gt;&gt; s='s\np\</a:t>
            </a:r>
            <a:r>
              <a:rPr lang="en-US" dirty="0" err="1"/>
              <a:t>tp</a:t>
            </a:r>
            <a:r>
              <a:rPr lang="en-US" dirty="0"/>
              <a:t>\x00m'</a:t>
            </a:r>
          </a:p>
          <a:p>
            <a:r>
              <a:rPr lang="en-US" dirty="0"/>
              <a:t>&gt;&gt;&gt; print(s)</a:t>
            </a:r>
          </a:p>
          <a:p>
            <a:r>
              <a:rPr lang="en-US" dirty="0"/>
              <a:t>s</a:t>
            </a:r>
          </a:p>
          <a:p>
            <a:r>
              <a:rPr lang="en-US" dirty="0"/>
              <a:t>p       </a:t>
            </a:r>
            <a:r>
              <a:rPr lang="en-US" dirty="0" err="1"/>
              <a:t>p</a:t>
            </a:r>
            <a:r>
              <a:rPr lang="en-US" dirty="0"/>
              <a:t> m</a:t>
            </a:r>
          </a:p>
          <a:p>
            <a:endParaRPr lang="en-US" dirty="0"/>
          </a:p>
          <a:p>
            <a:r>
              <a:rPr lang="en-US" dirty="0"/>
              <a:t>Repetition</a:t>
            </a:r>
          </a:p>
          <a:p>
            <a:r>
              <a:rPr lang="en-US" dirty="0"/>
              <a:t>&gt;&gt;&gt; s='bob'</a:t>
            </a:r>
          </a:p>
          <a:p>
            <a:r>
              <a:rPr lang="en-US" dirty="0"/>
              <a:t>&gt;&gt;&gt; s*3</a:t>
            </a:r>
          </a:p>
          <a:p>
            <a:r>
              <a:rPr lang="en-US" dirty="0"/>
              <a:t>'</a:t>
            </a:r>
            <a:r>
              <a:rPr lang="en-US" dirty="0" err="1"/>
              <a:t>bobbobbob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/>
              <a:t>Indexing</a:t>
            </a:r>
          </a:p>
          <a:p>
            <a:r>
              <a:rPr lang="en-US" dirty="0"/>
              <a:t>&gt;&gt;&gt; s='Bobby'</a:t>
            </a:r>
          </a:p>
          <a:p>
            <a:r>
              <a:rPr lang="en-US" dirty="0"/>
              <a:t>&gt;&gt;&gt; s[4]</a:t>
            </a:r>
          </a:p>
          <a:p>
            <a:r>
              <a:rPr lang="en-US" dirty="0"/>
              <a:t>‘y’</a:t>
            </a:r>
          </a:p>
          <a:p>
            <a:endParaRPr lang="en-US" dirty="0"/>
          </a:p>
          <a:p>
            <a:r>
              <a:rPr lang="en-US" dirty="0"/>
              <a:t>Slicing</a:t>
            </a:r>
          </a:p>
          <a:p>
            <a:r>
              <a:rPr lang="en-US" dirty="0"/>
              <a:t>&gt;&gt;&gt; s='Bobby'</a:t>
            </a:r>
          </a:p>
          <a:p>
            <a:r>
              <a:rPr lang="en-US" dirty="0"/>
              <a:t>&gt;&gt;&gt; s[1:3]</a:t>
            </a:r>
          </a:p>
          <a:p>
            <a:r>
              <a:rPr lang="en-US" dirty="0"/>
              <a:t>'</a:t>
            </a:r>
            <a:r>
              <a:rPr lang="en-US" dirty="0" err="1"/>
              <a:t>ob</a:t>
            </a:r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C8F33-354B-41F3-BE3B-8CB07ADD5D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String length</a:t>
            </a:r>
          </a:p>
          <a:p>
            <a:r>
              <a:rPr lang="en-US" dirty="0"/>
              <a:t>&gt;&gt;&gt; s='Bobby'</a:t>
            </a:r>
          </a:p>
          <a:p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(s)</a:t>
            </a:r>
          </a:p>
          <a:p>
            <a:r>
              <a:rPr lang="en-US" dirty="0"/>
              <a:t>5</a:t>
            </a:r>
          </a:p>
          <a:p>
            <a:endParaRPr lang="en-US" dirty="0"/>
          </a:p>
          <a:p>
            <a:r>
              <a:rPr lang="en-US" b="1" dirty="0"/>
              <a:t>String Formatting Expression</a:t>
            </a:r>
          </a:p>
          <a:p>
            <a:r>
              <a:rPr lang="en-US" dirty="0"/>
              <a:t>&gt;&gt;&gt; s="a %s parrot" % 'kind'</a:t>
            </a:r>
          </a:p>
          <a:p>
            <a:r>
              <a:rPr lang="en-US" dirty="0"/>
              <a:t>&gt;&gt;&gt; print(s)</a:t>
            </a:r>
          </a:p>
          <a:p>
            <a:r>
              <a:rPr lang="en-US" dirty="0"/>
              <a:t>a kind parrot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&gt;&gt;&gt; s="a {0} </a:t>
            </a:r>
            <a:r>
              <a:rPr lang="en-US" dirty="0" err="1"/>
              <a:t>parrot".format</a:t>
            </a:r>
            <a:r>
              <a:rPr lang="en-US" dirty="0"/>
              <a:t>('kind')</a:t>
            </a:r>
          </a:p>
          <a:p>
            <a:r>
              <a:rPr lang="en-US" dirty="0"/>
              <a:t>&gt;&gt;&gt; print(s)</a:t>
            </a:r>
          </a:p>
          <a:p>
            <a:r>
              <a:rPr lang="en-US" dirty="0"/>
              <a:t>a kind parrot</a:t>
            </a:r>
          </a:p>
          <a:p>
            <a:endParaRPr lang="en-US" dirty="0"/>
          </a:p>
          <a:p>
            <a:r>
              <a:rPr lang="en-US" b="1" dirty="0"/>
              <a:t>String method: search</a:t>
            </a:r>
          </a:p>
          <a:p>
            <a:r>
              <a:rPr lang="en-US" dirty="0"/>
              <a:t>&gt;&gt;&gt; s='bobby'</a:t>
            </a:r>
          </a:p>
          <a:p>
            <a:r>
              <a:rPr lang="en-US" dirty="0"/>
              <a:t>&gt;&gt;&gt; </a:t>
            </a:r>
            <a:r>
              <a:rPr lang="en-US" dirty="0" err="1"/>
              <a:t>s.find</a:t>
            </a:r>
            <a:r>
              <a:rPr lang="en-US" dirty="0"/>
              <a:t>('bb’)</a:t>
            </a:r>
          </a:p>
          <a:p>
            <a:r>
              <a:rPr lang="en-US" dirty="0"/>
              <a:t>2</a:t>
            </a:r>
          </a:p>
          <a:p>
            <a:endParaRPr lang="en-US" b="1" dirty="0"/>
          </a:p>
          <a:p>
            <a:r>
              <a:rPr lang="en-US" b="1" dirty="0"/>
              <a:t>Remove whitespace</a:t>
            </a:r>
          </a:p>
          <a:p>
            <a:r>
              <a:rPr lang="en-US" dirty="0"/>
              <a:t>&gt;&gt;&gt; s='bobby             '</a:t>
            </a:r>
          </a:p>
          <a:p>
            <a:r>
              <a:rPr lang="en-US" dirty="0"/>
              <a:t>&gt;&gt;&gt; </a:t>
            </a:r>
            <a:r>
              <a:rPr lang="en-US" dirty="0" err="1"/>
              <a:t>s.rstrip</a:t>
            </a:r>
            <a:r>
              <a:rPr lang="en-US" dirty="0"/>
              <a:t>()</a:t>
            </a:r>
          </a:p>
          <a:p>
            <a:r>
              <a:rPr lang="en-US" dirty="0"/>
              <a:t>'bobby'</a:t>
            </a:r>
          </a:p>
          <a:p>
            <a:r>
              <a:rPr lang="en-US" dirty="0"/>
              <a:t>&gt;&gt;&gt; s='</a:t>
            </a:r>
            <a:r>
              <a:rPr lang="en-US" dirty="0" err="1"/>
              <a:t>bobbyyyyyyyy</a:t>
            </a:r>
            <a:r>
              <a:rPr lang="en-US" dirty="0"/>
              <a:t>'</a:t>
            </a:r>
          </a:p>
          <a:p>
            <a:r>
              <a:rPr lang="en-US" dirty="0"/>
              <a:t>&gt;&gt;&gt; </a:t>
            </a:r>
            <a:r>
              <a:rPr lang="en-US" dirty="0" err="1"/>
              <a:t>s.rstrip</a:t>
            </a:r>
            <a:r>
              <a:rPr lang="en-US" dirty="0"/>
              <a:t>('y')</a:t>
            </a:r>
          </a:p>
          <a:p>
            <a:r>
              <a:rPr lang="en-US" dirty="0"/>
              <a:t>'</a:t>
            </a:r>
            <a:r>
              <a:rPr lang="en-US" dirty="0" err="1"/>
              <a:t>bobb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b="1" dirty="0"/>
              <a:t>Replace</a:t>
            </a:r>
          </a:p>
          <a:p>
            <a:r>
              <a:rPr lang="en-US" dirty="0"/>
              <a:t>&gt;&gt;&gt; s='bobby'</a:t>
            </a:r>
          </a:p>
          <a:p>
            <a:r>
              <a:rPr lang="en-US" dirty="0"/>
              <a:t>&gt;&gt;&gt; </a:t>
            </a:r>
            <a:r>
              <a:rPr lang="en-US" dirty="0" err="1"/>
              <a:t>s.replace</a:t>
            </a:r>
            <a:r>
              <a:rPr lang="en-US" dirty="0"/>
              <a:t>('</a:t>
            </a:r>
            <a:r>
              <a:rPr lang="en-US" dirty="0" err="1"/>
              <a:t>bb','mm</a:t>
            </a:r>
            <a:r>
              <a:rPr lang="en-US" dirty="0"/>
              <a:t>')</a:t>
            </a:r>
          </a:p>
          <a:p>
            <a:r>
              <a:rPr lang="en-US" dirty="0"/>
              <a:t>'</a:t>
            </a:r>
            <a:r>
              <a:rPr lang="en-US" dirty="0" err="1"/>
              <a:t>bommy</a:t>
            </a:r>
            <a:r>
              <a:rPr lang="en-US" dirty="0"/>
              <a:t>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Split on delimiter</a:t>
            </a:r>
          </a:p>
          <a:p>
            <a:r>
              <a:rPr lang="en-US" dirty="0"/>
              <a:t>&gt;&gt;&gt; s='</a:t>
            </a:r>
            <a:r>
              <a:rPr lang="en-US" dirty="0" err="1"/>
              <a:t>bob,by</a:t>
            </a:r>
            <a:r>
              <a:rPr lang="en-US" dirty="0"/>
              <a:t>'</a:t>
            </a:r>
          </a:p>
          <a:p>
            <a:r>
              <a:rPr lang="en-US" dirty="0"/>
              <a:t>&gt;&gt;&gt; </a:t>
            </a:r>
            <a:r>
              <a:rPr lang="en-US" dirty="0" err="1"/>
              <a:t>s.split</a:t>
            </a:r>
            <a:r>
              <a:rPr lang="en-US" dirty="0"/>
              <a:t>(',')</a:t>
            </a:r>
          </a:p>
          <a:p>
            <a:r>
              <a:rPr lang="en-US" dirty="0"/>
              <a:t>['bob', 'by']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C8F33-354B-41F3-BE3B-8CB07ADD5D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4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C8F33-354B-41F3-BE3B-8CB07ADD5D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&gt;&gt;&gt; s2 = "C:\\new\\text.dat"</a:t>
            </a:r>
          </a:p>
          <a:p>
            <a:r>
              <a:rPr lang="en-US" dirty="0"/>
              <a:t>&gt;&gt;&gt; print(s2)</a:t>
            </a:r>
          </a:p>
          <a:p>
            <a:r>
              <a:rPr lang="en-US" dirty="0"/>
              <a:t>C:\new\text.dat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C8F33-354B-41F3-BE3B-8CB07ADD5D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06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myjob</a:t>
            </a:r>
            <a:r>
              <a:rPr lang="en-US" dirty="0"/>
              <a:t>='hacker'</a:t>
            </a:r>
          </a:p>
          <a:p>
            <a:r>
              <a:rPr lang="en-US" dirty="0"/>
              <a:t>&gt;&gt;&gt; "k" in </a:t>
            </a:r>
            <a:r>
              <a:rPr lang="en-US" dirty="0" err="1"/>
              <a:t>myjob</a:t>
            </a:r>
            <a:endParaRPr lang="en-US" dirty="0"/>
          </a:p>
          <a:p>
            <a:r>
              <a:rPr lang="en-US" dirty="0"/>
              <a:t>True</a:t>
            </a:r>
          </a:p>
          <a:p>
            <a:r>
              <a:rPr lang="en-US" dirty="0"/>
              <a:t>&gt;&gt;&gt; "z" in </a:t>
            </a:r>
            <a:r>
              <a:rPr lang="en-US" dirty="0" err="1"/>
              <a:t>myjob</a:t>
            </a:r>
            <a:endParaRPr lang="en-US" dirty="0"/>
          </a:p>
          <a:p>
            <a:r>
              <a:rPr lang="en-US" dirty="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C8F33-354B-41F3-BE3B-8CB07ADD5D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02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&gt;&gt;&gt; s="</a:t>
            </a:r>
            <a:r>
              <a:rPr lang="en-US" dirty="0" err="1"/>
              <a:t>sliceofspam</a:t>
            </a:r>
            <a:r>
              <a:rPr lang="en-US" dirty="0"/>
              <a:t>"</a:t>
            </a:r>
          </a:p>
          <a:p>
            <a:r>
              <a:rPr lang="en-US" dirty="0"/>
              <a:t>&gt;&gt;&gt; s[1:3]</a:t>
            </a:r>
          </a:p>
          <a:p>
            <a:r>
              <a:rPr lang="en-US" dirty="0"/>
              <a:t>'li'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C8F33-354B-41F3-BE3B-8CB07ADD5D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50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&gt;&gt;&gt; 'That is {0} {0} </a:t>
            </a:r>
            <a:r>
              <a:rPr lang="en-US" dirty="0" err="1"/>
              <a:t>bird!'.format</a:t>
            </a:r>
            <a:r>
              <a:rPr lang="en-US" dirty="0"/>
              <a:t>(1, 'dead')</a:t>
            </a:r>
          </a:p>
          <a:p>
            <a:r>
              <a:rPr lang="en-US" dirty="0"/>
              <a:t>'That is 1 1 bird!'</a:t>
            </a:r>
          </a:p>
          <a:p>
            <a:r>
              <a:rPr lang="en-US" dirty="0"/>
              <a:t>&gt;&gt;&gt; 'That is {1} {1} </a:t>
            </a:r>
            <a:r>
              <a:rPr lang="en-US" dirty="0" err="1"/>
              <a:t>bird!'.format</a:t>
            </a:r>
            <a:r>
              <a:rPr lang="en-US" dirty="0"/>
              <a:t>(1, 'dead')</a:t>
            </a:r>
          </a:p>
          <a:p>
            <a:r>
              <a:rPr lang="en-US" dirty="0"/>
              <a:t>'That is dead </a:t>
            </a:r>
            <a:r>
              <a:rPr lang="en-US" dirty="0" err="1"/>
              <a:t>dead</a:t>
            </a:r>
            <a:r>
              <a:rPr lang="en-US"/>
              <a:t> bird!'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C8F33-354B-41F3-BE3B-8CB07ADD5D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51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pan=input("enter PAN")</a:t>
            </a:r>
          </a:p>
          <a:p>
            <a:r>
              <a:rPr lang="en-US" dirty="0"/>
              <a:t>invalid=False</a:t>
            </a:r>
          </a:p>
          <a:p>
            <a:r>
              <a:rPr lang="en-US" dirty="0"/>
              <a:t>if </a:t>
            </a:r>
            <a:r>
              <a:rPr lang="en-US" dirty="0" err="1"/>
              <a:t>len</a:t>
            </a:r>
            <a:r>
              <a:rPr lang="en-US" dirty="0"/>
              <a:t>(pan)!=10:</a:t>
            </a:r>
          </a:p>
          <a:p>
            <a:r>
              <a:rPr lang="en-US" dirty="0"/>
              <a:t>    invalid=True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range(0,5):</a:t>
            </a:r>
          </a:p>
          <a:p>
            <a:r>
              <a:rPr lang="en-US" dirty="0"/>
              <a:t>        if not pan[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isalpha</a:t>
            </a:r>
            <a:r>
              <a:rPr lang="en-US" dirty="0"/>
              <a:t>():</a:t>
            </a:r>
          </a:p>
          <a:p>
            <a:r>
              <a:rPr lang="en-US" dirty="0"/>
              <a:t>            invalid=True</a:t>
            </a:r>
          </a:p>
          <a:p>
            <a:r>
              <a:rPr lang="en-US" dirty="0"/>
              <a:t>            break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range(5,9):</a:t>
            </a:r>
          </a:p>
          <a:p>
            <a:r>
              <a:rPr lang="en-US" dirty="0"/>
              <a:t>        if not pan[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isdigit</a:t>
            </a:r>
            <a:r>
              <a:rPr lang="en-US" dirty="0"/>
              <a:t>():</a:t>
            </a:r>
          </a:p>
          <a:p>
            <a:r>
              <a:rPr lang="en-US" dirty="0"/>
              <a:t>            invalid=True</a:t>
            </a:r>
          </a:p>
          <a:p>
            <a:r>
              <a:rPr lang="en-US" dirty="0"/>
              <a:t>            break</a:t>
            </a:r>
          </a:p>
          <a:p>
            <a:r>
              <a:rPr lang="en-US" dirty="0"/>
              <a:t>    if not pan[9].</a:t>
            </a:r>
            <a:r>
              <a:rPr lang="en-US" dirty="0" err="1"/>
              <a:t>isalpha</a:t>
            </a:r>
            <a:r>
              <a:rPr lang="en-US" dirty="0"/>
              <a:t>():</a:t>
            </a:r>
          </a:p>
          <a:p>
            <a:r>
              <a:rPr lang="en-US" dirty="0"/>
              <a:t>        invalid=True</a:t>
            </a:r>
          </a:p>
          <a:p>
            <a:r>
              <a:rPr lang="en-US" dirty="0"/>
              <a:t>if invalid==True:</a:t>
            </a:r>
          </a:p>
          <a:p>
            <a:r>
              <a:rPr lang="en-US" dirty="0"/>
              <a:t>    print("Invalid")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C8F33-354B-41F3-BE3B-8CB07ADD5D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23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Outputt</a:t>
            </a:r>
            <a:r>
              <a:rPr lang="en-US" dirty="0"/>
              <a:t>:</a:t>
            </a:r>
          </a:p>
          <a:p>
            <a:r>
              <a:rPr lang="en-US" altLang="en-US" sz="1200" dirty="0">
                <a:solidFill>
                  <a:srgbClr val="FF00FF"/>
                </a:solidFill>
                <a:ea typeface="MS PGothic" panose="020B0600070205080204" pitchFamily="34" charset="-128"/>
              </a:rPr>
              <a:t>0 b</a:t>
            </a:r>
          </a:p>
          <a:p>
            <a:r>
              <a:rPr lang="en-US" altLang="en-US" sz="1200" dirty="0">
                <a:solidFill>
                  <a:srgbClr val="FF00FF"/>
                </a:solidFill>
                <a:ea typeface="MS PGothic" panose="020B0600070205080204" pitchFamily="34" charset="-128"/>
              </a:rPr>
              <a:t>1 a</a:t>
            </a:r>
          </a:p>
          <a:p>
            <a:r>
              <a:rPr lang="en-US" altLang="en-US" sz="1200" dirty="0">
                <a:solidFill>
                  <a:srgbClr val="FF00FF"/>
                </a:solidFill>
                <a:ea typeface="MS PGothic" panose="020B0600070205080204" pitchFamily="34" charset="-128"/>
              </a:rPr>
              <a:t>2 n</a:t>
            </a:r>
          </a:p>
          <a:p>
            <a:r>
              <a:rPr lang="en-US" altLang="en-US" sz="1200" dirty="0">
                <a:solidFill>
                  <a:srgbClr val="FF00FF"/>
                </a:solidFill>
                <a:ea typeface="MS PGothic" panose="020B0600070205080204" pitchFamily="34" charset="-128"/>
              </a:rPr>
              <a:t>3 a</a:t>
            </a:r>
          </a:p>
          <a:p>
            <a:r>
              <a:rPr lang="en-US" altLang="en-US" sz="1200" dirty="0">
                <a:solidFill>
                  <a:srgbClr val="FF00FF"/>
                </a:solidFill>
                <a:ea typeface="MS PGothic" panose="020B0600070205080204" pitchFamily="34" charset="-128"/>
              </a:rPr>
              <a:t>4 n</a:t>
            </a:r>
          </a:p>
          <a:p>
            <a:r>
              <a:rPr lang="en-US" altLang="en-US" sz="1200" dirty="0">
                <a:solidFill>
                  <a:srgbClr val="FF00FF"/>
                </a:solidFill>
                <a:ea typeface="MS PGothic" panose="020B0600070205080204" pitchFamily="34" charset="-128"/>
              </a:rPr>
              <a:t>5 a</a:t>
            </a:r>
            <a:endParaRPr lang="en-US" altLang="en-US" sz="1200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C8F33-354B-41F3-BE3B-8CB07ADD5D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6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21" y="167993"/>
            <a:ext cx="9408583" cy="10919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0078" y="1427938"/>
            <a:ext cx="4242263" cy="5963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0352" y="1427938"/>
            <a:ext cx="4242263" cy="5963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-1512094" y="7034698"/>
            <a:ext cx="2352146" cy="52497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1A-</a:t>
            </a:r>
            <a:fld id="{26DE9B8D-1505-401D-8E54-EA5FE953C29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306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09821C32-76A8-4CFE-AFC0-8D62AF1E197F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792000"/>
            <a:ext cx="9071640" cy="5361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800" dirty="0">
                <a:solidFill>
                  <a:srgbClr val="002060"/>
                </a:solidFill>
                <a:latin typeface="Arial"/>
              </a:rPr>
              <a:t>Strings in Python</a:t>
            </a: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String Operations</a:t>
            </a: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6908" y="1279507"/>
            <a:ext cx="8590877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String Operations</a:t>
            </a:r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593" y="1922449"/>
            <a:ext cx="941300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136499"/>
            <a:ext cx="9071640" cy="90674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/>
              </a:rPr>
              <a:t>Example Strings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719832" y="1331565"/>
            <a:ext cx="8820088" cy="43056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Single quotes: '</a:t>
            </a:r>
            <a:r>
              <a:rPr lang="en-GB" sz="3200" dirty="0" err="1">
                <a:solidFill>
                  <a:srgbClr val="002060"/>
                </a:solidFill>
              </a:rPr>
              <a:t>spa"m</a:t>
            </a:r>
            <a:r>
              <a:rPr lang="en-GB" sz="3200" dirty="0">
                <a:solidFill>
                  <a:srgbClr val="002060"/>
                </a:solidFill>
              </a:rPr>
              <a:t>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Double quotes: "</a:t>
            </a:r>
            <a:r>
              <a:rPr lang="en-GB" sz="3200" dirty="0" err="1">
                <a:solidFill>
                  <a:srgbClr val="002060"/>
                </a:solidFill>
              </a:rPr>
              <a:t>spa'm</a:t>
            </a:r>
            <a:r>
              <a:rPr lang="en-GB" sz="3200" dirty="0">
                <a:solidFill>
                  <a:srgbClr val="002060"/>
                </a:solidFill>
              </a:rPr>
              <a:t>"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Triple quotes: '''... spam ...''', """... spam ..."""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Escape sequences: "s\</a:t>
            </a:r>
            <a:r>
              <a:rPr lang="en-GB" sz="3200" dirty="0" err="1">
                <a:solidFill>
                  <a:srgbClr val="002060"/>
                </a:solidFill>
              </a:rPr>
              <a:t>tp</a:t>
            </a:r>
            <a:r>
              <a:rPr lang="en-GB" sz="3200" dirty="0">
                <a:solidFill>
                  <a:srgbClr val="002060"/>
                </a:solidFill>
              </a:rPr>
              <a:t>\</a:t>
            </a:r>
            <a:r>
              <a:rPr lang="en-GB" sz="3200" dirty="0" err="1">
                <a:solidFill>
                  <a:srgbClr val="002060"/>
                </a:solidFill>
              </a:rPr>
              <a:t>na</a:t>
            </a:r>
            <a:r>
              <a:rPr lang="en-GB" sz="3200" dirty="0">
                <a:solidFill>
                  <a:srgbClr val="002060"/>
                </a:solidFill>
              </a:rPr>
              <a:t>\0m“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4000" dirty="0">
                <a:solidFill>
                  <a:srgbClr val="002060"/>
                </a:solidFill>
              </a:rPr>
              <a:t>Raw strings: </a:t>
            </a:r>
            <a:r>
              <a:rPr lang="en-GB" sz="4000" dirty="0" err="1">
                <a:solidFill>
                  <a:srgbClr val="002060"/>
                </a:solidFill>
              </a:rPr>
              <a:t>r"C</a:t>
            </a:r>
            <a:r>
              <a:rPr lang="en-GB" sz="4000" dirty="0">
                <a:solidFill>
                  <a:srgbClr val="002060"/>
                </a:solidFill>
              </a:rPr>
              <a:t>:\new\test.spm" </a:t>
            </a:r>
            <a:endParaRPr sz="4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65061"/>
            <a:ext cx="9071640" cy="83531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dirty="0">
                <a:solidFill>
                  <a:srgbClr val="C00000"/>
                </a:solidFill>
              </a:rPr>
              <a:t>Escape Sequences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922317"/>
            <a:ext cx="9071640" cy="5786477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600" dirty="0">
                <a:solidFill>
                  <a:srgbClr val="002060"/>
                </a:solidFill>
              </a:rPr>
              <a:t>Represent Special Characters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3600" dirty="0">
                <a:solidFill>
                  <a:srgbClr val="002060"/>
                </a:solidFill>
              </a:rPr>
              <a:t>&gt;&gt;&gt; s = 'a\</a:t>
            </a:r>
            <a:r>
              <a:rPr lang="en-GB" sz="3600" dirty="0" err="1">
                <a:solidFill>
                  <a:srgbClr val="002060"/>
                </a:solidFill>
              </a:rPr>
              <a:t>nb</a:t>
            </a:r>
            <a:r>
              <a:rPr lang="en-GB" sz="3600" dirty="0">
                <a:solidFill>
                  <a:srgbClr val="002060"/>
                </a:solidFill>
              </a:rPr>
              <a:t>\</a:t>
            </a:r>
            <a:r>
              <a:rPr lang="en-GB" sz="3600" dirty="0" err="1">
                <a:solidFill>
                  <a:srgbClr val="002060"/>
                </a:solidFill>
              </a:rPr>
              <a:t>tc</a:t>
            </a:r>
            <a:r>
              <a:rPr lang="en-GB" sz="3600" dirty="0">
                <a:solidFill>
                  <a:srgbClr val="002060"/>
                </a:solidFill>
              </a:rPr>
              <a:t>'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3600" dirty="0">
                <a:solidFill>
                  <a:srgbClr val="002060"/>
                </a:solidFill>
              </a:rPr>
              <a:t>&gt;&gt;&gt; print(s)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3600" dirty="0">
                <a:solidFill>
                  <a:srgbClr val="002060"/>
                </a:solidFill>
              </a:rPr>
              <a:t>a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3600" dirty="0">
                <a:solidFill>
                  <a:srgbClr val="002060"/>
                </a:solidFill>
              </a:rPr>
              <a:t>b       c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3600" dirty="0">
                <a:solidFill>
                  <a:srgbClr val="002060"/>
                </a:solidFill>
              </a:rPr>
              <a:t>&gt;&gt;&gt; </a:t>
            </a:r>
            <a:r>
              <a:rPr lang="en-GB" sz="3600" dirty="0" err="1">
                <a:solidFill>
                  <a:srgbClr val="002060"/>
                </a:solidFill>
              </a:rPr>
              <a:t>len</a:t>
            </a:r>
            <a:r>
              <a:rPr lang="en-GB" sz="3600" dirty="0">
                <a:solidFill>
                  <a:srgbClr val="002060"/>
                </a:solidFill>
              </a:rPr>
              <a:t>(s)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3600" dirty="0">
                <a:solidFill>
                  <a:srgbClr val="002060"/>
                </a:solidFill>
              </a:rPr>
              <a:t>5 </a:t>
            </a:r>
            <a:endParaRPr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396842" y="160223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dirty="0"/>
              <a:t>Escape Sequences</a:t>
            </a: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726" y="1350945"/>
            <a:ext cx="4857784" cy="5382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36499"/>
            <a:ext cx="9071640" cy="104962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rgbClr val="FF0000"/>
                </a:solidFill>
                <a:latin typeface="Arial"/>
              </a:rPr>
              <a:t>Length of a String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50945"/>
            <a:ext cx="9071640" cy="5500725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</a:pPr>
            <a:r>
              <a:rPr lang="en-IN" sz="2800" dirty="0">
                <a:solidFill>
                  <a:srgbClr val="002060"/>
                </a:solidFill>
              </a:rPr>
              <a:t>&gt;&gt;&gt; s = ‘bobby’ </a:t>
            </a:r>
          </a:p>
          <a:p>
            <a:pPr>
              <a:lnSpc>
                <a:spcPct val="150000"/>
              </a:lnSpc>
              <a:buSzPct val="45000"/>
            </a:pPr>
            <a:r>
              <a:rPr lang="en-IN" sz="2800" dirty="0">
                <a:solidFill>
                  <a:srgbClr val="002060"/>
                </a:solidFill>
              </a:rPr>
              <a:t>&gt;&gt;&gt; </a:t>
            </a:r>
            <a:r>
              <a:rPr lang="en-IN" sz="2800" dirty="0" err="1">
                <a:solidFill>
                  <a:srgbClr val="002060"/>
                </a:solidFill>
              </a:rPr>
              <a:t>len</a:t>
            </a:r>
            <a:r>
              <a:rPr lang="en-IN" sz="2800" dirty="0">
                <a:solidFill>
                  <a:srgbClr val="002060"/>
                </a:solidFill>
              </a:rPr>
              <a:t>(s) </a:t>
            </a:r>
          </a:p>
          <a:p>
            <a:pPr>
              <a:lnSpc>
                <a:spcPct val="150000"/>
              </a:lnSpc>
              <a:buSzPct val="45000"/>
            </a:pPr>
            <a:r>
              <a:rPr lang="en-IN" sz="2800" dirty="0">
                <a:solidFill>
                  <a:srgbClr val="002060"/>
                </a:solidFill>
              </a:rPr>
              <a:t>5</a:t>
            </a:r>
          </a:p>
          <a:p>
            <a:pPr>
              <a:lnSpc>
                <a:spcPct val="150000"/>
              </a:lnSpc>
              <a:buSzPct val="45000"/>
            </a:pPr>
            <a:r>
              <a:rPr lang="en-IN" sz="2800" dirty="0">
                <a:solidFill>
                  <a:srgbClr val="002060"/>
                </a:solidFill>
              </a:rPr>
              <a:t>&gt;&gt;&gt; print(s)</a:t>
            </a:r>
          </a:p>
          <a:p>
            <a:pPr>
              <a:lnSpc>
                <a:spcPct val="150000"/>
              </a:lnSpc>
              <a:buSzPct val="45000"/>
            </a:pPr>
            <a:r>
              <a:rPr lang="en-IN" sz="2800" dirty="0">
                <a:solidFill>
                  <a:srgbClr val="002060"/>
                </a:solidFill>
              </a:rPr>
              <a:t>a b c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endParaRPr lang="en-IN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65061"/>
            <a:ext cx="9071640" cy="97818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/>
              </a:rPr>
              <a:t>Backslash in Strings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253966" y="1065193"/>
            <a:ext cx="9321674" cy="5572164"/>
          </a:xfrm>
          <a:prstGeom prst="rect">
            <a:avLst/>
          </a:prstGeom>
        </p:spPr>
        <p:txBody>
          <a:bodyPr lIns="0" tIns="0" rIns="0" bIns="0"/>
          <a:lstStyle/>
          <a:p>
            <a:pPr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>
                <a:solidFill>
                  <a:srgbClr val="002060"/>
                </a:solidFill>
              </a:rPr>
              <a:t>if Python does not recognize the character after a \ as being a valid escape code, it simply keeps the backslash in the resulting string: </a:t>
            </a:r>
          </a:p>
          <a:p>
            <a:pPr algn="just">
              <a:lnSpc>
                <a:spcPct val="150000"/>
              </a:lnSpc>
              <a:buSzPct val="45000"/>
            </a:pPr>
            <a:r>
              <a:rPr lang="en-GB" sz="2800" dirty="0">
                <a:solidFill>
                  <a:srgbClr val="002060"/>
                </a:solidFill>
              </a:rPr>
              <a:t>&gt;&gt;&gt; x = "C:\py\code"          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>
                <a:solidFill>
                  <a:srgbClr val="002060"/>
                </a:solidFill>
              </a:rPr>
              <a:t># Keeps \ literally (and displays it as \\)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2800" dirty="0">
                <a:solidFill>
                  <a:srgbClr val="002060"/>
                </a:solidFill>
              </a:rPr>
              <a:t>&gt;&gt;&gt; x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2800" dirty="0">
                <a:solidFill>
                  <a:srgbClr val="002060"/>
                </a:solidFill>
              </a:rPr>
              <a:t>'C:\\</a:t>
            </a:r>
            <a:r>
              <a:rPr lang="en-GB" sz="2800" dirty="0" err="1">
                <a:solidFill>
                  <a:srgbClr val="002060"/>
                </a:solidFill>
              </a:rPr>
              <a:t>py</a:t>
            </a:r>
            <a:r>
              <a:rPr lang="en-GB" sz="2800" dirty="0">
                <a:solidFill>
                  <a:srgbClr val="002060"/>
                </a:solidFill>
              </a:rPr>
              <a:t>\\code'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2800" dirty="0">
                <a:solidFill>
                  <a:srgbClr val="002060"/>
                </a:solidFill>
              </a:rPr>
              <a:t>&gt;&gt;&gt; </a:t>
            </a:r>
            <a:r>
              <a:rPr lang="en-GB" sz="2800" dirty="0" err="1">
                <a:solidFill>
                  <a:srgbClr val="002060"/>
                </a:solidFill>
              </a:rPr>
              <a:t>len</a:t>
            </a:r>
            <a:r>
              <a:rPr lang="en-GB" sz="2800" dirty="0">
                <a:solidFill>
                  <a:srgbClr val="002060"/>
                </a:solidFill>
              </a:rPr>
              <a:t>(x)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2800" dirty="0">
                <a:solidFill>
                  <a:srgbClr val="002060"/>
                </a:solidFill>
              </a:rPr>
              <a:t>10</a:t>
            </a:r>
            <a:endParaRPr sz="28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65061"/>
            <a:ext cx="9071640" cy="97818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/>
              </a:rPr>
              <a:t>Backslash in Strings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253966" y="1065193"/>
            <a:ext cx="9321674" cy="5572164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</a:pPr>
            <a:r>
              <a:rPr lang="en-GB" sz="3600" dirty="0">
                <a:solidFill>
                  <a:srgbClr val="002060"/>
                </a:solidFill>
              </a:rPr>
              <a:t>&gt;&gt;&gt; x = "C:\py\code"          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3600" dirty="0">
                <a:solidFill>
                  <a:srgbClr val="002060"/>
                </a:solidFill>
              </a:rPr>
              <a:t>&gt;&gt;&gt; x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3600" dirty="0">
                <a:solidFill>
                  <a:srgbClr val="002060"/>
                </a:solidFill>
              </a:rPr>
              <a:t>'C:\\</a:t>
            </a:r>
            <a:r>
              <a:rPr lang="en-GB" sz="3600" dirty="0" err="1">
                <a:solidFill>
                  <a:srgbClr val="002060"/>
                </a:solidFill>
              </a:rPr>
              <a:t>py</a:t>
            </a:r>
            <a:r>
              <a:rPr lang="en-GB" sz="3600" dirty="0">
                <a:solidFill>
                  <a:srgbClr val="002060"/>
                </a:solidFill>
              </a:rPr>
              <a:t>\\code'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3600" dirty="0">
                <a:solidFill>
                  <a:srgbClr val="002060"/>
                </a:solidFill>
              </a:rPr>
              <a:t>&gt;&gt;&gt; </a:t>
            </a:r>
            <a:r>
              <a:rPr lang="en-GB" sz="3600" dirty="0" err="1">
                <a:solidFill>
                  <a:srgbClr val="002060"/>
                </a:solidFill>
              </a:rPr>
              <a:t>len</a:t>
            </a:r>
            <a:r>
              <a:rPr lang="en-GB" sz="3600" dirty="0">
                <a:solidFill>
                  <a:srgbClr val="002060"/>
                </a:solidFill>
              </a:rPr>
              <a:t>(x)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3600" dirty="0">
                <a:solidFill>
                  <a:srgbClr val="002060"/>
                </a:solidFill>
              </a:rPr>
              <a:t>10</a:t>
            </a:r>
            <a:endParaRPr sz="36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136499"/>
            <a:ext cx="9071640" cy="763873"/>
          </a:xfrm>
        </p:spPr>
        <p:txBody>
          <a:bodyPr/>
          <a:lstStyle/>
          <a:p>
            <a:pPr algn="ctr"/>
            <a:r>
              <a:rPr lang="en-GB" sz="4000" dirty="0">
                <a:solidFill>
                  <a:srgbClr val="C00000"/>
                </a:solidFill>
              </a:rPr>
              <a:t>Check this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11156" y="779441"/>
            <a:ext cx="9071640" cy="64294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3200" dirty="0">
                <a:solidFill>
                  <a:srgbClr val="002060"/>
                </a:solidFill>
              </a:rPr>
              <a:t>s = "C:\new\text.dat“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rgbClr val="002060"/>
                </a:solidFill>
              </a:rPr>
              <a:t>&gt;&gt;&gt;s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rgbClr val="002060"/>
                </a:solidFill>
              </a:rPr>
              <a:t>print(s)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rgbClr val="002060"/>
                </a:solidFill>
              </a:rPr>
              <a:t>s1 = </a:t>
            </a:r>
            <a:r>
              <a:rPr lang="en-GB" sz="3200" dirty="0" err="1">
                <a:solidFill>
                  <a:srgbClr val="002060"/>
                </a:solidFill>
              </a:rPr>
              <a:t>r"C</a:t>
            </a:r>
            <a:r>
              <a:rPr lang="en-GB" sz="3200" dirty="0">
                <a:solidFill>
                  <a:srgbClr val="002060"/>
                </a:solidFill>
              </a:rPr>
              <a:t>:\new\text.dat“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rgbClr val="002060"/>
                </a:solidFill>
              </a:rPr>
              <a:t>&gt;&gt;&gt;s1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rgbClr val="002060"/>
                </a:solidFill>
              </a:rPr>
              <a:t>print(s1)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rgbClr val="002060"/>
                </a:solidFill>
              </a:rPr>
              <a:t>s2 = "C:\\new\\text.dat“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rgbClr val="002060"/>
                </a:solidFill>
              </a:rPr>
              <a:t>print(s2)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rgbClr val="002060"/>
                </a:solidFill>
              </a:rPr>
              <a:t>&gt;&gt;&gt;s2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68280" y="0"/>
            <a:ext cx="9071640" cy="92231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3600" b="1" dirty="0">
                <a:solidFill>
                  <a:srgbClr val="C00000"/>
                </a:solidFill>
              </a:rPr>
              <a:t>Opening a File</a:t>
            </a:r>
            <a:endParaRPr sz="3600" b="1">
              <a:solidFill>
                <a:srgbClr val="C00000"/>
              </a:solidFill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922317"/>
            <a:ext cx="9071640" cy="6215105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 err="1">
                <a:solidFill>
                  <a:srgbClr val="002060"/>
                </a:solidFill>
              </a:rPr>
              <a:t>myfile</a:t>
            </a:r>
            <a:r>
              <a:rPr lang="en-GB" sz="2800" dirty="0">
                <a:solidFill>
                  <a:srgbClr val="002060"/>
                </a:solidFill>
              </a:rPr>
              <a:t> = open('C:\new\text.dat', 'w') </a:t>
            </a:r>
            <a:r>
              <a:rPr lang="en-GB" sz="2800" dirty="0">
                <a:solidFill>
                  <a:srgbClr val="FF0000"/>
                </a:solidFill>
              </a:rPr>
              <a:t>- Error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 err="1">
                <a:solidFill>
                  <a:srgbClr val="002060"/>
                </a:solidFill>
              </a:rPr>
              <a:t>myfile</a:t>
            </a:r>
            <a:r>
              <a:rPr lang="en-GB" sz="2800" dirty="0">
                <a:solidFill>
                  <a:srgbClr val="002060"/>
                </a:solidFill>
              </a:rPr>
              <a:t> = open(</a:t>
            </a:r>
            <a:r>
              <a:rPr lang="en-GB" sz="2800" dirty="0" err="1">
                <a:solidFill>
                  <a:srgbClr val="002060"/>
                </a:solidFill>
              </a:rPr>
              <a:t>r'C</a:t>
            </a:r>
            <a:r>
              <a:rPr lang="en-GB" sz="2800" dirty="0">
                <a:solidFill>
                  <a:srgbClr val="002060"/>
                </a:solidFill>
              </a:rPr>
              <a:t>:\new\text.dat', 'w')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>
                <a:solidFill>
                  <a:srgbClr val="002060"/>
                </a:solidFill>
              </a:rPr>
              <a:t>Alternatively two backslashes may be used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 err="1">
                <a:solidFill>
                  <a:srgbClr val="002060"/>
                </a:solidFill>
              </a:rPr>
              <a:t>myfile</a:t>
            </a:r>
            <a:r>
              <a:rPr lang="en-GB" sz="2800" dirty="0">
                <a:solidFill>
                  <a:srgbClr val="002060"/>
                </a:solidFill>
              </a:rPr>
              <a:t> = open('C:\\new\\text.dat', 'w')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>
                <a:solidFill>
                  <a:srgbClr val="002060"/>
                </a:solidFill>
              </a:rPr>
              <a:t>&gt;&gt;&gt; path = </a:t>
            </a:r>
            <a:r>
              <a:rPr lang="en-GB" sz="2800" dirty="0" err="1">
                <a:solidFill>
                  <a:srgbClr val="002060"/>
                </a:solidFill>
              </a:rPr>
              <a:t>r'C</a:t>
            </a:r>
            <a:r>
              <a:rPr lang="en-GB" sz="2800" dirty="0">
                <a:solidFill>
                  <a:srgbClr val="002060"/>
                </a:solidFill>
              </a:rPr>
              <a:t>:\new\text.dat'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>
                <a:solidFill>
                  <a:srgbClr val="002060"/>
                </a:solidFill>
              </a:rPr>
              <a:t>&gt;&gt;&gt; print(path)                   # User-friendly format C:\new\text.dat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>
                <a:solidFill>
                  <a:srgbClr val="002060"/>
                </a:solidFill>
              </a:rPr>
              <a:t>&gt;&gt;&gt; </a:t>
            </a:r>
            <a:r>
              <a:rPr lang="en-GB" sz="2800" dirty="0" err="1">
                <a:solidFill>
                  <a:srgbClr val="002060"/>
                </a:solidFill>
              </a:rPr>
              <a:t>len</a:t>
            </a:r>
            <a:r>
              <a:rPr lang="en-GB" sz="2800" dirty="0">
                <a:solidFill>
                  <a:srgbClr val="002060"/>
                </a:solidFill>
              </a:rPr>
              <a:t>(path)                    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2800" dirty="0">
                <a:solidFill>
                  <a:srgbClr val="002060"/>
                </a:solidFill>
              </a:rPr>
              <a:t>15</a:t>
            </a:r>
            <a:endParaRPr sz="28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65061"/>
            <a:ext cx="9071640" cy="90674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Check Validity of a PAN</a:t>
            </a:r>
            <a:endParaRPr sz="3600" b="1">
              <a:solidFill>
                <a:srgbClr val="FF0000"/>
              </a:solidFill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115541"/>
            <a:ext cx="9575640" cy="5857915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2060"/>
                </a:solidFill>
              </a:rPr>
              <a:t>In any of the country's official documents, the PAN number is listed as follows</a:t>
            </a:r>
            <a:endParaRPr lang="en-GB" sz="32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2060"/>
                </a:solidFill>
              </a:rPr>
              <a:t>&lt;alphabet&gt;&lt; alphabet&gt; &lt; alphabet &gt; &lt; alphabet &gt; 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2060"/>
                </a:solidFill>
              </a:rPr>
              <a:t>&lt; alphabet &gt; &lt;digit&gt;&lt;digit&gt;&lt;digit&gt;&lt;digit&gt;&lt; alphabet &gt;</a:t>
            </a:r>
            <a:endParaRPr lang="en-GB" sz="32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2060"/>
                </a:solidFill>
              </a:rPr>
              <a:t>Your task is to figure out if the PAN number is valid or not. A valid PAN number will have all its letters in uppercase and digits in the same order as listed above.</a:t>
            </a:r>
            <a:endParaRPr lang="en-GB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68280" y="0"/>
            <a:ext cx="9071640" cy="92231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1" dirty="0">
                <a:solidFill>
                  <a:srgbClr val="C00000"/>
                </a:solidFill>
              </a:rPr>
              <a:t>Basic Operations</a:t>
            </a:r>
            <a:endParaRPr sz="4400" b="1">
              <a:solidFill>
                <a:srgbClr val="C00000"/>
              </a:solidFill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922317"/>
            <a:ext cx="9071640" cy="6215105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</a:pPr>
            <a:r>
              <a:rPr lang="en-GB" sz="2800" dirty="0">
                <a:solidFill>
                  <a:srgbClr val="002060"/>
                </a:solidFill>
              </a:rPr>
              <a:t>&gt;&gt;&gt; 'Ni!' * 4            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2800" dirty="0">
                <a:solidFill>
                  <a:srgbClr val="002060"/>
                </a:solidFill>
              </a:rPr>
              <a:t>'</a:t>
            </a:r>
            <a:r>
              <a:rPr lang="en-GB" sz="2800" dirty="0" err="1">
                <a:solidFill>
                  <a:srgbClr val="002060"/>
                </a:solidFill>
              </a:rPr>
              <a:t>Ni!Ni!Ni!Ni</a:t>
            </a:r>
            <a:r>
              <a:rPr lang="en-GB" sz="2800" dirty="0">
                <a:solidFill>
                  <a:srgbClr val="002060"/>
                </a:solidFill>
              </a:rPr>
              <a:t>!‘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2800" dirty="0">
                <a:solidFill>
                  <a:srgbClr val="002060"/>
                </a:solidFill>
              </a:rPr>
              <a:t>&gt;&gt;&gt; print('-' * 80)                  # 80 dashes, the easy way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2800" dirty="0">
                <a:solidFill>
                  <a:srgbClr val="002060"/>
                </a:solidFill>
              </a:rPr>
              <a:t>&gt;&gt;&gt; </a:t>
            </a:r>
            <a:r>
              <a:rPr lang="en-GB" sz="2800" dirty="0" err="1">
                <a:solidFill>
                  <a:srgbClr val="002060"/>
                </a:solidFill>
              </a:rPr>
              <a:t>myjob</a:t>
            </a:r>
            <a:r>
              <a:rPr lang="en-GB" sz="2800" dirty="0">
                <a:solidFill>
                  <a:srgbClr val="002060"/>
                </a:solidFill>
              </a:rPr>
              <a:t> = "hacker"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2800" dirty="0">
                <a:solidFill>
                  <a:srgbClr val="002060"/>
                </a:solidFill>
              </a:rPr>
              <a:t>&gt;&gt;&gt; for c in </a:t>
            </a:r>
            <a:r>
              <a:rPr lang="en-GB" sz="2800" dirty="0" err="1">
                <a:solidFill>
                  <a:srgbClr val="002060"/>
                </a:solidFill>
              </a:rPr>
              <a:t>myjob</a:t>
            </a:r>
            <a:r>
              <a:rPr lang="en-GB" sz="2800" dirty="0">
                <a:solidFill>
                  <a:srgbClr val="002060"/>
                </a:solidFill>
              </a:rPr>
              <a:t>: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2800" dirty="0">
                <a:solidFill>
                  <a:srgbClr val="002060"/>
                </a:solidFill>
              </a:rPr>
              <a:t>	print(c, end=' ')  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2800" dirty="0">
                <a:solidFill>
                  <a:srgbClr val="002060"/>
                </a:solidFill>
              </a:rPr>
              <a:t>h a c k e r</a:t>
            </a:r>
            <a:endParaRPr sz="28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68280" y="0"/>
            <a:ext cx="9071640" cy="92231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1" dirty="0">
                <a:solidFill>
                  <a:srgbClr val="C00000"/>
                </a:solidFill>
              </a:rPr>
              <a:t>Basic Operations</a:t>
            </a:r>
            <a:endParaRPr sz="4400" b="1">
              <a:solidFill>
                <a:srgbClr val="C00000"/>
              </a:solidFill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922317"/>
            <a:ext cx="9071640" cy="6215105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</a:pPr>
            <a:r>
              <a:rPr lang="en-GB" sz="4800" dirty="0">
                <a:solidFill>
                  <a:srgbClr val="002060"/>
                </a:solidFill>
              </a:rPr>
              <a:t>&gt;&gt;&gt; for c in ‘</a:t>
            </a:r>
            <a:r>
              <a:rPr lang="en-GB" sz="4800" dirty="0" err="1">
                <a:solidFill>
                  <a:srgbClr val="002060"/>
                </a:solidFill>
              </a:rPr>
              <a:t>myjob</a:t>
            </a:r>
            <a:r>
              <a:rPr lang="en-GB" sz="4800" dirty="0">
                <a:solidFill>
                  <a:srgbClr val="002060"/>
                </a:solidFill>
              </a:rPr>
              <a:t>’: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4800" dirty="0">
                <a:solidFill>
                  <a:srgbClr val="002060"/>
                </a:solidFill>
              </a:rPr>
              <a:t>	print(c, end=' ')   </a:t>
            </a:r>
          </a:p>
          <a:p>
            <a:pPr>
              <a:lnSpc>
                <a:spcPct val="150000"/>
              </a:lnSpc>
              <a:buSzPct val="45000"/>
            </a:pPr>
            <a:r>
              <a:rPr lang="en-GB" sz="4800" dirty="0">
                <a:solidFill>
                  <a:srgbClr val="002060"/>
                </a:solidFill>
              </a:rPr>
              <a:t>h a c k e r</a:t>
            </a:r>
            <a:endParaRPr sz="4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68280" y="0"/>
            <a:ext cx="9071640" cy="92231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1" dirty="0">
                <a:solidFill>
                  <a:srgbClr val="C00000"/>
                </a:solidFill>
              </a:rPr>
              <a:t>Using ‘in’ Operator in Strings</a:t>
            </a:r>
            <a:endParaRPr sz="4400" b="1">
              <a:solidFill>
                <a:srgbClr val="C00000"/>
              </a:solidFill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922317"/>
            <a:ext cx="9071640" cy="6215105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>
                <a:solidFill>
                  <a:srgbClr val="002060"/>
                </a:solidFill>
              </a:rPr>
              <a:t>&gt;&gt;&gt; "k" in </a:t>
            </a:r>
            <a:r>
              <a:rPr lang="en-GB" sz="2800" dirty="0" err="1">
                <a:solidFill>
                  <a:srgbClr val="002060"/>
                </a:solidFill>
              </a:rPr>
              <a:t>myjob</a:t>
            </a:r>
            <a:r>
              <a:rPr lang="en-GB" sz="2800" dirty="0">
                <a:solidFill>
                  <a:srgbClr val="002060"/>
                </a:solidFill>
              </a:rPr>
              <a:t>                        # Found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>
                <a:solidFill>
                  <a:srgbClr val="002060"/>
                </a:solidFill>
              </a:rPr>
              <a:t>True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>
                <a:solidFill>
                  <a:srgbClr val="002060"/>
                </a:solidFill>
              </a:rPr>
              <a:t>&gt;&gt;&gt; "z" in </a:t>
            </a:r>
            <a:r>
              <a:rPr lang="en-GB" sz="2800" dirty="0" err="1">
                <a:solidFill>
                  <a:srgbClr val="002060"/>
                </a:solidFill>
              </a:rPr>
              <a:t>myjob</a:t>
            </a:r>
            <a:r>
              <a:rPr lang="en-GB" sz="2800" dirty="0">
                <a:solidFill>
                  <a:srgbClr val="002060"/>
                </a:solidFill>
              </a:rPr>
              <a:t>                        # Not found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>
                <a:solidFill>
                  <a:srgbClr val="002060"/>
                </a:solidFill>
              </a:rPr>
              <a:t>False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>
                <a:solidFill>
                  <a:srgbClr val="002060"/>
                </a:solidFill>
              </a:rPr>
              <a:t>&gt;&gt;&gt; 'spam' in '</a:t>
            </a:r>
            <a:r>
              <a:rPr lang="en-GB" sz="2800" dirty="0" err="1">
                <a:solidFill>
                  <a:srgbClr val="002060"/>
                </a:solidFill>
              </a:rPr>
              <a:t>abcspamdef</a:t>
            </a:r>
            <a:r>
              <a:rPr lang="en-GB" sz="2800" dirty="0">
                <a:solidFill>
                  <a:srgbClr val="002060"/>
                </a:solidFill>
              </a:rPr>
              <a:t>'       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>
                <a:solidFill>
                  <a:srgbClr val="002060"/>
                </a:solidFill>
              </a:rPr>
              <a:t># Substring search, no position returned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2800" dirty="0">
                <a:solidFill>
                  <a:srgbClr val="002060"/>
                </a:solidFill>
              </a:rPr>
              <a:t>True</a:t>
            </a:r>
            <a:endParaRPr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65061"/>
            <a:ext cx="9071640" cy="90674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1" dirty="0">
                <a:solidFill>
                  <a:srgbClr val="C00000"/>
                </a:solidFill>
                <a:latin typeface="Arial"/>
              </a:rPr>
              <a:t>Counting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850879"/>
            <a:ext cx="9071640" cy="6215106"/>
          </a:xfrm>
          <a:prstGeom prst="rect">
            <a:avLst/>
          </a:prstGeom>
        </p:spPr>
        <p:txBody>
          <a:bodyPr lIns="0" tIns="0" rIns="0" bIns="0"/>
          <a:lstStyle/>
          <a:p>
            <a:pPr marL="0"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GB" sz="2800" dirty="0">
                <a:solidFill>
                  <a:srgbClr val="002060"/>
                </a:solidFill>
                <a:latin typeface="Arial"/>
              </a:rPr>
              <a:t>Count the number of ‘a’</a:t>
            </a: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65061"/>
            <a:ext cx="9071640" cy="90674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1" dirty="0">
                <a:solidFill>
                  <a:srgbClr val="C00000"/>
                </a:solidFill>
                <a:latin typeface="Arial"/>
              </a:rPr>
              <a:t>Counting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850879"/>
            <a:ext cx="9071640" cy="6215106"/>
          </a:xfrm>
          <a:prstGeom prst="rect">
            <a:avLst/>
          </a:prstGeom>
        </p:spPr>
        <p:txBody>
          <a:bodyPr lIns="0" tIns="0" rIns="0" bIns="0"/>
          <a:lstStyle/>
          <a:p>
            <a:pPr marL="0"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GB" sz="2800" dirty="0">
                <a:solidFill>
                  <a:srgbClr val="002060"/>
                </a:solidFill>
                <a:latin typeface="Arial"/>
              </a:rPr>
              <a:t>Count the number of ‘a’</a:t>
            </a:r>
            <a:endParaRPr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>
                <a:solidFill>
                  <a:srgbClr val="C00000"/>
                </a:solidFill>
                <a:latin typeface="Arial"/>
              </a:rPr>
              <a:t>Example</a:t>
            </a:r>
            <a:endParaRPr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i="1" dirty="0">
                <a:solidFill>
                  <a:srgbClr val="002060"/>
                </a:solidFill>
                <a:latin typeface="Arial"/>
              </a:rPr>
              <a:t>word = '</a:t>
            </a:r>
            <a:r>
              <a:rPr lang="en-IN" sz="3200" i="1" dirty="0" err="1">
                <a:solidFill>
                  <a:srgbClr val="002060"/>
                </a:solidFill>
                <a:latin typeface="Arial"/>
              </a:rPr>
              <a:t>Btechallbranches</a:t>
            </a:r>
            <a:r>
              <a:rPr lang="en-IN" sz="3200" i="1" dirty="0">
                <a:solidFill>
                  <a:srgbClr val="002060"/>
                </a:solidFill>
                <a:latin typeface="Arial"/>
              </a:rPr>
              <a:t>'</a:t>
            </a:r>
            <a:endParaRPr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i="1" dirty="0">
                <a:solidFill>
                  <a:srgbClr val="002060"/>
                </a:solidFill>
                <a:latin typeface="Arial"/>
              </a:rPr>
              <a:t>count = 0</a:t>
            </a:r>
            <a:endParaRPr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i="1" dirty="0">
                <a:solidFill>
                  <a:srgbClr val="002060"/>
                </a:solidFill>
                <a:latin typeface="Arial"/>
              </a:rPr>
              <a:t>for letter in word :</a:t>
            </a:r>
            <a:endParaRPr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i="1" dirty="0">
                <a:solidFill>
                  <a:srgbClr val="002060"/>
                </a:solidFill>
                <a:latin typeface="Arial"/>
              </a:rPr>
              <a:t>    if letter == 'a' : </a:t>
            </a:r>
            <a:endParaRPr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i="1" dirty="0">
                <a:solidFill>
                  <a:srgbClr val="002060"/>
                </a:solidFill>
                <a:latin typeface="Arial"/>
              </a:rPr>
              <a:t>       count = count + 1</a:t>
            </a:r>
            <a:endParaRPr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i="1" dirty="0">
                <a:solidFill>
                  <a:srgbClr val="002060"/>
                </a:solidFill>
                <a:latin typeface="Arial"/>
              </a:rPr>
              <a:t>print(count)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-149253"/>
            <a:ext cx="9071640" cy="97818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/>
              </a:rPr>
              <a:t>Indexing and Slicing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993756"/>
            <a:ext cx="8608278" cy="2286016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S = 'spam'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Last character in the string has index -1 and the one before it has index -2 and so 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-149253"/>
            <a:ext cx="9071640" cy="97818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/>
              </a:rPr>
              <a:t>Indexing and Slicing</a:t>
            </a:r>
            <a:endParaRPr>
              <a:solidFill>
                <a:srgbClr val="C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683782" cy="658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-149253"/>
            <a:ext cx="9071640" cy="97818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/>
              </a:rPr>
              <a:t>Indexing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993755"/>
            <a:ext cx="8608278" cy="5159725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Take one letter from a word at a time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Use square bracket and give the index of the letter to be extracted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Indexing can be done either from front or from end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S[0], S[−2]                        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('s', 'a')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136499"/>
            <a:ext cx="9071640" cy="76387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/>
              </a:rPr>
              <a:t>Slicing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182528" y="779441"/>
            <a:ext cx="9683783" cy="6637358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  <a:latin typeface="Arial"/>
              </a:rPr>
              <a:t>Take a part of a word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  <a:latin typeface="Arial"/>
              </a:rPr>
              <a:t>Square bracket with two arguments with a colon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  <a:latin typeface="Arial"/>
              </a:rPr>
              <a:t>First value indicates the starting position of the slice and second value indicates the stop position of the slice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  <a:latin typeface="Arial"/>
              </a:rPr>
              <a:t>Character at the stop position is not included in the slice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S[1:3]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'pa’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65061"/>
            <a:ext cx="9071640" cy="90674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/>
              </a:rPr>
              <a:t>Slicing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993755"/>
            <a:ext cx="9071640" cy="5857916"/>
          </a:xfrm>
          <a:prstGeom prst="rect">
            <a:avLst/>
          </a:prstGeom>
        </p:spPr>
        <p:txBody>
          <a:bodyPr lIns="0" tIns="0" rIns="0" bIns="0"/>
          <a:lstStyle/>
          <a:p>
            <a:pPr marL="0"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2800" dirty="0">
                <a:solidFill>
                  <a:srgbClr val="002060"/>
                </a:solidFill>
                <a:latin typeface="Arial"/>
              </a:rPr>
              <a:t>If the second number is beyond the end of the string, it stops at the end </a:t>
            </a:r>
            <a:endParaRPr dirty="0">
              <a:solidFill>
                <a:srgbClr val="002060"/>
              </a:solidFill>
            </a:endParaRPr>
          </a:p>
          <a:p>
            <a:pPr marL="0"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2800" dirty="0">
                <a:solidFill>
                  <a:srgbClr val="002060"/>
                </a:solidFill>
                <a:latin typeface="Arial"/>
              </a:rPr>
              <a:t>If we leave off the first or last number of the slice, it is assumed to be beginning or end of the string respectively</a:t>
            </a:r>
          </a:p>
          <a:p>
            <a:pPr marL="0"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2800" dirty="0">
                <a:solidFill>
                  <a:srgbClr val="002060"/>
                </a:solidFill>
                <a:latin typeface="Arial"/>
              </a:rPr>
              <a:t>s = ‘spam’</a:t>
            </a:r>
          </a:p>
          <a:p>
            <a:pPr marL="0"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2800" dirty="0">
                <a:solidFill>
                  <a:srgbClr val="002060"/>
                </a:solidFill>
                <a:latin typeface="Arial"/>
              </a:rPr>
              <a:t>&gt;&gt;&gt;s[:3]</a:t>
            </a:r>
          </a:p>
          <a:p>
            <a:pPr marL="0"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2800" dirty="0">
                <a:solidFill>
                  <a:srgbClr val="002060"/>
                </a:solidFill>
                <a:latin typeface="Arial"/>
              </a:rPr>
              <a:t>‘spa’</a:t>
            </a:r>
          </a:p>
          <a:p>
            <a:pPr marL="0"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2800" dirty="0">
                <a:solidFill>
                  <a:srgbClr val="002060"/>
                </a:solidFill>
                <a:latin typeface="Arial"/>
              </a:rPr>
              <a:t>&gt;&gt;&gt;s[1:]</a:t>
            </a:r>
          </a:p>
          <a:p>
            <a:pPr marL="0"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2800" dirty="0">
                <a:solidFill>
                  <a:srgbClr val="002060"/>
                </a:solidFill>
                <a:latin typeface="Arial"/>
              </a:rPr>
              <a:t>‘</a:t>
            </a:r>
            <a:r>
              <a:rPr lang="en-IN" sz="2800" dirty="0" err="1">
                <a:solidFill>
                  <a:srgbClr val="002060"/>
                </a:solidFill>
                <a:latin typeface="Arial"/>
              </a:rPr>
              <a:t>pam</a:t>
            </a:r>
            <a:r>
              <a:rPr lang="en-IN" sz="2800" dirty="0">
                <a:solidFill>
                  <a:srgbClr val="002060"/>
                </a:solidFill>
                <a:latin typeface="Arial"/>
              </a:rPr>
              <a:t>’</a:t>
            </a:r>
          </a:p>
          <a:p>
            <a:pPr marL="0" lvl="1">
              <a:lnSpc>
                <a:spcPct val="150000"/>
              </a:lnSpc>
              <a:buSzPct val="75000"/>
              <a:buFont typeface="StarSymbol"/>
              <a:buChar char=""/>
            </a:pPr>
            <a:endParaRPr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800" b="1" dirty="0">
                <a:solidFill>
                  <a:srgbClr val="FF0000"/>
                </a:solidFill>
              </a:rPr>
              <a:t>PAC For Chocolate Problem</a:t>
            </a:r>
          </a:p>
        </p:txBody>
      </p:sp>
      <p:graphicFrame>
        <p:nvGraphicFramePr>
          <p:cNvPr id="82972" name="Group 28"/>
          <p:cNvGraphicFramePr>
            <a:graphicFrameLocks noGrp="1"/>
          </p:cNvGraphicFramePr>
          <p:nvPr>
            <p:ph sz="half" idx="2"/>
          </p:nvPr>
        </p:nvGraphicFramePr>
        <p:xfrm>
          <a:off x="672042" y="1511935"/>
          <a:ext cx="8736542" cy="4727317"/>
        </p:xfrm>
        <a:graphic>
          <a:graphicData uri="http://schemas.openxmlformats.org/drawingml/2006/table">
            <a:tbl>
              <a:tblPr/>
              <a:tblGrid>
                <a:gridCol w="2268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2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59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13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PAN number</a:t>
                      </a:r>
                    </a:p>
                  </a:txBody>
                  <a:tcPr marL="100806" marR="10080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Take each character and check if alphabets and digits are appropriately placed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Print Valid or Invalid</a:t>
                      </a: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08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-149253"/>
            <a:ext cx="9071640" cy="97818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/>
              </a:rPr>
              <a:t>Properties of Slicing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993755"/>
            <a:ext cx="9322658" cy="6143668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GB" sz="2800" dirty="0">
                <a:solidFill>
                  <a:srgbClr val="002060"/>
                </a:solidFill>
              </a:rPr>
              <a:t>S[1:3] - fetches items at offsets 1 up to but not including 3. </a:t>
            </a:r>
          </a:p>
          <a:p>
            <a:pPr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GB" sz="2800" dirty="0">
                <a:solidFill>
                  <a:srgbClr val="002060"/>
                </a:solidFill>
              </a:rPr>
              <a:t>S[1:] - fetches items at offset 1 through the end</a:t>
            </a:r>
          </a:p>
          <a:p>
            <a:pPr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GB" sz="2800" dirty="0">
                <a:solidFill>
                  <a:srgbClr val="002060"/>
                </a:solidFill>
              </a:rPr>
              <a:t> S[:3] - fetches items at offset 0 up to but not including 3</a:t>
            </a:r>
          </a:p>
          <a:p>
            <a:pPr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GB" sz="2800" dirty="0">
                <a:solidFill>
                  <a:srgbClr val="002060"/>
                </a:solidFill>
              </a:rPr>
              <a:t>S[:−1] - fetches items at offset 0 up to but not including last item</a:t>
            </a:r>
          </a:p>
          <a:p>
            <a:pPr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GB" sz="2800" dirty="0">
                <a:solidFill>
                  <a:srgbClr val="002060"/>
                </a:solidFill>
              </a:rPr>
              <a:t>S[:] - fetches items at offsets 0 through the end—making a top-level copy of 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-149253"/>
            <a:ext cx="9071640" cy="97818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dirty="0">
                <a:solidFill>
                  <a:srgbClr val="C00000"/>
                </a:solidFill>
              </a:rPr>
              <a:t>Extended slicing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993755"/>
            <a:ext cx="8608278" cy="607223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X[I:J:K] - means “extract all the items in X, from offset I through J−1, by K.”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Third limit, K, defaults to +1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If you specify an explicit value it is used to skip items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Extraction is reversed when negative value is given for K-1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Each time K-1 items are skipped</a:t>
            </a:r>
            <a:endParaRPr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594" y="-1292261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158444"/>
            <a:ext cx="9071640" cy="97818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dirty="0">
                <a:solidFill>
                  <a:srgbClr val="C00000"/>
                </a:solidFill>
              </a:rPr>
              <a:t>Extended slicing Examples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993755"/>
            <a:ext cx="8608278" cy="607223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S = '</a:t>
            </a:r>
            <a:r>
              <a:rPr lang="en-GB" sz="3200" dirty="0" err="1">
                <a:solidFill>
                  <a:srgbClr val="002060"/>
                </a:solidFill>
              </a:rPr>
              <a:t>abcdefghijklmnop</a:t>
            </a:r>
            <a:r>
              <a:rPr lang="en-GB" sz="3200" dirty="0">
                <a:solidFill>
                  <a:srgbClr val="002060"/>
                </a:solidFill>
              </a:rPr>
              <a:t>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S[1:10:2]               # Skipping items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'</a:t>
            </a:r>
            <a:r>
              <a:rPr lang="en-GB" sz="3200" dirty="0" err="1">
                <a:solidFill>
                  <a:srgbClr val="002060"/>
                </a:solidFill>
              </a:rPr>
              <a:t>bdfhj</a:t>
            </a:r>
            <a:r>
              <a:rPr lang="en-GB" sz="3200" dirty="0">
                <a:solidFill>
                  <a:srgbClr val="002060"/>
                </a:solidFill>
              </a:rPr>
              <a:t>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S[::2]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'</a:t>
            </a:r>
            <a:r>
              <a:rPr lang="en-GB" sz="3200" dirty="0" err="1">
                <a:solidFill>
                  <a:srgbClr val="002060"/>
                </a:solidFill>
              </a:rPr>
              <a:t>acegikmo</a:t>
            </a:r>
            <a:r>
              <a:rPr lang="en-GB" sz="3200" dirty="0">
                <a:solidFill>
                  <a:srgbClr val="002060"/>
                </a:solidFill>
              </a:rPr>
              <a:t>‘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S = 'hello'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S[::−1]                  # Reversing items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'</a:t>
            </a:r>
            <a:r>
              <a:rPr lang="en-GB" sz="3200" dirty="0" err="1">
                <a:solidFill>
                  <a:srgbClr val="002060"/>
                </a:solidFill>
              </a:rPr>
              <a:t>olleh</a:t>
            </a:r>
            <a:r>
              <a:rPr lang="en-GB" sz="3200" dirty="0">
                <a:solidFill>
                  <a:srgbClr val="002060"/>
                </a:solidFill>
              </a:rPr>
              <a:t>'</a:t>
            </a:r>
            <a:endParaRPr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158444"/>
            <a:ext cx="9071640" cy="97818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dirty="0">
                <a:solidFill>
                  <a:srgbClr val="C00000"/>
                </a:solidFill>
              </a:rPr>
              <a:t>Extended slicing Examples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993755"/>
            <a:ext cx="8608278" cy="607223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S = 'hello'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S[::−1]                  # Reversing items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'</a:t>
            </a:r>
            <a:r>
              <a:rPr lang="en-GB" sz="3200" dirty="0" err="1">
                <a:solidFill>
                  <a:srgbClr val="002060"/>
                </a:solidFill>
              </a:rPr>
              <a:t>olleh</a:t>
            </a:r>
            <a:r>
              <a:rPr lang="en-GB" sz="3200" dirty="0">
                <a:solidFill>
                  <a:srgbClr val="002060"/>
                </a:solidFill>
              </a:rPr>
              <a:t>'</a:t>
            </a:r>
            <a:endParaRPr sz="32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-77815"/>
            <a:ext cx="9071640" cy="97818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String Conversion Tools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708003"/>
            <a:ext cx="8608278" cy="607223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"42" + 1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err="1">
                <a:solidFill>
                  <a:srgbClr val="002060"/>
                </a:solidFill>
              </a:rPr>
              <a:t>TypeError</a:t>
            </a:r>
            <a:r>
              <a:rPr lang="en-GB" sz="3200" dirty="0">
                <a:solidFill>
                  <a:srgbClr val="002060"/>
                </a:solidFill>
              </a:rPr>
              <a:t>: Can't convert '</a:t>
            </a:r>
            <a:r>
              <a:rPr lang="en-GB" sz="3200" dirty="0" err="1">
                <a:solidFill>
                  <a:srgbClr val="002060"/>
                </a:solidFill>
              </a:rPr>
              <a:t>int</a:t>
            </a:r>
            <a:r>
              <a:rPr lang="en-GB" sz="3200" dirty="0">
                <a:solidFill>
                  <a:srgbClr val="002060"/>
                </a:solidFill>
              </a:rPr>
              <a:t>' object to </a:t>
            </a:r>
            <a:r>
              <a:rPr lang="en-GB" sz="3200" dirty="0" err="1">
                <a:solidFill>
                  <a:srgbClr val="002060"/>
                </a:solidFill>
              </a:rPr>
              <a:t>str</a:t>
            </a:r>
            <a:r>
              <a:rPr lang="en-GB" sz="3200" dirty="0">
                <a:solidFill>
                  <a:srgbClr val="002060"/>
                </a:solidFill>
              </a:rPr>
              <a:t> implicitly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</a:t>
            </a:r>
            <a:r>
              <a:rPr lang="en-GB" sz="3200" dirty="0" err="1">
                <a:solidFill>
                  <a:srgbClr val="002060"/>
                </a:solidFill>
              </a:rPr>
              <a:t>int</a:t>
            </a:r>
            <a:r>
              <a:rPr lang="en-GB" sz="3200" dirty="0">
                <a:solidFill>
                  <a:srgbClr val="002060"/>
                </a:solidFill>
              </a:rPr>
              <a:t>("42"), </a:t>
            </a:r>
            <a:r>
              <a:rPr lang="en-GB" sz="3200" dirty="0" err="1">
                <a:solidFill>
                  <a:srgbClr val="002060"/>
                </a:solidFill>
              </a:rPr>
              <a:t>str</a:t>
            </a:r>
            <a:r>
              <a:rPr lang="en-GB" sz="3200" dirty="0">
                <a:solidFill>
                  <a:srgbClr val="002060"/>
                </a:solidFill>
              </a:rPr>
              <a:t>(42)  # Convert from/to string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(42, '42')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err="1">
                <a:solidFill>
                  <a:srgbClr val="002060"/>
                </a:solidFill>
              </a:rPr>
              <a:t>int</a:t>
            </a:r>
            <a:r>
              <a:rPr lang="en-GB" sz="3200" dirty="0">
                <a:solidFill>
                  <a:srgbClr val="002060"/>
                </a:solidFill>
              </a:rPr>
              <a:t>("42") + 1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C00000"/>
                </a:solidFill>
              </a:rPr>
              <a:t>43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"42" + </a:t>
            </a:r>
            <a:r>
              <a:rPr lang="en-GB" sz="3200" dirty="0" err="1">
                <a:solidFill>
                  <a:srgbClr val="002060"/>
                </a:solidFill>
              </a:rPr>
              <a:t>str</a:t>
            </a:r>
            <a:r>
              <a:rPr lang="en-GB" sz="3200" dirty="0">
                <a:solidFill>
                  <a:srgbClr val="002060"/>
                </a:solidFill>
              </a:rPr>
              <a:t>(1)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C00000"/>
                </a:solidFill>
              </a:rPr>
              <a:t>'421'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endParaRPr lang="en-GB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158444"/>
            <a:ext cx="9071640" cy="97818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Character code Conversions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993755"/>
            <a:ext cx="8608278" cy="607223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err="1">
                <a:solidFill>
                  <a:srgbClr val="C00000"/>
                </a:solidFill>
              </a:rPr>
              <a:t>ord</a:t>
            </a:r>
            <a:r>
              <a:rPr lang="en-GB" sz="3200" dirty="0">
                <a:solidFill>
                  <a:srgbClr val="C00000"/>
                </a:solidFill>
              </a:rPr>
              <a:t> () - </a:t>
            </a:r>
            <a:r>
              <a:rPr lang="en-GB" sz="3200" dirty="0">
                <a:solidFill>
                  <a:srgbClr val="002060"/>
                </a:solidFill>
              </a:rPr>
              <a:t>Convert a single character to its underlying integer code (e.g., its ASCII byte value)— this value is used to represent the corresponding character in memory.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C00000"/>
                </a:solidFill>
              </a:rPr>
              <a:t>&gt;&gt;&gt; </a:t>
            </a:r>
            <a:r>
              <a:rPr lang="en-GB" sz="3200" dirty="0" err="1">
                <a:solidFill>
                  <a:srgbClr val="C00000"/>
                </a:solidFill>
              </a:rPr>
              <a:t>ord</a:t>
            </a:r>
            <a:r>
              <a:rPr lang="en-GB" sz="3200" dirty="0">
                <a:solidFill>
                  <a:srgbClr val="C00000"/>
                </a:solidFill>
              </a:rPr>
              <a:t>('s')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C00000"/>
                </a:solidFill>
              </a:rPr>
              <a:t>115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endParaRPr lang="en-GB" sz="3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158444"/>
            <a:ext cx="9071640" cy="97818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Character code Conversions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993755"/>
            <a:ext cx="8608278" cy="607223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err="1">
                <a:solidFill>
                  <a:srgbClr val="C00000"/>
                </a:solidFill>
              </a:rPr>
              <a:t>chr</a:t>
            </a:r>
            <a:r>
              <a:rPr lang="en-GB" sz="3200" dirty="0">
                <a:solidFill>
                  <a:srgbClr val="C00000"/>
                </a:solidFill>
              </a:rPr>
              <a:t> () – </a:t>
            </a:r>
            <a:r>
              <a:rPr lang="en-GB" sz="3200" dirty="0">
                <a:solidFill>
                  <a:srgbClr val="002060"/>
                </a:solidFill>
              </a:rPr>
              <a:t>Does inverse of </a:t>
            </a:r>
            <a:r>
              <a:rPr lang="en-GB" sz="3200" dirty="0" err="1">
                <a:solidFill>
                  <a:srgbClr val="002060"/>
                </a:solidFill>
              </a:rPr>
              <a:t>ord</a:t>
            </a:r>
            <a:endParaRPr lang="en-GB" sz="32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C00000"/>
                </a:solidFill>
              </a:rPr>
              <a:t>&gt;&gt;&gt; </a:t>
            </a:r>
            <a:r>
              <a:rPr lang="en-GB" sz="3200" dirty="0" err="1">
                <a:solidFill>
                  <a:srgbClr val="C00000"/>
                </a:solidFill>
              </a:rPr>
              <a:t>chr</a:t>
            </a:r>
            <a:r>
              <a:rPr lang="en-GB" sz="3200" dirty="0">
                <a:solidFill>
                  <a:srgbClr val="C00000"/>
                </a:solidFill>
              </a:rPr>
              <a:t>(115)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C00000"/>
                </a:solidFill>
              </a:rPr>
              <a:t>'s'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endParaRPr lang="en-GB" sz="3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158444"/>
            <a:ext cx="9071640" cy="97818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Character code Conversions - Example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993755"/>
            <a:ext cx="8608278" cy="607223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S = '5'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S = </a:t>
            </a:r>
            <a:r>
              <a:rPr lang="en-GB" sz="3200" dirty="0" err="1">
                <a:solidFill>
                  <a:srgbClr val="002060"/>
                </a:solidFill>
              </a:rPr>
              <a:t>chr</a:t>
            </a:r>
            <a:r>
              <a:rPr lang="en-GB" sz="3200" dirty="0">
                <a:solidFill>
                  <a:srgbClr val="002060"/>
                </a:solidFill>
              </a:rPr>
              <a:t>(</a:t>
            </a:r>
            <a:r>
              <a:rPr lang="en-GB" sz="3200" dirty="0" err="1">
                <a:solidFill>
                  <a:srgbClr val="002060"/>
                </a:solidFill>
              </a:rPr>
              <a:t>ord</a:t>
            </a:r>
            <a:r>
              <a:rPr lang="en-GB" sz="3200" dirty="0">
                <a:solidFill>
                  <a:srgbClr val="002060"/>
                </a:solidFill>
              </a:rPr>
              <a:t>(S) + 1)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S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'6‘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 &gt;&gt;&gt; S = </a:t>
            </a:r>
            <a:r>
              <a:rPr lang="en-GB" sz="3200" dirty="0" err="1">
                <a:solidFill>
                  <a:srgbClr val="002060"/>
                </a:solidFill>
              </a:rPr>
              <a:t>chr</a:t>
            </a:r>
            <a:r>
              <a:rPr lang="en-GB" sz="3200" dirty="0">
                <a:solidFill>
                  <a:srgbClr val="002060"/>
                </a:solidFill>
              </a:rPr>
              <a:t>(</a:t>
            </a:r>
            <a:r>
              <a:rPr lang="en-GB" sz="3200" dirty="0" err="1">
                <a:solidFill>
                  <a:srgbClr val="002060"/>
                </a:solidFill>
              </a:rPr>
              <a:t>ord</a:t>
            </a:r>
            <a:r>
              <a:rPr lang="en-GB" sz="3200" dirty="0">
                <a:solidFill>
                  <a:srgbClr val="002060"/>
                </a:solidFill>
              </a:rPr>
              <a:t>(S) + 1)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S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'7' </a:t>
            </a:r>
            <a:endParaRPr sz="32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158444"/>
            <a:ext cx="9071640" cy="97818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Character code Conversions - Example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993755"/>
            <a:ext cx="8608278" cy="607223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</a:t>
            </a:r>
            <a:r>
              <a:rPr lang="en-GB" sz="3200" dirty="0" err="1">
                <a:solidFill>
                  <a:srgbClr val="002060"/>
                </a:solidFill>
              </a:rPr>
              <a:t>ord</a:t>
            </a:r>
            <a:r>
              <a:rPr lang="en-GB" sz="3200" dirty="0">
                <a:solidFill>
                  <a:srgbClr val="002060"/>
                </a:solidFill>
              </a:rPr>
              <a:t>('5') - </a:t>
            </a:r>
            <a:r>
              <a:rPr lang="en-GB" sz="3200" dirty="0" err="1">
                <a:solidFill>
                  <a:srgbClr val="002060"/>
                </a:solidFill>
              </a:rPr>
              <a:t>ord</a:t>
            </a:r>
            <a:r>
              <a:rPr lang="en-GB" sz="3200" dirty="0">
                <a:solidFill>
                  <a:srgbClr val="002060"/>
                </a:solidFill>
              </a:rPr>
              <a:t>('0')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5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</a:t>
            </a:r>
            <a:r>
              <a:rPr lang="en-GB" sz="3200" dirty="0" err="1">
                <a:solidFill>
                  <a:srgbClr val="002060"/>
                </a:solidFill>
              </a:rPr>
              <a:t>int</a:t>
            </a:r>
            <a:r>
              <a:rPr lang="en-GB" sz="3200" dirty="0">
                <a:solidFill>
                  <a:srgbClr val="002060"/>
                </a:solidFill>
              </a:rPr>
              <a:t>('1101', 2) # Convert binary to integer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13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bin(13) # Convert integer to binary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'0b1101'</a:t>
            </a:r>
            <a:endParaRPr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65061"/>
            <a:ext cx="9071640" cy="64294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 err="1">
                <a:solidFill>
                  <a:srgbClr val="C00000"/>
                </a:solidFill>
                <a:latin typeface="Arial"/>
              </a:rPr>
              <a:t>Pseudocode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322456" y="850879"/>
            <a:ext cx="9575640" cy="607223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GB" sz="2000" b="1" dirty="0">
                <a:solidFill>
                  <a:srgbClr val="002060"/>
                </a:solidFill>
              </a:rPr>
              <a:t>READ PAN</a:t>
            </a:r>
          </a:p>
          <a:p>
            <a:pPr>
              <a:lnSpc>
                <a:spcPct val="120000"/>
              </a:lnSpc>
            </a:pPr>
            <a:r>
              <a:rPr lang="en-GB" sz="2000" b="1" dirty="0">
                <a:solidFill>
                  <a:srgbClr val="002060"/>
                </a:solidFill>
              </a:rPr>
              <a:t>If length of PAN is not ten then print “Invalid” and exit</a:t>
            </a:r>
          </a:p>
          <a:p>
            <a:pPr>
              <a:lnSpc>
                <a:spcPct val="120000"/>
              </a:lnSpc>
            </a:pPr>
            <a:r>
              <a:rPr lang="en-GB" sz="2000" b="1" dirty="0">
                <a:solidFill>
                  <a:srgbClr val="002060"/>
                </a:solidFill>
              </a:rPr>
              <a:t>FOR x=0 to5</a:t>
            </a:r>
          </a:p>
          <a:p>
            <a:pPr>
              <a:lnSpc>
                <a:spcPct val="120000"/>
              </a:lnSpc>
            </a:pPr>
            <a:r>
              <a:rPr lang="en-GB" sz="2000" b="1" dirty="0">
                <a:solidFill>
                  <a:srgbClr val="002060"/>
                </a:solidFill>
              </a:rPr>
              <a:t>	if PAN[x] is not a character THEN</a:t>
            </a:r>
          </a:p>
          <a:p>
            <a:pPr>
              <a:lnSpc>
                <a:spcPct val="120000"/>
              </a:lnSpc>
            </a:pPr>
            <a:r>
              <a:rPr lang="en-GB" sz="2000" b="1" dirty="0">
                <a:solidFill>
                  <a:srgbClr val="002060"/>
                </a:solidFill>
              </a:rPr>
              <a:t>		PRINT ‘invalid’</a:t>
            </a:r>
          </a:p>
          <a:p>
            <a:pPr>
              <a:lnSpc>
                <a:spcPct val="120000"/>
              </a:lnSpc>
            </a:pPr>
            <a:r>
              <a:rPr lang="en-GB" sz="2000" b="1" dirty="0">
                <a:solidFill>
                  <a:srgbClr val="002060"/>
                </a:solidFill>
              </a:rPr>
              <a:t>        		BREAK;</a:t>
            </a:r>
          </a:p>
          <a:p>
            <a:pPr>
              <a:lnSpc>
                <a:spcPct val="120000"/>
              </a:lnSpc>
            </a:pPr>
            <a:r>
              <a:rPr lang="en-GB" sz="2000" b="1" dirty="0">
                <a:solidFill>
                  <a:srgbClr val="002060"/>
                </a:solidFill>
              </a:rPr>
              <a:t>	END IF</a:t>
            </a:r>
          </a:p>
          <a:p>
            <a:pPr>
              <a:lnSpc>
                <a:spcPct val="120000"/>
              </a:lnSpc>
            </a:pPr>
            <a:r>
              <a:rPr lang="en-GB" sz="2000" b="1" dirty="0">
                <a:solidFill>
                  <a:srgbClr val="002060"/>
                </a:solidFill>
              </a:rPr>
              <a:t>END FOR</a:t>
            </a:r>
          </a:p>
          <a:p>
            <a:pPr>
              <a:lnSpc>
                <a:spcPct val="120000"/>
              </a:lnSpc>
            </a:pPr>
            <a:r>
              <a:rPr lang="en-GB" sz="2000" b="1" dirty="0">
                <a:solidFill>
                  <a:srgbClr val="002060"/>
                </a:solidFill>
              </a:rPr>
              <a:t>FOR x=5 to 9</a:t>
            </a:r>
          </a:p>
          <a:p>
            <a:pPr>
              <a:lnSpc>
                <a:spcPct val="120000"/>
              </a:lnSpc>
            </a:pPr>
            <a:r>
              <a:rPr lang="en-GB" sz="2000" b="1" dirty="0">
                <a:solidFill>
                  <a:srgbClr val="002060"/>
                </a:solidFill>
              </a:rPr>
              <a:t>	if PAN[x] is not a digit THEN</a:t>
            </a:r>
          </a:p>
          <a:p>
            <a:pPr>
              <a:lnSpc>
                <a:spcPct val="120000"/>
              </a:lnSpc>
            </a:pPr>
            <a:r>
              <a:rPr lang="en-GB" sz="2000" b="1" dirty="0">
                <a:solidFill>
                  <a:srgbClr val="002060"/>
                </a:solidFill>
              </a:rPr>
              <a:t>		PRINT ‘invalid’</a:t>
            </a:r>
          </a:p>
          <a:p>
            <a:pPr>
              <a:lnSpc>
                <a:spcPct val="120000"/>
              </a:lnSpc>
            </a:pPr>
            <a:r>
              <a:rPr lang="en-GB" sz="2000" b="1" dirty="0">
                <a:solidFill>
                  <a:srgbClr val="002060"/>
                </a:solidFill>
              </a:rPr>
              <a:t>        		BREAK;</a:t>
            </a:r>
          </a:p>
          <a:p>
            <a:pPr>
              <a:lnSpc>
                <a:spcPct val="120000"/>
              </a:lnSpc>
            </a:pPr>
            <a:r>
              <a:rPr lang="en-GB" sz="2000" b="1" dirty="0">
                <a:solidFill>
                  <a:srgbClr val="002060"/>
                </a:solidFill>
              </a:rPr>
              <a:t>	END IF</a:t>
            </a:r>
          </a:p>
          <a:p>
            <a:pPr>
              <a:lnSpc>
                <a:spcPct val="120000"/>
              </a:lnSpc>
            </a:pPr>
            <a:r>
              <a:rPr lang="en-GB" sz="2000" b="1" dirty="0">
                <a:solidFill>
                  <a:srgbClr val="002060"/>
                </a:solidFill>
              </a:rPr>
              <a:t>END FOR</a:t>
            </a:r>
          </a:p>
          <a:p>
            <a:pPr>
              <a:lnSpc>
                <a:spcPct val="120000"/>
              </a:lnSpc>
            </a:pPr>
            <a:r>
              <a:rPr lang="en-GB" sz="2000" b="1" dirty="0">
                <a:solidFill>
                  <a:srgbClr val="002060"/>
                </a:solidFill>
              </a:rPr>
              <a:t>IF PAN[9] is not a character THEN</a:t>
            </a:r>
          </a:p>
          <a:p>
            <a:pPr>
              <a:lnSpc>
                <a:spcPct val="120000"/>
              </a:lnSpc>
            </a:pPr>
            <a:r>
              <a:rPr lang="en-GB" sz="2000" b="1" dirty="0">
                <a:solidFill>
                  <a:srgbClr val="002060"/>
                </a:solidFill>
              </a:rPr>
              <a:t>	PRINT ‘invalid’</a:t>
            </a:r>
          </a:p>
          <a:p>
            <a:pPr>
              <a:lnSpc>
                <a:spcPct val="120000"/>
              </a:lnSpc>
            </a:pPr>
            <a:r>
              <a:rPr lang="en-GB" sz="2000" b="1" dirty="0">
                <a:solidFill>
                  <a:srgbClr val="002060"/>
                </a:solidFill>
              </a:rPr>
              <a:t>        		END IF</a:t>
            </a:r>
          </a:p>
          <a:p>
            <a:pPr>
              <a:lnSpc>
                <a:spcPct val="120000"/>
              </a:lnSpc>
            </a:pPr>
            <a:r>
              <a:rPr lang="en-GB" sz="2000" b="1" dirty="0">
                <a:solidFill>
                  <a:srgbClr val="002060"/>
                </a:solidFill>
              </a:rPr>
              <a:t>PRINT ‘valid’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/>
              </a:rPr>
              <a:t>Concatenation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  <a:latin typeface="Arial"/>
              </a:rPr>
              <a:t>&gt;&gt;&gt;S1 = ‘Welcome’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  <a:latin typeface="Arial"/>
              </a:rPr>
              <a:t>&gt;&gt;&gt;S2 = ‘Python’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  <a:latin typeface="Arial"/>
              </a:rPr>
              <a:t>&gt;&gt;&gt;S3 = S1 + S2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  <a:latin typeface="Arial"/>
              </a:rPr>
              <a:t>&gt;&gt;&gt;S3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'</a:t>
            </a:r>
            <a:r>
              <a:rPr lang="en-GB" sz="3200" dirty="0" err="1">
                <a:solidFill>
                  <a:srgbClr val="002060"/>
                </a:solidFill>
              </a:rPr>
              <a:t>WelcomePython</a:t>
            </a:r>
            <a:r>
              <a:rPr lang="en-GB" sz="3200" dirty="0">
                <a:solidFill>
                  <a:srgbClr val="002060"/>
                </a:solidFill>
              </a:rPr>
              <a:t>'</a:t>
            </a:r>
            <a:endParaRPr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39718" y="142876"/>
            <a:ext cx="9071640" cy="85087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Changing Strings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922317"/>
            <a:ext cx="9071640" cy="5929354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String - “immutable sequence”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Immutable - you cannot change a string in place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S = 'spam'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S[0] = 'x'                 # Raises an error!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 err="1">
                <a:solidFill>
                  <a:srgbClr val="002060"/>
                </a:solidFill>
              </a:rPr>
              <a:t>TypeError</a:t>
            </a:r>
            <a:r>
              <a:rPr lang="en-GB" sz="3200" dirty="0">
                <a:solidFill>
                  <a:srgbClr val="002060"/>
                </a:solidFill>
              </a:rPr>
              <a:t>: '</a:t>
            </a:r>
            <a:r>
              <a:rPr lang="en-GB" sz="3200" dirty="0" err="1">
                <a:solidFill>
                  <a:srgbClr val="002060"/>
                </a:solidFill>
              </a:rPr>
              <a:t>str</a:t>
            </a:r>
            <a:r>
              <a:rPr lang="en-GB" sz="3200" dirty="0">
                <a:solidFill>
                  <a:srgbClr val="002060"/>
                </a:solidFill>
              </a:rPr>
              <a:t>' object does not support item assignment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endParaRPr lang="en-GB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65061"/>
            <a:ext cx="9071640" cy="83531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Changing Strings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142876" y="850879"/>
            <a:ext cx="9755220" cy="6000792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S = S + 'SPAM!'           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# To change a string, make a new one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S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'</a:t>
            </a:r>
            <a:r>
              <a:rPr lang="en-GB" sz="3200" dirty="0" err="1">
                <a:solidFill>
                  <a:srgbClr val="002060"/>
                </a:solidFill>
              </a:rPr>
              <a:t>spamSPAM</a:t>
            </a:r>
            <a:r>
              <a:rPr lang="en-GB" sz="3200" dirty="0">
                <a:solidFill>
                  <a:srgbClr val="002060"/>
                </a:solidFill>
              </a:rPr>
              <a:t>!'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S = S[:4] + 'Burger' + S[−1]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S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'</a:t>
            </a:r>
            <a:r>
              <a:rPr lang="en-GB" sz="3200" dirty="0" err="1">
                <a:solidFill>
                  <a:srgbClr val="002060"/>
                </a:solidFill>
              </a:rPr>
              <a:t>spamBurger</a:t>
            </a:r>
            <a:r>
              <a:rPr lang="en-GB" sz="3200" dirty="0">
                <a:solidFill>
                  <a:srgbClr val="002060"/>
                </a:solidFill>
              </a:rPr>
              <a:t>!' 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65061"/>
            <a:ext cx="9071640" cy="83531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Replace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142876" y="850879"/>
            <a:ext cx="9898096" cy="6000792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S = '</a:t>
            </a:r>
            <a:r>
              <a:rPr lang="en-GB" sz="3200" dirty="0" err="1">
                <a:solidFill>
                  <a:srgbClr val="002060"/>
                </a:solidFill>
              </a:rPr>
              <a:t>splot</a:t>
            </a:r>
            <a:r>
              <a:rPr lang="en-GB" sz="3200" dirty="0">
                <a:solidFill>
                  <a:srgbClr val="002060"/>
                </a:solidFill>
              </a:rPr>
              <a:t>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S = </a:t>
            </a:r>
            <a:r>
              <a:rPr lang="en-GB" sz="3200" dirty="0" err="1">
                <a:solidFill>
                  <a:srgbClr val="002060"/>
                </a:solidFill>
              </a:rPr>
              <a:t>S.replace</a:t>
            </a:r>
            <a:r>
              <a:rPr lang="en-GB" sz="3200" dirty="0">
                <a:solidFill>
                  <a:srgbClr val="002060"/>
                </a:solidFill>
              </a:rPr>
              <a:t>('pl', '</a:t>
            </a:r>
            <a:r>
              <a:rPr lang="en-GB" sz="3200" dirty="0" err="1">
                <a:solidFill>
                  <a:srgbClr val="002060"/>
                </a:solidFill>
              </a:rPr>
              <a:t>pamal</a:t>
            </a:r>
            <a:r>
              <a:rPr lang="en-GB" sz="3200" dirty="0">
                <a:solidFill>
                  <a:srgbClr val="002060"/>
                </a:solidFill>
              </a:rPr>
              <a:t>')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S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'</a:t>
            </a:r>
            <a:r>
              <a:rPr lang="en-GB" sz="3200" dirty="0" err="1">
                <a:solidFill>
                  <a:srgbClr val="002060"/>
                </a:solidFill>
              </a:rPr>
              <a:t>spamalot</a:t>
            </a:r>
            <a:r>
              <a:rPr lang="en-GB" sz="3200" dirty="0">
                <a:solidFill>
                  <a:srgbClr val="002060"/>
                </a:solidFill>
              </a:rPr>
              <a:t>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65061"/>
            <a:ext cx="9071640" cy="83531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Formatting Strings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57190" y="850879"/>
            <a:ext cx="9398030" cy="6000792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'That is %d %s bird!' % (1, 'dead')          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That is 1 dead bird!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&gt;&gt;&gt; 'That is {0} {1} bird!'.format(1, 'dead')   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200" dirty="0">
                <a:solidFill>
                  <a:srgbClr val="002060"/>
                </a:solidFill>
              </a:rPr>
              <a:t>'That is 1 dead bird!' </a:t>
            </a:r>
            <a:endParaRPr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136499"/>
            <a:ext cx="9071640" cy="100013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/>
              </a:rPr>
              <a:t>String Library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82528" y="1279507"/>
            <a:ext cx="9715568" cy="4714908"/>
          </a:xfrm>
          <a:prstGeom prst="rect">
            <a:avLst/>
          </a:prstGeom>
        </p:spPr>
        <p:txBody>
          <a:bodyPr lIns="0" tIns="0" rIns="0" bIns="0"/>
          <a:lstStyle/>
          <a:p>
            <a:pPr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3200" dirty="0">
                <a:solidFill>
                  <a:srgbClr val="002060"/>
                </a:solidFill>
                <a:latin typeface="Arial"/>
              </a:rPr>
              <a:t>Python has a number of string functions which are in the string library</a:t>
            </a:r>
            <a:endParaRPr sz="200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3200" dirty="0">
                <a:solidFill>
                  <a:srgbClr val="002060"/>
                </a:solidFill>
                <a:latin typeface="Arial"/>
              </a:rPr>
              <a:t>These functions do not modify the original string, instead they return a new string that has been altered</a:t>
            </a:r>
            <a:endParaRPr sz="2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136499"/>
            <a:ext cx="9071640" cy="100013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/>
              </a:rPr>
              <a:t>String Library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82528" y="1065193"/>
            <a:ext cx="9715568" cy="5143536"/>
          </a:xfrm>
          <a:prstGeom prst="rect">
            <a:avLst/>
          </a:prstGeom>
        </p:spPr>
        <p:txBody>
          <a:bodyPr lIns="0" tIns="0" rIns="0" bIns="0"/>
          <a:lstStyle/>
          <a:p>
            <a:pPr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3200" dirty="0">
                <a:solidFill>
                  <a:srgbClr val="002060"/>
                </a:solidFill>
              </a:rPr>
              <a:t>&gt;&gt;&gt; greet = 'Hello </a:t>
            </a:r>
            <a:r>
              <a:rPr lang="en-IN" sz="3200" dirty="0" err="1">
                <a:solidFill>
                  <a:srgbClr val="002060"/>
                </a:solidFill>
              </a:rPr>
              <a:t>Arun</a:t>
            </a:r>
            <a:r>
              <a:rPr lang="en-IN" sz="3200" dirty="0">
                <a:solidFill>
                  <a:srgbClr val="002060"/>
                </a:solidFill>
              </a:rPr>
              <a:t>'</a:t>
            </a:r>
            <a:endParaRPr sz="3200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3200" dirty="0">
                <a:solidFill>
                  <a:srgbClr val="002060"/>
                </a:solidFill>
              </a:rPr>
              <a:t>&gt;&gt;&gt; zap = </a:t>
            </a:r>
            <a:r>
              <a:rPr lang="en-IN" sz="3200" dirty="0" err="1">
                <a:solidFill>
                  <a:srgbClr val="002060"/>
                </a:solidFill>
              </a:rPr>
              <a:t>greet.lower</a:t>
            </a:r>
            <a:r>
              <a:rPr lang="en-IN" sz="3200" dirty="0">
                <a:solidFill>
                  <a:srgbClr val="002060"/>
                </a:solidFill>
              </a:rPr>
              <a:t>()</a:t>
            </a:r>
            <a:endParaRPr sz="3200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3200" dirty="0">
                <a:solidFill>
                  <a:srgbClr val="002060"/>
                </a:solidFill>
              </a:rPr>
              <a:t>&gt;&gt;&gt; print (zap)</a:t>
            </a:r>
            <a:endParaRPr sz="3200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3200" dirty="0">
                <a:solidFill>
                  <a:srgbClr val="002060"/>
                </a:solidFill>
              </a:rPr>
              <a:t>hello </a:t>
            </a:r>
            <a:r>
              <a:rPr lang="en-IN" sz="3200" dirty="0" err="1">
                <a:solidFill>
                  <a:srgbClr val="002060"/>
                </a:solidFill>
              </a:rPr>
              <a:t>arun</a:t>
            </a:r>
            <a:endParaRPr sz="3200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3200" dirty="0">
                <a:solidFill>
                  <a:srgbClr val="002060"/>
                </a:solidFill>
              </a:rPr>
              <a:t>&gt;&gt;&gt; print (‘Hi </a:t>
            </a:r>
            <a:r>
              <a:rPr lang="en-IN" sz="3200" dirty="0" err="1">
                <a:solidFill>
                  <a:srgbClr val="002060"/>
                </a:solidFill>
              </a:rPr>
              <a:t>There'.lower</a:t>
            </a:r>
            <a:r>
              <a:rPr lang="en-IN" sz="3200" dirty="0">
                <a:solidFill>
                  <a:srgbClr val="002060"/>
                </a:solidFill>
              </a:rPr>
              <a:t>())</a:t>
            </a:r>
            <a:endParaRPr sz="3200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SzPct val="75000"/>
              <a:buFont typeface="StarSymbol"/>
              <a:buChar char=""/>
            </a:pPr>
            <a:r>
              <a:rPr lang="en-IN" sz="3200" dirty="0">
                <a:solidFill>
                  <a:srgbClr val="002060"/>
                </a:solidFill>
              </a:rPr>
              <a:t>hi there</a:t>
            </a:r>
            <a:endParaRPr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-77815"/>
            <a:ext cx="9071640" cy="90674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/>
              </a:rPr>
              <a:t>Searching a String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182528" y="779441"/>
            <a:ext cx="9715568" cy="6572296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>
                <a:solidFill>
                  <a:srgbClr val="002060"/>
                </a:solidFill>
                <a:latin typeface="Arial"/>
              </a:rPr>
              <a:t>find() - function to search for a string within another</a:t>
            </a:r>
            <a:endParaRPr sz="32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>
                <a:solidFill>
                  <a:srgbClr val="002060"/>
                </a:solidFill>
                <a:latin typeface="Arial"/>
              </a:rPr>
              <a:t>find()  - finds the first occurrence of the substring</a:t>
            </a:r>
            <a:endParaRPr sz="32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>
                <a:solidFill>
                  <a:srgbClr val="002060"/>
                </a:solidFill>
                <a:latin typeface="Arial"/>
              </a:rPr>
              <a:t>If the substring is not found, find() returns -1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>
                <a:solidFill>
                  <a:srgbClr val="002060"/>
                </a:solidFill>
                <a:latin typeface="Arial"/>
              </a:rPr>
              <a:t>&gt;&gt;&gt; name = '</a:t>
            </a:r>
            <a:r>
              <a:rPr lang="en-IN" sz="3200" dirty="0" err="1">
                <a:solidFill>
                  <a:srgbClr val="002060"/>
                </a:solidFill>
                <a:latin typeface="Arial"/>
              </a:rPr>
              <a:t>pradeepkumar</a:t>
            </a:r>
            <a:r>
              <a:rPr lang="en-IN" sz="3200" dirty="0">
                <a:solidFill>
                  <a:srgbClr val="002060"/>
                </a:solidFill>
                <a:latin typeface="Arial"/>
              </a:rPr>
              <a:t>‘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>
                <a:solidFill>
                  <a:srgbClr val="002060"/>
                </a:solidFill>
                <a:latin typeface="Arial"/>
              </a:rPr>
              <a:t>&gt;&gt;&gt; pos = </a:t>
            </a:r>
            <a:r>
              <a:rPr lang="en-IN" sz="3200" dirty="0" err="1">
                <a:solidFill>
                  <a:srgbClr val="002060"/>
                </a:solidFill>
                <a:latin typeface="Arial"/>
              </a:rPr>
              <a:t>name.find</a:t>
            </a:r>
            <a:r>
              <a:rPr lang="en-IN" sz="3200" dirty="0">
                <a:solidFill>
                  <a:srgbClr val="002060"/>
                </a:solidFill>
                <a:latin typeface="Arial"/>
              </a:rPr>
              <a:t>('de')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>
                <a:solidFill>
                  <a:srgbClr val="002060"/>
                </a:solidFill>
                <a:latin typeface="Arial"/>
              </a:rPr>
              <a:t>&gt;&gt;&gt; print (pos)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>
                <a:solidFill>
                  <a:srgbClr val="002060"/>
                </a:solidFill>
                <a:latin typeface="Arial"/>
              </a:rPr>
              <a:t>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-77815"/>
            <a:ext cx="9071640" cy="90674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/>
              </a:rPr>
              <a:t>Searching a String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182528" y="779441"/>
            <a:ext cx="9715568" cy="6572296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600" dirty="0">
                <a:solidFill>
                  <a:srgbClr val="002060"/>
                </a:solidFill>
              </a:rPr>
              <a:t>&gt;&gt;&gt; </a:t>
            </a:r>
            <a:r>
              <a:rPr lang="en-IN" sz="3600" dirty="0" err="1">
                <a:solidFill>
                  <a:srgbClr val="002060"/>
                </a:solidFill>
              </a:rPr>
              <a:t>aa</a:t>
            </a:r>
            <a:r>
              <a:rPr lang="en-IN" sz="3600" dirty="0">
                <a:solidFill>
                  <a:srgbClr val="002060"/>
                </a:solidFill>
              </a:rPr>
              <a:t> = “</a:t>
            </a:r>
            <a:r>
              <a:rPr lang="en-IN" sz="3600" dirty="0" err="1">
                <a:solidFill>
                  <a:srgbClr val="002060"/>
                </a:solidFill>
              </a:rPr>
              <a:t>fruit”.find</a:t>
            </a:r>
            <a:r>
              <a:rPr lang="en-IN" sz="3600" dirty="0">
                <a:solidFill>
                  <a:srgbClr val="002060"/>
                </a:solidFill>
              </a:rPr>
              <a:t>('z')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600" dirty="0">
                <a:solidFill>
                  <a:srgbClr val="002060"/>
                </a:solidFill>
              </a:rPr>
              <a:t>&gt;&gt;&gt; print (</a:t>
            </a:r>
            <a:r>
              <a:rPr lang="en-IN" sz="3600" dirty="0" err="1">
                <a:solidFill>
                  <a:srgbClr val="002060"/>
                </a:solidFill>
              </a:rPr>
              <a:t>aa</a:t>
            </a:r>
            <a:r>
              <a:rPr lang="en-IN" sz="3600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600" dirty="0">
                <a:solidFill>
                  <a:srgbClr val="002060"/>
                </a:solidFill>
              </a:rPr>
              <a:t>-1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600" dirty="0">
                <a:solidFill>
                  <a:srgbClr val="002060"/>
                </a:solidFill>
                <a:latin typeface="Arial"/>
              </a:rPr>
              <a:t>&gt;&gt;&gt; name = '</a:t>
            </a:r>
            <a:r>
              <a:rPr lang="en-IN" sz="3600" dirty="0" err="1">
                <a:solidFill>
                  <a:srgbClr val="002060"/>
                </a:solidFill>
                <a:latin typeface="Arial"/>
              </a:rPr>
              <a:t>pradeepkumar</a:t>
            </a:r>
            <a:r>
              <a:rPr lang="en-IN" sz="3600" dirty="0">
                <a:solidFill>
                  <a:srgbClr val="002060"/>
                </a:solidFill>
                <a:latin typeface="Arial"/>
              </a:rPr>
              <a:t>‘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600" dirty="0">
                <a:solidFill>
                  <a:srgbClr val="002060"/>
                </a:solidFill>
                <a:latin typeface="Arial"/>
              </a:rPr>
              <a:t>&gt;&gt;&gt; pos = </a:t>
            </a:r>
            <a:r>
              <a:rPr lang="en-IN" sz="3600" dirty="0" err="1">
                <a:solidFill>
                  <a:srgbClr val="002060"/>
                </a:solidFill>
                <a:latin typeface="Arial"/>
              </a:rPr>
              <a:t>name.find</a:t>
            </a:r>
            <a:r>
              <a:rPr lang="en-IN" sz="3600" dirty="0">
                <a:solidFill>
                  <a:srgbClr val="002060"/>
                </a:solidFill>
                <a:latin typeface="Arial"/>
              </a:rPr>
              <a:t>('de‘,5,8)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600" dirty="0">
                <a:solidFill>
                  <a:srgbClr val="002060"/>
                </a:solidFill>
                <a:latin typeface="Arial"/>
              </a:rPr>
              <a:t>&gt;&gt;&gt;pos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600" dirty="0">
                <a:solidFill>
                  <a:srgbClr val="002060"/>
                </a:solidFill>
                <a:latin typeface="Arial"/>
              </a:rPr>
              <a:t>-1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65061"/>
            <a:ext cx="9071640" cy="83531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Other Common String Methods in Action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142876" y="850879"/>
            <a:ext cx="9898096" cy="6000792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GB" sz="3600" dirty="0">
                <a:solidFill>
                  <a:srgbClr val="002060"/>
                </a:solidFill>
              </a:rPr>
              <a:t>&gt;&gt;&gt; line = "The knights who say Ni!               “</a:t>
            </a:r>
          </a:p>
          <a:p>
            <a:pPr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GB" sz="3600" dirty="0">
                <a:solidFill>
                  <a:srgbClr val="002060"/>
                </a:solidFill>
              </a:rPr>
              <a:t>&gt;&gt;&gt; </a:t>
            </a:r>
            <a:r>
              <a:rPr lang="en-GB" sz="3600" dirty="0" err="1">
                <a:solidFill>
                  <a:srgbClr val="002060"/>
                </a:solidFill>
              </a:rPr>
              <a:t>line.rstrip</a:t>
            </a:r>
            <a:r>
              <a:rPr lang="en-GB" sz="3600" dirty="0">
                <a:solidFill>
                  <a:srgbClr val="002060"/>
                </a:solidFill>
              </a:rPr>
              <a:t>() </a:t>
            </a:r>
          </a:p>
          <a:p>
            <a:pPr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GB" sz="3600" dirty="0">
                <a:solidFill>
                  <a:srgbClr val="002060"/>
                </a:solidFill>
              </a:rPr>
              <a:t>'The knights who say Ni!' </a:t>
            </a:r>
          </a:p>
          <a:p>
            <a:pPr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GB" sz="3600" dirty="0">
                <a:solidFill>
                  <a:srgbClr val="002060"/>
                </a:solidFill>
              </a:rPr>
              <a:t>&gt;&gt;&gt; </a:t>
            </a:r>
            <a:r>
              <a:rPr lang="en-GB" sz="3600" dirty="0" err="1">
                <a:solidFill>
                  <a:srgbClr val="002060"/>
                </a:solidFill>
              </a:rPr>
              <a:t>line.upper</a:t>
            </a:r>
            <a:r>
              <a:rPr lang="en-GB" sz="3600" dirty="0">
                <a:solidFill>
                  <a:srgbClr val="002060"/>
                </a:solidFill>
              </a:rPr>
              <a:t>() </a:t>
            </a:r>
          </a:p>
          <a:p>
            <a:pPr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GB" sz="3600" dirty="0">
                <a:solidFill>
                  <a:srgbClr val="002060"/>
                </a:solidFill>
              </a:rPr>
              <a:t>'THE KNIGHTS WHO SAY NI!‘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65061"/>
            <a:ext cx="9071640" cy="64294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/>
              </a:rPr>
              <a:t>Test Case 1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322456" y="850879"/>
            <a:ext cx="9575640" cy="1143008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GB" sz="4400" b="1" dirty="0">
                <a:solidFill>
                  <a:srgbClr val="002060"/>
                </a:solidFill>
              </a:rPr>
              <a:t>abcde1234r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253966" y="2708267"/>
            <a:ext cx="9575640" cy="1143008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GB" sz="4400" b="1" dirty="0">
                <a:solidFill>
                  <a:srgbClr val="002060"/>
                </a:solidFill>
              </a:rPr>
              <a:t>Valid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025" y="-2078079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65061"/>
            <a:ext cx="9071640" cy="83531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Other Common String Methods in Action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142876" y="850879"/>
            <a:ext cx="9898096" cy="6000792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4000" dirty="0">
                <a:solidFill>
                  <a:srgbClr val="002060"/>
                </a:solidFill>
              </a:rPr>
              <a:t>&gt;&gt;&gt; </a:t>
            </a:r>
            <a:r>
              <a:rPr lang="en-GB" sz="4000" dirty="0" err="1">
                <a:solidFill>
                  <a:srgbClr val="002060"/>
                </a:solidFill>
              </a:rPr>
              <a:t>line.isalpha</a:t>
            </a:r>
            <a:r>
              <a:rPr lang="en-GB" sz="4000" dirty="0">
                <a:solidFill>
                  <a:srgbClr val="002060"/>
                </a:solidFill>
              </a:rPr>
              <a:t>()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4000" dirty="0">
                <a:solidFill>
                  <a:srgbClr val="002060"/>
                </a:solidFill>
              </a:rPr>
              <a:t>False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4000" dirty="0">
                <a:solidFill>
                  <a:srgbClr val="002060"/>
                </a:solidFill>
              </a:rPr>
              <a:t>&gt;&gt;&gt; </a:t>
            </a:r>
            <a:r>
              <a:rPr lang="en-GB" sz="4000" dirty="0" err="1">
                <a:solidFill>
                  <a:srgbClr val="002060"/>
                </a:solidFill>
              </a:rPr>
              <a:t>line.endswith</a:t>
            </a:r>
            <a:r>
              <a:rPr lang="en-GB" sz="4000" dirty="0">
                <a:solidFill>
                  <a:srgbClr val="002060"/>
                </a:solidFill>
              </a:rPr>
              <a:t>('Ni!')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4000" dirty="0">
                <a:solidFill>
                  <a:srgbClr val="002060"/>
                </a:solidFill>
              </a:rPr>
              <a:t>True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4000" dirty="0">
                <a:solidFill>
                  <a:srgbClr val="002060"/>
                </a:solidFill>
              </a:rPr>
              <a:t>&gt;&gt;&gt; </a:t>
            </a:r>
            <a:r>
              <a:rPr lang="en-GB" sz="4000" dirty="0" err="1">
                <a:solidFill>
                  <a:srgbClr val="002060"/>
                </a:solidFill>
              </a:rPr>
              <a:t>line.startswith</a:t>
            </a:r>
            <a:r>
              <a:rPr lang="en-GB" sz="4000" dirty="0">
                <a:solidFill>
                  <a:srgbClr val="002060"/>
                </a:solidFill>
              </a:rPr>
              <a:t>('The')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4000" dirty="0">
                <a:solidFill>
                  <a:srgbClr val="002060"/>
                </a:solidFill>
              </a:rPr>
              <a:t>True </a:t>
            </a:r>
            <a:endParaRPr sz="4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65061"/>
            <a:ext cx="9071640" cy="83531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Other Common String Methods in Action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142876" y="850879"/>
            <a:ext cx="9898096" cy="6000792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600" dirty="0">
                <a:solidFill>
                  <a:srgbClr val="002060"/>
                </a:solidFill>
              </a:rPr>
              <a:t>length and slicing operations can be used to mimic </a:t>
            </a:r>
            <a:r>
              <a:rPr lang="en-GB" sz="3600" dirty="0" err="1">
                <a:solidFill>
                  <a:srgbClr val="002060"/>
                </a:solidFill>
              </a:rPr>
              <a:t>endswith</a:t>
            </a:r>
            <a:r>
              <a:rPr lang="en-GB" sz="3600" dirty="0">
                <a:solidFill>
                  <a:srgbClr val="002060"/>
                </a:solidFill>
              </a:rPr>
              <a:t>: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600" dirty="0">
                <a:solidFill>
                  <a:srgbClr val="002060"/>
                </a:solidFill>
              </a:rPr>
              <a:t>&gt;&gt;&gt; line = 'The knights who say Ni!\n'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600" dirty="0">
                <a:solidFill>
                  <a:srgbClr val="002060"/>
                </a:solidFill>
              </a:rPr>
              <a:t>&gt;&gt;&gt; </a:t>
            </a:r>
            <a:r>
              <a:rPr lang="en-GB" sz="3600" dirty="0" err="1">
                <a:solidFill>
                  <a:srgbClr val="002060"/>
                </a:solidFill>
              </a:rPr>
              <a:t>line.find</a:t>
            </a:r>
            <a:r>
              <a:rPr lang="en-GB" sz="3600" dirty="0">
                <a:solidFill>
                  <a:srgbClr val="002060"/>
                </a:solidFill>
              </a:rPr>
              <a:t>('Ni') != −1     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600" dirty="0">
                <a:solidFill>
                  <a:srgbClr val="002060"/>
                </a:solidFill>
              </a:rPr>
              <a:t>True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600" dirty="0">
                <a:solidFill>
                  <a:srgbClr val="002060"/>
                </a:solidFill>
              </a:rPr>
              <a:t>&gt;&gt;&gt; 'Ni' in line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3600" dirty="0">
                <a:solidFill>
                  <a:srgbClr val="002060"/>
                </a:solidFill>
              </a:rPr>
              <a:t>True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65061"/>
            <a:ext cx="9071640" cy="83531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Other Common String Methods in Action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142876" y="850879"/>
            <a:ext cx="9898096" cy="6000792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4000" dirty="0">
                <a:solidFill>
                  <a:srgbClr val="002060"/>
                </a:solidFill>
              </a:rPr>
              <a:t>&gt;&gt;&gt; sub = 'Ni!\n'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4000" dirty="0">
                <a:solidFill>
                  <a:srgbClr val="002060"/>
                </a:solidFill>
              </a:rPr>
              <a:t>&gt;&gt;&gt; </a:t>
            </a:r>
            <a:r>
              <a:rPr lang="en-GB" sz="4000" dirty="0" err="1">
                <a:solidFill>
                  <a:srgbClr val="002060"/>
                </a:solidFill>
              </a:rPr>
              <a:t>line.endswith</a:t>
            </a:r>
            <a:r>
              <a:rPr lang="en-GB" sz="4000" dirty="0">
                <a:solidFill>
                  <a:srgbClr val="002060"/>
                </a:solidFill>
              </a:rPr>
              <a:t>(sub)  # End test via method call or slice </a:t>
            </a: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GB" sz="4000" dirty="0">
                <a:solidFill>
                  <a:srgbClr val="002060"/>
                </a:solidFill>
              </a:rPr>
              <a:t>True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896" y="343642"/>
            <a:ext cx="6643734" cy="687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To check if all letters in a String are in Uppercase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9236" y="1581566"/>
            <a:ext cx="9072563" cy="4989036"/>
          </a:xfrm>
          <a:prstGeom prst="rect">
            <a:avLst/>
          </a:prstGeom>
        </p:spPr>
        <p:txBody>
          <a:bodyPr lIns="100794" tIns="50397" rIns="100794" bIns="50397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600" dirty="0" err="1"/>
              <a:t>isupper</a:t>
            </a:r>
            <a:r>
              <a:rPr lang="en-GB" sz="3600" dirty="0"/>
              <a:t>() function is used to check if all letters in a string are in upper case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solidFill>
                  <a:srgbClr val="C0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lIns="100794" tIns="50397" rIns="100794" bIns="50397">
            <a:normAutofit/>
          </a:bodyPr>
          <a:lstStyle/>
          <a:p>
            <a:pPr>
              <a:buNone/>
            </a:pPr>
            <a:r>
              <a:rPr lang="en-GB" sz="3200" dirty="0"/>
              <a:t>&gt;&gt;&gt; '</a:t>
            </a:r>
            <a:r>
              <a:rPr lang="en-GB" sz="3200" dirty="0" err="1"/>
              <a:t>a'.isupper</a:t>
            </a:r>
            <a:r>
              <a:rPr lang="en-GB" sz="3200" dirty="0"/>
              <a:t>()</a:t>
            </a:r>
          </a:p>
          <a:p>
            <a:pPr>
              <a:buNone/>
            </a:pPr>
            <a:r>
              <a:rPr lang="en-GB" sz="3200" dirty="0"/>
              <a:t>False</a:t>
            </a:r>
          </a:p>
          <a:p>
            <a:pPr>
              <a:buNone/>
            </a:pPr>
            <a:r>
              <a:rPr lang="en-GB" sz="3200" dirty="0"/>
              <a:t>&gt;&gt;&gt; '</a:t>
            </a:r>
            <a:r>
              <a:rPr lang="en-GB" sz="3200" dirty="0" err="1"/>
              <a:t>A'.isupper</a:t>
            </a:r>
            <a:r>
              <a:rPr lang="en-GB" sz="3200" dirty="0"/>
              <a:t>()</a:t>
            </a:r>
          </a:p>
          <a:p>
            <a:pPr>
              <a:buNone/>
            </a:pPr>
            <a:r>
              <a:rPr lang="en-GB" sz="3200" dirty="0"/>
              <a:t>True</a:t>
            </a:r>
          </a:p>
          <a:p>
            <a:pPr>
              <a:buNone/>
            </a:pPr>
            <a:r>
              <a:rPr lang="en-GB" sz="3200" dirty="0"/>
              <a:t>&gt;&gt;&gt; '</a:t>
            </a:r>
            <a:r>
              <a:rPr lang="en-GB" sz="3200" dirty="0" err="1"/>
              <a:t>AB'.isupper</a:t>
            </a:r>
            <a:r>
              <a:rPr lang="en-GB" sz="3200" dirty="0"/>
              <a:t>()</a:t>
            </a:r>
          </a:p>
          <a:p>
            <a:pPr>
              <a:buNone/>
            </a:pPr>
            <a:r>
              <a:rPr lang="en-GB" sz="3200" dirty="0"/>
              <a:t>True</a:t>
            </a:r>
          </a:p>
          <a:p>
            <a:pPr>
              <a:buNone/>
            </a:pPr>
            <a:r>
              <a:rPr lang="en-GB" sz="3200" dirty="0"/>
              <a:t>&gt;&gt;&gt; '</a:t>
            </a:r>
            <a:r>
              <a:rPr lang="en-GB" sz="3200" dirty="0" err="1"/>
              <a:t>ABc'.isupper</a:t>
            </a:r>
            <a:r>
              <a:rPr lang="en-GB" sz="3200" dirty="0"/>
              <a:t>()</a:t>
            </a:r>
          </a:p>
          <a:p>
            <a:pPr>
              <a:buNone/>
            </a:pPr>
            <a:r>
              <a:rPr lang="en-GB" sz="3200" dirty="0"/>
              <a:t>False</a:t>
            </a:r>
          </a:p>
          <a:p>
            <a:pPr>
              <a:buNone/>
            </a:pPr>
            <a:r>
              <a:rPr lang="en-GB" sz="3200" dirty="0"/>
              <a:t>&gt;&gt;&gt;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To check if all letters in a String are in Lowercase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lIns="100794" tIns="50397" rIns="100794" bIns="50397">
            <a:normAutofit/>
          </a:bodyPr>
          <a:lstStyle/>
          <a:p>
            <a:r>
              <a:rPr lang="en-GB" sz="3600" dirty="0" err="1"/>
              <a:t>islower</a:t>
            </a:r>
            <a:r>
              <a:rPr lang="en-GB" sz="3600" dirty="0"/>
              <a:t>() function is used to check if all letters in a string are in lower case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solidFill>
                  <a:srgbClr val="C0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buNone/>
            </a:pPr>
            <a:r>
              <a:rPr lang="en-GB" sz="3200" dirty="0"/>
              <a:t>&gt;&gt;&gt; '</a:t>
            </a:r>
            <a:r>
              <a:rPr lang="en-GB" sz="3200" dirty="0" err="1"/>
              <a:t>a'.islower</a:t>
            </a:r>
            <a:r>
              <a:rPr lang="en-GB" sz="3200" dirty="0"/>
              <a:t>()</a:t>
            </a:r>
          </a:p>
          <a:p>
            <a:pPr>
              <a:buNone/>
            </a:pPr>
            <a:r>
              <a:rPr lang="en-GB" sz="3200" dirty="0"/>
              <a:t>True</a:t>
            </a:r>
          </a:p>
          <a:p>
            <a:pPr>
              <a:buNone/>
            </a:pPr>
            <a:r>
              <a:rPr lang="en-GB" sz="3200" dirty="0"/>
              <a:t>&gt;&gt;&gt; '</a:t>
            </a:r>
            <a:r>
              <a:rPr lang="en-GB" sz="3200" dirty="0" err="1"/>
              <a:t>aB'.islower</a:t>
            </a:r>
            <a:r>
              <a:rPr lang="en-GB" sz="3200" dirty="0"/>
              <a:t>()</a:t>
            </a:r>
          </a:p>
          <a:p>
            <a:pPr>
              <a:buNone/>
            </a:pPr>
            <a:r>
              <a:rPr lang="en-GB" sz="3200" dirty="0"/>
              <a:t>False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To check if a sentence is in Title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lIns="100794" tIns="50397" rIns="100794" bIns="50397">
            <a:normAutofit/>
          </a:bodyPr>
          <a:lstStyle/>
          <a:p>
            <a:r>
              <a:rPr lang="en-GB" sz="3600" dirty="0" err="1"/>
              <a:t>istitle</a:t>
            </a:r>
            <a:r>
              <a:rPr lang="en-GB" sz="3600" dirty="0"/>
              <a:t>() function is used to check if all letters in a string are in title case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65061"/>
            <a:ext cx="9071640" cy="64294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/>
              </a:rPr>
              <a:t>Test Case 2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322456" y="850879"/>
            <a:ext cx="9575640" cy="1143008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GB" sz="4400" b="1" dirty="0">
                <a:solidFill>
                  <a:srgbClr val="002060"/>
                </a:solidFill>
              </a:rPr>
              <a:t>abcde12345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253966" y="2708267"/>
            <a:ext cx="9575640" cy="1143008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GB" sz="4400" b="1" dirty="0">
                <a:solidFill>
                  <a:srgbClr val="002060"/>
                </a:solidFill>
              </a:rPr>
              <a:t>Invalid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rgbClr val="C0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buNone/>
            </a:pPr>
            <a:r>
              <a:rPr lang="en-GB" sz="3600" dirty="0"/>
              <a:t>&gt;&gt;&gt; 'Apple Is A </a:t>
            </a:r>
            <a:r>
              <a:rPr lang="en-GB" sz="3600" dirty="0" err="1"/>
              <a:t>Tree'.istitle</a:t>
            </a:r>
            <a:r>
              <a:rPr lang="en-GB" sz="3600" dirty="0"/>
              <a:t>()</a:t>
            </a:r>
          </a:p>
          <a:p>
            <a:pPr>
              <a:buNone/>
            </a:pPr>
            <a:r>
              <a:rPr lang="en-GB" sz="3600" dirty="0"/>
              <a:t>True</a:t>
            </a:r>
          </a:p>
          <a:p>
            <a:pPr>
              <a:buNone/>
            </a:pPr>
            <a:endParaRPr lang="en-GB" sz="3600" dirty="0"/>
          </a:p>
          <a:p>
            <a:pPr>
              <a:buNone/>
            </a:pPr>
            <a:endParaRPr lang="en-GB" sz="3600" dirty="0"/>
          </a:p>
          <a:p>
            <a:pPr>
              <a:buNone/>
            </a:pPr>
            <a:r>
              <a:rPr lang="en-GB" sz="3600" dirty="0"/>
              <a:t>&gt;&gt;&gt; 'Apple Is A </a:t>
            </a:r>
            <a:r>
              <a:rPr lang="en-GB" sz="3600" dirty="0" err="1"/>
              <a:t>tree'.istitle</a:t>
            </a:r>
            <a:r>
              <a:rPr lang="en-GB" sz="3600" dirty="0"/>
              <a:t>()</a:t>
            </a:r>
          </a:p>
          <a:p>
            <a:pPr>
              <a:buNone/>
            </a:pPr>
            <a:r>
              <a:rPr lang="en-GB" sz="3600" dirty="0"/>
              <a:t>False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A91C-FC79-475E-AAA6-3190C6CB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-180603"/>
            <a:ext cx="9071640" cy="1744443"/>
          </a:xfrm>
        </p:spPr>
        <p:txBody>
          <a:bodyPr/>
          <a:lstStyle/>
          <a:p>
            <a:r>
              <a:rPr lang="en-US" altLang="en-US" sz="5000" dirty="0">
                <a:solidFill>
                  <a:schemeClr val="tx1"/>
                </a:solidFill>
              </a:rPr>
              <a:t>      Looping Through Strings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6E121-7192-4ACC-92DA-A07FAA1C956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22313" y="1628020"/>
            <a:ext cx="9071640" cy="4856516"/>
          </a:xfrm>
        </p:spPr>
        <p:txBody>
          <a:bodyPr/>
          <a:lstStyle/>
          <a:p>
            <a:pPr algn="just"/>
            <a:r>
              <a:rPr lang="en-US" altLang="en-US" sz="3600" dirty="0">
                <a:solidFill>
                  <a:schemeClr val="tx1"/>
                </a:solidFill>
              </a:rPr>
              <a:t>Using a while statement and an iteration variable, and the </a:t>
            </a:r>
            <a:r>
              <a:rPr lang="en-US" altLang="en-US" sz="3600" dirty="0" err="1">
                <a:solidFill>
                  <a:schemeClr val="tx1"/>
                </a:solidFill>
              </a:rPr>
              <a:t>len</a:t>
            </a:r>
            <a:r>
              <a:rPr lang="en-US" altLang="en-US" sz="3600" dirty="0">
                <a:solidFill>
                  <a:schemeClr val="tx1"/>
                </a:solidFill>
              </a:rPr>
              <a:t> function, we can construct a loop to look at each of the letters in a string individually.</a:t>
            </a:r>
          </a:p>
          <a:p>
            <a:endParaRPr lang="en-US" altLang="en-US" sz="36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3000" dirty="0">
                <a:solidFill>
                  <a:schemeClr val="tx1"/>
                </a:solidFill>
                <a:ea typeface="MS PGothic" panose="020B0600070205080204" pitchFamily="34" charset="-128"/>
              </a:rPr>
              <a:t>fruit = </a:t>
            </a:r>
            <a:r>
              <a:rPr lang="fr-FR" altLang="en-US" sz="3000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3000" dirty="0">
                <a:solidFill>
                  <a:schemeClr val="tx1"/>
                </a:solidFill>
                <a:ea typeface="MS PGothic" panose="020B0600070205080204" pitchFamily="34" charset="-128"/>
              </a:rPr>
              <a:t>banana</a:t>
            </a:r>
            <a:r>
              <a:rPr lang="fr-FR" altLang="en-US" sz="3000" dirty="0">
                <a:solidFill>
                  <a:schemeClr val="tx1"/>
                </a:solidFill>
                <a:ea typeface="MS PGothic" panose="020B0600070205080204" pitchFamily="34" charset="-128"/>
              </a:rPr>
              <a:t>’                                           </a:t>
            </a:r>
            <a:endParaRPr lang="en-US" altLang="en-US" sz="3000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z="3000" dirty="0">
                <a:solidFill>
                  <a:schemeClr val="tx1"/>
                </a:solidFill>
                <a:ea typeface="MS PGothic" panose="020B0600070205080204" pitchFamily="34" charset="-128"/>
              </a:rPr>
              <a:t>index = 0</a:t>
            </a:r>
          </a:p>
          <a:p>
            <a:pPr eaLnBrk="1" hangingPunct="1"/>
            <a:r>
              <a:rPr lang="en-US" altLang="en-US" sz="3000" dirty="0">
                <a:solidFill>
                  <a:schemeClr val="tx1"/>
                </a:solidFill>
                <a:ea typeface="MS PGothic" panose="020B0600070205080204" pitchFamily="34" charset="-128"/>
              </a:rPr>
              <a:t>while index &lt; </a:t>
            </a:r>
            <a:r>
              <a:rPr lang="en-US" altLang="en-US" sz="3000" dirty="0" err="1">
                <a:solidFill>
                  <a:schemeClr val="tx1"/>
                </a:solidFill>
                <a:ea typeface="MS PGothic" panose="020B0600070205080204" pitchFamily="34" charset="-128"/>
              </a:rPr>
              <a:t>len</a:t>
            </a:r>
            <a:r>
              <a:rPr lang="en-US" altLang="en-US" sz="3000" dirty="0">
                <a:solidFill>
                  <a:schemeClr val="tx1"/>
                </a:solidFill>
                <a:ea typeface="MS PGothic" panose="020B0600070205080204" pitchFamily="34" charset="-128"/>
              </a:rPr>
              <a:t>(fruit) :     </a:t>
            </a:r>
          </a:p>
          <a:p>
            <a:pPr eaLnBrk="1" hangingPunct="1"/>
            <a:r>
              <a:rPr lang="en-US" altLang="en-US" sz="3000" dirty="0">
                <a:solidFill>
                  <a:schemeClr val="tx1"/>
                </a:solidFill>
                <a:ea typeface="MS PGothic" panose="020B0600070205080204" pitchFamily="34" charset="-128"/>
              </a:rPr>
              <a:t>   letter = fruit[index]</a:t>
            </a:r>
          </a:p>
          <a:p>
            <a:pPr eaLnBrk="1" hangingPunct="1"/>
            <a:r>
              <a:rPr lang="en-US" altLang="en-US" sz="3000" dirty="0">
                <a:solidFill>
                  <a:schemeClr val="tx1"/>
                </a:solidFill>
                <a:ea typeface="MS PGothic" panose="020B0600070205080204" pitchFamily="34" charset="-128"/>
              </a:rPr>
              <a:t>   print (index, letter)</a:t>
            </a:r>
          </a:p>
          <a:p>
            <a:pPr eaLnBrk="1" hangingPunct="1"/>
            <a:r>
              <a:rPr lang="en-US" altLang="en-US" sz="3000">
                <a:solidFill>
                  <a:schemeClr val="tx1"/>
                </a:solidFill>
                <a:ea typeface="MS PGothic" panose="020B0600070205080204" pitchFamily="34" charset="-128"/>
              </a:rPr>
              <a:t>   index </a:t>
            </a:r>
            <a:r>
              <a:rPr lang="en-US" altLang="en-US" sz="3000" dirty="0">
                <a:solidFill>
                  <a:schemeClr val="tx1"/>
                </a:solidFill>
                <a:ea typeface="MS PGothic" panose="020B0600070205080204" pitchFamily="34" charset="-128"/>
              </a:rPr>
              <a:t>= index + 1</a:t>
            </a:r>
          </a:p>
          <a:p>
            <a:pPr eaLnBrk="1" hangingPunct="1"/>
            <a:endParaRPr lang="en-US" altLang="en-US" sz="3000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641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2DCF-8A1D-4C7F-BC7A-F3A78634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32" y="409779"/>
            <a:ext cx="9071640" cy="1262520"/>
          </a:xfrm>
        </p:spPr>
        <p:txBody>
          <a:bodyPr/>
          <a:lstStyle/>
          <a:p>
            <a:pPr algn="ctr"/>
            <a:r>
              <a:rPr lang="en-US" sz="5000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B36DE-0CA8-4E59-AD7E-62231E3094B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587617"/>
            <a:ext cx="9071640" cy="4384440"/>
          </a:xfrm>
        </p:spPr>
        <p:txBody>
          <a:bodyPr/>
          <a:lstStyle/>
          <a:p>
            <a:pPr marL="749300" eaLnBrk="1" hangingPunct="1"/>
            <a:r>
              <a:rPr lang="en-US" altLang="en-US" sz="4000" dirty="0">
                <a:solidFill>
                  <a:schemeClr val="tx1"/>
                </a:solidFill>
              </a:rPr>
              <a:t>A definite loop using a for statement is much more elegant</a:t>
            </a:r>
          </a:p>
          <a:p>
            <a:pPr marL="749300" eaLnBrk="1" hangingPunct="1"/>
            <a:r>
              <a:rPr lang="en-US" altLang="en-US" sz="4000" dirty="0">
                <a:solidFill>
                  <a:schemeClr val="tx1"/>
                </a:solidFill>
              </a:rPr>
              <a:t>The iteration variable is completely taken care of by the for loop</a:t>
            </a:r>
          </a:p>
          <a:p>
            <a:pPr marL="749300" eaLnBrk="1" hangingPunct="1"/>
            <a:endParaRPr lang="en-US" altLang="en-US" sz="40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4000" dirty="0">
                <a:solidFill>
                  <a:schemeClr val="tx1"/>
                </a:solidFill>
                <a:ea typeface="MS PGothic" panose="020B0600070205080204" pitchFamily="34" charset="-128"/>
              </a:rPr>
              <a:t>fruit = </a:t>
            </a:r>
            <a:r>
              <a:rPr lang="fr-FR" altLang="en-US" sz="4000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4000" dirty="0">
                <a:solidFill>
                  <a:schemeClr val="tx1"/>
                </a:solidFill>
                <a:ea typeface="MS PGothic" panose="020B0600070205080204" pitchFamily="34" charset="-128"/>
              </a:rPr>
              <a:t>banana</a:t>
            </a:r>
            <a:r>
              <a:rPr lang="fr-FR" altLang="en-US" sz="4000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endParaRPr lang="en-US" altLang="en-US" sz="4000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z="4000" dirty="0">
                <a:solidFill>
                  <a:schemeClr val="tx1"/>
                </a:solidFill>
                <a:ea typeface="MS PGothic" panose="020B0600070205080204" pitchFamily="34" charset="-128"/>
              </a:rPr>
              <a:t>for letter in fruit : </a:t>
            </a:r>
          </a:p>
          <a:p>
            <a:pPr eaLnBrk="1" hangingPunct="1"/>
            <a:r>
              <a:rPr lang="en-US" altLang="en-US" sz="4000" dirty="0">
                <a:solidFill>
                  <a:schemeClr val="tx1"/>
                </a:solidFill>
                <a:ea typeface="MS PGothic" panose="020B0600070205080204" pitchFamily="34" charset="-128"/>
              </a:rPr>
              <a:t>   print (letter)</a:t>
            </a:r>
          </a:p>
          <a:p>
            <a:pPr marL="749300" eaLnBrk="1" hangingPunct="1"/>
            <a:endParaRPr lang="en-US" alt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20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FFEC-8EB5-4D74-9662-4EF970C9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/>
              <a:t>Looping and Counting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208EC-E994-4C29-9087-52350CBE8E4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301319"/>
            <a:ext cx="9071640" cy="7438957"/>
          </a:xfrm>
        </p:spPr>
        <p:txBody>
          <a:bodyPr/>
          <a:lstStyle/>
          <a:p>
            <a:r>
              <a:rPr lang="en-US" altLang="en-US" sz="3200" dirty="0"/>
              <a:t>This is a simple loop that loops through each letter in a string and counts the number of times the loop encounters the </a:t>
            </a:r>
            <a:r>
              <a:rPr lang="fr-FR" altLang="en-US" sz="3200" dirty="0"/>
              <a:t>'</a:t>
            </a:r>
            <a:r>
              <a:rPr lang="en-US" altLang="en-US" sz="3200" dirty="0"/>
              <a:t>a</a:t>
            </a:r>
            <a:r>
              <a:rPr lang="fr-FR" altLang="en-US" sz="3200" dirty="0"/>
              <a:t>'</a:t>
            </a:r>
            <a:r>
              <a:rPr lang="en-US" altLang="en-US" sz="3200" dirty="0"/>
              <a:t> character.</a:t>
            </a:r>
          </a:p>
          <a:p>
            <a:pPr eaLnBrk="1" hangingPunct="1"/>
            <a:endParaRPr lang="en-US" altLang="en-US" sz="3000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z="3000" dirty="0">
                <a:solidFill>
                  <a:schemeClr val="tx1"/>
                </a:solidFill>
                <a:ea typeface="MS PGothic" panose="020B0600070205080204" pitchFamily="34" charset="-128"/>
              </a:rPr>
              <a:t>word = </a:t>
            </a:r>
            <a:r>
              <a:rPr lang="fr-FR" altLang="en-US" sz="3000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3000" dirty="0">
                <a:solidFill>
                  <a:schemeClr val="tx1"/>
                </a:solidFill>
                <a:ea typeface="MS PGothic" panose="020B0600070205080204" pitchFamily="34" charset="-128"/>
              </a:rPr>
              <a:t>banana</a:t>
            </a:r>
            <a:r>
              <a:rPr lang="fr-FR" altLang="en-US" sz="3000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endParaRPr lang="en-US" altLang="en-US" sz="3000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z="3000" dirty="0">
                <a:solidFill>
                  <a:schemeClr val="tx1"/>
                </a:solidFill>
                <a:ea typeface="MS PGothic" panose="020B0600070205080204" pitchFamily="34" charset="-128"/>
              </a:rPr>
              <a:t>count = 0</a:t>
            </a:r>
          </a:p>
          <a:p>
            <a:pPr eaLnBrk="1" hangingPunct="1"/>
            <a:r>
              <a:rPr lang="en-US" altLang="en-US" sz="3000" dirty="0">
                <a:solidFill>
                  <a:schemeClr val="tx1"/>
                </a:solidFill>
                <a:ea typeface="MS PGothic" panose="020B0600070205080204" pitchFamily="34" charset="-128"/>
              </a:rPr>
              <a:t>for letter in word :</a:t>
            </a:r>
          </a:p>
          <a:p>
            <a:pPr eaLnBrk="1" hangingPunct="1"/>
            <a:r>
              <a:rPr lang="en-US" altLang="en-US" sz="3000" dirty="0">
                <a:solidFill>
                  <a:schemeClr val="tx1"/>
                </a:solidFill>
                <a:ea typeface="MS PGothic" panose="020B0600070205080204" pitchFamily="34" charset="-128"/>
              </a:rPr>
              <a:t>    if letter == </a:t>
            </a:r>
            <a:r>
              <a:rPr lang="fr-FR" altLang="en-US" sz="3000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3000" dirty="0">
                <a:solidFill>
                  <a:schemeClr val="tx1"/>
                </a:solidFill>
                <a:ea typeface="MS PGothic" panose="020B0600070205080204" pitchFamily="34" charset="-128"/>
              </a:rPr>
              <a:t>a</a:t>
            </a:r>
            <a:r>
              <a:rPr lang="fr-FR" altLang="en-US" sz="3000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3000" dirty="0">
                <a:solidFill>
                  <a:schemeClr val="tx1"/>
                </a:solidFill>
                <a:ea typeface="MS PGothic" panose="020B0600070205080204" pitchFamily="34" charset="-128"/>
              </a:rPr>
              <a:t> : </a:t>
            </a:r>
          </a:p>
          <a:p>
            <a:pPr eaLnBrk="1" hangingPunct="1"/>
            <a:r>
              <a:rPr lang="en-US" altLang="en-US" sz="3000" dirty="0">
                <a:solidFill>
                  <a:schemeClr val="tx1"/>
                </a:solidFill>
                <a:ea typeface="MS PGothic" panose="020B0600070205080204" pitchFamily="34" charset="-128"/>
              </a:rPr>
              <a:t>       count = count + 1</a:t>
            </a:r>
          </a:p>
          <a:p>
            <a:pPr eaLnBrk="1" hangingPunct="1"/>
            <a:r>
              <a:rPr lang="en-US" altLang="en-US" sz="3000" dirty="0">
                <a:solidFill>
                  <a:schemeClr val="tx1"/>
                </a:solidFill>
                <a:ea typeface="MS PGothic" panose="020B0600070205080204" pitchFamily="34" charset="-128"/>
              </a:rPr>
              <a:t>print (count)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829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A679-B11B-4287-9946-EA1B4F1E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/>
              <a:t>String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CA02-EE79-419D-BB77-ACAD5E9C4D2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80872" y="2195661"/>
            <a:ext cx="9071640" cy="1262520"/>
          </a:xfrm>
        </p:spPr>
        <p:txBody>
          <a:bodyPr/>
          <a:lstStyle/>
          <a:p>
            <a:r>
              <a:rPr lang="en-US" sz="3200" dirty="0"/>
              <a:t>word=input()</a:t>
            </a:r>
          </a:p>
          <a:p>
            <a:r>
              <a:rPr lang="en-US" sz="3200" dirty="0"/>
              <a:t>if word == 'banana':</a:t>
            </a:r>
          </a:p>
          <a:p>
            <a:r>
              <a:rPr lang="en-US" sz="3200" dirty="0"/>
              <a:t>    print ( 'All right, bananas')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3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65061"/>
            <a:ext cx="9071640" cy="64294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/>
              </a:rPr>
              <a:t>Test Case 3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322456" y="850879"/>
            <a:ext cx="9575640" cy="1143008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GB" sz="4400" b="1">
                <a:solidFill>
                  <a:srgbClr val="002060"/>
                </a:solidFill>
              </a:rPr>
              <a:t>abcd01234r</a:t>
            </a:r>
            <a:endParaRPr lang="en-GB" sz="4400" b="1" dirty="0">
              <a:solidFill>
                <a:srgbClr val="002060"/>
              </a:solidFill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253966" y="2708267"/>
            <a:ext cx="9575640" cy="1143008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GB" sz="4400" b="1" dirty="0">
                <a:solidFill>
                  <a:srgbClr val="002060"/>
                </a:solidFill>
              </a:rPr>
              <a:t>Invalid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136499"/>
            <a:ext cx="9071640" cy="90674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/>
              </a:rPr>
              <a:t>Strings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065193"/>
            <a:ext cx="9071640" cy="5929354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>
                <a:solidFill>
                  <a:srgbClr val="002060"/>
                </a:solidFill>
                <a:latin typeface="Arial"/>
              </a:rPr>
              <a:t>Immutable sequence of characters</a:t>
            </a:r>
            <a:endParaRPr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>
                <a:solidFill>
                  <a:srgbClr val="002060"/>
                </a:solidFill>
                <a:latin typeface="Arial"/>
              </a:rPr>
              <a:t>A string literal uses quotes  </a:t>
            </a:r>
            <a:endParaRPr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>
                <a:solidFill>
                  <a:srgbClr val="002060"/>
                </a:solidFill>
                <a:latin typeface="Arial"/>
              </a:rPr>
              <a:t>'Hello' or "Hello“ or ‘’’Hello’’’</a:t>
            </a:r>
            <a:endParaRPr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>
                <a:solidFill>
                  <a:srgbClr val="002060"/>
                </a:solidFill>
                <a:latin typeface="Arial"/>
              </a:rPr>
              <a:t>For strings, + means “concatenate”</a:t>
            </a:r>
            <a:endParaRPr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3200" dirty="0">
                <a:solidFill>
                  <a:srgbClr val="002060"/>
                </a:solidFill>
                <a:latin typeface="Arial"/>
              </a:rPr>
              <a:t>When a string contains numbers, it is still a string</a:t>
            </a:r>
            <a:endParaRPr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SzPct val="45000"/>
            </a:pP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dirty="0">
                <a:latin typeface="Arial"/>
              </a:rPr>
              <a:t>String Operations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470" y="1565259"/>
            <a:ext cx="8286808" cy="497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2499</Words>
  <Application>Microsoft Office PowerPoint</Application>
  <PresentationFormat>Custom</PresentationFormat>
  <Paragraphs>462</Paragraphs>
  <Slides>64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MS PGothic</vt:lpstr>
      <vt:lpstr>Arial</vt:lpstr>
      <vt:lpstr>Calibri</vt:lpstr>
      <vt:lpstr>StarSymbol</vt:lpstr>
      <vt:lpstr>Times New Roman</vt:lpstr>
      <vt:lpstr>Office Theme</vt:lpstr>
      <vt:lpstr>PowerPoint Presentation</vt:lpstr>
      <vt:lpstr>PowerPoint Presentation</vt:lpstr>
      <vt:lpstr>PAC For Chocolate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 this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check if all letters in a String are in Uppercase</vt:lpstr>
      <vt:lpstr>Examples</vt:lpstr>
      <vt:lpstr>To check if all letters in a String are in Lowercase</vt:lpstr>
      <vt:lpstr>Examples</vt:lpstr>
      <vt:lpstr>To check if a sentence is in Title case</vt:lpstr>
      <vt:lpstr>Examples</vt:lpstr>
      <vt:lpstr>      Looping Through Strings</vt:lpstr>
      <vt:lpstr>For loop</vt:lpstr>
      <vt:lpstr>Looping and Counting</vt:lpstr>
      <vt:lpstr>String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vineet</dc:creator>
  <cp:lastModifiedBy>Bob Bisht</cp:lastModifiedBy>
  <cp:revision>322</cp:revision>
  <dcterms:modified xsi:type="dcterms:W3CDTF">2021-02-01T10:19:58Z</dcterms:modified>
</cp:coreProperties>
</file>