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7" r:id="rId2"/>
    <p:sldId id="268" r:id="rId3"/>
    <p:sldId id="258" r:id="rId4"/>
    <p:sldId id="265" r:id="rId5"/>
    <p:sldId id="259" r:id="rId6"/>
    <p:sldId id="263" r:id="rId7"/>
    <p:sldId id="260" r:id="rId8"/>
    <p:sldId id="264" r:id="rId9"/>
    <p:sldId id="266" r:id="rId10"/>
    <p:sldId id="261"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670668-1EC2-4FE8-BEF3-09F63DE9CCF9}"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40718-2640-4E70-8180-6AC224A701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692843"/>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70668-1EC2-4FE8-BEF3-09F63DE9CCF9}"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40718-2640-4E70-8180-6AC224A70164}" type="slidenum">
              <a:rPr lang="en-IN" smtClean="0"/>
              <a:t>‹#›</a:t>
            </a:fld>
            <a:endParaRPr lang="en-IN"/>
          </a:p>
        </p:txBody>
      </p:sp>
    </p:spTree>
    <p:extLst>
      <p:ext uri="{BB962C8B-B14F-4D97-AF65-F5344CB8AC3E}">
        <p14:creationId xmlns:p14="http://schemas.microsoft.com/office/powerpoint/2010/main" val="195313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70668-1EC2-4FE8-BEF3-09F63DE9CCF9}"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40718-2640-4E70-8180-6AC224A70164}" type="slidenum">
              <a:rPr lang="en-IN" smtClean="0"/>
              <a:t>‹#›</a:t>
            </a:fld>
            <a:endParaRPr lang="en-IN"/>
          </a:p>
        </p:txBody>
      </p:sp>
    </p:spTree>
    <p:extLst>
      <p:ext uri="{BB962C8B-B14F-4D97-AF65-F5344CB8AC3E}">
        <p14:creationId xmlns:p14="http://schemas.microsoft.com/office/powerpoint/2010/main" val="91014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70668-1EC2-4FE8-BEF3-09F63DE9CCF9}"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40718-2640-4E70-8180-6AC224A70164}" type="slidenum">
              <a:rPr lang="en-IN" smtClean="0"/>
              <a:t>‹#›</a:t>
            </a:fld>
            <a:endParaRPr lang="en-IN"/>
          </a:p>
        </p:txBody>
      </p:sp>
    </p:spTree>
    <p:extLst>
      <p:ext uri="{BB962C8B-B14F-4D97-AF65-F5344CB8AC3E}">
        <p14:creationId xmlns:p14="http://schemas.microsoft.com/office/powerpoint/2010/main" val="40467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670668-1EC2-4FE8-BEF3-09F63DE9CCF9}" type="datetimeFigureOut">
              <a:rPr lang="en-IN" smtClean="0"/>
              <a:t>09-02-2021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40718-2640-4E70-8180-6AC224A701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18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670668-1EC2-4FE8-BEF3-09F63DE9CCF9}"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40718-2640-4E70-8180-6AC224A70164}" type="slidenum">
              <a:rPr lang="en-IN" smtClean="0"/>
              <a:t>‹#›</a:t>
            </a:fld>
            <a:endParaRPr lang="en-IN"/>
          </a:p>
        </p:txBody>
      </p:sp>
    </p:spTree>
    <p:extLst>
      <p:ext uri="{BB962C8B-B14F-4D97-AF65-F5344CB8AC3E}">
        <p14:creationId xmlns:p14="http://schemas.microsoft.com/office/powerpoint/2010/main" val="424576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670668-1EC2-4FE8-BEF3-09F63DE9CCF9}" type="datetimeFigureOut">
              <a:rPr lang="en-IN" smtClean="0"/>
              <a:t>09-02-2021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C40718-2640-4E70-8180-6AC224A70164}" type="slidenum">
              <a:rPr lang="en-IN" smtClean="0"/>
              <a:t>‹#›</a:t>
            </a:fld>
            <a:endParaRPr lang="en-IN"/>
          </a:p>
        </p:txBody>
      </p:sp>
    </p:spTree>
    <p:extLst>
      <p:ext uri="{BB962C8B-B14F-4D97-AF65-F5344CB8AC3E}">
        <p14:creationId xmlns:p14="http://schemas.microsoft.com/office/powerpoint/2010/main" val="355981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670668-1EC2-4FE8-BEF3-09F63DE9CCF9}" type="datetimeFigureOut">
              <a:rPr lang="en-IN" smtClean="0"/>
              <a:t>09-02-2021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40718-2640-4E70-8180-6AC224A70164}" type="slidenum">
              <a:rPr lang="en-IN" smtClean="0"/>
              <a:t>‹#›</a:t>
            </a:fld>
            <a:endParaRPr lang="en-IN"/>
          </a:p>
        </p:txBody>
      </p:sp>
    </p:spTree>
    <p:extLst>
      <p:ext uri="{BB962C8B-B14F-4D97-AF65-F5344CB8AC3E}">
        <p14:creationId xmlns:p14="http://schemas.microsoft.com/office/powerpoint/2010/main" val="41126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70668-1EC2-4FE8-BEF3-09F63DE9CCF9}" type="datetimeFigureOut">
              <a:rPr lang="en-IN" smtClean="0"/>
              <a:t>09-02-2021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6C40718-2640-4E70-8180-6AC224A70164}" type="slidenum">
              <a:rPr lang="en-IN" smtClean="0"/>
              <a:t>‹#›</a:t>
            </a:fld>
            <a:endParaRPr lang="en-IN"/>
          </a:p>
        </p:txBody>
      </p:sp>
    </p:spTree>
    <p:extLst>
      <p:ext uri="{BB962C8B-B14F-4D97-AF65-F5344CB8AC3E}">
        <p14:creationId xmlns:p14="http://schemas.microsoft.com/office/powerpoint/2010/main" val="3281287645"/>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70668-1EC2-4FE8-BEF3-09F63DE9CCF9}" type="datetimeFigureOut">
              <a:rPr lang="en-IN" smtClean="0"/>
              <a:t>09-02-2021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C40718-2640-4E70-8180-6AC224A70164}" type="slidenum">
              <a:rPr lang="en-IN" smtClean="0"/>
              <a:t>‹#›</a:t>
            </a:fld>
            <a:endParaRPr lang="en-IN"/>
          </a:p>
        </p:txBody>
      </p:sp>
    </p:spTree>
    <p:extLst>
      <p:ext uri="{BB962C8B-B14F-4D97-AF65-F5344CB8AC3E}">
        <p14:creationId xmlns:p14="http://schemas.microsoft.com/office/powerpoint/2010/main" val="1145268767"/>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70668-1EC2-4FE8-BEF3-09F63DE9CCF9}" type="datetimeFigureOut">
              <a:rPr lang="en-IN" smtClean="0"/>
              <a:t>09-02-2021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40718-2640-4E70-8180-6AC224A70164}" type="slidenum">
              <a:rPr lang="en-IN" smtClean="0"/>
              <a:t>‹#›</a:t>
            </a:fld>
            <a:endParaRPr lang="en-IN"/>
          </a:p>
        </p:txBody>
      </p:sp>
    </p:spTree>
    <p:extLst>
      <p:ext uri="{BB962C8B-B14F-4D97-AF65-F5344CB8AC3E}">
        <p14:creationId xmlns:p14="http://schemas.microsoft.com/office/powerpoint/2010/main" val="17183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70668-1EC2-4FE8-BEF3-09F63DE9CCF9}" type="datetimeFigureOut">
              <a:rPr lang="en-IN" smtClean="0"/>
              <a:t>09-02-2021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C40718-2640-4E70-8180-6AC224A7016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25505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Email etiquette </a:t>
            </a:r>
            <a:endParaRPr lang="en-IN" dirty="0"/>
          </a:p>
        </p:txBody>
      </p:sp>
      <p:sp>
        <p:nvSpPr>
          <p:cNvPr id="3" name="Subtitle 2"/>
          <p:cNvSpPr>
            <a:spLocks noGrp="1"/>
          </p:cNvSpPr>
          <p:nvPr>
            <p:ph type="subTitle" idx="1"/>
          </p:nvPr>
        </p:nvSpPr>
        <p:spPr/>
        <p:txBody>
          <a:bodyPr/>
          <a:lstStyle/>
          <a:p>
            <a:r>
              <a:rPr lang="en-IN" dirty="0" err="1" smtClean="0"/>
              <a:t>Dr.</a:t>
            </a:r>
            <a:r>
              <a:rPr lang="en-IN" dirty="0" smtClean="0"/>
              <a:t> </a:t>
            </a:r>
            <a:r>
              <a:rPr lang="en-IN" dirty="0" err="1" smtClean="0"/>
              <a:t>Saraswathy.S</a:t>
            </a:r>
            <a:endParaRPr lang="en-IN" dirty="0" smtClean="0"/>
          </a:p>
          <a:p>
            <a:r>
              <a:rPr lang="en-IN" dirty="0" smtClean="0"/>
              <a:t>Dept. of English, SSL</a:t>
            </a:r>
          </a:p>
          <a:p>
            <a:endParaRPr lang="en-IN" dirty="0"/>
          </a:p>
        </p:txBody>
      </p:sp>
    </p:spTree>
    <p:extLst>
      <p:ext uri="{BB962C8B-B14F-4D97-AF65-F5344CB8AC3E}">
        <p14:creationId xmlns:p14="http://schemas.microsoft.com/office/powerpoint/2010/main" val="194315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Being too direct</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IN" sz="2800" dirty="0" smtClean="0"/>
              <a:t> Send the report by 5 pm. (sounds rude)</a:t>
            </a:r>
          </a:p>
          <a:p>
            <a:pPr marL="0" indent="0">
              <a:buNone/>
            </a:pPr>
            <a:r>
              <a:rPr lang="en-IN" sz="2800" dirty="0"/>
              <a:t>	W</a:t>
            </a:r>
            <a:r>
              <a:rPr lang="en-IN" sz="2800" dirty="0" smtClean="0"/>
              <a:t>ould it be possible for you to send the report by 5 pm? </a:t>
            </a:r>
          </a:p>
          <a:p>
            <a:pPr>
              <a:buFont typeface="Wingdings" panose="05000000000000000000" pitchFamily="2" charset="2"/>
              <a:buChar char="Ø"/>
            </a:pPr>
            <a:r>
              <a:rPr lang="en-IN" sz="2800" dirty="0" smtClean="0"/>
              <a:t>I cannot send the information so soon. </a:t>
            </a:r>
          </a:p>
          <a:p>
            <a:pPr marL="749808" lvl="4" indent="0">
              <a:buNone/>
            </a:pPr>
            <a:r>
              <a:rPr lang="en-IN" sz="2800" dirty="0" smtClean="0"/>
              <a:t>I am afraid it will take some time to collate the information</a:t>
            </a:r>
          </a:p>
          <a:p>
            <a:pPr lvl="4">
              <a:buFont typeface="Wingdings" panose="05000000000000000000" pitchFamily="2" charset="2"/>
              <a:buChar char="Ø"/>
            </a:pPr>
            <a:endParaRPr lang="en-IN" sz="2800" dirty="0" smtClean="0"/>
          </a:p>
          <a:p>
            <a:pPr lvl="4">
              <a:buFont typeface="Wingdings" panose="05000000000000000000" pitchFamily="2" charset="2"/>
              <a:buChar char="Ø"/>
            </a:pPr>
            <a:r>
              <a:rPr lang="en-IN" sz="2800" dirty="0" smtClean="0"/>
              <a:t> It is a bad decision</a:t>
            </a:r>
          </a:p>
          <a:p>
            <a:pPr marL="749808" lvl="4" indent="0">
              <a:buNone/>
            </a:pPr>
            <a:r>
              <a:rPr lang="en-IN" sz="2800" dirty="0" smtClean="0"/>
              <a:t>	I am not sure if it would be a good decision.  (polite)</a:t>
            </a:r>
            <a:endParaRPr lang="en-IN" sz="2800" dirty="0"/>
          </a:p>
          <a:p>
            <a:pPr marL="749808" lvl="4" indent="0">
              <a:buNone/>
            </a:pPr>
            <a:endParaRPr lang="en-IN" sz="2800" dirty="0" smtClean="0"/>
          </a:p>
          <a:p>
            <a:pPr marL="749808" lvl="4" indent="0">
              <a:buNone/>
            </a:pPr>
            <a:r>
              <a:rPr lang="en-IN" sz="2800" dirty="0" smtClean="0"/>
              <a:t> </a:t>
            </a:r>
            <a:endParaRPr lang="en-IN" sz="2800" dirty="0"/>
          </a:p>
        </p:txBody>
      </p:sp>
    </p:spTree>
    <p:extLst>
      <p:ext uri="{BB962C8B-B14F-4D97-AF65-F5344CB8AC3E}">
        <p14:creationId xmlns:p14="http://schemas.microsoft.com/office/powerpoint/2010/main" val="321921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Tips</a:t>
            </a:r>
            <a:br>
              <a:rPr lang="en-IN" dirty="0" smtClean="0"/>
            </a:b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800" dirty="0" smtClean="0"/>
              <a:t>Your email is an reflection of you</a:t>
            </a:r>
          </a:p>
          <a:p>
            <a:pPr>
              <a:buFont typeface="Wingdings" panose="05000000000000000000" pitchFamily="2" charset="2"/>
              <a:buChar char="Ø"/>
            </a:pPr>
            <a:r>
              <a:rPr lang="en-IN" sz="2800" dirty="0" smtClean="0"/>
              <a:t>It is powerful</a:t>
            </a:r>
          </a:p>
          <a:p>
            <a:pPr>
              <a:buFont typeface="Wingdings" panose="05000000000000000000" pitchFamily="2" charset="2"/>
              <a:buChar char="Ø"/>
            </a:pPr>
            <a:r>
              <a:rPr lang="en-IN" sz="2800" dirty="0" smtClean="0"/>
              <a:t>Words in email, once written, cannot be taken back or erased</a:t>
            </a:r>
          </a:p>
          <a:p>
            <a:pPr>
              <a:buFont typeface="Wingdings" panose="05000000000000000000" pitchFamily="2" charset="2"/>
              <a:buChar char="Ø"/>
            </a:pPr>
            <a:r>
              <a:rPr lang="en-IN" sz="2800" dirty="0" smtClean="0"/>
              <a:t>Be professional and careful </a:t>
            </a:r>
          </a:p>
        </p:txBody>
      </p:sp>
    </p:spTree>
    <p:extLst>
      <p:ext uri="{BB962C8B-B14F-4D97-AF65-F5344CB8AC3E}">
        <p14:creationId xmlns:p14="http://schemas.microsoft.com/office/powerpoint/2010/main" val="239273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742" y="151692"/>
            <a:ext cx="10058400" cy="747718"/>
          </a:xfrm>
        </p:spPr>
        <p:txBody>
          <a:bodyPr/>
          <a:lstStyle/>
          <a:p>
            <a:r>
              <a:rPr lang="en-IN" dirty="0" smtClean="0"/>
              <a:t>sample</a:t>
            </a:r>
            <a:endParaRPr lang="en-IN" dirty="0"/>
          </a:p>
        </p:txBody>
      </p:sp>
      <p:sp>
        <p:nvSpPr>
          <p:cNvPr id="3" name="Content Placeholder 2"/>
          <p:cNvSpPr>
            <a:spLocks noGrp="1"/>
          </p:cNvSpPr>
          <p:nvPr>
            <p:ph idx="1"/>
          </p:nvPr>
        </p:nvSpPr>
        <p:spPr>
          <a:xfrm>
            <a:off x="224852" y="1244183"/>
            <a:ext cx="11617378" cy="4856813"/>
          </a:xfrm>
        </p:spPr>
        <p:txBody>
          <a:bodyPr>
            <a:normAutofit fontScale="92500" lnSpcReduction="10000"/>
          </a:bodyPr>
          <a:lstStyle/>
          <a:p>
            <a:pPr marL="0" indent="0">
              <a:buFont typeface="Arial" panose="020B0604020202020204" pitchFamily="34" charset="0"/>
              <a:buNone/>
            </a:pPr>
            <a:r>
              <a:rPr lang="en-IN" altLang="en-US" b="1" dirty="0"/>
              <a:t>From: Senior Consultant &lt;henry@hotmail.com&gt;</a:t>
            </a:r>
          </a:p>
          <a:p>
            <a:pPr marL="0" indent="0">
              <a:buFont typeface="Arial" panose="020B0604020202020204" pitchFamily="34" charset="0"/>
              <a:buNone/>
            </a:pPr>
            <a:r>
              <a:rPr lang="en-IN" altLang="en-US" b="1" dirty="0"/>
              <a:t>To: TCS Consultants’ Group &lt;consultants@tcs.com&gt;</a:t>
            </a:r>
          </a:p>
          <a:p>
            <a:pPr marL="0" indent="0">
              <a:buFont typeface="Arial" panose="020B0604020202020204" pitchFamily="34" charset="0"/>
              <a:buNone/>
            </a:pPr>
            <a:r>
              <a:rPr lang="en-IN" altLang="en-US" b="1" dirty="0"/>
              <a:t>CC: Managing Director &lt;md.tcs@gmail.com&gt;</a:t>
            </a:r>
          </a:p>
          <a:p>
            <a:pPr marL="0" indent="0">
              <a:buFont typeface="Arial" panose="020B0604020202020204" pitchFamily="34" charset="0"/>
              <a:buNone/>
            </a:pPr>
            <a:r>
              <a:rPr lang="en-IN" altLang="en-US" b="1" dirty="0"/>
              <a:t>Subject: Regarding a training session</a:t>
            </a:r>
          </a:p>
          <a:p>
            <a:pPr marL="0" indent="0">
              <a:buFont typeface="Arial" panose="020B0604020202020204" pitchFamily="34" charset="0"/>
              <a:buNone/>
            </a:pPr>
            <a:r>
              <a:rPr lang="en-IN" altLang="en-US" b="1" dirty="0"/>
              <a:t>Date: 31 </a:t>
            </a:r>
            <a:r>
              <a:rPr lang="en-IN" altLang="en-US" sz="1800" b="1" dirty="0"/>
              <a:t>May</a:t>
            </a:r>
            <a:r>
              <a:rPr lang="en-IN" altLang="en-US" b="1" dirty="0"/>
              <a:t> </a:t>
            </a:r>
            <a:r>
              <a:rPr lang="en-IN" altLang="en-US" b="1" dirty="0" smtClean="0"/>
              <a:t>2017</a:t>
            </a:r>
          </a:p>
          <a:p>
            <a:pPr marL="0" indent="0" algn="just">
              <a:buFont typeface="Arial" panose="020B0604020202020204" pitchFamily="34" charset="0"/>
              <a:buNone/>
            </a:pPr>
            <a:r>
              <a:rPr lang="en-IN" altLang="en-US" b="1" dirty="0"/>
              <a:t>Dear Teammates,</a:t>
            </a:r>
          </a:p>
          <a:p>
            <a:pPr marL="0" indent="0" algn="just">
              <a:buFont typeface="Arial" panose="020B0604020202020204" pitchFamily="34" charset="0"/>
              <a:buNone/>
            </a:pPr>
            <a:r>
              <a:rPr lang="en-IN" altLang="en-US" b="1" dirty="0"/>
              <a:t> I would like to bring to your notice that  we are going to conduct a training session for sixteen associates on tenth and twelfth July. Training will be of three days which includes lectures on communication skills, assertiveness, and telephone etiquette. There is also an email writing session for interested candidates. Please confirm your attendance and book your seats within two days. For further clarifications, you can contact us.</a:t>
            </a:r>
          </a:p>
          <a:p>
            <a:pPr marL="0" indent="0" algn="just">
              <a:buFont typeface="Arial" panose="020B0604020202020204" pitchFamily="34" charset="0"/>
              <a:buNone/>
            </a:pPr>
            <a:endParaRPr lang="en-IN" altLang="en-US" b="1" dirty="0"/>
          </a:p>
          <a:p>
            <a:pPr marL="0" indent="0" algn="just">
              <a:buFont typeface="Arial" panose="020B0604020202020204" pitchFamily="34" charset="0"/>
              <a:buNone/>
            </a:pPr>
            <a:r>
              <a:rPr lang="en-IN" altLang="en-US" b="1" dirty="0"/>
              <a:t>Thanks &amp; regards,</a:t>
            </a:r>
          </a:p>
          <a:p>
            <a:pPr marL="0" indent="0" algn="just">
              <a:buFont typeface="Arial" panose="020B0604020202020204" pitchFamily="34" charset="0"/>
              <a:buNone/>
            </a:pPr>
            <a:r>
              <a:rPr lang="en-IN" altLang="en-US" b="1" dirty="0"/>
              <a:t>Henry</a:t>
            </a:r>
          </a:p>
          <a:p>
            <a:pPr marL="0" indent="0">
              <a:buFont typeface="Arial" panose="020B0604020202020204" pitchFamily="34" charset="0"/>
              <a:buNone/>
            </a:pPr>
            <a:endParaRPr lang="en-IN" altLang="en-US" b="1" dirty="0"/>
          </a:p>
        </p:txBody>
      </p:sp>
    </p:spTree>
    <p:extLst>
      <p:ext uri="{BB962C8B-B14F-4D97-AF65-F5344CB8AC3E}">
        <p14:creationId xmlns:p14="http://schemas.microsoft.com/office/powerpoint/2010/main" val="211976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59" y="0"/>
            <a:ext cx="10058400" cy="824459"/>
          </a:xfrm>
        </p:spPr>
        <p:txBody>
          <a:bodyPr/>
          <a:lstStyle/>
          <a:p>
            <a:r>
              <a:rPr lang="en-IN" dirty="0" smtClean="0"/>
              <a:t>Email acronyms and abbreviations </a:t>
            </a:r>
            <a:endParaRPr lang="en-IN" dirty="0"/>
          </a:p>
        </p:txBody>
      </p:sp>
      <p:sp>
        <p:nvSpPr>
          <p:cNvPr id="3" name="Content Placeholder 2"/>
          <p:cNvSpPr>
            <a:spLocks noGrp="1"/>
          </p:cNvSpPr>
          <p:nvPr>
            <p:ph idx="1"/>
          </p:nvPr>
        </p:nvSpPr>
        <p:spPr>
          <a:xfrm>
            <a:off x="344774" y="1319134"/>
            <a:ext cx="10810906" cy="4549960"/>
          </a:xfrm>
        </p:spPr>
        <p:txBody>
          <a:bodyPr>
            <a:noAutofit/>
          </a:bodyPr>
          <a:lstStyle/>
          <a:p>
            <a:pPr marL="457200" indent="-457200">
              <a:buFont typeface="+mj-lt"/>
              <a:buAutoNum type="arabicPeriod"/>
            </a:pPr>
            <a:r>
              <a:rPr lang="en-IN" sz="2400" b="1" dirty="0">
                <a:solidFill>
                  <a:schemeClr val="tx1"/>
                </a:solidFill>
              </a:rPr>
              <a:t>NRN - No Reply </a:t>
            </a:r>
            <a:r>
              <a:rPr lang="en-IN" sz="2400" b="1" dirty="0" smtClean="0">
                <a:solidFill>
                  <a:schemeClr val="tx1"/>
                </a:solidFill>
              </a:rPr>
              <a:t>Necessary</a:t>
            </a:r>
          </a:p>
          <a:p>
            <a:pPr marL="457200" indent="-457200">
              <a:buFont typeface="+mj-lt"/>
              <a:buAutoNum type="arabicPeriod"/>
            </a:pPr>
            <a:r>
              <a:rPr lang="en-IN" sz="2400" b="1" dirty="0">
                <a:solidFill>
                  <a:schemeClr val="tx1"/>
                </a:solidFill>
              </a:rPr>
              <a:t>LET - Leaving Early </a:t>
            </a:r>
            <a:r>
              <a:rPr lang="en-IN" sz="2400" b="1" dirty="0" smtClean="0">
                <a:solidFill>
                  <a:schemeClr val="tx1"/>
                </a:solidFill>
              </a:rPr>
              <a:t>Today</a:t>
            </a:r>
          </a:p>
          <a:p>
            <a:pPr marL="457200" indent="-457200">
              <a:buFont typeface="+mj-lt"/>
              <a:buAutoNum type="arabicPeriod"/>
            </a:pPr>
            <a:r>
              <a:rPr lang="en-IN" sz="2400" b="1" dirty="0">
                <a:solidFill>
                  <a:schemeClr val="tx1"/>
                </a:solidFill>
              </a:rPr>
              <a:t>EOM - End of </a:t>
            </a:r>
            <a:r>
              <a:rPr lang="en-IN" sz="2400" b="1" dirty="0" smtClean="0">
                <a:solidFill>
                  <a:schemeClr val="tx1"/>
                </a:solidFill>
              </a:rPr>
              <a:t>Message</a:t>
            </a:r>
          </a:p>
          <a:p>
            <a:pPr marL="457200" indent="-457200">
              <a:buFont typeface="+mj-lt"/>
              <a:buAutoNum type="arabicPeriod"/>
            </a:pPr>
            <a:r>
              <a:rPr lang="en-IN" sz="2400" b="1" dirty="0">
                <a:solidFill>
                  <a:schemeClr val="tx1"/>
                </a:solidFill>
              </a:rPr>
              <a:t>PRB - Please Reply By </a:t>
            </a:r>
            <a:endParaRPr lang="en-IN" sz="2400" b="1" dirty="0" smtClean="0">
              <a:solidFill>
                <a:schemeClr val="tx1"/>
              </a:solidFill>
            </a:endParaRPr>
          </a:p>
          <a:p>
            <a:pPr marL="457200" indent="-457200">
              <a:buFont typeface="+mj-lt"/>
              <a:buAutoNum type="arabicPeriod"/>
            </a:pPr>
            <a:r>
              <a:rPr lang="en-IN" sz="2400" b="1" dirty="0">
                <a:solidFill>
                  <a:schemeClr val="tx1"/>
                </a:solidFill>
              </a:rPr>
              <a:t>HTH - Hope That </a:t>
            </a:r>
            <a:r>
              <a:rPr lang="en-IN" sz="2400" b="1" dirty="0" smtClean="0">
                <a:solidFill>
                  <a:schemeClr val="tx1"/>
                </a:solidFill>
              </a:rPr>
              <a:t>Helps</a:t>
            </a:r>
          </a:p>
          <a:p>
            <a:pPr marL="457200" indent="-457200">
              <a:buFont typeface="+mj-lt"/>
              <a:buAutoNum type="arabicPeriod"/>
            </a:pPr>
            <a:r>
              <a:rPr lang="en-IN" sz="2400" b="1" dirty="0">
                <a:solidFill>
                  <a:schemeClr val="tx1"/>
                </a:solidFill>
              </a:rPr>
              <a:t>Y/N - Yes or No</a:t>
            </a:r>
            <a:r>
              <a:rPr lang="en-IN" sz="2400" b="1" dirty="0" smtClean="0">
                <a:solidFill>
                  <a:schemeClr val="tx1"/>
                </a:solidFill>
              </a:rPr>
              <a:t>?</a:t>
            </a:r>
          </a:p>
          <a:p>
            <a:pPr marL="457200" indent="-457200">
              <a:buFont typeface="+mj-lt"/>
              <a:buAutoNum type="arabicPeriod"/>
            </a:pPr>
            <a:r>
              <a:rPr lang="en-IN" sz="2400" b="1" dirty="0">
                <a:solidFill>
                  <a:schemeClr val="tx1"/>
                </a:solidFill>
              </a:rPr>
              <a:t>EOD - End of </a:t>
            </a:r>
            <a:r>
              <a:rPr lang="en-IN" sz="2400" b="1" dirty="0" smtClean="0">
                <a:solidFill>
                  <a:schemeClr val="tx1"/>
                </a:solidFill>
              </a:rPr>
              <a:t>Day</a:t>
            </a:r>
          </a:p>
          <a:p>
            <a:pPr marL="457200" indent="-457200">
              <a:buFont typeface="+mj-lt"/>
              <a:buAutoNum type="arabicPeriod"/>
            </a:pPr>
            <a:r>
              <a:rPr lang="en-IN" sz="2400" b="1" dirty="0" smtClean="0">
                <a:solidFill>
                  <a:schemeClr val="tx1"/>
                </a:solidFill>
              </a:rPr>
              <a:t>EOW </a:t>
            </a:r>
            <a:r>
              <a:rPr lang="en-IN" sz="2400" b="1" dirty="0">
                <a:solidFill>
                  <a:schemeClr val="tx1"/>
                </a:solidFill>
              </a:rPr>
              <a:t>- End of Week </a:t>
            </a:r>
            <a:endParaRPr lang="en-IN" sz="2400" b="1" dirty="0" smtClean="0">
              <a:solidFill>
                <a:schemeClr val="tx1"/>
              </a:solidFill>
            </a:endParaRPr>
          </a:p>
          <a:p>
            <a:pPr marL="457200" indent="-457200">
              <a:buFont typeface="+mj-lt"/>
              <a:buAutoNum type="arabicPeriod"/>
            </a:pPr>
            <a:r>
              <a:rPr lang="en-IN" sz="2400" b="1" dirty="0">
                <a:solidFill>
                  <a:schemeClr val="tx1"/>
                </a:solidFill>
              </a:rPr>
              <a:t>LMK - Let Me </a:t>
            </a:r>
            <a:r>
              <a:rPr lang="en-IN" sz="2400" b="1" dirty="0" smtClean="0">
                <a:solidFill>
                  <a:schemeClr val="tx1"/>
                </a:solidFill>
              </a:rPr>
              <a:t>Know</a:t>
            </a:r>
            <a:r>
              <a:rPr lang="en-IN" sz="2400" dirty="0">
                <a:solidFill>
                  <a:schemeClr val="tx1"/>
                </a:solidFill>
              </a:rPr>
              <a:t/>
            </a:r>
            <a:br>
              <a:rPr lang="en-IN" sz="2400" dirty="0">
                <a:solidFill>
                  <a:schemeClr val="tx1"/>
                </a:solidFill>
              </a:rPr>
            </a:br>
            <a:endParaRPr lang="en-IN" sz="2400" dirty="0">
              <a:solidFill>
                <a:schemeClr val="tx1"/>
              </a:solidFill>
            </a:endParaRPr>
          </a:p>
        </p:txBody>
      </p:sp>
    </p:spTree>
    <p:extLst>
      <p:ext uri="{BB962C8B-B14F-4D97-AF65-F5344CB8AC3E}">
        <p14:creationId xmlns:p14="http://schemas.microsoft.com/office/powerpoint/2010/main" val="369231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23" y="0"/>
            <a:ext cx="10058400" cy="1450757"/>
          </a:xfrm>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r>
              <a:rPr lang="en-IN" sz="2800" dirty="0" smtClean="0">
                <a:solidFill>
                  <a:schemeClr val="tx1"/>
                </a:solidFill>
              </a:rPr>
              <a:t>10. </a:t>
            </a:r>
            <a:r>
              <a:rPr lang="en-IN" sz="2800" b="1" dirty="0">
                <a:solidFill>
                  <a:schemeClr val="tx1"/>
                </a:solidFill>
              </a:rPr>
              <a:t>IMO - In My </a:t>
            </a:r>
            <a:r>
              <a:rPr lang="en-IN" sz="2800" b="1" dirty="0" smtClean="0">
                <a:solidFill>
                  <a:schemeClr val="tx1"/>
                </a:solidFill>
              </a:rPr>
              <a:t>Opinion</a:t>
            </a:r>
          </a:p>
          <a:p>
            <a:r>
              <a:rPr lang="en-IN" sz="2800" b="1" dirty="0" smtClean="0">
                <a:solidFill>
                  <a:schemeClr val="tx1"/>
                </a:solidFill>
              </a:rPr>
              <a:t>11. </a:t>
            </a:r>
            <a:r>
              <a:rPr lang="en-IN" sz="2800" b="1" dirty="0">
                <a:solidFill>
                  <a:schemeClr val="tx1"/>
                </a:solidFill>
              </a:rPr>
              <a:t>BTW - By The </a:t>
            </a:r>
            <a:r>
              <a:rPr lang="en-IN" sz="2800" b="1" dirty="0" smtClean="0">
                <a:solidFill>
                  <a:schemeClr val="tx1"/>
                </a:solidFill>
              </a:rPr>
              <a:t>Way</a:t>
            </a:r>
          </a:p>
          <a:p>
            <a:r>
              <a:rPr lang="en-IN" sz="2800" b="1" dirty="0" smtClean="0">
                <a:solidFill>
                  <a:schemeClr val="tx1"/>
                </a:solidFill>
              </a:rPr>
              <a:t>12. FYI </a:t>
            </a:r>
            <a:r>
              <a:rPr lang="en-IN" sz="2800" b="1" dirty="0">
                <a:solidFill>
                  <a:schemeClr val="tx1"/>
                </a:solidFill>
              </a:rPr>
              <a:t>- For Your </a:t>
            </a:r>
            <a:r>
              <a:rPr lang="en-IN" sz="2800" b="1" dirty="0" smtClean="0">
                <a:solidFill>
                  <a:schemeClr val="tx1"/>
                </a:solidFill>
              </a:rPr>
              <a:t>Information</a:t>
            </a:r>
          </a:p>
          <a:p>
            <a:r>
              <a:rPr lang="en-IN" sz="2800" b="1" dirty="0" smtClean="0">
                <a:solidFill>
                  <a:schemeClr val="tx1"/>
                </a:solidFill>
              </a:rPr>
              <a:t>13. </a:t>
            </a:r>
            <a:r>
              <a:rPr lang="en-IN" sz="2800" b="1" dirty="0">
                <a:solidFill>
                  <a:schemeClr val="tx1"/>
                </a:solidFill>
              </a:rPr>
              <a:t>TYT - Take Your </a:t>
            </a:r>
            <a:r>
              <a:rPr lang="en-IN" sz="2800" b="1" dirty="0" smtClean="0">
                <a:solidFill>
                  <a:schemeClr val="tx1"/>
                </a:solidFill>
              </a:rPr>
              <a:t>Time</a:t>
            </a:r>
          </a:p>
          <a:p>
            <a:r>
              <a:rPr lang="en-IN" sz="2800" b="1" dirty="0" smtClean="0">
                <a:solidFill>
                  <a:schemeClr val="tx1"/>
                </a:solidFill>
              </a:rPr>
              <a:t>14. </a:t>
            </a:r>
            <a:r>
              <a:rPr lang="en-IN" sz="2800" b="1" smtClean="0">
                <a:solidFill>
                  <a:schemeClr val="tx1"/>
                </a:solidFill>
              </a:rPr>
              <a:t>PFA</a:t>
            </a:r>
            <a:r>
              <a:rPr lang="en-IN" sz="2800" dirty="0">
                <a:solidFill>
                  <a:schemeClr val="tx1"/>
                </a:solidFill>
              </a:rPr>
              <a:t/>
            </a:r>
            <a:br>
              <a:rPr lang="en-IN" sz="2800" dirty="0">
                <a:solidFill>
                  <a:schemeClr val="tx1"/>
                </a:solidFill>
              </a:rPr>
            </a:br>
            <a:endParaRPr lang="en-IN" sz="2800" dirty="0">
              <a:solidFill>
                <a:schemeClr val="tx1"/>
              </a:solidFill>
            </a:endParaRPr>
          </a:p>
        </p:txBody>
      </p:sp>
    </p:spTree>
    <p:extLst>
      <p:ext uri="{BB962C8B-B14F-4D97-AF65-F5344CB8AC3E}">
        <p14:creationId xmlns:p14="http://schemas.microsoft.com/office/powerpoint/2010/main" val="354296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(electronic mail)</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altLang="en-US" sz="2800" dirty="0" smtClean="0"/>
              <a:t>  Email </a:t>
            </a:r>
            <a:r>
              <a:rPr lang="en-IN" altLang="en-US" sz="2800" dirty="0"/>
              <a:t>is electronic mail that is sent from your computer to another with news, photos or files. </a:t>
            </a:r>
          </a:p>
          <a:p>
            <a:pPr algn="just">
              <a:buFont typeface="Wingdings" panose="05000000000000000000" pitchFamily="2" charset="2"/>
              <a:buChar char="Ø"/>
            </a:pPr>
            <a:r>
              <a:rPr lang="en-IN" altLang="en-US" sz="2800" dirty="0" smtClean="0"/>
              <a:t>  It </a:t>
            </a:r>
            <a:r>
              <a:rPr lang="en-IN" altLang="en-US" sz="2800" dirty="0"/>
              <a:t>is quick and can be done at anytime of day or night.</a:t>
            </a:r>
            <a:endParaRPr lang="en-IN" sz="2800" dirty="0"/>
          </a:p>
        </p:txBody>
      </p:sp>
    </p:spTree>
    <p:extLst>
      <p:ext uri="{BB962C8B-B14F-4D97-AF65-F5344CB8AC3E}">
        <p14:creationId xmlns:p14="http://schemas.microsoft.com/office/powerpoint/2010/main" val="151766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a:t>
            </a:r>
            <a:endParaRPr lang="en-IN"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IN" sz="2800" dirty="0" smtClean="0"/>
              <a:t> Spell names correctly and check the spellings of other words</a:t>
            </a:r>
          </a:p>
          <a:p>
            <a:pPr lvl="1">
              <a:buFont typeface="Wingdings" panose="05000000000000000000" pitchFamily="2" charset="2"/>
              <a:buChar char="Ø"/>
            </a:pPr>
            <a:r>
              <a:rPr lang="en-IN" sz="2800" dirty="0" smtClean="0"/>
              <a:t>Use the right tone of the email – Positive</a:t>
            </a:r>
          </a:p>
          <a:p>
            <a:pPr lvl="1">
              <a:buFont typeface="Wingdings" panose="05000000000000000000" pitchFamily="2" charset="2"/>
              <a:buChar char="Ø"/>
            </a:pPr>
            <a:r>
              <a:rPr lang="en-IN" sz="2800" dirty="0" smtClean="0"/>
              <a:t>Do check the size of the attachment while sending heavy attachments, zip or compress them (if you are sending something that is over 500 KB, you should ask “would you mind if I sent you and attachment? When would be the best time for you?</a:t>
            </a:r>
          </a:p>
        </p:txBody>
      </p:sp>
    </p:spTree>
    <p:extLst>
      <p:ext uri="{BB962C8B-B14F-4D97-AF65-F5344CB8AC3E}">
        <p14:creationId xmlns:p14="http://schemas.microsoft.com/office/powerpoint/2010/main" val="309505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 </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IN" sz="2800" dirty="0"/>
              <a:t>Proofread your email, check for basic grammar, punctuation, capitalization </a:t>
            </a:r>
            <a:endParaRPr lang="en-IN" sz="2800" dirty="0" smtClean="0"/>
          </a:p>
          <a:p>
            <a:pPr lvl="1">
              <a:buFont typeface="Wingdings" panose="05000000000000000000" pitchFamily="2" charset="2"/>
              <a:buChar char="Ø"/>
            </a:pPr>
            <a:r>
              <a:rPr lang="en-IN" sz="2800" dirty="0" smtClean="0"/>
              <a:t>Use thank you and please, as appropriate</a:t>
            </a:r>
          </a:p>
          <a:p>
            <a:pPr lvl="1">
              <a:buFont typeface="Wingdings" panose="05000000000000000000" pitchFamily="2" charset="2"/>
              <a:buChar char="Ø"/>
            </a:pPr>
            <a:r>
              <a:rPr lang="en-IN" sz="2800" dirty="0" smtClean="0"/>
              <a:t>Short and meaningful subject line </a:t>
            </a:r>
          </a:p>
          <a:p>
            <a:pPr lvl="1">
              <a:buFont typeface="Wingdings" panose="05000000000000000000" pitchFamily="2" charset="2"/>
              <a:buChar char="Ø"/>
            </a:pPr>
            <a:r>
              <a:rPr lang="en-IN" sz="2800" dirty="0" smtClean="0"/>
              <a:t>Show respect and restraint </a:t>
            </a:r>
          </a:p>
          <a:p>
            <a:pPr lvl="1">
              <a:buFont typeface="Wingdings" panose="05000000000000000000" pitchFamily="2" charset="2"/>
              <a:buChar char="Ø"/>
            </a:pPr>
            <a:r>
              <a:rPr lang="en-IN" sz="2800" dirty="0"/>
              <a:t>Do acknowledge other people’s email and reply on time</a:t>
            </a:r>
            <a:r>
              <a:rPr lang="en-IN" sz="2800" dirty="0" smtClean="0"/>
              <a:t>.</a:t>
            </a:r>
          </a:p>
          <a:p>
            <a:pPr lvl="1">
              <a:buFont typeface="Wingdings" panose="05000000000000000000" pitchFamily="2" charset="2"/>
              <a:buChar char="Ø"/>
            </a:pPr>
            <a:r>
              <a:rPr lang="en-IN" sz="2800" dirty="0" smtClean="0"/>
              <a:t> keep </a:t>
            </a:r>
            <a:r>
              <a:rPr lang="en-IN" sz="2800" dirty="0"/>
              <a:t>the email brief and to the </a:t>
            </a:r>
            <a:r>
              <a:rPr lang="en-IN" sz="2800" dirty="0" smtClean="0"/>
              <a:t>point</a:t>
            </a:r>
          </a:p>
          <a:p>
            <a:pPr lvl="1">
              <a:buFont typeface="Wingdings" panose="05000000000000000000" pitchFamily="2" charset="2"/>
              <a:buChar char="Ø"/>
            </a:pPr>
            <a:r>
              <a:rPr lang="en-IN" sz="2800" dirty="0" smtClean="0"/>
              <a:t>Identify yourself clearly (signature can be inserted)</a:t>
            </a:r>
            <a:endParaRPr lang="en-IN" sz="2800" dirty="0"/>
          </a:p>
          <a:p>
            <a:pPr lvl="1">
              <a:buFont typeface="Wingdings" panose="05000000000000000000" pitchFamily="2" charset="2"/>
              <a:buChar char="Ø"/>
            </a:pPr>
            <a:endParaRPr lang="en-IN" sz="2800" dirty="0"/>
          </a:p>
          <a:p>
            <a:pPr marL="201168" lvl="1" indent="0">
              <a:buNone/>
            </a:pPr>
            <a:endParaRPr lang="en-IN" sz="2800" dirty="0"/>
          </a:p>
        </p:txBody>
      </p:sp>
    </p:spTree>
    <p:extLst>
      <p:ext uri="{BB962C8B-B14F-4D97-AF65-F5344CB8AC3E}">
        <p14:creationId xmlns:p14="http://schemas.microsoft.com/office/powerpoint/2010/main" val="58547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Don’t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800" dirty="0" smtClean="0"/>
              <a:t>Use all caps –  reflects shouting and considered rude</a:t>
            </a:r>
          </a:p>
          <a:p>
            <a:pPr>
              <a:buFont typeface="Wingdings" panose="05000000000000000000" pitchFamily="2" charset="2"/>
              <a:buChar char="Ø"/>
            </a:pPr>
            <a:r>
              <a:rPr lang="en-IN" sz="2800" dirty="0" smtClean="0"/>
              <a:t>Use all small case – shows laziness or lack of education</a:t>
            </a:r>
          </a:p>
          <a:p>
            <a:pPr>
              <a:buFont typeface="Wingdings" panose="05000000000000000000" pitchFamily="2" charset="2"/>
              <a:buChar char="Ø"/>
            </a:pPr>
            <a:r>
              <a:rPr lang="en-IN" sz="2800" dirty="0" smtClean="0"/>
              <a:t>Use of too many exclamation marks. Of course, it shows excitement but can make you look immature if there are too many of them.</a:t>
            </a:r>
          </a:p>
          <a:p>
            <a:pPr>
              <a:buFont typeface="Wingdings" panose="05000000000000000000" pitchFamily="2" charset="2"/>
              <a:buChar char="Ø"/>
            </a:pPr>
            <a:r>
              <a:rPr lang="en-IN" sz="2800" dirty="0" smtClean="0"/>
              <a:t>Typing incomplete and unorganised sentences </a:t>
            </a:r>
          </a:p>
          <a:p>
            <a:pPr>
              <a:buFont typeface="Wingdings" panose="05000000000000000000" pitchFamily="2" charset="2"/>
              <a:buChar char="Ø"/>
            </a:pPr>
            <a:r>
              <a:rPr lang="en-IN" sz="2800" dirty="0" smtClean="0"/>
              <a:t>Using bold unnecessarily unless you want to make those words bold</a:t>
            </a:r>
          </a:p>
          <a:p>
            <a:pPr>
              <a:buFont typeface="Wingdings" panose="05000000000000000000" pitchFamily="2" charset="2"/>
              <a:buChar char="Ø"/>
            </a:pPr>
            <a:endParaRPr lang="en-IN" sz="2800" dirty="0" smtClean="0"/>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363324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58" y="241632"/>
            <a:ext cx="10058400" cy="807679"/>
          </a:xfrm>
        </p:spPr>
        <p:txBody>
          <a:bodyPr/>
          <a:lstStyle/>
          <a:p>
            <a:r>
              <a:rPr lang="en-IN" dirty="0" smtClean="0"/>
              <a:t>Don’t </a:t>
            </a:r>
            <a:endParaRPr lang="en-IN" dirty="0"/>
          </a:p>
        </p:txBody>
      </p:sp>
      <p:sp>
        <p:nvSpPr>
          <p:cNvPr id="3" name="Content Placeholder 2"/>
          <p:cNvSpPr>
            <a:spLocks noGrp="1"/>
          </p:cNvSpPr>
          <p:nvPr>
            <p:ph idx="1"/>
          </p:nvPr>
        </p:nvSpPr>
        <p:spPr>
          <a:xfrm>
            <a:off x="719528" y="1184223"/>
            <a:ext cx="11032761" cy="5111646"/>
          </a:xfrm>
        </p:spPr>
        <p:txBody>
          <a:bodyPr>
            <a:noAutofit/>
          </a:bodyPr>
          <a:lstStyle/>
          <a:p>
            <a:pPr>
              <a:buFont typeface="Wingdings" panose="05000000000000000000" pitchFamily="2" charset="2"/>
              <a:buChar char="Ø"/>
            </a:pPr>
            <a:r>
              <a:rPr lang="en-IN" sz="2800" dirty="0" smtClean="0"/>
              <a:t> Using fancy font or multiple font colours </a:t>
            </a:r>
          </a:p>
          <a:p>
            <a:pPr>
              <a:buFont typeface="Wingdings" panose="05000000000000000000" pitchFamily="2" charset="2"/>
              <a:buChar char="Ø"/>
            </a:pPr>
            <a:r>
              <a:rPr lang="en-IN" sz="2800" dirty="0" smtClean="0"/>
              <a:t> use emoticons, jargons, slang in professional communication</a:t>
            </a:r>
          </a:p>
          <a:p>
            <a:pPr>
              <a:buFont typeface="Wingdings" panose="05000000000000000000" pitchFamily="2" charset="2"/>
              <a:buChar char="Ø"/>
            </a:pPr>
            <a:r>
              <a:rPr lang="en-IN" sz="2800" dirty="0"/>
              <a:t> </a:t>
            </a:r>
            <a:r>
              <a:rPr lang="en-IN" sz="2800" dirty="0" smtClean="0"/>
              <a:t>open an email from someone you don’t know – could contain virus</a:t>
            </a:r>
          </a:p>
          <a:p>
            <a:pPr>
              <a:buFont typeface="Wingdings" panose="05000000000000000000" pitchFamily="2" charset="2"/>
              <a:buChar char="Ø"/>
            </a:pPr>
            <a:r>
              <a:rPr lang="en-IN" sz="2800" dirty="0" smtClean="0"/>
              <a:t>Send multiple heavy attachments in one email</a:t>
            </a:r>
          </a:p>
          <a:p>
            <a:pPr>
              <a:buFont typeface="Wingdings" panose="05000000000000000000" pitchFamily="2" charset="2"/>
              <a:buChar char="Ø"/>
            </a:pPr>
            <a:r>
              <a:rPr lang="en-IN" sz="2800" dirty="0"/>
              <a:t> </a:t>
            </a:r>
            <a:r>
              <a:rPr lang="en-IN" sz="2800" dirty="0" smtClean="0"/>
              <a:t>share professional emails with personal contacts or even on your personal email id. Be careful with confidential information.</a:t>
            </a:r>
          </a:p>
          <a:p>
            <a:pPr>
              <a:buFont typeface="Wingdings" panose="05000000000000000000" pitchFamily="2" charset="2"/>
              <a:buChar char="Ø"/>
            </a:pPr>
            <a:r>
              <a:rPr lang="en-IN" sz="2800" dirty="0" smtClean="0"/>
              <a:t> react on emails (in case of a misunderstanding, pick up the phone and talk)</a:t>
            </a:r>
          </a:p>
          <a:p>
            <a:pPr>
              <a:buFont typeface="Wingdings" panose="05000000000000000000" pitchFamily="2" charset="2"/>
              <a:buChar char="Ø"/>
            </a:pPr>
            <a:r>
              <a:rPr lang="en-IN" sz="2800" dirty="0" smtClean="0"/>
              <a:t>trying </a:t>
            </a:r>
            <a:r>
              <a:rPr lang="en-IN" sz="2800" dirty="0"/>
              <a:t>to take out your own meaning of an email. If you are unsure about something, ask. </a:t>
            </a:r>
          </a:p>
          <a:p>
            <a:pPr>
              <a:buFont typeface="Wingdings" panose="05000000000000000000" pitchFamily="2" charset="2"/>
              <a:buChar char="Ø"/>
            </a:pPr>
            <a:r>
              <a:rPr lang="en-IN" sz="2800" dirty="0" smtClean="0"/>
              <a:t> </a:t>
            </a:r>
          </a:p>
          <a:p>
            <a:pPr>
              <a:buFont typeface="Wingdings" panose="05000000000000000000" pitchFamily="2" charset="2"/>
              <a:buChar char="Ø"/>
            </a:pPr>
            <a:endParaRPr lang="en-IN" sz="2800" dirty="0" smtClean="0"/>
          </a:p>
          <a:p>
            <a:pPr>
              <a:buFont typeface="Wingdings" panose="05000000000000000000" pitchFamily="2" charset="2"/>
              <a:buChar char="Ø"/>
            </a:pPr>
            <a:endParaRPr lang="en-IN" sz="2800" dirty="0" smtClean="0"/>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223385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Caution</a:t>
            </a:r>
            <a:br>
              <a:rPr lang="en-IN" dirty="0" smtClean="0"/>
            </a:b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800" dirty="0" smtClean="0"/>
              <a:t>Be careful while using the “Reply to All” feature</a:t>
            </a:r>
          </a:p>
          <a:p>
            <a:pPr>
              <a:buFont typeface="Wingdings" panose="05000000000000000000" pitchFamily="2" charset="2"/>
              <a:buChar char="Ø"/>
            </a:pPr>
            <a:r>
              <a:rPr lang="en-IN" sz="2800" dirty="0" smtClean="0"/>
              <a:t>People may get irritated with “I hope you are doing well” when they don’t know who you or if you are sending an email for the first time.</a:t>
            </a:r>
          </a:p>
          <a:p>
            <a:pPr>
              <a:buFont typeface="Wingdings" panose="05000000000000000000" pitchFamily="2" charset="2"/>
              <a:buChar char="Ø"/>
            </a:pPr>
            <a:r>
              <a:rPr lang="en-IN" sz="2800" dirty="0"/>
              <a:t> </a:t>
            </a:r>
            <a:r>
              <a:rPr lang="en-IN" sz="2800" dirty="0" smtClean="0"/>
              <a:t>must be careful about using humour in our email . It is better to avoid unless we know someone really well. (tone may be misinterpreted) </a:t>
            </a:r>
          </a:p>
          <a:p>
            <a:pPr>
              <a:buFont typeface="Wingdings" panose="05000000000000000000" pitchFamily="2" charset="2"/>
              <a:buChar char="Ø"/>
            </a:pPr>
            <a:r>
              <a:rPr lang="en-IN" sz="2800" dirty="0" smtClean="0"/>
              <a:t>Miscommunication (short, simple manner and professionally)</a:t>
            </a:r>
          </a:p>
          <a:p>
            <a:pPr>
              <a:buFont typeface="Wingdings" panose="05000000000000000000" pitchFamily="2" charset="2"/>
              <a:buChar char="Ø"/>
            </a:pPr>
            <a:endParaRPr lang="en-IN" sz="2800" dirty="0" smtClean="0"/>
          </a:p>
          <a:p>
            <a:pPr>
              <a:buFont typeface="Wingdings" panose="05000000000000000000" pitchFamily="2" charset="2"/>
              <a:buChar char="Ø"/>
            </a:pPr>
            <a:endParaRPr lang="en-IN" sz="2800" dirty="0" smtClean="0"/>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129205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Caution</a:t>
            </a:r>
            <a:br>
              <a:rPr lang="en-IN" dirty="0"/>
            </a:br>
            <a:endParaRPr lang="en-IN" dirty="0"/>
          </a:p>
        </p:txBody>
      </p:sp>
      <p:sp>
        <p:nvSpPr>
          <p:cNvPr id="3" name="Content Placeholder 2"/>
          <p:cNvSpPr>
            <a:spLocks noGrp="1"/>
          </p:cNvSpPr>
          <p:nvPr>
            <p:ph idx="1"/>
          </p:nvPr>
        </p:nvSpPr>
        <p:spPr>
          <a:xfrm>
            <a:off x="1097280" y="1737360"/>
            <a:ext cx="10058400" cy="4023360"/>
          </a:xfrm>
        </p:spPr>
        <p:txBody>
          <a:bodyPr>
            <a:normAutofit/>
          </a:bodyPr>
          <a:lstStyle/>
          <a:p>
            <a:pPr>
              <a:buFont typeface="Wingdings" panose="05000000000000000000" pitchFamily="2" charset="2"/>
              <a:buChar char="Ø"/>
            </a:pPr>
            <a:r>
              <a:rPr lang="en-IN" sz="2800" dirty="0" smtClean="0"/>
              <a:t>	To : the person you want the reply from</a:t>
            </a:r>
          </a:p>
          <a:p>
            <a:pPr marL="0" indent="0">
              <a:buNone/>
            </a:pPr>
            <a:r>
              <a:rPr lang="en-IN" sz="2800" dirty="0"/>
              <a:t>	</a:t>
            </a:r>
            <a:r>
              <a:rPr lang="en-IN" sz="2800" dirty="0" smtClean="0"/>
              <a:t>CC (carbon copy): the person who you want to keep informed </a:t>
            </a:r>
          </a:p>
          <a:p>
            <a:pPr marL="0" indent="0">
              <a:buNone/>
            </a:pPr>
            <a:r>
              <a:rPr lang="en-IN" sz="2800" dirty="0"/>
              <a:t>	</a:t>
            </a:r>
            <a:r>
              <a:rPr lang="en-IN" sz="2800" dirty="0" smtClean="0"/>
              <a:t>BCC (blind carbon copy): the person who you want to keep 	informed but you don’t want others to know about it  </a:t>
            </a:r>
          </a:p>
          <a:p>
            <a:pPr>
              <a:buFont typeface="Wingdings" panose="05000000000000000000" pitchFamily="2" charset="2"/>
              <a:buChar char="Ø"/>
            </a:pPr>
            <a:r>
              <a:rPr lang="en-IN" sz="2800" dirty="0" smtClean="0"/>
              <a:t>While forwarding an email, do write a message too. </a:t>
            </a:r>
          </a:p>
          <a:p>
            <a:pPr>
              <a:buFont typeface="Wingdings" panose="05000000000000000000" pitchFamily="2" charset="2"/>
              <a:buChar char="Ø"/>
            </a:pPr>
            <a:r>
              <a:rPr lang="en-IN" sz="2800" dirty="0" smtClean="0"/>
              <a:t>Save important emails for future communication</a:t>
            </a:r>
          </a:p>
          <a:p>
            <a:pPr marL="0" indent="0">
              <a:buNone/>
            </a:pPr>
            <a:r>
              <a:rPr lang="en-IN" sz="2800" dirty="0" smtClean="0"/>
              <a:t>	</a:t>
            </a:r>
          </a:p>
          <a:p>
            <a:pPr marL="0" indent="0">
              <a:buNone/>
            </a:pPr>
            <a:endParaRPr lang="en-IN" sz="2800" dirty="0"/>
          </a:p>
        </p:txBody>
      </p:sp>
    </p:spTree>
    <p:extLst>
      <p:ext uri="{BB962C8B-B14F-4D97-AF65-F5344CB8AC3E}">
        <p14:creationId xmlns:p14="http://schemas.microsoft.com/office/powerpoint/2010/main" val="188446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Caution </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3200" dirty="0" smtClean="0"/>
              <a:t>While sending to an email to multiple people, let’s say the whole department, type the email of the at the highest designation and then his/her subordinates and so on. This applies to addressing people in the email too. </a:t>
            </a:r>
            <a:endParaRPr lang="en-IN" sz="3200" dirty="0"/>
          </a:p>
        </p:txBody>
      </p:sp>
    </p:spTree>
    <p:extLst>
      <p:ext uri="{BB962C8B-B14F-4D97-AF65-F5344CB8AC3E}">
        <p14:creationId xmlns:p14="http://schemas.microsoft.com/office/powerpoint/2010/main" val="6191107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A58C56DFCE2C4885E7ECBFE6733464" ma:contentTypeVersion="10" ma:contentTypeDescription="Create a new document." ma:contentTypeScope="" ma:versionID="4392a99c8ef59c981d9abbf548f36f77">
  <xsd:schema xmlns:xsd="http://www.w3.org/2001/XMLSchema" xmlns:xs="http://www.w3.org/2001/XMLSchema" xmlns:p="http://schemas.microsoft.com/office/2006/metadata/properties" xmlns:ns2="04a06e99-638b-4e04-af8f-39cae87ed231" targetNamespace="http://schemas.microsoft.com/office/2006/metadata/properties" ma:root="true" ma:fieldsID="5903250357097c98ed634a048b922e50" ns2:_="">
    <xsd:import namespace="04a06e99-638b-4e04-af8f-39cae87ed23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a06e99-638b-4e04-af8f-39cae87ed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36AA37-F2F9-47F1-A4B4-1B54F6E57A58}"/>
</file>

<file path=customXml/itemProps2.xml><?xml version="1.0" encoding="utf-8"?>
<ds:datastoreItem xmlns:ds="http://schemas.openxmlformats.org/officeDocument/2006/customXml" ds:itemID="{A0E67E69-AF90-4272-94DA-13C570EF0A70}"/>
</file>

<file path=customXml/itemProps3.xml><?xml version="1.0" encoding="utf-8"?>
<ds:datastoreItem xmlns:ds="http://schemas.openxmlformats.org/officeDocument/2006/customXml" ds:itemID="{AD812375-C852-4F42-918B-01B2F1EDA391}"/>
</file>

<file path=docProps/app.xml><?xml version="1.0" encoding="utf-8"?>
<Properties xmlns="http://schemas.openxmlformats.org/officeDocument/2006/extended-properties" xmlns:vt="http://schemas.openxmlformats.org/officeDocument/2006/docPropsVTypes">
  <Template>Retrospect</Template>
  <TotalTime>174</TotalTime>
  <Words>671</Words>
  <Application>Microsoft Office PowerPoint</Application>
  <PresentationFormat>Custom</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Email etiquette </vt:lpstr>
      <vt:lpstr>Email (electronic mail)</vt:lpstr>
      <vt:lpstr>DO</vt:lpstr>
      <vt:lpstr>Do </vt:lpstr>
      <vt:lpstr>Don’t</vt:lpstr>
      <vt:lpstr>Don’t </vt:lpstr>
      <vt:lpstr>Caution </vt:lpstr>
      <vt:lpstr>Caution </vt:lpstr>
      <vt:lpstr>Caution </vt:lpstr>
      <vt:lpstr>Being too direct</vt:lpstr>
      <vt:lpstr>Tips </vt:lpstr>
      <vt:lpstr>sample</vt:lpstr>
      <vt:lpstr>Email acronyms and abbreviations </vt:lpstr>
      <vt:lpstr>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etiquette </dc:title>
  <dc:creator>Admin</dc:creator>
  <cp:lastModifiedBy>Admin</cp:lastModifiedBy>
  <cp:revision>14</cp:revision>
  <dcterms:created xsi:type="dcterms:W3CDTF">2020-02-08T03:15:47Z</dcterms:created>
  <dcterms:modified xsi:type="dcterms:W3CDTF">2021-02-09T09:03:07Z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0x01010035A58C56DFCE2C4885E7ECBFE6733464</vt:lpwstr>
  </property>
</Properties>
</file>