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7"/>
  </p:notesMasterIdLst>
  <p:handoutMasterIdLst>
    <p:handoutMasterId r:id="rId48"/>
  </p:handoutMasterIdLst>
  <p:sldIdLst>
    <p:sldId id="320" r:id="rId2"/>
    <p:sldId id="335" r:id="rId3"/>
    <p:sldId id="336" r:id="rId4"/>
    <p:sldId id="337" r:id="rId5"/>
    <p:sldId id="338" r:id="rId6"/>
    <p:sldId id="339" r:id="rId7"/>
    <p:sldId id="340" r:id="rId8"/>
    <p:sldId id="341" r:id="rId9"/>
    <p:sldId id="342" r:id="rId10"/>
    <p:sldId id="343" r:id="rId11"/>
    <p:sldId id="344" r:id="rId12"/>
    <p:sldId id="345" r:id="rId13"/>
    <p:sldId id="346" r:id="rId14"/>
    <p:sldId id="347" r:id="rId15"/>
    <p:sldId id="348" r:id="rId16"/>
    <p:sldId id="349" r:id="rId17"/>
    <p:sldId id="350" r:id="rId18"/>
    <p:sldId id="351" r:id="rId19"/>
    <p:sldId id="352" r:id="rId20"/>
    <p:sldId id="353" r:id="rId21"/>
    <p:sldId id="354" r:id="rId22"/>
    <p:sldId id="355" r:id="rId23"/>
    <p:sldId id="356" r:id="rId24"/>
    <p:sldId id="357" r:id="rId25"/>
    <p:sldId id="358" r:id="rId26"/>
    <p:sldId id="359" r:id="rId27"/>
    <p:sldId id="360" r:id="rId28"/>
    <p:sldId id="361" r:id="rId29"/>
    <p:sldId id="362" r:id="rId30"/>
    <p:sldId id="363" r:id="rId31"/>
    <p:sldId id="364" r:id="rId32"/>
    <p:sldId id="365" r:id="rId33"/>
    <p:sldId id="366" r:id="rId34"/>
    <p:sldId id="367" r:id="rId35"/>
    <p:sldId id="368" r:id="rId36"/>
    <p:sldId id="369" r:id="rId37"/>
    <p:sldId id="378" r:id="rId38"/>
    <p:sldId id="371" r:id="rId39"/>
    <p:sldId id="372" r:id="rId40"/>
    <p:sldId id="373" r:id="rId41"/>
    <p:sldId id="374" r:id="rId42"/>
    <p:sldId id="375" r:id="rId43"/>
    <p:sldId id="376" r:id="rId44"/>
    <p:sldId id="377" r:id="rId45"/>
    <p:sldId id="333" r:id="rId46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CC00"/>
    <a:srgbClr val="9ED000"/>
    <a:srgbClr val="F4FCD8"/>
    <a:srgbClr val="FFFFFF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53" autoAdjust="0"/>
    <p:restoredTop sz="94468" autoAdjust="0"/>
  </p:normalViewPr>
  <p:slideViewPr>
    <p:cSldViewPr>
      <p:cViewPr varScale="1">
        <p:scale>
          <a:sx n="72" d="100"/>
          <a:sy n="72" d="100"/>
        </p:scale>
        <p:origin x="1230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7/2/2014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7/2/2014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765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E65B3B-E6E2-4525-8F2E-49AC8F612DB9}" type="slidenum">
              <a:rPr lang="en-US"/>
              <a:pPr/>
              <a:t>36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608790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B9B8C7-BEA7-47CE-8FD3-B5D9ED2B34AF}" type="slidenum">
              <a:rPr lang="en-US"/>
              <a:pPr/>
              <a:t>38</a:t>
            </a:fld>
            <a:r>
              <a:rPr lang="en-US" dirty="0"/>
              <a:t>##</a:t>
            </a:r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97000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D16FAC-D17E-41B6-8065-40EF4B5D4998}" type="slidenum">
              <a:rPr lang="en-US"/>
              <a:pPr/>
              <a:t>39</a:t>
            </a:fld>
            <a:r>
              <a:rPr lang="en-US" dirty="0"/>
              <a:t>##</a:t>
            </a:r>
          </a:p>
        </p:txBody>
      </p:sp>
      <p:sp>
        <p:nvSpPr>
          <p:cNvPr id="594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4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42039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08AE1A-7EAB-46F9-AD70-7530EBCE30F1}" type="slidenum">
              <a:rPr lang="en-US"/>
              <a:pPr/>
              <a:t>40</a:t>
            </a:fld>
            <a:r>
              <a:rPr lang="en-US" dirty="0"/>
              <a:t>##</a:t>
            </a:r>
          </a:p>
        </p:txBody>
      </p:sp>
      <p:sp>
        <p:nvSpPr>
          <p:cNvPr id="599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9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635172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32FD00-9757-462C-AB3F-641876EDD145}" type="slidenum">
              <a:rPr lang="en-US"/>
              <a:pPr/>
              <a:t>41</a:t>
            </a:fld>
            <a:r>
              <a:rPr lang="en-US" dirty="0"/>
              <a:t>##</a:t>
            </a:r>
          </a:p>
        </p:txBody>
      </p:sp>
      <p:sp>
        <p:nvSpPr>
          <p:cNvPr id="466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6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151681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E01032-09FC-48A1-AEEA-569C45640C5E}" type="slidenum">
              <a:rPr lang="en-US"/>
              <a:pPr/>
              <a:t>42</a:t>
            </a:fld>
            <a:r>
              <a:rPr lang="en-US" dirty="0"/>
              <a:t>##</a:t>
            </a:r>
          </a:p>
        </p:txBody>
      </p:sp>
      <p:sp>
        <p:nvSpPr>
          <p:cNvPr id="596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6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345922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F17ACE-7042-4504-B31F-7EA154AC421A}" type="slidenum">
              <a:rPr lang="en-US"/>
              <a:pPr/>
              <a:t>43</a:t>
            </a:fld>
            <a:r>
              <a:rPr lang="en-US" dirty="0"/>
              <a:t>##</a:t>
            </a:r>
          </a:p>
        </p:txBody>
      </p:sp>
      <p:sp>
        <p:nvSpPr>
          <p:cNvPr id="606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6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817623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293827-4D05-4487-A2E4-FFBD5EEDEBEA}" type="slidenum">
              <a:rPr lang="en-US"/>
              <a:pPr/>
              <a:t>44</a:t>
            </a:fld>
            <a:r>
              <a:rPr lang="en-US" dirty="0"/>
              <a:t>##</a:t>
            </a:r>
          </a:p>
        </p:txBody>
      </p:sp>
      <p:sp>
        <p:nvSpPr>
          <p:cNvPr id="608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8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86188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711336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CD18EA-B713-4406-B529-E52DA29F3248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571874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370948-A2CF-4454-B1BF-E194BF1A26BC}" type="slidenum">
              <a:rPr lang="en-US"/>
              <a:pPr/>
              <a:t>10</a:t>
            </a:fld>
            <a:r>
              <a:rPr lang="en-US" dirty="0"/>
              <a:t>##</a:t>
            </a:r>
          </a:p>
        </p:txBody>
      </p:sp>
      <p:sp>
        <p:nvSpPr>
          <p:cNvPr id="442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627476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FB1BDC-3BC1-45AC-ACF7-6933A1569330}" type="slidenum">
              <a:rPr lang="en-US"/>
              <a:pPr/>
              <a:t>14</a:t>
            </a:fld>
            <a:r>
              <a:rPr lang="en-US" dirty="0"/>
              <a:t>##</a:t>
            </a:r>
          </a:p>
        </p:txBody>
      </p:sp>
      <p:sp>
        <p:nvSpPr>
          <p:cNvPr id="462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44969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FF5B2C-3498-408F-8465-6C18C836036C}" type="slidenum">
              <a:rPr lang="en-US"/>
              <a:pPr/>
              <a:t>17</a:t>
            </a:fld>
            <a:r>
              <a:rPr lang="en-US" dirty="0"/>
              <a:t>##</a:t>
            </a:r>
          </a:p>
        </p:txBody>
      </p:sp>
      <p:sp>
        <p:nvSpPr>
          <p:cNvPr id="576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6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893431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26C9F1-7B82-44CF-B3CA-C0B69EA0F3D7}" type="slidenum">
              <a:rPr lang="en-US"/>
              <a:pPr/>
              <a:t>19</a:t>
            </a:fld>
            <a:r>
              <a:rPr lang="en-US" dirty="0"/>
              <a:t>##</a:t>
            </a:r>
          </a:p>
        </p:txBody>
      </p:sp>
      <p:sp>
        <p:nvSpPr>
          <p:cNvPr id="578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8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445344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92723D-0B00-4BE9-ADD0-996126A64FC1}" type="slidenum">
              <a:rPr lang="en-US"/>
              <a:pPr/>
              <a:t>20</a:t>
            </a:fld>
            <a:r>
              <a:rPr lang="en-US" dirty="0"/>
              <a:t>##</a:t>
            </a:r>
          </a:p>
        </p:txBody>
      </p:sp>
      <p:sp>
        <p:nvSpPr>
          <p:cNvPr id="495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590554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AD9E49-ED08-48C3-903D-27238F8ECD77}" type="slidenum">
              <a:rPr lang="en-US"/>
              <a:pPr/>
              <a:t>25</a:t>
            </a:fld>
            <a:r>
              <a:rPr lang="en-US" dirty="0"/>
              <a:t>##</a:t>
            </a:r>
          </a:p>
        </p:txBody>
      </p:sp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66029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8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7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hyperlink" Target="http://csharpfundamentals.telerik.com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Binary_search_algorithm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n.wikipedia.org/wiki/Quicksort" TargetMode="External"/><Relationship Id="rId4" Type="http://schemas.openxmlformats.org/officeDocument/2006/relationships/hyperlink" Target="http://en.wikipedia.org/wiki/Merge_sort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Sieve_of_Eratosthenes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44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5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4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590800" y="3505200"/>
            <a:ext cx="8229600" cy="1524000"/>
          </a:xfrm>
        </p:spPr>
        <p:txBody>
          <a:bodyPr/>
          <a:lstStyle/>
          <a:p>
            <a:r>
              <a:rPr lang="en-US" smtClean="0"/>
              <a:t>Arrays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Processing Sequences of Elements</a:t>
            </a:r>
            <a:endParaRPr lang="en-US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Learning &amp; Development Team</a:t>
            </a:r>
            <a:endParaRPr lang="en-US" dirty="0"/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9" name="Text Placeholder 1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12" name="TextBox 10"/>
          <p:cNvSpPr txBox="1"/>
          <p:nvPr/>
        </p:nvSpPr>
        <p:spPr>
          <a:xfrm rot="21402176">
            <a:off x="846995" y="1059393"/>
            <a:ext cx="5415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2400" b="1" dirty="0" smtClean="0">
                <a:ln w="1905"/>
                <a:solidFill>
                  <a:schemeClr val="tx1">
                    <a:lumMod val="40000"/>
                    <a:lumOff val="6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0" stA="50000" endPos="50000" dist="12700" dir="5400000" sy="-100000" algn="bl" rotWithShape="0"/>
                </a:effectLst>
                <a:hlinkClick r:id="rId4"/>
              </a:rPr>
              <a:t>http://csharpfundamentals.telerik.com</a:t>
            </a:r>
            <a:endParaRPr lang="en-US" sz="2400" b="1" dirty="0">
              <a:ln w="1905"/>
              <a:solidFill>
                <a:schemeClr val="tx1">
                  <a:lumMod val="40000"/>
                  <a:lumOff val="6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  <a:reflection blurRad="63500" stA="50000" endPos="50000" dist="12700" dir="5400000" sy="-100000" algn="bl" rotWithShape="0"/>
              </a:effectLst>
            </a:endParaRPr>
          </a:p>
        </p:txBody>
      </p:sp>
      <p:pic>
        <p:nvPicPr>
          <p:cNvPr id="19" name="Picture 18">
            <a:hlinkClick r:id="rId4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544" y="511628"/>
            <a:ext cx="1690210" cy="1611475"/>
          </a:xfrm>
          <a:prstGeom prst="rect">
            <a:avLst/>
          </a:prstGeom>
        </p:spPr>
      </p:pic>
      <p:pic>
        <p:nvPicPr>
          <p:cNvPr id="20" name="Picture 4" descr="http://gioco.net/matrice/matrix1.jpg"/>
          <p:cNvPicPr>
            <a:picLocks noChangeAspect="1" noChangeArrowheads="1"/>
          </p:cNvPicPr>
          <p:nvPr/>
        </p:nvPicPr>
        <p:blipFill>
          <a:blip r:embed="rId6" cstate="screen">
            <a:lum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4550229"/>
            <a:ext cx="4572000" cy="1905000"/>
          </a:xfrm>
          <a:prstGeom prst="round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1" name="Picture 2" descr="http://www.hrcpa.com/images/technology.jpg"/>
          <p:cNvPicPr>
            <a:picLocks noChangeAspect="1" noChangeArrowheads="1"/>
          </p:cNvPicPr>
          <p:nvPr/>
        </p:nvPicPr>
        <p:blipFill>
          <a:blip r:embed="rId7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515" y="1951284"/>
            <a:ext cx="4049485" cy="944316"/>
          </a:xfrm>
          <a:prstGeom prst="roundRect">
            <a:avLst>
              <a:gd name="adj" fmla="val 50000"/>
            </a:avLst>
          </a:prstGeom>
          <a:ln>
            <a:noFill/>
          </a:ln>
          <a:effectLst>
            <a:softEdge rad="1270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9" name="Rectangle 5"/>
          <p:cNvSpPr>
            <a:spLocks noChangeArrowheads="1"/>
          </p:cNvSpPr>
          <p:nvPr/>
        </p:nvSpPr>
        <p:spPr bwMode="auto">
          <a:xfrm>
            <a:off x="457200" y="1828800"/>
            <a:ext cx="82296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5000" b="1" dirty="0" smtClean="0">
                <a:ln w="500">
                  <a:noFill/>
                </a:ln>
                <a:solidFill>
                  <a:schemeClr val="tx2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  <a:latin typeface="+mj-lt"/>
                <a:ea typeface="+mj-ea"/>
                <a:cs typeface="+mj-cs"/>
              </a:rPr>
              <a:t>Accessing Array Elements</a:t>
            </a:r>
            <a:endParaRPr lang="bg-BG" sz="5000" b="1" dirty="0" smtClean="0">
              <a:ln w="500">
                <a:noFill/>
              </a:ln>
              <a:solidFill>
                <a:schemeClr val="tx2"/>
              </a:solidFill>
              <a:effectLst>
                <a:outerShdw blurRad="30000" dist="30000" dir="2700000" algn="tl" rotWithShape="0">
                  <a:schemeClr val="bg2">
                    <a:shade val="45000"/>
                    <a:satMod val="150000"/>
                    <a:alpha val="90000"/>
                  </a:schemeClr>
                </a:outerShdw>
                <a:reflection blurRad="12000" stA="25000" endPos="49000" dist="5000" dir="5400000" sy="-100000" algn="bl" rotWithShape="0"/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714921"/>
            <a:ext cx="8229600" cy="569120"/>
          </a:xfrm>
        </p:spPr>
        <p:txBody>
          <a:bodyPr/>
          <a:lstStyle/>
          <a:p>
            <a:r>
              <a:rPr lang="en-US" dirty="0" smtClean="0"/>
              <a:t>Read and Modify Elements by Index</a:t>
            </a:r>
            <a:endParaRPr lang="en-US" dirty="0"/>
          </a:p>
        </p:txBody>
      </p:sp>
      <p:pic>
        <p:nvPicPr>
          <p:cNvPr id="61443" name="Picture 3" descr="http://www.elab-experience.com/product/image/38/micro_hot_pinset_kit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777" y="3657600"/>
            <a:ext cx="3552181" cy="2362200"/>
          </a:xfrm>
          <a:prstGeom prst="roundRect">
            <a:avLst>
              <a:gd name="adj" fmla="val 4587"/>
            </a:avLst>
          </a:prstGeom>
          <a:noFill/>
        </p:spPr>
      </p:pic>
      <p:sp>
        <p:nvSpPr>
          <p:cNvPr id="5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58452FF4-89E3-4D1B-9927-2DBDC00E58D7}" type="slidenum">
              <a:rPr lang="en-US" sz="1100" smtClean="0"/>
              <a:pPr algn="r">
                <a:defRPr/>
              </a:pPr>
              <a:t>10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371387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Access Array Element?</a:t>
            </a:r>
            <a:endParaRPr lang="bg-BG" dirty="0"/>
          </a:p>
        </p:txBody>
      </p:sp>
      <p:sp>
        <p:nvSpPr>
          <p:cNvPr id="443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Array elements are accessed using the square </a:t>
            </a:r>
            <a:r>
              <a:rPr lang="en-US" dirty="0" smtClean="0"/>
              <a:t>brackets operator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[]</a:t>
            </a:r>
            <a:r>
              <a:rPr lang="en-US" dirty="0"/>
              <a:t> (indexer)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Array indexer takes element’s index as parameter</a:t>
            </a:r>
            <a:endParaRPr lang="en-US" dirty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The first element has index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last element has index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Length-1</a:t>
            </a:r>
          </a:p>
          <a:p>
            <a:pPr>
              <a:lnSpc>
                <a:spcPct val="100000"/>
              </a:lnSpc>
            </a:pPr>
            <a:r>
              <a:rPr lang="en-US" dirty="0"/>
              <a:t>Array elements can be retrieved and changed by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[]</a:t>
            </a:r>
            <a:r>
              <a:rPr lang="en-US" dirty="0"/>
              <a:t> operator</a:t>
            </a:r>
            <a:endParaRPr lang="bg-BG" dirty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8229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Reversing an Array – Example</a:t>
            </a:r>
            <a:endParaRPr lang="bg-BG" dirty="0"/>
          </a:p>
        </p:txBody>
      </p:sp>
      <p:sp>
        <p:nvSpPr>
          <p:cNvPr id="4761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Reversing </a:t>
            </a:r>
            <a:r>
              <a:rPr lang="en-US" dirty="0"/>
              <a:t>the contents of an array</a:t>
            </a:r>
            <a:endParaRPr lang="bg-BG" dirty="0"/>
          </a:p>
        </p:txBody>
      </p:sp>
      <p:sp>
        <p:nvSpPr>
          <p:cNvPr id="476164" name="Rectangle 4"/>
          <p:cNvSpPr>
            <a:spLocks noChangeArrowheads="1"/>
          </p:cNvSpPr>
          <p:nvPr/>
        </p:nvSpPr>
        <p:spPr bwMode="auto">
          <a:xfrm>
            <a:off x="684213" y="1850172"/>
            <a:ext cx="7704137" cy="40934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array = new int[] {1, 2, 3, 4, 5};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Get array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size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length = array.Length;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Declare and create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reversed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reversed = new int[length];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Initialize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reversed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index = 0; index &lt; length; index++)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reversed[length-index-1]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array[index];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073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972" y="1447800"/>
            <a:ext cx="5531628" cy="1143000"/>
          </a:xfrm>
        </p:spPr>
        <p:txBody>
          <a:bodyPr/>
          <a:lstStyle/>
          <a:p>
            <a:r>
              <a:rPr lang="en-US" dirty="0" smtClean="0"/>
              <a:t>Reversing an Array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9172" y="2438400"/>
            <a:ext cx="4312428" cy="569121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098" name="Picture 2" descr="http://www.zenlogic.org/programs/reversewriter_icon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31309">
            <a:off x="5500253" y="3227708"/>
            <a:ext cx="2965892" cy="2965892"/>
          </a:xfrm>
          <a:prstGeom prst="rect">
            <a:avLst/>
          </a:prstGeom>
          <a:noFill/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09654">
            <a:off x="742589" y="3350634"/>
            <a:ext cx="3547059" cy="2789503"/>
          </a:xfrm>
          <a:prstGeom prst="round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589004"/>
            <a:ext cx="2200275" cy="2154196"/>
          </a:xfrm>
          <a:prstGeom prst="ellipse">
            <a:avLst/>
          </a:prstGeom>
          <a:noFill/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837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3962400"/>
            <a:ext cx="7704137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Arrays: Input and Output</a:t>
            </a:r>
            <a:endParaRPr lang="bg-BG" dirty="0"/>
          </a:p>
        </p:txBody>
      </p:sp>
      <p:sp>
        <p:nvSpPr>
          <p:cNvPr id="461828" name="Rectangle 4"/>
          <p:cNvSpPr>
            <a:spLocks noChangeArrowheads="1"/>
          </p:cNvSpPr>
          <p:nvPr/>
        </p:nvSpPr>
        <p:spPr bwMode="auto">
          <a:xfrm>
            <a:off x="457200" y="4965700"/>
            <a:ext cx="8229600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Reading and Printing Arrays on the Console</a:t>
            </a:r>
            <a:endParaRPr lang="bg-BG" sz="2800" b="1" dirty="0" smtClean="0">
              <a:solidFill>
                <a:srgbClr val="FAF7C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57346" name="Picture 2" descr="http://www.dvision.be/Images/Cables/CABLE-467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481" t="-10062" r="-10247" b="-10692"/>
          <a:stretch>
            <a:fillRect/>
          </a:stretch>
        </p:blipFill>
        <p:spPr bwMode="auto">
          <a:xfrm>
            <a:off x="2895600" y="1371600"/>
            <a:ext cx="3200400" cy="1828800"/>
          </a:xfrm>
          <a:prstGeom prst="roundRect">
            <a:avLst>
              <a:gd name="adj" fmla="val 8594"/>
            </a:avLst>
          </a:prstGeom>
          <a:solidFill>
            <a:srgbClr val="FFFFFF"/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7197016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Reading Arrays From the Console</a:t>
            </a:r>
            <a:endParaRPr lang="bg-BG" sz="3800" dirty="0"/>
          </a:p>
        </p:txBody>
      </p:sp>
      <p:sp>
        <p:nvSpPr>
          <p:cNvPr id="573443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268413"/>
            <a:ext cx="8424862" cy="532923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First, read from the console the length of the array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Next, create the array of given size and read its elements in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/>
              <a:t> loop</a:t>
            </a:r>
            <a:endParaRPr lang="bg-BG" dirty="0"/>
          </a:p>
        </p:txBody>
      </p:sp>
      <p:sp>
        <p:nvSpPr>
          <p:cNvPr id="573444" name="Rectangle 4"/>
          <p:cNvSpPr>
            <a:spLocks noChangeArrowheads="1"/>
          </p:cNvSpPr>
          <p:nvPr/>
        </p:nvSpPr>
        <p:spPr bwMode="auto">
          <a:xfrm>
            <a:off x="900113" y="2464713"/>
            <a:ext cx="7272337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</p:txBody>
      </p:sp>
      <p:sp>
        <p:nvSpPr>
          <p:cNvPr id="573445" name="Rectangle 5"/>
          <p:cNvSpPr>
            <a:spLocks noChangeArrowheads="1"/>
          </p:cNvSpPr>
          <p:nvPr/>
        </p:nvSpPr>
        <p:spPr bwMode="auto">
          <a:xfrm>
            <a:off x="900113" y="4310896"/>
            <a:ext cx="7416800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arr = new int[n];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i=0; i&lt;n; i++)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arr[i]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int.Parse(Console.ReadLine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0997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Symmetry Check – Example</a:t>
            </a:r>
            <a:endParaRPr lang="bg-BG" dirty="0"/>
          </a:p>
        </p:txBody>
      </p:sp>
      <p:sp>
        <p:nvSpPr>
          <p:cNvPr id="46489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012408"/>
            <a:ext cx="8496300" cy="53292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Read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/>
              <a:t> </a:t>
            </a:r>
            <a:r>
              <a:rPr lang="en-US" dirty="0"/>
              <a:t>array from the console and </a:t>
            </a:r>
            <a:br>
              <a:rPr lang="en-US" dirty="0"/>
            </a:br>
            <a:r>
              <a:rPr lang="en-US" dirty="0"/>
              <a:t>check if it is </a:t>
            </a:r>
            <a:r>
              <a:rPr lang="en-US" dirty="0" smtClean="0"/>
              <a:t>symmetric:</a:t>
            </a:r>
            <a:endParaRPr lang="bg-BG" dirty="0"/>
          </a:p>
        </p:txBody>
      </p:sp>
      <p:sp>
        <p:nvSpPr>
          <p:cNvPr id="464900" name="Rectangle 4"/>
          <p:cNvSpPr>
            <a:spLocks noChangeArrowheads="1"/>
          </p:cNvSpPr>
          <p:nvPr/>
        </p:nvSpPr>
        <p:spPr bwMode="auto">
          <a:xfrm>
            <a:off x="684213" y="3581400"/>
            <a:ext cx="7704137" cy="280076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isSymmetric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true;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i=0;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i&lt;array.Length/2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array[i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 !=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array[n-i-1])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isSymmetric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false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464922" name="Group 26"/>
          <p:cNvGraphicFramePr>
            <a:graphicFrameLocks noGrp="1"/>
          </p:cNvGraphicFramePr>
          <p:nvPr/>
        </p:nvGraphicFramePr>
        <p:xfrm>
          <a:off x="3059113" y="2739608"/>
          <a:ext cx="2160587" cy="426720"/>
        </p:xfrm>
        <a:graphic>
          <a:graphicData uri="http://schemas.openxmlformats.org/drawingml/2006/table">
            <a:tbl>
              <a:tblPr/>
              <a:tblGrid>
                <a:gridCol w="431800"/>
                <a:gridCol w="433387"/>
                <a:gridCol w="430213"/>
                <a:gridCol w="433387"/>
                <a:gridCol w="431800"/>
              </a:tblGrid>
              <a:tr h="4032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464923" name="AutoShape 27"/>
          <p:cNvCxnSpPr>
            <a:cxnSpLocks noChangeShapeType="1"/>
          </p:cNvCxnSpPr>
          <p:nvPr/>
        </p:nvCxnSpPr>
        <p:spPr bwMode="auto">
          <a:xfrm rot="16200000" flipH="1" flipV="1">
            <a:off x="4140200" y="1837908"/>
            <a:ext cx="1588" cy="1728788"/>
          </a:xfrm>
          <a:prstGeom prst="curvedConnector3">
            <a:avLst>
              <a:gd name="adj1" fmla="val -2290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 type="stealth" w="lg" len="lg"/>
            <a:tailEnd type="stealth" w="lg" len="lg"/>
          </a:ln>
          <a:effectLst>
            <a:outerShdw dist="17961" dir="2700000" algn="ctr" rotWithShape="0">
              <a:schemeClr val="bg1">
                <a:lumMod val="85000"/>
                <a:lumOff val="15000"/>
              </a:schemeClr>
            </a:outerShdw>
          </a:effectLst>
        </p:spPr>
      </p:cxnSp>
      <p:cxnSp>
        <p:nvCxnSpPr>
          <p:cNvPr id="464924" name="AutoShape 28"/>
          <p:cNvCxnSpPr>
            <a:cxnSpLocks noChangeShapeType="1"/>
          </p:cNvCxnSpPr>
          <p:nvPr/>
        </p:nvCxnSpPr>
        <p:spPr bwMode="auto">
          <a:xfrm rot="16200000" flipH="1" flipV="1">
            <a:off x="4139406" y="2270502"/>
            <a:ext cx="1588" cy="863600"/>
          </a:xfrm>
          <a:prstGeom prst="curvedConnector3">
            <a:avLst>
              <a:gd name="adj1" fmla="val -1440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 type="stealth" w="lg" len="lg"/>
            <a:tailEnd type="stealth" w="lg" len="lg"/>
          </a:ln>
          <a:effectLst>
            <a:outerShdw dist="17961" dir="2700000" algn="ctr" rotWithShape="0">
              <a:schemeClr val="bg1">
                <a:lumMod val="85000"/>
                <a:lumOff val="15000"/>
              </a:schemeClr>
            </a:outerShdw>
          </a:effectLst>
        </p:spPr>
      </p:cxnSp>
      <p:graphicFrame>
        <p:nvGraphicFramePr>
          <p:cNvPr id="464942" name="Group 46"/>
          <p:cNvGraphicFramePr>
            <a:graphicFrameLocks noGrp="1"/>
          </p:cNvGraphicFramePr>
          <p:nvPr/>
        </p:nvGraphicFramePr>
        <p:xfrm>
          <a:off x="684213" y="2739608"/>
          <a:ext cx="1758950" cy="426720"/>
        </p:xfrm>
        <a:graphic>
          <a:graphicData uri="http://schemas.openxmlformats.org/drawingml/2006/table">
            <a:tbl>
              <a:tblPr/>
              <a:tblGrid>
                <a:gridCol w="439737"/>
                <a:gridCol w="439738"/>
                <a:gridCol w="439737"/>
                <a:gridCol w="439738"/>
              </a:tblGrid>
              <a:tr h="4032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kumimoji="1" lang="bg-BG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464939" name="AutoShape 43"/>
          <p:cNvCxnSpPr>
            <a:cxnSpLocks noChangeShapeType="1"/>
          </p:cNvCxnSpPr>
          <p:nvPr/>
        </p:nvCxnSpPr>
        <p:spPr bwMode="auto">
          <a:xfrm rot="16200000" flipH="1" flipV="1">
            <a:off x="1558925" y="2042696"/>
            <a:ext cx="1588" cy="1319212"/>
          </a:xfrm>
          <a:prstGeom prst="curvedConnector3">
            <a:avLst>
              <a:gd name="adj1" fmla="val -2420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 type="stealth" w="lg" len="lg"/>
            <a:tailEnd type="stealth" w="lg" len="lg"/>
          </a:ln>
          <a:effectLst>
            <a:outerShdw dist="17961" dir="2700000" algn="ctr" rotWithShape="0">
              <a:schemeClr val="bg1">
                <a:lumMod val="85000"/>
                <a:lumOff val="15000"/>
              </a:schemeClr>
            </a:outerShdw>
          </a:effectLst>
        </p:spPr>
      </p:cxnSp>
      <p:cxnSp>
        <p:nvCxnSpPr>
          <p:cNvPr id="464940" name="AutoShape 44"/>
          <p:cNvCxnSpPr>
            <a:cxnSpLocks noChangeShapeType="1"/>
          </p:cNvCxnSpPr>
          <p:nvPr/>
        </p:nvCxnSpPr>
        <p:spPr bwMode="auto">
          <a:xfrm rot="16200000" flipH="1" flipV="1">
            <a:off x="1563688" y="2482433"/>
            <a:ext cx="1588" cy="439737"/>
          </a:xfrm>
          <a:prstGeom prst="curvedConnector3">
            <a:avLst>
              <a:gd name="adj1" fmla="val -1440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 type="stealth" w="lg" len="lg"/>
            <a:tailEnd type="stealth" w="lg" len="lg"/>
          </a:ln>
          <a:effectLst>
            <a:outerShdw dist="17961" dir="2700000" algn="ctr" rotWithShape="0">
              <a:schemeClr val="bg1">
                <a:lumMod val="85000"/>
                <a:lumOff val="15000"/>
              </a:schemeClr>
            </a:outerShdw>
          </a:effectLst>
        </p:spPr>
      </p:cxnSp>
      <p:graphicFrame>
        <p:nvGraphicFramePr>
          <p:cNvPr id="464971" name="Group 75"/>
          <p:cNvGraphicFramePr>
            <a:graphicFrameLocks noGrp="1"/>
          </p:cNvGraphicFramePr>
          <p:nvPr/>
        </p:nvGraphicFramePr>
        <p:xfrm>
          <a:off x="5791200" y="2745958"/>
          <a:ext cx="2597150" cy="426720"/>
        </p:xfrm>
        <a:graphic>
          <a:graphicData uri="http://schemas.openxmlformats.org/drawingml/2006/table">
            <a:tbl>
              <a:tblPr/>
              <a:tblGrid>
                <a:gridCol w="431800"/>
                <a:gridCol w="433388"/>
                <a:gridCol w="433387"/>
                <a:gridCol w="433388"/>
                <a:gridCol w="433387"/>
                <a:gridCol w="431800"/>
              </a:tblGrid>
              <a:tr h="4032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464972" name="AutoShape 76"/>
          <p:cNvCxnSpPr>
            <a:cxnSpLocks noChangeShapeType="1"/>
          </p:cNvCxnSpPr>
          <p:nvPr/>
        </p:nvCxnSpPr>
        <p:spPr bwMode="auto">
          <a:xfrm rot="16200000" flipH="1" flipV="1">
            <a:off x="7088981" y="1625977"/>
            <a:ext cx="1588" cy="2165350"/>
          </a:xfrm>
          <a:prstGeom prst="curvedConnector3">
            <a:avLst>
              <a:gd name="adj1" fmla="val -3110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 type="stealth" w="lg" len="lg"/>
            <a:tailEnd type="stealth" w="lg" len="lg"/>
          </a:ln>
          <a:effectLst>
            <a:outerShdw dist="17961" dir="2700000" algn="ctr" rotWithShape="0">
              <a:schemeClr val="bg1">
                <a:lumMod val="85000"/>
                <a:lumOff val="15000"/>
              </a:schemeClr>
            </a:outerShdw>
          </a:effectLst>
        </p:spPr>
      </p:cxnSp>
      <p:cxnSp>
        <p:nvCxnSpPr>
          <p:cNvPr id="464973" name="AutoShape 77"/>
          <p:cNvCxnSpPr>
            <a:cxnSpLocks noChangeShapeType="1"/>
          </p:cNvCxnSpPr>
          <p:nvPr/>
        </p:nvCxnSpPr>
        <p:spPr bwMode="auto">
          <a:xfrm rot="16200000" flipH="1" flipV="1">
            <a:off x="7089775" y="2058571"/>
            <a:ext cx="1588" cy="1300162"/>
          </a:xfrm>
          <a:prstGeom prst="curvedConnector3">
            <a:avLst>
              <a:gd name="adj1" fmla="val -2170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 type="stealth" w="lg" len="lg"/>
            <a:tailEnd type="stealth" w="lg" len="lg"/>
          </a:ln>
          <a:effectLst>
            <a:outerShdw dist="17961" dir="2700000" algn="ctr" rotWithShape="0">
              <a:schemeClr val="bg1">
                <a:lumMod val="85000"/>
                <a:lumOff val="15000"/>
              </a:schemeClr>
            </a:outerShdw>
          </a:effectLst>
        </p:spPr>
      </p:cxnSp>
      <p:cxnSp>
        <p:nvCxnSpPr>
          <p:cNvPr id="464975" name="AutoShape 79"/>
          <p:cNvCxnSpPr>
            <a:cxnSpLocks noChangeShapeType="1"/>
          </p:cNvCxnSpPr>
          <p:nvPr/>
        </p:nvCxnSpPr>
        <p:spPr bwMode="auto">
          <a:xfrm rot="16200000" flipH="1" flipV="1">
            <a:off x="7089775" y="2491958"/>
            <a:ext cx="1588" cy="433388"/>
          </a:xfrm>
          <a:prstGeom prst="curvedConnector3">
            <a:avLst>
              <a:gd name="adj1" fmla="val -1310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 type="stealth" w="lg" len="lg"/>
            <a:tailEnd type="stealth" w="lg" len="lg"/>
          </a:ln>
          <a:effectLst>
            <a:outerShdw dist="17961" dir="2700000" algn="ctr" rotWithShape="0">
              <a:schemeClr val="bg1">
                <a:lumMod val="85000"/>
                <a:lumOff val="15000"/>
              </a:schemeClr>
            </a:outerShdw>
          </a:effectLst>
        </p:spPr>
      </p:cxnSp>
      <p:sp>
        <p:nvSpPr>
          <p:cNvPr id="1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420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4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4485480"/>
            <a:ext cx="7704137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Symmetry Check</a:t>
            </a:r>
            <a:endParaRPr lang="bg-BG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457200" y="5298280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53249" name="Picture 1" descr="C:\Trash\symmetry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526" y="1016794"/>
            <a:ext cx="4232274" cy="3174206"/>
          </a:xfrm>
          <a:prstGeom prst="roundRect">
            <a:avLst>
              <a:gd name="adj" fmla="val 6770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25623072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Arrays on the Console</a:t>
            </a:r>
            <a:endParaRPr lang="bg-BG" dirty="0"/>
          </a:p>
        </p:txBody>
      </p:sp>
      <p:sp>
        <p:nvSpPr>
          <p:cNvPr id="550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Process all elements of the array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Print each element to the console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Separate elements with white space or a new </a:t>
            </a:r>
            <a:r>
              <a:rPr lang="en-US" sz="3000" dirty="0" smtClean="0"/>
              <a:t>line</a:t>
            </a:r>
            <a:endParaRPr lang="en-US" sz="3000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31825" y="3200400"/>
            <a:ext cx="7902575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array = {"one", "two", "three"};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Process all elements of the array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index = 0; index &lt; array.Length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index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Print each element on a separate line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Console.WriteLine("element[{0}] = {1}",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index, array[index]);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0409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5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1600200"/>
            <a:ext cx="7704137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Printing </a:t>
            </a:r>
            <a:r>
              <a:rPr lang="en-US" dirty="0" smtClean="0"/>
              <a:t>Arrays</a:t>
            </a:r>
            <a:endParaRPr lang="bg-BG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457200" y="2489200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50178" name="Picture 2" descr="http://imgsrv.kliv.com/image/kliv/UserFiles/Image/NewspaperPrintingPress.jpg"/>
          <p:cNvPicPr>
            <a:picLocks noChangeAspect="1" noChangeArrowheads="1"/>
          </p:cNvPicPr>
          <p:nvPr/>
        </p:nvPicPr>
        <p:blipFill>
          <a:blip r:embed="rId3" cstate="screen">
            <a:lum brigh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300" y="3366262"/>
            <a:ext cx="3581400" cy="2399538"/>
          </a:xfrm>
          <a:prstGeom prst="roundRect">
            <a:avLst>
              <a:gd name="adj" fmla="val 8728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38611544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/>
              <a:t>Declaring and Creating Arrays</a:t>
            </a:r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/>
              <a:t>Accessing Array Elements</a:t>
            </a:r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/>
              <a:t>Console </a:t>
            </a:r>
            <a:r>
              <a:rPr lang="en-US" dirty="0" smtClean="0"/>
              <a:t>Input and Output of Arrays</a:t>
            </a:r>
            <a:endParaRPr lang="en-US" dirty="0"/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/>
              <a:t>Iterating </a:t>
            </a:r>
            <a:r>
              <a:rPr lang="en-US" dirty="0" smtClean="0"/>
              <a:t>Over Arrays Using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 and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foreach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 smtClean="0"/>
              <a:t>Dynamic Arrays</a:t>
            </a:r>
          </a:p>
          <a:p>
            <a:pPr marL="804863" lvl="1" indent="-457200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List&lt;T&gt;</a:t>
            </a:r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/>
              <a:t>Copying Arrays</a:t>
            </a:r>
          </a:p>
        </p:txBody>
      </p:sp>
      <p:pic>
        <p:nvPicPr>
          <p:cNvPr id="70658" name="Picture 2" descr="http://s3.amazonaws.com/pixmac-thumbnail/books-45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464" y="3886200"/>
            <a:ext cx="2346736" cy="240328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3553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371600"/>
            <a:ext cx="7772401" cy="14732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Processing </a:t>
            </a:r>
            <a:r>
              <a:rPr lang="en-US" dirty="0" smtClean="0"/>
              <a:t>Array Elements </a:t>
            </a:r>
            <a:r>
              <a:rPr lang="en-US" dirty="0"/>
              <a:t>Using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 and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foreach</a:t>
            </a:r>
            <a:endParaRPr lang="en-US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48129" name="Picture 1" descr="C:\Trash\spirals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6027" y="3276600"/>
            <a:ext cx="4225308" cy="2971800"/>
          </a:xfrm>
          <a:prstGeom prst="rect">
            <a:avLst/>
          </a:prstGeom>
          <a:noFill/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7867041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700" dirty="0"/>
              <a:t>Processing </a:t>
            </a:r>
            <a:r>
              <a:rPr lang="en-US" sz="3700" dirty="0" smtClean="0"/>
              <a:t>Arrays: </a:t>
            </a:r>
            <a:r>
              <a:rPr lang="en-US" sz="37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37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3700" dirty="0"/>
              <a:t>Statement</a:t>
            </a:r>
            <a:endParaRPr lang="bg-BG" sz="3700" dirty="0"/>
          </a:p>
        </p:txBody>
      </p:sp>
      <p:sp>
        <p:nvSpPr>
          <p:cNvPr id="496643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923925"/>
            <a:ext cx="8496300" cy="540067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Use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 loop to process an array when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Need </a:t>
            </a:r>
            <a:r>
              <a:rPr lang="en-US" dirty="0"/>
              <a:t>to keep track of the index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Processing is not strictly </a:t>
            </a:r>
            <a:r>
              <a:rPr lang="en-US" dirty="0" smtClean="0"/>
              <a:t>sequential from </a:t>
            </a:r>
            <a:r>
              <a:rPr lang="en-US" dirty="0"/>
              <a:t>the first to the last element</a:t>
            </a:r>
          </a:p>
          <a:p>
            <a:pPr>
              <a:lnSpc>
                <a:spcPct val="100000"/>
              </a:lnSpc>
            </a:pPr>
            <a:r>
              <a:rPr lang="en-US" dirty="0"/>
              <a:t>In </a:t>
            </a:r>
            <a:r>
              <a:rPr lang="en-US" dirty="0" smtClean="0"/>
              <a:t>the loop </a:t>
            </a:r>
            <a:r>
              <a:rPr lang="en-US" dirty="0"/>
              <a:t>body use the element </a:t>
            </a:r>
            <a:r>
              <a:rPr lang="en-US" dirty="0" smtClean="0"/>
              <a:t>at the loop </a:t>
            </a:r>
            <a:r>
              <a:rPr lang="en-US" dirty="0"/>
              <a:t>index (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array[index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]</a:t>
            </a:r>
            <a:r>
              <a:rPr lang="en-US" dirty="0" smtClean="0"/>
              <a:t>):</a:t>
            </a:r>
            <a:endParaRPr lang="bg-BG" dirty="0"/>
          </a:p>
        </p:txBody>
      </p:sp>
      <p:sp>
        <p:nvSpPr>
          <p:cNvPr id="496644" name="Rectangle 4"/>
          <p:cNvSpPr>
            <a:spLocks noChangeArrowheads="1"/>
          </p:cNvSpPr>
          <p:nvPr/>
        </p:nvSpPr>
        <p:spPr bwMode="auto">
          <a:xfrm>
            <a:off x="611188" y="4725650"/>
            <a:ext cx="7920037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index = 0; index &lt; array.Length;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index++)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squares[index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 = array[index] * array[index];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8607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sz="3800" dirty="0" smtClean="0"/>
              <a:t>Processing </a:t>
            </a:r>
            <a:r>
              <a:rPr lang="en-US" sz="3800" smtClean="0"/>
              <a:t>Arrays Using</a:t>
            </a:r>
            <a:br>
              <a:rPr lang="en-US" sz="3800" smtClean="0"/>
            </a:br>
            <a:r>
              <a:rPr lang="en-US" sz="380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3800" smtClean="0"/>
              <a:t> </a:t>
            </a:r>
            <a:r>
              <a:rPr lang="en-US" sz="3800" dirty="0" smtClean="0">
                <a:solidFill>
                  <a:schemeClr val="tx1"/>
                </a:solidFill>
              </a:rPr>
              <a:t>Loop – Examples</a:t>
            </a:r>
            <a:endParaRPr lang="bg-BG" sz="3800" dirty="0">
              <a:solidFill>
                <a:schemeClr val="tx1"/>
              </a:solidFill>
            </a:endParaRPr>
          </a:p>
        </p:txBody>
      </p:sp>
      <p:sp>
        <p:nvSpPr>
          <p:cNvPr id="500739" name="Rectangle 3"/>
          <p:cNvSpPr>
            <a:spLocks noGrp="1" noChangeArrowheads="1"/>
          </p:cNvSpPr>
          <p:nvPr>
            <p:ph idx="1"/>
          </p:nvPr>
        </p:nvSpPr>
        <p:spPr>
          <a:xfrm>
            <a:off x="252412" y="1143000"/>
            <a:ext cx="8662987" cy="5562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Printing array of integers in reversed order: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dirty="0"/>
              <a:t>Initialize all </a:t>
            </a:r>
            <a:r>
              <a:rPr lang="en-US" dirty="0" smtClean="0"/>
              <a:t>array </a:t>
            </a:r>
            <a:r>
              <a:rPr lang="en-US" dirty="0"/>
              <a:t>elements with their </a:t>
            </a:r>
            <a:r>
              <a:rPr lang="en-US" dirty="0" smtClean="0"/>
              <a:t>corresponding index number:</a:t>
            </a:r>
            <a:endParaRPr lang="bg-BG" dirty="0">
              <a:latin typeface="Courier New" pitchFamily="49" charset="0"/>
            </a:endParaRPr>
          </a:p>
        </p:txBody>
      </p:sp>
      <p:sp>
        <p:nvSpPr>
          <p:cNvPr id="500742" name="Rectangle 6"/>
          <p:cNvSpPr>
            <a:spLocks noChangeArrowheads="1"/>
          </p:cNvSpPr>
          <p:nvPr/>
        </p:nvSpPr>
        <p:spPr bwMode="auto">
          <a:xfrm>
            <a:off x="457200" y="1827213"/>
            <a:ext cx="82296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Console.WriteLine("Reversed: ");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array.Length-1;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&gt;= 0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i-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Console.Write(array[i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 + " ");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Result: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5 4 3 2 1</a:t>
            </a:r>
          </a:p>
        </p:txBody>
      </p:sp>
      <p:sp>
        <p:nvSpPr>
          <p:cNvPr id="500743" name="Rectangle 7"/>
          <p:cNvSpPr>
            <a:spLocks noChangeArrowheads="1"/>
          </p:cNvSpPr>
          <p:nvPr/>
        </p:nvSpPr>
        <p:spPr bwMode="auto">
          <a:xfrm>
            <a:off x="457200" y="5084763"/>
            <a:ext cx="822960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index = 0; index &lt;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array.Length;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array[index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 = index;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5310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</a:t>
            </a:r>
            <a:r>
              <a:rPr lang="en-US" dirty="0" smtClean="0"/>
              <a:t>Arrays: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foreach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76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How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dirty="0" smtClean="0"/>
              <a:t> loop </a:t>
            </a:r>
            <a:r>
              <a:rPr lang="en-US" dirty="0"/>
              <a:t>works?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US" dirty="0"/>
              <a:t> – the type of the element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value</a:t>
            </a:r>
            <a:r>
              <a:rPr lang="en-US" dirty="0"/>
              <a:t> – local name of variable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array</a:t>
            </a:r>
            <a:r>
              <a:rPr lang="en-US" dirty="0"/>
              <a:t> – processing array</a:t>
            </a:r>
          </a:p>
          <a:p>
            <a:pPr>
              <a:lnSpc>
                <a:spcPct val="100000"/>
              </a:lnSpc>
            </a:pPr>
            <a:r>
              <a:rPr lang="en-US" dirty="0"/>
              <a:t>Used when no indexing is needed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All elements are accessed one by one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Elements can not be modified (read only)</a:t>
            </a:r>
          </a:p>
        </p:txBody>
      </p:sp>
      <p:sp>
        <p:nvSpPr>
          <p:cNvPr id="497669" name="Rectangle 5"/>
          <p:cNvSpPr>
            <a:spLocks noChangeArrowheads="1"/>
          </p:cNvSpPr>
          <p:nvPr/>
        </p:nvSpPr>
        <p:spPr bwMode="auto">
          <a:xfrm>
            <a:off x="755650" y="1778913"/>
            <a:ext cx="76327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(type value in array)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44034" name="Picture 2" descr="http://www.ffcommunity.com/images/stamps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2325" y="2590800"/>
            <a:ext cx="1228725" cy="1866900"/>
          </a:xfrm>
          <a:prstGeom prst="roundRect">
            <a:avLst>
              <a:gd name="adj" fmla="val 12791"/>
            </a:avLst>
          </a:prstGeom>
          <a:noFill/>
          <a:effectLst>
            <a:reflection blurRad="6350" stA="50000" endA="300" endPos="38500" dist="50800" dir="5400000" sy="-100000" algn="bl" rotWithShape="0"/>
          </a:effec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3808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/>
              <a:t>Processing Arrays</a:t>
            </a:r>
            <a:r>
              <a:rPr lang="en-US" noProof="1"/>
              <a:t> </a:t>
            </a:r>
            <a:r>
              <a:rPr lang="en-US" noProof="1" smtClean="0"/>
              <a:t>Using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noProof="1" smtClean="0"/>
              <a:t> </a:t>
            </a:r>
            <a:r>
              <a:rPr lang="en-US" noProof="1" smtClean="0">
                <a:solidFill>
                  <a:schemeClr val="tx1"/>
                </a:solidFill>
              </a:rPr>
              <a:t>– </a:t>
            </a:r>
            <a:r>
              <a:rPr lang="en-US" noProof="1">
                <a:solidFill>
                  <a:schemeClr val="tx1"/>
                </a:solidFill>
              </a:rPr>
              <a:t>Example</a:t>
            </a:r>
          </a:p>
        </p:txBody>
      </p:sp>
      <p:sp>
        <p:nvSpPr>
          <p:cNvPr id="50176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95400"/>
            <a:ext cx="8686800" cy="5410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Print all elements of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string[]</a:t>
            </a:r>
            <a:r>
              <a:rPr lang="en-US" dirty="0" smtClean="0"/>
              <a:t> array:</a:t>
            </a:r>
            <a:endParaRPr lang="bg-BG" dirty="0"/>
          </a:p>
        </p:txBody>
      </p:sp>
      <p:sp>
        <p:nvSpPr>
          <p:cNvPr id="501764" name="Rectangle 4"/>
          <p:cNvSpPr>
            <a:spLocks noChangeArrowheads="1"/>
          </p:cNvSpPr>
          <p:nvPr/>
        </p:nvSpPr>
        <p:spPr bwMode="auto">
          <a:xfrm>
            <a:off x="838200" y="2209800"/>
            <a:ext cx="7415212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capitals 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"Sofia",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"Washington",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"London",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Paris"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(string capital in capitals)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Console.WriteLine(capital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0711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42988" y="4490243"/>
            <a:ext cx="6985000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Processing Arrays</a:t>
            </a:r>
            <a:endParaRPr lang="bg-BG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457200" y="5374480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1986" name="Picture 2" descr="http://www.richardscompany.com/food_processing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143000"/>
            <a:ext cx="4019550" cy="2857500"/>
          </a:xfrm>
          <a:prstGeom prst="roundRect">
            <a:avLst>
              <a:gd name="adj" fmla="val 5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645503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600" y="3200400"/>
            <a:ext cx="5029200" cy="685800"/>
          </a:xfrm>
        </p:spPr>
        <p:txBody>
          <a:bodyPr/>
          <a:lstStyle/>
          <a:p>
            <a:r>
              <a:rPr lang="en-US" dirty="0" smtClean="0"/>
              <a:t>Resizable Arrays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0" y="3886200"/>
            <a:ext cx="5029200" cy="569120"/>
          </a:xfrm>
        </p:spPr>
        <p:txBody>
          <a:bodyPr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List&lt;T&gt;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558" y="838200"/>
            <a:ext cx="5276242" cy="1952625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4648199"/>
            <a:ext cx="1697816" cy="1697816"/>
          </a:xfrm>
          <a:prstGeom prst="roundRect">
            <a:avLst>
              <a:gd name="adj" fmla="val 7995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263997" y="2342586"/>
            <a:ext cx="3978183" cy="2341009"/>
          </a:xfrm>
          <a:prstGeom prst="roundRect">
            <a:avLst>
              <a:gd name="adj" fmla="val 9045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297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914400"/>
          </a:xfrm>
        </p:spPr>
        <p:txBody>
          <a:bodyPr/>
          <a:lstStyle/>
          <a:p>
            <a:r>
              <a:rPr lang="en-US" dirty="0" smtClean="0"/>
              <a:t>Lists (Resizable Arrays)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List&lt;T&gt;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n-US" dirty="0" smtClean="0"/>
              <a:t>– array that can resize dynamically</a:t>
            </a:r>
          </a:p>
          <a:p>
            <a:pPr marL="520700" lvl="1" indent="-241300">
              <a:lnSpc>
                <a:spcPct val="90000"/>
              </a:lnSpc>
            </a:pPr>
            <a:r>
              <a:rPr lang="en-US" dirty="0" smtClean="0"/>
              <a:t>When adding or removing elements</a:t>
            </a:r>
            <a:endParaRPr lang="en-US" dirty="0"/>
          </a:p>
          <a:p>
            <a:pPr marL="520700" lvl="1" indent="-241300">
              <a:lnSpc>
                <a:spcPct val="90000"/>
              </a:lnSpc>
            </a:pPr>
            <a:r>
              <a:rPr lang="en-US" dirty="0" smtClean="0"/>
              <a:t>Also have indexers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[]</a:t>
            </a:r>
            <a:r>
              <a:rPr lang="en-US" dirty="0" smtClean="0"/>
              <a:t> (like arrays)</a:t>
            </a:r>
          </a:p>
          <a:p>
            <a:pPr marL="520700" lvl="1" indent="-241300">
              <a:lnSpc>
                <a:spcPct val="9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dirty="0" smtClean="0"/>
              <a:t> is the type that the list will hold</a:t>
            </a:r>
          </a:p>
          <a:p>
            <a:pPr marL="812800" lvl="2" indent="-241300">
              <a:lnSpc>
                <a:spcPct val="90000"/>
              </a:lnSpc>
            </a:pPr>
            <a:r>
              <a:rPr lang="en-US" dirty="0" smtClean="0"/>
              <a:t>E.g.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List&lt;int&gt;</a:t>
            </a:r>
            <a:r>
              <a:rPr lang="en-US" dirty="0" smtClean="0"/>
              <a:t> will hold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integers</a:t>
            </a:r>
          </a:p>
          <a:p>
            <a:pPr marL="812800" lvl="2" indent="-241300">
              <a:lnSpc>
                <a:spcPct val="9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List&lt;object&gt;</a:t>
            </a:r>
            <a:r>
              <a:rPr lang="en-US" dirty="0" smtClean="0"/>
              <a:t> will hold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objects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Basic methods and properties</a:t>
            </a:r>
          </a:p>
          <a:p>
            <a:pPr marL="520700" lvl="1" indent="-241300">
              <a:lnSpc>
                <a:spcPct val="9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Add(T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element)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EBFFD2"/>
                </a:solidFill>
              </a:rPr>
              <a:t>– adds new element to the end</a:t>
            </a:r>
            <a:endParaRPr lang="en-US" dirty="0">
              <a:solidFill>
                <a:srgbClr val="EBFFD2"/>
              </a:solidFill>
            </a:endParaRPr>
          </a:p>
          <a:p>
            <a:pPr marL="520700" lvl="1" indent="-241300">
              <a:lnSpc>
                <a:spcPct val="9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Remove(element)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n-US" dirty="0">
                <a:solidFill>
                  <a:srgbClr val="EBFFD2"/>
                </a:solidFill>
              </a:rPr>
              <a:t>– removes </a:t>
            </a:r>
            <a:r>
              <a:rPr lang="en-US" dirty="0" smtClean="0">
                <a:solidFill>
                  <a:srgbClr val="EBFFD2"/>
                </a:solidFill>
              </a:rPr>
              <a:t>the element </a:t>
            </a:r>
            <a:endParaRPr lang="en-US" dirty="0">
              <a:solidFill>
                <a:srgbClr val="EBFFD2"/>
              </a:solidFill>
            </a:endParaRPr>
          </a:p>
          <a:p>
            <a:pPr marL="520700" lvl="1" indent="-241300">
              <a:lnSpc>
                <a:spcPct val="9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n-US" dirty="0"/>
              <a:t>– returns the </a:t>
            </a:r>
            <a:r>
              <a:rPr lang="en-US" dirty="0">
                <a:solidFill>
                  <a:srgbClr val="EBFFD2"/>
                </a:solidFill>
              </a:rPr>
              <a:t>current size of the </a:t>
            </a:r>
            <a:r>
              <a:rPr lang="en-US" dirty="0" smtClean="0">
                <a:solidFill>
                  <a:srgbClr val="EBFFD2"/>
                </a:solidFill>
              </a:rPr>
              <a:t>list</a:t>
            </a:r>
            <a:endParaRPr lang="en-US" dirty="0">
              <a:solidFill>
                <a:srgbClr val="EBFFD2"/>
              </a:solidFill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580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1631216"/>
          </a:xfr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List&lt;int&gt; intList = new List&lt;int&gt;();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for( int i=0; i&lt;5; i++)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intList.Add(i);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3321784"/>
            <a:ext cx="822960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int[] intArray = new int[5];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for( int i=0; i&lt;5; i++)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intArray[i] = i;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457200" y="2635984"/>
            <a:ext cx="8229600" cy="533400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0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Is </a:t>
            </a:r>
            <a:r>
              <a:rPr lang="en-US" sz="30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the </a:t>
            </a:r>
            <a:r>
              <a:rPr lang="en-US" sz="300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same as:</a:t>
            </a:r>
            <a:endParaRPr lang="en-US" sz="30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457200" y="5029200"/>
            <a:ext cx="8229600" cy="1676400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 smtClean="0"/>
              <a:t>The main difference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When using lists we don't have to know the exact number of elements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724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 vs. Arrays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Lets have an array with capacity of 5 elements</a:t>
            </a:r>
            <a:endParaRPr lang="en-US" dirty="0"/>
          </a:p>
          <a:p>
            <a:pPr>
              <a:lnSpc>
                <a:spcPct val="100000"/>
              </a:lnSpc>
              <a:spcBef>
                <a:spcPts val="4200"/>
              </a:spcBef>
            </a:pPr>
            <a:r>
              <a:rPr lang="en-US" dirty="0" smtClean="0"/>
              <a:t>If we want to add a sixth element (we have already added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/>
              <a:t>) we have to manually resize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 marL="0" indent="0">
              <a:lnSpc>
                <a:spcPct val="100000"/>
              </a:lnSpc>
              <a:buNone/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4200"/>
              </a:spcBef>
            </a:pPr>
            <a:r>
              <a:rPr lang="en-US" dirty="0" smtClean="0"/>
              <a:t>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List&lt;T&gt;</a:t>
            </a:r>
            <a:r>
              <a:rPr lang="en-US" dirty="0" smtClean="0"/>
              <a:t> we simply call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09600" y="1524000"/>
            <a:ext cx="79248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int[] intArray = new int[5];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09600" y="3087231"/>
            <a:ext cx="79248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int[] copyArray = intArray;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int[] intArray = new int[6];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for (int i = 0; i &lt; 5; i++)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intArray[i] = copyArray[i];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intArray[5] = newValue;</a:t>
            </a:r>
            <a:endParaRPr lang="en-US" sz="20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09600" y="6096000"/>
            <a:ext cx="79248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list.Add(newValue);</a:t>
            </a:r>
          </a:p>
        </p:txBody>
      </p:sp>
    </p:spTree>
    <p:extLst>
      <p:ext uri="{BB962C8B-B14F-4D97-AF65-F5344CB8AC3E}">
        <p14:creationId xmlns:p14="http://schemas.microsoft.com/office/powerpoint/2010/main" val="180980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1727200"/>
            <a:ext cx="5543550" cy="14732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Declaring and </a:t>
            </a:r>
            <a:r>
              <a:rPr lang="en-US" dirty="0" smtClean="0"/>
              <a:t>Creating Arrays </a:t>
            </a:r>
            <a:endParaRPr lang="en-US" dirty="0"/>
          </a:p>
        </p:txBody>
      </p:sp>
      <p:pic>
        <p:nvPicPr>
          <p:cNvPr id="68610" name="Picture 2" descr="http://www.siwc.in/glassesrow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1" y="685800"/>
            <a:ext cx="2590800" cy="5562600"/>
          </a:xfrm>
          <a:prstGeom prst="roundRect">
            <a:avLst>
              <a:gd name="adj" fmla="val 22417"/>
            </a:avLst>
          </a:prstGeom>
          <a:noFill/>
        </p:spPr>
      </p:pic>
      <p:pic>
        <p:nvPicPr>
          <p:cNvPr id="4" name="Picture 1" descr="C:\Trash\array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0359">
            <a:off x="853492" y="3800554"/>
            <a:ext cx="5078246" cy="1972210"/>
          </a:xfrm>
          <a:prstGeom prst="rect">
            <a:avLst/>
          </a:prstGeom>
          <a:noFill/>
          <a:scene3d>
            <a:camera prst="perspectiveContrastingRightFacing"/>
            <a:lightRig rig="threePt" dir="t"/>
          </a:scene3d>
        </p:spPr>
      </p:pic>
      <p:pic>
        <p:nvPicPr>
          <p:cNvPr id="5" name="Picture 2" descr="C:\Users\Peter\Pictures\Kartinki Telerik\left_unspoken_2_tmb.jpg"/>
          <p:cNvPicPr>
            <a:picLocks noChangeAspect="1" noChangeArrowheads="1"/>
          </p:cNvPicPr>
          <p:nvPr/>
        </p:nvPicPr>
        <p:blipFill>
          <a:blip r:embed="rId5" cstate="screen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7860" y="3863631"/>
            <a:ext cx="2555540" cy="1927018"/>
          </a:xfrm>
          <a:prstGeom prst="ellipse">
            <a:avLst/>
          </a:prstGeom>
          <a:noFill/>
          <a:effectLst>
            <a:softEdge rad="635000"/>
          </a:effectLst>
        </p:spPr>
      </p:pic>
    </p:spTree>
    <p:extLst>
      <p:ext uri="{BB962C8B-B14F-4D97-AF65-F5344CB8AC3E}">
        <p14:creationId xmlns:p14="http://schemas.microsoft.com/office/powerpoint/2010/main" val="5842408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838200" y="4495799"/>
            <a:ext cx="3657600" cy="685802"/>
          </a:xfrm>
        </p:spPr>
        <p:txBody>
          <a:bodyPr/>
          <a:lstStyle/>
          <a:p>
            <a:r>
              <a:rPr lang="en-US" dirty="0" smtClean="0"/>
              <a:t>Lists &lt;T&gt;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838200" y="5222078"/>
            <a:ext cx="3657600" cy="569122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656919">
            <a:off x="4246565" y="2555682"/>
            <a:ext cx="4025174" cy="2608492"/>
          </a:xfrm>
          <a:prstGeom prst="rect">
            <a:avLst/>
          </a:prstGeom>
          <a:noFill/>
          <a:ln>
            <a:noFill/>
          </a:ln>
          <a:effectLst>
            <a:glow rad="127000">
              <a:schemeClr val="bg1">
                <a:lumMod val="95000"/>
                <a:lumOff val="5000"/>
              </a:schemeClr>
            </a:glow>
            <a:outerShdw dist="35921" dir="2700000" algn="ctr" rotWithShape="0">
              <a:schemeClr val="bg2"/>
            </a:outerShd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1447799"/>
            <a:ext cx="2209800" cy="2209800"/>
          </a:xfrm>
          <a:prstGeom prst="roundRect">
            <a:avLst>
              <a:gd name="adj" fmla="val 2033"/>
            </a:avLst>
          </a:prstGeom>
          <a:noFill/>
          <a:ln>
            <a:noFill/>
          </a:ln>
          <a:effectLst>
            <a:glow rad="101600">
              <a:schemeClr val="accent6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731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 List&lt;T&gt; Works?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Why adding new elements is not slow?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When adding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</a:t>
            </a:r>
            <a:r>
              <a:rPr lang="en-US" dirty="0" smtClean="0"/>
              <a:t> elements in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List&lt;T&gt;</a:t>
            </a:r>
            <a:r>
              <a:rPr lang="en-US" dirty="0" smtClean="0"/>
              <a:t> it resizes itself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log</a:t>
            </a:r>
            <a:r>
              <a:rPr lang="en-US" baseline="-25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(2)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 </a:t>
            </a:r>
            <a:r>
              <a:rPr lang="en-US" dirty="0" smtClean="0"/>
              <a:t>times instead </a:t>
            </a:r>
            <a:r>
              <a:rPr lang="en-US" dirty="0"/>
              <a:t>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</a:t>
            </a:r>
          </a:p>
          <a:p>
            <a:pPr>
              <a:lnSpc>
                <a:spcPct val="100000"/>
              </a:lnSpc>
            </a:pPr>
            <a:r>
              <a:rPr lang="en-US" dirty="0"/>
              <a:t>Initially </a:t>
            </a:r>
            <a:r>
              <a:rPr lang="en-US" dirty="0" smtClean="0"/>
              <a:t>a new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List&lt;T&gt;</a:t>
            </a:r>
            <a:r>
              <a:rPr lang="en-US" dirty="0" smtClean="0"/>
              <a:t> has size of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 smtClean="0"/>
              <a:t> elements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Counter for total capacity 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Capacity</a:t>
            </a:r>
            <a:r>
              <a:rPr lang="en-US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Counter for number of used capacity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Count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When created, both properties of the list have values of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0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When adding the first element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dirty="0" smtClean="0"/>
              <a:t> becomes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Capacity</a:t>
            </a:r>
            <a:r>
              <a:rPr lang="en-US" dirty="0" smtClean="0"/>
              <a:t> becomes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4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09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</a:t>
            </a:r>
            <a:r>
              <a:rPr lang="en-US" dirty="0" smtClean="0"/>
              <a:t>The </a:t>
            </a:r>
            <a:r>
              <a:rPr lang="en-US" dirty="0"/>
              <a:t>List&lt;T&gt; </a:t>
            </a:r>
            <a:r>
              <a:rPr lang="en-US" dirty="0" smtClean="0"/>
              <a:t>Works?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943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Initially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List&lt;T&gt;</a:t>
            </a:r>
            <a:r>
              <a:rPr lang="en-US" dirty="0" smtClean="0"/>
              <a:t> is empty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When adding new element it is resized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But not every time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Only when it is needed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Lets have a list with 3 elements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It looks like this: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When we add new element</a:t>
            </a:r>
            <a:br>
              <a:rPr lang="en-US" dirty="0" smtClean="0"/>
            </a:br>
            <a:r>
              <a:rPr lang="en-US" dirty="0" smtClean="0"/>
              <a:t>it is appended to the end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Adding a fifth element </a:t>
            </a:r>
            <a:br>
              <a:rPr lang="en-US" dirty="0" smtClean="0"/>
            </a:br>
            <a:r>
              <a:rPr lang="en-US" dirty="0" smtClean="0"/>
              <a:t>doubles the Capacity of the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4050674"/>
            <a:ext cx="2200343" cy="673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2743" y="4800600"/>
            <a:ext cx="2209800" cy="676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3060" y="5599113"/>
            <a:ext cx="3603625" cy="573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398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905000"/>
            <a:ext cx="7924800" cy="685800"/>
          </a:xfrm>
        </p:spPr>
        <p:txBody>
          <a:bodyPr/>
          <a:lstStyle/>
          <a:p>
            <a:r>
              <a:rPr lang="en-US" dirty="0" smtClean="0"/>
              <a:t>Resizing Lists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27836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026" name="Picture 2" descr="1, diagonal, resize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810000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ist, taskbar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773" y="3795156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64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4343401"/>
            <a:ext cx="7924800" cy="685800"/>
          </a:xfrm>
        </p:spPr>
        <p:txBody>
          <a:bodyPr/>
          <a:lstStyle/>
          <a:p>
            <a:r>
              <a:rPr lang="en-US" dirty="0" smtClean="0"/>
              <a:t>Copying Arrays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5145880"/>
            <a:ext cx="7924800" cy="569120"/>
          </a:xfrm>
        </p:spPr>
        <p:txBody>
          <a:bodyPr/>
          <a:lstStyle/>
          <a:p>
            <a:r>
              <a:rPr lang="en-US" dirty="0" smtClean="0"/>
              <a:t>The Array Class</a:t>
            </a:r>
            <a:endParaRPr lang="en-US" dirty="0"/>
          </a:p>
        </p:txBody>
      </p:sp>
      <p:pic>
        <p:nvPicPr>
          <p:cNvPr id="2050" name="Picture 2" descr="copy, documents, files, papers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371600"/>
            <a:ext cx="20574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opy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327212"/>
            <a:ext cx="1905000" cy="20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list, text, view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2400300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3097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Copying Arrays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Sometimes we must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copy</a:t>
            </a:r>
            <a:r>
              <a:rPr lang="en-US" dirty="0" smtClean="0"/>
              <a:t> the values from one array to another one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If we do it the intuitive way w</a:t>
            </a:r>
            <a:r>
              <a:rPr lang="en-US" dirty="0" smtClean="0">
                <a:solidFill>
                  <a:srgbClr val="EBFFD2"/>
                </a:solidFill>
              </a:rPr>
              <a:t>e </a:t>
            </a:r>
            <a:r>
              <a:rPr lang="en-US" dirty="0">
                <a:solidFill>
                  <a:srgbClr val="EBFFD2"/>
                </a:solidFill>
              </a:rPr>
              <a:t>would copy not only the values but the reference </a:t>
            </a:r>
            <a:r>
              <a:rPr lang="en-US" dirty="0" smtClean="0">
                <a:solidFill>
                  <a:srgbClr val="EBFFD2"/>
                </a:solidFill>
              </a:rPr>
              <a:t>to the </a:t>
            </a:r>
            <a:r>
              <a:rPr lang="en-US" dirty="0">
                <a:solidFill>
                  <a:srgbClr val="EBFFD2"/>
                </a:solidFill>
              </a:rPr>
              <a:t>array</a:t>
            </a:r>
          </a:p>
          <a:p>
            <a:pPr lvl="2">
              <a:lnSpc>
                <a:spcPct val="100000"/>
              </a:lnSpc>
            </a:pPr>
            <a:r>
              <a:rPr lang="en-US" dirty="0">
                <a:solidFill>
                  <a:srgbClr val="EBFFD2"/>
                </a:solidFill>
              </a:rPr>
              <a:t>Changing some of the values in one array will affect the </a:t>
            </a:r>
            <a:r>
              <a:rPr lang="en-US" dirty="0" smtClean="0">
                <a:solidFill>
                  <a:srgbClr val="EBFFD2"/>
                </a:solidFill>
              </a:rPr>
              <a:t>other</a:t>
            </a:r>
          </a:p>
          <a:p>
            <a:pPr lvl="1">
              <a:lnSpc>
                <a:spcPct val="100000"/>
              </a:lnSpc>
              <a:spcBef>
                <a:spcPts val="4200"/>
              </a:spcBef>
              <a:spcAft>
                <a:spcPts val="1800"/>
              </a:spcAft>
            </a:pPr>
            <a:r>
              <a:rPr lang="en-US" dirty="0" smtClean="0">
                <a:solidFill>
                  <a:srgbClr val="EBFFD2"/>
                </a:solidFill>
              </a:rPr>
              <a:t>The way to avoid this is using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Clone()</a:t>
            </a:r>
          </a:p>
          <a:p>
            <a:pPr lvl="2">
              <a:lnSpc>
                <a:spcPct val="100000"/>
              </a:lnSpc>
              <a:spcBef>
                <a:spcPts val="3000"/>
              </a:spcBef>
            </a:pPr>
            <a:r>
              <a:rPr lang="en-US" dirty="0">
                <a:solidFill>
                  <a:srgbClr val="EBFFD2"/>
                </a:solidFill>
              </a:rPr>
              <a:t>This way only the values will be copied but not the </a:t>
            </a:r>
            <a:r>
              <a:rPr lang="en-US" dirty="0" smtClean="0">
                <a:solidFill>
                  <a:srgbClr val="EBFFD2"/>
                </a:solidFill>
              </a:rPr>
              <a:t>reference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5162490"/>
            <a:ext cx="82296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indent="0" eaLnBrk="1" hangingPunct="1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eaLnBrk="1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2pPr>
            <a:lvl3pPr marL="179388" lvl="2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D9F"/>
              </a:buClr>
              <a:buFont typeface="Wingdings 2" pitchFamily="18" charset="2"/>
              <a:buNone/>
              <a:defRPr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3pPr>
            <a:lvl4pPr marL="1187450" indent="-228600" eaLnBrk="1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4pPr>
            <a:lvl5pPr marL="1425575" indent="-228600" eaLnBrk="1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>
                <a:solidFill>
                  <a:schemeClr val="tx1"/>
                </a:solidFill>
                <a:latin typeface="+mn-lt"/>
              </a:defRPr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>
                <a:solidFill>
                  <a:schemeClr val="tx1"/>
                </a:solidFill>
                <a:latin typeface="+mn-lt"/>
              </a:defRPr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noProof="1" smtClean="0"/>
              <a:t>int[] copyArray = (int[])array.Clone();</a:t>
            </a:r>
            <a:endParaRPr lang="en-US" noProof="1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4114800"/>
            <a:ext cx="82296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indent="0" eaLnBrk="1" hangingPunct="1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eaLnBrk="1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2pPr>
            <a:lvl3pPr marL="179388" lvl="2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D9F"/>
              </a:buClr>
              <a:buFont typeface="Wingdings 2" pitchFamily="18" charset="2"/>
              <a:buNone/>
              <a:defRPr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3pPr>
            <a:lvl4pPr marL="1187450" indent="-228600" eaLnBrk="1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4pPr>
            <a:lvl5pPr marL="1425575" indent="-228600" eaLnBrk="1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>
                <a:solidFill>
                  <a:schemeClr val="tx1"/>
                </a:solidFill>
                <a:latin typeface="+mn-lt"/>
              </a:defRPr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>
                <a:solidFill>
                  <a:schemeClr val="tx1"/>
                </a:solidFill>
                <a:latin typeface="+mn-lt"/>
              </a:defRPr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lvl="2"/>
            <a:r>
              <a:rPr lang="en-US" noProof="1" smtClean="0"/>
              <a:t>int[] copyArray = array;</a:t>
            </a:r>
            <a:endParaRPr lang="en-US" noProof="1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904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bg-BG"/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Arrays are a fixed-length sequences of elements of the same type</a:t>
            </a:r>
          </a:p>
          <a:p>
            <a:pPr>
              <a:lnSpc>
                <a:spcPct val="100000"/>
              </a:lnSpc>
            </a:pPr>
            <a:r>
              <a:rPr lang="en-US" dirty="0"/>
              <a:t>Array elements are accessible by </a:t>
            </a:r>
            <a:r>
              <a:rPr lang="en-US" dirty="0" smtClean="0"/>
              <a:t>index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Can be read and modified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Iteration over array elements can be done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dirty="0"/>
              <a:t> loops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List&lt;T&gt;</a:t>
            </a:r>
            <a:r>
              <a:rPr lang="en-US" dirty="0" smtClean="0"/>
              <a:t> holds resizable arrays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Good when we don't know the number of elements initially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6123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53006" y="6400800"/>
            <a:ext cx="4172681" cy="369332"/>
          </a:xfrm>
        </p:spPr>
        <p:txBody>
          <a:bodyPr/>
          <a:lstStyle/>
          <a:p>
            <a:r>
              <a:rPr lang="en-US" dirty="0">
                <a:hlinkClick r:id="rId2"/>
              </a:rPr>
              <a:t>http</a:t>
            </a:r>
            <a:r>
              <a:rPr lang="en-US" dirty="0" smtClean="0">
                <a:hlinkClick r:id="rId2"/>
              </a:rPr>
              <a:t>://csharpfundamentals.telerik.com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17833">
            <a:off x="300758" y="4603160"/>
            <a:ext cx="887282" cy="887282"/>
          </a:xfrm>
          <a:prstGeom prst="rect">
            <a:avLst/>
          </a:prstGeom>
          <a:noFill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screen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756616">
            <a:off x="3274276" y="4711188"/>
            <a:ext cx="1186932" cy="1186932"/>
          </a:xfrm>
          <a:prstGeom prst="rect">
            <a:avLst/>
          </a:prstGeom>
          <a:noFill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34632">
            <a:off x="6664033" y="4477157"/>
            <a:ext cx="920140" cy="920138"/>
          </a:xfrm>
          <a:prstGeom prst="rect">
            <a:avLst/>
          </a:prstGeom>
          <a:noFill/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screen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398845">
            <a:off x="1788620" y="1941020"/>
            <a:ext cx="1049456" cy="1049456"/>
          </a:xfrm>
          <a:prstGeom prst="rect">
            <a:avLst/>
          </a:prstGeom>
          <a:noFill/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847220" y="201667"/>
            <a:ext cx="1371600" cy="1371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04415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4476750" y="5962650"/>
            <a:ext cx="1085850" cy="457200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  <a:endParaRPr lang="bg-BG"/>
          </a:p>
        </p:txBody>
      </p:sp>
      <p:sp>
        <p:nvSpPr>
          <p:cNvPr id="4259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pPr marL="450850" indent="-450850">
              <a:lnSpc>
                <a:spcPts val="3600"/>
              </a:lnSpc>
              <a:buFontTx/>
              <a:buAutoNum type="arabicPeriod"/>
            </a:pPr>
            <a:r>
              <a:rPr lang="en-US" sz="2800" dirty="0"/>
              <a:t>Write a program that allocates array of 20 integers and initializes each element by its index multiplied by 5. Print the obtained array on the console.</a:t>
            </a:r>
            <a:endParaRPr lang="en-US" sz="2800" noProof="1"/>
          </a:p>
          <a:p>
            <a:pPr marL="450850" indent="-450850">
              <a:lnSpc>
                <a:spcPts val="3600"/>
              </a:lnSpc>
              <a:buFontTx/>
              <a:buAutoNum type="arabicPeriod"/>
            </a:pPr>
            <a:r>
              <a:rPr lang="en-US" sz="2800" dirty="0"/>
              <a:t>Write a program that reads two arrays from the console and compares them </a:t>
            </a:r>
            <a:r>
              <a:rPr lang="en-US" sz="2800" dirty="0" smtClean="0"/>
              <a:t>element by element.</a:t>
            </a:r>
            <a:endParaRPr lang="en-US" sz="2800" dirty="0"/>
          </a:p>
          <a:p>
            <a:pPr marL="450850" indent="-450850">
              <a:lnSpc>
                <a:spcPts val="3600"/>
              </a:lnSpc>
              <a:buFontTx/>
              <a:buAutoNum type="arabicPeriod"/>
            </a:pPr>
            <a:r>
              <a:rPr lang="en-US" sz="2800" dirty="0"/>
              <a:t>Write a program that compares two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char</a:t>
            </a:r>
            <a:r>
              <a:rPr lang="en-US" sz="2800" dirty="0"/>
              <a:t> arrays lexicographically (letter by letter).</a:t>
            </a:r>
          </a:p>
          <a:p>
            <a:pPr marL="450850" indent="-450850">
              <a:lnSpc>
                <a:spcPts val="3600"/>
              </a:lnSpc>
              <a:buFontTx/>
              <a:buAutoNum type="arabicPeriod"/>
            </a:pPr>
            <a:r>
              <a:rPr lang="en-US" sz="2800" dirty="0"/>
              <a:t>Write a program that finds the maximal sequence of equal elements in an array</a:t>
            </a:r>
            <a:r>
              <a:rPr lang="en-US" sz="2800" dirty="0" smtClean="0"/>
              <a:t>.</a:t>
            </a:r>
          </a:p>
          <a:p>
            <a:pPr marL="450850" indent="-450850">
              <a:lnSpc>
                <a:spcPts val="3600"/>
              </a:lnSpc>
              <a:buNone/>
            </a:pPr>
            <a:r>
              <a:rPr lang="en-US" sz="2800" dirty="0" smtClean="0"/>
              <a:t>		Example</a:t>
            </a:r>
            <a:r>
              <a:rPr lang="en-US" sz="2800" dirty="0"/>
              <a:t>: {2, 1, 1, 2, 3, 3,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2, 2, 2</a:t>
            </a:r>
            <a:r>
              <a:rPr lang="en-US" sz="2800" dirty="0"/>
              <a:t>, 1} </a:t>
            </a:r>
            <a:r>
              <a:rPr lang="en-US" sz="2800" dirty="0">
                <a:sym typeface="Wingdings" pitchFamily="2" charset="2"/>
              </a:rPr>
              <a:t> {2, 2, 2}.</a:t>
            </a:r>
            <a:endParaRPr lang="en-US" sz="28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5709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162050" y="1827211"/>
            <a:ext cx="1085850" cy="457200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(2)</a:t>
            </a:r>
            <a:endParaRPr lang="bg-BG"/>
          </a:p>
        </p:txBody>
      </p:sp>
      <p:sp>
        <p:nvSpPr>
          <p:cNvPr id="59392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27112"/>
            <a:ext cx="8686800" cy="5602288"/>
          </a:xfrm>
        </p:spPr>
        <p:txBody>
          <a:bodyPr/>
          <a:lstStyle/>
          <a:p>
            <a:pPr marL="450850" indent="-450850">
              <a:lnSpc>
                <a:spcPct val="90000"/>
              </a:lnSpc>
              <a:spcBef>
                <a:spcPct val="30000"/>
              </a:spcBef>
              <a:buFontTx/>
              <a:buAutoNum type="arabicPeriod" startAt="5"/>
            </a:pPr>
            <a:r>
              <a:rPr lang="en-US" sz="2800" dirty="0"/>
              <a:t>Write a program that finds the maximal increasing </a:t>
            </a:r>
            <a:r>
              <a:rPr lang="en-US" sz="2800" dirty="0" smtClean="0"/>
              <a:t>sequence </a:t>
            </a:r>
            <a:r>
              <a:rPr lang="en-US" sz="2800" dirty="0"/>
              <a:t>in an array. Example: </a:t>
            </a:r>
            <a:br>
              <a:rPr lang="en-US" sz="2800" dirty="0"/>
            </a:br>
            <a:r>
              <a:rPr lang="en-US" sz="2800" dirty="0"/>
              <a:t>{3,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2, 3, 4</a:t>
            </a:r>
            <a:r>
              <a:rPr lang="en-US" sz="2800" dirty="0"/>
              <a:t>, 2, 2, 4} </a:t>
            </a:r>
            <a:r>
              <a:rPr lang="en-US" sz="2800" dirty="0">
                <a:sym typeface="Wingdings" pitchFamily="2" charset="2"/>
              </a:rPr>
              <a:t> {2, 3, 4}.</a:t>
            </a:r>
          </a:p>
          <a:p>
            <a:pPr marL="450850" indent="-450850">
              <a:lnSpc>
                <a:spcPct val="90000"/>
              </a:lnSpc>
              <a:spcBef>
                <a:spcPct val="30000"/>
              </a:spcBef>
              <a:buFontTx/>
              <a:buAutoNum type="arabicPeriod" startAt="5"/>
            </a:pPr>
            <a:r>
              <a:rPr lang="en-US" sz="2800" dirty="0">
                <a:sym typeface="Wingdings" pitchFamily="2" charset="2"/>
              </a:rPr>
              <a:t>Write a program that reads two integer numbers N and K and an array of N elements from the console. Find in the array those K elements that have maximal sum.</a:t>
            </a:r>
          </a:p>
          <a:p>
            <a:pPr marL="450850" indent="-450850">
              <a:lnSpc>
                <a:spcPct val="90000"/>
              </a:lnSpc>
              <a:spcBef>
                <a:spcPct val="30000"/>
              </a:spcBef>
              <a:buFontTx/>
              <a:buAutoNum type="arabicPeriod" startAt="5"/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Sorting</a:t>
            </a:r>
            <a:r>
              <a:rPr lang="en-US" sz="2800" dirty="0">
                <a:sym typeface="Wingdings" pitchFamily="2" charset="2"/>
              </a:rPr>
              <a:t> an array means to arrange its elements in increasing order. Write a program to sort an array. Use the "selection sort" algorithm: Find the smallest element, </a:t>
            </a:r>
            <a:r>
              <a:rPr lang="en-US" sz="2800" dirty="0" smtClean="0">
                <a:sym typeface="Wingdings" pitchFamily="2" charset="2"/>
              </a:rPr>
              <a:t>move it </a:t>
            </a:r>
            <a:r>
              <a:rPr lang="en-US" sz="2800" dirty="0">
                <a:sym typeface="Wingdings" pitchFamily="2" charset="2"/>
              </a:rPr>
              <a:t>at the first position, find the smallest from the rest, move it at </a:t>
            </a:r>
            <a:r>
              <a:rPr lang="en-US" sz="2800" dirty="0" smtClean="0">
                <a:sym typeface="Wingdings" pitchFamily="2" charset="2"/>
              </a:rPr>
              <a:t>the second </a:t>
            </a:r>
            <a:r>
              <a:rPr lang="en-US" sz="2800" dirty="0">
                <a:sym typeface="Wingdings" pitchFamily="2" charset="2"/>
              </a:rPr>
              <a:t>position, etc.</a:t>
            </a:r>
            <a:endParaRPr lang="en-US" sz="280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1415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59" name="Rectangle 27"/>
          <p:cNvSpPr>
            <a:spLocks noChangeArrowheads="1"/>
          </p:cNvSpPr>
          <p:nvPr/>
        </p:nvSpPr>
        <p:spPr bwMode="auto">
          <a:xfrm>
            <a:off x="2698750" y="4797425"/>
            <a:ext cx="3960813" cy="1584325"/>
          </a:xfrm>
          <a:prstGeom prst="rect">
            <a:avLst/>
          </a:prstGeom>
          <a:solidFill>
            <a:schemeClr val="bg1">
              <a:alpha val="20000"/>
            </a:schemeClr>
          </a:solidFill>
          <a:ln w="9525" cap="rnd" algn="ctr">
            <a:solidFill>
              <a:schemeClr val="accent5">
                <a:lumMod val="20000"/>
                <a:lumOff val="80000"/>
              </a:schemeClr>
            </a:solidFill>
            <a:prstDash val="sysDot"/>
            <a:round/>
            <a:headEnd/>
            <a:tailEnd/>
          </a:ln>
          <a:effectLst>
            <a:outerShdw dist="17961" dir="2700000" algn="ctr" rotWithShape="0">
              <a:srgbClr val="FFFFFF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 dirty="0" smtClean="0"/>
              <a:t>are Arrays?</a:t>
            </a:r>
            <a:endParaRPr lang="bg-BG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array</a:t>
            </a:r>
            <a:r>
              <a:rPr lang="en-US" dirty="0"/>
              <a:t> is a sequence of elements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All elements are of the same type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order of the elements is fixed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Has fixed size (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Array.Length</a:t>
            </a:r>
            <a:r>
              <a:rPr lang="en-US" dirty="0"/>
              <a:t>)</a:t>
            </a:r>
            <a:endParaRPr lang="bg-BG" dirty="0"/>
          </a:p>
        </p:txBody>
      </p:sp>
      <p:sp>
        <p:nvSpPr>
          <p:cNvPr id="428050" name="Text Box 18"/>
          <p:cNvSpPr txBox="1">
            <a:spLocks noChangeArrowheads="1"/>
          </p:cNvSpPr>
          <p:nvPr/>
        </p:nvSpPr>
        <p:spPr bwMode="auto">
          <a:xfrm>
            <a:off x="3335385" y="4951413"/>
            <a:ext cx="274786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bg-BG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0  1  2  3  4</a:t>
            </a:r>
          </a:p>
        </p:txBody>
      </p:sp>
      <p:sp>
        <p:nvSpPr>
          <p:cNvPr id="428055" name="AutoShape 23"/>
          <p:cNvSpPr>
            <a:spLocks noChangeArrowheads="1"/>
          </p:cNvSpPr>
          <p:nvPr/>
        </p:nvSpPr>
        <p:spPr bwMode="auto">
          <a:xfrm>
            <a:off x="609600" y="5029200"/>
            <a:ext cx="1800225" cy="953453"/>
          </a:xfrm>
          <a:prstGeom prst="wedgeRoundRectCallout">
            <a:avLst>
              <a:gd name="adj1" fmla="val 89065"/>
              <a:gd name="adj2" fmla="val 2354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Array of 5 elements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428057" name="AutoShape 25"/>
          <p:cNvSpPr>
            <a:spLocks noChangeArrowheads="1"/>
          </p:cNvSpPr>
          <p:nvPr/>
        </p:nvSpPr>
        <p:spPr bwMode="auto">
          <a:xfrm>
            <a:off x="7019925" y="4876800"/>
            <a:ext cx="1584325" cy="953453"/>
          </a:xfrm>
          <a:prstGeom prst="wedgeRoundRectCallout">
            <a:avLst>
              <a:gd name="adj1" fmla="val -104308"/>
              <a:gd name="adj2" fmla="val -1391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Element index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428056" name="AutoShape 24"/>
          <p:cNvSpPr>
            <a:spLocks noChangeArrowheads="1"/>
          </p:cNvSpPr>
          <p:nvPr/>
        </p:nvSpPr>
        <p:spPr bwMode="auto">
          <a:xfrm>
            <a:off x="2198687" y="3733800"/>
            <a:ext cx="1916113" cy="953453"/>
          </a:xfrm>
          <a:prstGeom prst="wedgeRoundRectCallout">
            <a:avLst>
              <a:gd name="adj1" fmla="val 47599"/>
              <a:gd name="adj2" fmla="val 15325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Element of an array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graphicFrame>
        <p:nvGraphicFramePr>
          <p:cNvPr id="10" name="Group 134"/>
          <p:cNvGraphicFramePr>
            <a:graphicFrameLocks/>
          </p:cNvGraphicFramePr>
          <p:nvPr/>
        </p:nvGraphicFramePr>
        <p:xfrm>
          <a:off x="3276600" y="5486400"/>
          <a:ext cx="2867025" cy="496824"/>
        </p:xfrm>
        <a:graphic>
          <a:graphicData uri="http://schemas.openxmlformats.org/drawingml/2006/table">
            <a:tbl>
              <a:tblPr/>
              <a:tblGrid>
                <a:gridCol w="573405"/>
                <a:gridCol w="573405"/>
                <a:gridCol w="573405"/>
                <a:gridCol w="573405"/>
                <a:gridCol w="573405"/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66562" name="Picture 2" descr="http://awaketrain.com/Images/DeclareAParadigm-thumb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482079" y="1366521"/>
            <a:ext cx="2743200" cy="1991358"/>
          </a:xfrm>
          <a:prstGeom prst="ellipse">
            <a:avLst/>
          </a:prstGeom>
          <a:ln>
            <a:noFill/>
          </a:ln>
          <a:effectLst>
            <a:softEdge rad="317500"/>
          </a:effectLst>
        </p:spPr>
      </p:pic>
      <p:sp>
        <p:nvSpPr>
          <p:cNvPr id="11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3709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55" grpId="0" animBg="1"/>
      <p:bldP spid="428057" grpId="0" animBg="1"/>
      <p:bldP spid="42805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505074" y="2114550"/>
            <a:ext cx="1590675" cy="457200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98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(3)</a:t>
            </a:r>
            <a:endParaRPr lang="bg-BG"/>
          </a:p>
        </p:txBody>
      </p:sp>
      <p:sp>
        <p:nvSpPr>
          <p:cNvPr id="59801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pPr marL="447675" indent="-447675">
              <a:lnSpc>
                <a:spcPts val="3300"/>
              </a:lnSpc>
              <a:buFontTx/>
              <a:buAutoNum type="arabicPeriod" startAt="8"/>
              <a:tabLst>
                <a:tab pos="447675" algn="l"/>
              </a:tabLst>
            </a:pPr>
            <a:r>
              <a:rPr lang="en-US" sz="2800" dirty="0"/>
              <a:t>Write a program that finds the sequence of maximal sum in given array. Example:</a:t>
            </a:r>
          </a:p>
          <a:p>
            <a:pPr marL="447675" indent="-447675">
              <a:lnSpc>
                <a:spcPts val="3300"/>
              </a:lnSpc>
              <a:buFontTx/>
              <a:buNone/>
              <a:tabLst>
                <a:tab pos="447675" algn="l"/>
              </a:tabLst>
            </a:pPr>
            <a:r>
              <a:rPr lang="en-US" sz="2800" dirty="0"/>
              <a:t>	{2, 3, -6, -1,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2, -1, 6, 4</a:t>
            </a:r>
            <a:r>
              <a:rPr lang="en-US" sz="2800" dirty="0"/>
              <a:t>, -8, 8} </a:t>
            </a:r>
            <a:r>
              <a:rPr lang="en-US" sz="2800" dirty="0">
                <a:sym typeface="Wingdings" pitchFamily="2" charset="2"/>
              </a:rPr>
              <a:t> {2, -1, 6, 4}</a:t>
            </a:r>
          </a:p>
          <a:p>
            <a:pPr marL="447675" indent="-447675">
              <a:lnSpc>
                <a:spcPts val="3300"/>
              </a:lnSpc>
              <a:buFontTx/>
              <a:buNone/>
              <a:tabLst>
                <a:tab pos="447675" algn="l"/>
              </a:tabLst>
            </a:pPr>
            <a:r>
              <a:rPr lang="en-US" sz="2800" dirty="0">
                <a:sym typeface="Wingdings" pitchFamily="2" charset="2"/>
              </a:rPr>
              <a:t>	Can you do it with only one loop (with single scan through the elements of the array)?</a:t>
            </a:r>
          </a:p>
          <a:p>
            <a:pPr marL="447675" indent="-447675">
              <a:lnSpc>
                <a:spcPts val="3300"/>
              </a:lnSpc>
              <a:buFontTx/>
              <a:buAutoNum type="arabicPeriod" startAt="9"/>
              <a:tabLst>
                <a:tab pos="447675" algn="l"/>
              </a:tabLst>
            </a:pPr>
            <a:r>
              <a:rPr lang="en-US" sz="2800" dirty="0">
                <a:sym typeface="Wingdings" pitchFamily="2" charset="2"/>
              </a:rPr>
              <a:t>Write a program that finds the most frequent number in an array. Example:</a:t>
            </a:r>
          </a:p>
          <a:p>
            <a:pPr marL="447675" indent="-447675">
              <a:lnSpc>
                <a:spcPts val="3300"/>
              </a:lnSpc>
              <a:buFontTx/>
              <a:buNone/>
              <a:tabLst>
                <a:tab pos="447675" algn="l"/>
              </a:tabLst>
            </a:pPr>
            <a:r>
              <a:rPr lang="en-US" sz="2800" dirty="0"/>
              <a:t>	{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en-US" sz="2800" dirty="0"/>
              <a:t>, 1, 1,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en-US" sz="2800" dirty="0"/>
              <a:t>, 2, 3,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en-US" sz="2800" dirty="0"/>
              <a:t>, 1, 2,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en-US" sz="2800" dirty="0"/>
              <a:t>, 9, 3} </a:t>
            </a:r>
            <a:r>
              <a:rPr lang="en-US" sz="2800" dirty="0">
                <a:sym typeface="Wingdings" pitchFamily="2" charset="2"/>
              </a:rPr>
              <a:t> 4 (5 times)</a:t>
            </a:r>
          </a:p>
          <a:p>
            <a:pPr marL="447675" indent="-447675">
              <a:lnSpc>
                <a:spcPts val="3300"/>
              </a:lnSpc>
              <a:buFontTx/>
              <a:buAutoNum type="arabicPeriod" startAt="10"/>
              <a:tabLst>
                <a:tab pos="447675" algn="l"/>
              </a:tabLst>
            </a:pPr>
            <a:r>
              <a:rPr lang="en-US" sz="2800" dirty="0"/>
              <a:t>Write a program that finds </a:t>
            </a:r>
            <a:r>
              <a:rPr lang="en-US" sz="2800" dirty="0" smtClean="0"/>
              <a:t>in given array of integers a </a:t>
            </a:r>
            <a:r>
              <a:rPr lang="en-US" sz="2800" dirty="0"/>
              <a:t>sequence of given sum S </a:t>
            </a:r>
            <a:r>
              <a:rPr lang="en-US" sz="2800" dirty="0" smtClean="0"/>
              <a:t>(</a:t>
            </a:r>
            <a:r>
              <a:rPr lang="en-US" sz="2800" dirty="0"/>
              <a:t>if present). Example</a:t>
            </a:r>
            <a:r>
              <a:rPr lang="en-US" sz="2800" dirty="0" smtClean="0"/>
              <a:t>:	 </a:t>
            </a:r>
            <a:r>
              <a:rPr lang="en-US" sz="2800" dirty="0"/>
              <a:t>{4, 3, 1,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5</a:t>
            </a:r>
            <a:r>
              <a:rPr lang="en-US" sz="2800" dirty="0"/>
              <a:t>, 8}, S=11 </a:t>
            </a:r>
            <a:r>
              <a:rPr lang="en-US" sz="2800" dirty="0">
                <a:sym typeface="Wingdings" pitchFamily="2" charset="2"/>
              </a:rPr>
              <a:t> {4, 2, 5}	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28676" y="4733925"/>
            <a:ext cx="304800" cy="381000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05000" y="4724400"/>
            <a:ext cx="304800" cy="381000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009900" y="4724400"/>
            <a:ext cx="304800" cy="381000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400425" y="4724400"/>
            <a:ext cx="304800" cy="381000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4495800" y="4724400"/>
            <a:ext cx="304800" cy="381000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905001" y="6096000"/>
            <a:ext cx="1066800" cy="457200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1611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(6)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57275"/>
            <a:ext cx="8686800" cy="5581650"/>
          </a:xfrm>
        </p:spPr>
        <p:txBody>
          <a:bodyPr/>
          <a:lstStyle/>
          <a:p>
            <a:pPr marL="514350" indent="-514350">
              <a:lnSpc>
                <a:spcPts val="3600"/>
              </a:lnSpc>
              <a:buFont typeface="+mj-lt"/>
              <a:buAutoNum type="arabicPeriod" startAt="11"/>
              <a:tabLst/>
            </a:pPr>
            <a:r>
              <a:rPr lang="en-US" sz="2800" dirty="0"/>
              <a:t>Write a program that finds the index of given element in a sorted </a:t>
            </a:r>
            <a:r>
              <a:rPr lang="en-US" sz="2800" dirty="0" smtClean="0"/>
              <a:t>array of integers by </a:t>
            </a:r>
            <a:r>
              <a:rPr lang="en-US" sz="2800" dirty="0"/>
              <a:t>using 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hlinkClick r:id="rId3"/>
              </a:rPr>
              <a:t>binary</a:t>
            </a:r>
            <a:r>
              <a:rPr lang="en-US" sz="2800" dirty="0">
                <a:hlinkClick r:id="rId3"/>
              </a:rPr>
              <a:t>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hlinkClick r:id="rId3"/>
              </a:rPr>
              <a:t>search</a:t>
            </a:r>
            <a:r>
              <a:rPr lang="en-US" sz="2800" dirty="0"/>
              <a:t> </a:t>
            </a:r>
            <a:r>
              <a:rPr lang="en-US" sz="2800" dirty="0" smtClean="0"/>
              <a:t>algorithm (find it in Wikipedia).</a:t>
            </a:r>
            <a:endParaRPr lang="en-US" sz="2800" dirty="0"/>
          </a:p>
          <a:p>
            <a:pPr marL="447675" indent="-447675">
              <a:lnSpc>
                <a:spcPts val="3600"/>
              </a:lnSpc>
              <a:buFontTx/>
              <a:buAutoNum type="arabicPeriod" startAt="11"/>
              <a:tabLst/>
            </a:pPr>
            <a:r>
              <a:rPr lang="en-US" sz="2800" dirty="0"/>
              <a:t>Write a program that creates an array containing all letters from the </a:t>
            </a:r>
            <a:r>
              <a:rPr lang="en-US" sz="2800" dirty="0" smtClean="0"/>
              <a:t>alphabet (A-Z). </a:t>
            </a:r>
            <a:r>
              <a:rPr lang="en-US" sz="2800" dirty="0"/>
              <a:t>Read a word from the console and print the index of each </a:t>
            </a:r>
            <a:r>
              <a:rPr lang="en-US" sz="2800" dirty="0" smtClean="0"/>
              <a:t>of its letters </a:t>
            </a:r>
            <a:r>
              <a:rPr lang="en-US" sz="2800" dirty="0"/>
              <a:t>in the array.</a:t>
            </a:r>
          </a:p>
          <a:p>
            <a:pPr marL="447675" indent="-447675">
              <a:lnSpc>
                <a:spcPts val="3600"/>
              </a:lnSpc>
              <a:buFontTx/>
              <a:buAutoNum type="arabicPeriod" startAt="11"/>
              <a:tabLst/>
            </a:pPr>
            <a:r>
              <a:rPr lang="en-US" sz="2800" dirty="0" smtClean="0"/>
              <a:t>* Write </a:t>
            </a:r>
            <a:r>
              <a:rPr lang="en-US" sz="2800" dirty="0"/>
              <a:t>a program that sorts an </a:t>
            </a:r>
            <a:r>
              <a:rPr lang="en-US" sz="2800" dirty="0" smtClean="0"/>
              <a:t>array of integers using </a:t>
            </a:r>
            <a:r>
              <a:rPr lang="en-US" sz="2800" dirty="0"/>
              <a:t>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hlinkClick r:id="rId4"/>
              </a:rPr>
              <a:t>merge</a:t>
            </a:r>
            <a:r>
              <a:rPr lang="en-US" sz="2800" dirty="0">
                <a:hlinkClick r:id="rId4"/>
              </a:rPr>
              <a:t> sort</a:t>
            </a:r>
            <a:r>
              <a:rPr lang="en-US" sz="2800" dirty="0"/>
              <a:t> </a:t>
            </a:r>
            <a:r>
              <a:rPr lang="en-US" sz="2800" dirty="0" smtClean="0"/>
              <a:t>algorithm (find it in Wikipedia).</a:t>
            </a:r>
            <a:endParaRPr lang="en-US" sz="2800" dirty="0"/>
          </a:p>
          <a:p>
            <a:pPr marL="447675" indent="-447675">
              <a:lnSpc>
                <a:spcPts val="3600"/>
              </a:lnSpc>
              <a:buFontTx/>
              <a:buAutoNum type="arabicPeriod" startAt="11"/>
              <a:tabLst/>
            </a:pPr>
            <a:r>
              <a:rPr lang="en-US" sz="2800" dirty="0"/>
              <a:t>Write a program that sorts an </a:t>
            </a:r>
            <a:r>
              <a:rPr lang="en-US" sz="2800" dirty="0" smtClean="0"/>
              <a:t>array of strings using </a:t>
            </a:r>
            <a:r>
              <a:rPr lang="en-US" sz="2800" dirty="0"/>
              <a:t>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hlinkClick r:id="rId5"/>
              </a:rPr>
              <a:t>quick</a:t>
            </a:r>
            <a:r>
              <a:rPr lang="en-US" sz="2800" dirty="0">
                <a:hlinkClick r:id="rId5"/>
              </a:rPr>
              <a:t>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hlinkClick r:id="rId5"/>
              </a:rPr>
              <a:t>sort</a:t>
            </a:r>
            <a:r>
              <a:rPr lang="en-US" sz="2800" dirty="0"/>
              <a:t> </a:t>
            </a:r>
            <a:r>
              <a:rPr lang="en-US" sz="2800" dirty="0" smtClean="0"/>
              <a:t>algorithm (find it in Wikipedia).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0434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97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794656"/>
            <a:ext cx="8686800" cy="5855335"/>
          </a:xfrm>
        </p:spPr>
        <p:txBody>
          <a:bodyPr/>
          <a:lstStyle/>
          <a:p>
            <a:pPr marL="514350" indent="-514350">
              <a:lnSpc>
                <a:spcPts val="3500"/>
              </a:lnSpc>
              <a:buFont typeface="+mj-lt"/>
              <a:buAutoNum type="arabicPeriod" startAt="15"/>
              <a:tabLst/>
            </a:pPr>
            <a:r>
              <a:rPr lang="en-US" sz="2800" dirty="0" smtClean="0">
                <a:sym typeface="Wingdings" pitchFamily="2" charset="2"/>
              </a:rPr>
              <a:t>Write a program that finds all prime numbers in the range </a:t>
            </a:r>
            <a:r>
              <a:rPr lang="en-US" sz="2800" noProof="1" smtClean="0">
                <a:sym typeface="Wingdings" pitchFamily="2" charset="2"/>
              </a:rPr>
              <a:t>[1...10 000 000].</a:t>
            </a:r>
            <a:r>
              <a:rPr lang="en-US" sz="2800" dirty="0" smtClean="0">
                <a:sym typeface="Wingdings" pitchFamily="2" charset="2"/>
              </a:rPr>
              <a:t> Use the </a:t>
            </a:r>
            <a:r>
              <a:rPr lang="en-US" sz="2800" dirty="0" smtClean="0">
                <a:sym typeface="Wingdings" pitchFamily="2" charset="2"/>
                <a:hlinkClick r:id="rId3"/>
              </a:rPr>
              <a:t>sieve of Eratosthenes</a:t>
            </a:r>
            <a:r>
              <a:rPr lang="en-US" sz="2800" dirty="0" smtClean="0">
                <a:sym typeface="Wingdings" pitchFamily="2" charset="2"/>
              </a:rPr>
              <a:t> algorithm </a:t>
            </a:r>
            <a:r>
              <a:rPr lang="en-US" sz="2800" dirty="0" smtClean="0"/>
              <a:t>(find it in Wikipedia)</a:t>
            </a:r>
            <a:r>
              <a:rPr lang="en-US" sz="2800" dirty="0" smtClean="0">
                <a:sym typeface="Wingdings" pitchFamily="2" charset="2"/>
              </a:rPr>
              <a:t>.</a:t>
            </a:r>
          </a:p>
          <a:p>
            <a:pPr marL="514350" indent="-514350">
              <a:lnSpc>
                <a:spcPts val="3500"/>
              </a:lnSpc>
              <a:buFont typeface="+mj-lt"/>
              <a:buAutoNum type="arabicPeriod" startAt="15"/>
              <a:tabLst/>
            </a:pPr>
            <a:r>
              <a:rPr lang="en-US" sz="2800" dirty="0" smtClean="0">
                <a:sym typeface="Wingdings" pitchFamily="2" charset="2"/>
              </a:rPr>
              <a:t>* We are given an array of integers and a number S. Write a program to find if there exists a subset of the elements of the array that has a sum S. Example:</a:t>
            </a:r>
          </a:p>
          <a:p>
            <a:pPr marL="450850" indent="-450850">
              <a:lnSpc>
                <a:spcPts val="3500"/>
              </a:lnSpc>
              <a:buFontTx/>
              <a:buNone/>
              <a:tabLst/>
            </a:pPr>
            <a:r>
              <a:rPr lang="en-US" sz="2800" noProof="1" smtClean="0">
                <a:sym typeface="Wingdings" pitchFamily="2" charset="2"/>
              </a:rPr>
              <a:t>	arr</a:t>
            </a:r>
            <a:r>
              <a:rPr lang="en-US" sz="2800" dirty="0">
                <a:sym typeface="Wingdings" pitchFamily="2" charset="2"/>
              </a:rPr>
              <a:t>={2,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1</a:t>
            </a:r>
            <a:r>
              <a:rPr lang="en-US" sz="2800" dirty="0">
                <a:sym typeface="Wingdings" pitchFamily="2" charset="2"/>
              </a:rPr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2</a:t>
            </a:r>
            <a:r>
              <a:rPr lang="en-US" sz="2800" dirty="0">
                <a:sym typeface="Wingdings" pitchFamily="2" charset="2"/>
              </a:rPr>
              <a:t>, 4, 3,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5</a:t>
            </a:r>
            <a:r>
              <a:rPr lang="en-US" sz="2800" dirty="0">
                <a:sym typeface="Wingdings" pitchFamily="2" charset="2"/>
              </a:rPr>
              <a:t>, 2,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6</a:t>
            </a:r>
            <a:r>
              <a:rPr lang="en-US" sz="2800" dirty="0">
                <a:sym typeface="Wingdings" pitchFamily="2" charset="2"/>
              </a:rPr>
              <a:t>}, S=14  yes (1+2+5+6)</a:t>
            </a:r>
          </a:p>
          <a:p>
            <a:pPr marL="514350" indent="-514350">
              <a:lnSpc>
                <a:spcPts val="3500"/>
              </a:lnSpc>
              <a:buFont typeface="+mj-lt"/>
              <a:buAutoNum type="arabicPeriod" startAt="17"/>
              <a:tabLst/>
            </a:pPr>
            <a:r>
              <a:rPr lang="en-US" sz="2800" dirty="0" smtClean="0">
                <a:sym typeface="Wingdings" pitchFamily="2" charset="2"/>
              </a:rPr>
              <a:t>* Write </a:t>
            </a:r>
            <a:r>
              <a:rPr lang="en-US" sz="2800" dirty="0">
                <a:sym typeface="Wingdings" pitchFamily="2" charset="2"/>
              </a:rPr>
              <a:t>a program that reads </a:t>
            </a:r>
            <a:r>
              <a:rPr lang="en-US" sz="2800" dirty="0" smtClean="0">
                <a:sym typeface="Wingdings" pitchFamily="2" charset="2"/>
              </a:rPr>
              <a:t>three integer </a:t>
            </a:r>
            <a:r>
              <a:rPr lang="en-US" sz="2800" dirty="0">
                <a:sym typeface="Wingdings" pitchFamily="2" charset="2"/>
              </a:rPr>
              <a:t>numbers N, K and S and an array of N elements from the console. Find in the array a subset of K elements that have sum </a:t>
            </a:r>
            <a:r>
              <a:rPr lang="en-US" sz="2800" dirty="0" smtClean="0">
                <a:sym typeface="Wingdings" pitchFamily="2" charset="2"/>
              </a:rPr>
              <a:t>S or indicate about its absence.</a:t>
            </a:r>
            <a:endParaRPr lang="en-US" sz="2800" dirty="0">
              <a:sym typeface="Wingdings" pitchFamily="2" charset="2"/>
            </a:endParaRPr>
          </a:p>
        </p:txBody>
      </p:sp>
      <p:sp>
        <p:nvSpPr>
          <p:cNvPr id="595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(7)</a:t>
            </a:r>
            <a:endParaRPr lang="bg-BG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781175" y="4275790"/>
            <a:ext cx="695325" cy="428625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238501" y="4275791"/>
            <a:ext cx="342900" cy="428625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974276" y="4275791"/>
            <a:ext cx="324591" cy="428625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6548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181100" y="3543300"/>
            <a:ext cx="342900" cy="428625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05000" y="3543300"/>
            <a:ext cx="342900" cy="428625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628900" y="3543300"/>
            <a:ext cx="342900" cy="428625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371850" y="3543300"/>
            <a:ext cx="342900" cy="428625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771900" y="3543300"/>
            <a:ext cx="342900" cy="428625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05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(8)</a:t>
            </a:r>
            <a:endParaRPr lang="bg-BG" dirty="0"/>
          </a:p>
        </p:txBody>
      </p:sp>
      <p:sp>
        <p:nvSpPr>
          <p:cNvPr id="6051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1"/>
            <a:ext cx="8686800" cy="5530850"/>
          </a:xfrm>
        </p:spPr>
        <p:txBody>
          <a:bodyPr/>
          <a:lstStyle/>
          <a:p>
            <a:pPr marL="514350" indent="-514350">
              <a:lnSpc>
                <a:spcPts val="3500"/>
              </a:lnSpc>
              <a:buFont typeface="+mj-lt"/>
              <a:buAutoNum type="arabicPeriod" startAt="18"/>
              <a:tabLst/>
            </a:pPr>
            <a:r>
              <a:rPr lang="en-US" sz="2800" dirty="0" smtClean="0">
                <a:sym typeface="Wingdings" pitchFamily="2" charset="2"/>
              </a:rPr>
              <a:t>* Write </a:t>
            </a:r>
            <a:r>
              <a:rPr lang="en-US" sz="2800" dirty="0">
                <a:sym typeface="Wingdings" pitchFamily="2" charset="2"/>
              </a:rPr>
              <a:t>a program that reads an array of integers and removes from it a minimal number of elements in such way that the remaining array is sorted in increasing order. Print the remaining sorted array. Example:</a:t>
            </a:r>
          </a:p>
          <a:p>
            <a:pPr marL="450850" indent="-450850">
              <a:lnSpc>
                <a:spcPts val="3500"/>
              </a:lnSpc>
              <a:buFontTx/>
              <a:buNone/>
              <a:tabLst/>
            </a:pPr>
            <a:r>
              <a:rPr lang="en-US" sz="2800" dirty="0">
                <a:sym typeface="Wingdings" pitchFamily="2" charset="2"/>
              </a:rPr>
              <a:t>	{6,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1</a:t>
            </a:r>
            <a:r>
              <a:rPr lang="en-US" sz="2800" dirty="0">
                <a:sym typeface="Wingdings" pitchFamily="2" charset="2"/>
              </a:rPr>
              <a:t>, 4,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3</a:t>
            </a:r>
            <a:r>
              <a:rPr lang="en-US" sz="2800" dirty="0">
                <a:sym typeface="Wingdings" pitchFamily="2" charset="2"/>
              </a:rPr>
              <a:t>, 0,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3</a:t>
            </a:r>
            <a:r>
              <a:rPr lang="en-US" sz="2800" dirty="0">
                <a:sym typeface="Wingdings" pitchFamily="2" charset="2"/>
              </a:rPr>
              <a:t>, 6,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4</a:t>
            </a:r>
            <a:r>
              <a:rPr lang="en-US" sz="2800" dirty="0">
                <a:sym typeface="Wingdings" pitchFamily="2" charset="2"/>
              </a:rPr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5</a:t>
            </a:r>
            <a:r>
              <a:rPr lang="en-US" sz="2800" dirty="0">
                <a:sym typeface="Wingdings" pitchFamily="2" charset="2"/>
              </a:rPr>
              <a:t>}  {1, 3, 3, 4, 5}</a:t>
            </a:r>
          </a:p>
          <a:p>
            <a:pPr marL="514350" indent="-514350">
              <a:lnSpc>
                <a:spcPts val="3500"/>
              </a:lnSpc>
              <a:buFont typeface="+mj-lt"/>
              <a:buAutoNum type="arabicPeriod" startAt="19"/>
              <a:tabLst/>
            </a:pPr>
            <a:r>
              <a:rPr lang="en-US" sz="2800" dirty="0" smtClean="0">
                <a:sym typeface="Wingdings" pitchFamily="2" charset="2"/>
              </a:rPr>
              <a:t>* Write </a:t>
            </a:r>
            <a:r>
              <a:rPr lang="en-US" sz="2800" dirty="0">
                <a:sym typeface="Wingdings" pitchFamily="2" charset="2"/>
              </a:rPr>
              <a:t>a program that reads a number N and generates </a:t>
            </a:r>
            <a:r>
              <a:rPr lang="en-US" sz="2800" dirty="0" smtClean="0">
                <a:sym typeface="Wingdings" pitchFamily="2" charset="2"/>
              </a:rPr>
              <a:t>and prints all </a:t>
            </a:r>
            <a:r>
              <a:rPr lang="en-US" sz="2800" dirty="0">
                <a:sym typeface="Wingdings" pitchFamily="2" charset="2"/>
              </a:rPr>
              <a:t>the permutations of the numbers </a:t>
            </a:r>
            <a:r>
              <a:rPr lang="en-US" sz="2800" dirty="0" smtClean="0">
                <a:sym typeface="Wingdings" pitchFamily="2" charset="2"/>
              </a:rPr>
              <a:t>[1 … N]. </a:t>
            </a:r>
            <a:r>
              <a:rPr lang="en-US" sz="2800" dirty="0">
                <a:sym typeface="Wingdings" pitchFamily="2" charset="2"/>
              </a:rPr>
              <a:t>Example:</a:t>
            </a:r>
          </a:p>
          <a:p>
            <a:pPr marL="450850" indent="-450850">
              <a:lnSpc>
                <a:spcPts val="3500"/>
              </a:lnSpc>
              <a:buFontTx/>
              <a:buNone/>
              <a:tabLst/>
            </a:pPr>
            <a:r>
              <a:rPr lang="en-US" sz="2800" dirty="0">
                <a:sym typeface="Wingdings" pitchFamily="2" charset="2"/>
              </a:rPr>
              <a:t>	n = 3  {1, 2, 3}, {1, 3, 2}, {2, 1, 3}, {2, 3, 1}, {3, 1, 2}, {3, 2, 1}</a:t>
            </a:r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7157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(9)</a:t>
            </a:r>
            <a:endParaRPr lang="bg-BG" dirty="0"/>
          </a:p>
        </p:txBody>
      </p:sp>
      <p:sp>
        <p:nvSpPr>
          <p:cNvPr id="60723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530851"/>
          </a:xfrm>
        </p:spPr>
        <p:txBody>
          <a:bodyPr/>
          <a:lstStyle/>
          <a:p>
            <a:pPr marL="514350" indent="-514350">
              <a:buFont typeface="+mj-lt"/>
              <a:buAutoNum type="arabicPeriod" startAt="20"/>
              <a:tabLst/>
            </a:pPr>
            <a:r>
              <a:rPr lang="en-US" sz="2800" dirty="0" smtClean="0">
                <a:sym typeface="Wingdings" pitchFamily="2" charset="2"/>
              </a:rPr>
              <a:t>Write </a:t>
            </a:r>
            <a:r>
              <a:rPr lang="en-US" sz="2800" dirty="0">
                <a:sym typeface="Wingdings" pitchFamily="2" charset="2"/>
              </a:rPr>
              <a:t>a program that reads two numbers N and K and generates all the variations of K elements from the set [1..N]. Example:</a:t>
            </a:r>
          </a:p>
          <a:p>
            <a:pPr marL="447675" indent="-447675">
              <a:buFontTx/>
              <a:buNone/>
              <a:tabLst/>
            </a:pPr>
            <a:r>
              <a:rPr lang="en-US" sz="2800" dirty="0">
                <a:sym typeface="Wingdings" pitchFamily="2" charset="2"/>
              </a:rPr>
              <a:t>	N = 3, K = 2  {1, 1}, {1, 2}, {1, 3}, {2, 1}, {2, 2}, {2, 3}, {3, 1}, {3, 2}, {3, 3}</a:t>
            </a:r>
          </a:p>
          <a:p>
            <a:pPr marL="514350" indent="-514350">
              <a:buFont typeface="+mj-lt"/>
              <a:buAutoNum type="arabicPeriod" startAt="21"/>
              <a:tabLst/>
            </a:pPr>
            <a:r>
              <a:rPr lang="en-US" sz="2800" dirty="0">
                <a:sym typeface="Wingdings" pitchFamily="2" charset="2"/>
              </a:rPr>
              <a:t>Write a program that reads two numbers N and K and generates all the combinations of K distinct elements from the set [1..N]. Example:</a:t>
            </a:r>
          </a:p>
          <a:p>
            <a:pPr marL="447675" indent="-447675">
              <a:buFontTx/>
              <a:buNone/>
              <a:tabLst/>
            </a:pPr>
            <a:r>
              <a:rPr lang="en-US" sz="2800" dirty="0">
                <a:sym typeface="Wingdings" pitchFamily="2" charset="2"/>
              </a:rPr>
              <a:t>	N = 5, K = 2  {1, 2}, {1, 3}, {1, 4}, {1, 5}, {2, 3}, {2, 4}, {2, 5}, {3, 4}, {3, 5}, {4, 5}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9396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“C# Programming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Arrays</a:t>
            </a:r>
            <a:endParaRPr lang="bg-BG" dirty="0"/>
          </a:p>
        </p:txBody>
      </p:sp>
      <p:sp>
        <p:nvSpPr>
          <p:cNvPr id="429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Declaration defines the type of the elements</a:t>
            </a:r>
          </a:p>
          <a:p>
            <a:pPr>
              <a:lnSpc>
                <a:spcPct val="100000"/>
              </a:lnSpc>
            </a:pPr>
            <a:r>
              <a:rPr lang="en-US" dirty="0"/>
              <a:t>Square brackets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[]</a:t>
            </a:r>
            <a:r>
              <a:rPr lang="en-US" dirty="0" smtClean="0"/>
              <a:t> mean </a:t>
            </a:r>
            <a:r>
              <a:rPr lang="en-US" dirty="0"/>
              <a:t>"array"</a:t>
            </a:r>
          </a:p>
          <a:p>
            <a:pPr>
              <a:lnSpc>
                <a:spcPct val="100000"/>
              </a:lnSpc>
            </a:pPr>
            <a:r>
              <a:rPr lang="en-US" dirty="0"/>
              <a:t>Examples: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Declaring </a:t>
            </a:r>
            <a:r>
              <a:rPr lang="en-US" dirty="0" smtClean="0"/>
              <a:t>array of integers: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Declaring </a:t>
            </a:r>
            <a:r>
              <a:rPr lang="en-US" dirty="0" smtClean="0"/>
              <a:t>array of strings:</a:t>
            </a:r>
            <a:endParaRPr lang="bg-BG" dirty="0"/>
          </a:p>
        </p:txBody>
      </p:sp>
      <p:pic>
        <p:nvPicPr>
          <p:cNvPr id="65537" name="Picture 1"/>
          <p:cNvPicPr>
            <a:picLocks noChangeAspect="1" noChangeArrowheads="1"/>
          </p:cNvPicPr>
          <p:nvPr/>
        </p:nvPicPr>
        <p:blipFill>
          <a:blip r:embed="rId2" cstate="screen">
            <a:lum contras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3886200"/>
            <a:ext cx="1905000" cy="2419350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29061" name="Rectangle 5"/>
          <p:cNvSpPr>
            <a:spLocks noChangeArrowheads="1"/>
          </p:cNvSpPr>
          <p:nvPr/>
        </p:nvSpPr>
        <p:spPr bwMode="auto">
          <a:xfrm>
            <a:off x="990601" y="3531513"/>
            <a:ext cx="53340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myIntArray;</a:t>
            </a:r>
          </a:p>
        </p:txBody>
      </p:sp>
      <p:sp>
        <p:nvSpPr>
          <p:cNvPr id="429062" name="Rectangle 6"/>
          <p:cNvSpPr>
            <a:spLocks noChangeArrowheads="1"/>
          </p:cNvSpPr>
          <p:nvPr/>
        </p:nvSpPr>
        <p:spPr bwMode="auto">
          <a:xfrm>
            <a:off x="990601" y="4800600"/>
            <a:ext cx="53340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myStringArray;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4830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Arrays</a:t>
            </a:r>
            <a:endParaRPr lang="bg-BG" dirty="0"/>
          </a:p>
        </p:txBody>
      </p:sp>
      <p:sp>
        <p:nvSpPr>
          <p:cNvPr id="534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Use the operator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new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Specify array length</a:t>
            </a:r>
          </a:p>
          <a:p>
            <a:pPr>
              <a:lnSpc>
                <a:spcPct val="100000"/>
              </a:lnSpc>
            </a:pPr>
            <a:r>
              <a:rPr lang="en-US" dirty="0"/>
              <a:t>Example creating (allocating) array of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/>
              <a:t> integers:</a:t>
            </a:r>
            <a:endParaRPr lang="bg-BG" dirty="0"/>
          </a:p>
        </p:txBody>
      </p:sp>
      <p:sp>
        <p:nvSpPr>
          <p:cNvPr id="534532" name="Rectangle 4"/>
          <p:cNvSpPr>
            <a:spLocks noChangeArrowheads="1"/>
          </p:cNvSpPr>
          <p:nvPr/>
        </p:nvSpPr>
        <p:spPr bwMode="auto">
          <a:xfrm>
            <a:off x="688406" y="3505200"/>
            <a:ext cx="7561263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myIntArray = new int[5];</a:t>
            </a:r>
          </a:p>
        </p:txBody>
      </p:sp>
      <p:sp>
        <p:nvSpPr>
          <p:cNvPr id="534547" name="Text Box 19"/>
          <p:cNvSpPr txBox="1">
            <a:spLocks noChangeArrowheads="1"/>
          </p:cNvSpPr>
          <p:nvPr/>
        </p:nvSpPr>
        <p:spPr bwMode="auto">
          <a:xfrm>
            <a:off x="609600" y="4869576"/>
            <a:ext cx="1713931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myIntArray</a:t>
            </a:r>
          </a:p>
        </p:txBody>
      </p:sp>
      <p:sp>
        <p:nvSpPr>
          <p:cNvPr id="534548" name="Text Box 20"/>
          <p:cNvSpPr txBox="1">
            <a:spLocks noChangeArrowheads="1"/>
          </p:cNvSpPr>
          <p:nvPr/>
        </p:nvSpPr>
        <p:spPr bwMode="auto">
          <a:xfrm>
            <a:off x="3106326" y="5410874"/>
            <a:ext cx="2685735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managed heap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(dynamic memory)</a:t>
            </a:r>
            <a:endParaRPr lang="bg-BG" sz="24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534550" name="Line 22"/>
          <p:cNvSpPr>
            <a:spLocks noChangeShapeType="1"/>
          </p:cNvSpPr>
          <p:nvPr/>
        </p:nvSpPr>
        <p:spPr bwMode="auto">
          <a:xfrm>
            <a:off x="2333056" y="5094962"/>
            <a:ext cx="460375" cy="4762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" name="Text Box 18"/>
          <p:cNvSpPr txBox="1">
            <a:spLocks noChangeArrowheads="1"/>
          </p:cNvSpPr>
          <p:nvPr/>
        </p:nvSpPr>
        <p:spPr bwMode="auto">
          <a:xfrm>
            <a:off x="2991916" y="4317087"/>
            <a:ext cx="274786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bg-BG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0  1  2  3  4</a:t>
            </a:r>
          </a:p>
        </p:txBody>
      </p:sp>
      <p:graphicFrame>
        <p:nvGraphicFramePr>
          <p:cNvPr id="11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2091014"/>
              </p:ext>
            </p:extLst>
          </p:nvPr>
        </p:nvGraphicFramePr>
        <p:xfrm>
          <a:off x="2933131" y="4852074"/>
          <a:ext cx="2867025" cy="496824"/>
        </p:xfrm>
        <a:graphic>
          <a:graphicData uri="http://schemas.openxmlformats.org/drawingml/2006/table">
            <a:tbl>
              <a:tblPr/>
              <a:tblGrid>
                <a:gridCol w="573405"/>
                <a:gridCol w="573405"/>
                <a:gridCol w="573405"/>
                <a:gridCol w="573405"/>
                <a:gridCol w="573405"/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64514" name="Picture 2" descr="http://selfmademinds.com/wp-content/uploads/build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3556" y="4469487"/>
            <a:ext cx="2235200" cy="1676400"/>
          </a:xfrm>
          <a:prstGeom prst="roundRect">
            <a:avLst>
              <a:gd name="adj" fmla="val 11310"/>
            </a:avLst>
          </a:prstGeom>
          <a:noFill/>
        </p:spPr>
      </p:pic>
      <p:sp>
        <p:nvSpPr>
          <p:cNvPr id="1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2974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and Initializing Arrays</a:t>
            </a:r>
            <a:endParaRPr lang="bg-BG" dirty="0"/>
          </a:p>
        </p:txBody>
      </p:sp>
      <p:sp>
        <p:nvSpPr>
          <p:cNvPr id="535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Creating and initializing can be done together: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dirty="0" smtClean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dirty="0"/>
              <a:t> operator is not required when using curly brackets </a:t>
            </a:r>
            <a:r>
              <a:rPr lang="en-US" dirty="0" smtClean="0"/>
              <a:t>initialization</a:t>
            </a:r>
            <a:endParaRPr lang="en-US" dirty="0"/>
          </a:p>
        </p:txBody>
      </p:sp>
      <p:sp>
        <p:nvSpPr>
          <p:cNvPr id="535556" name="Rectangle 4"/>
          <p:cNvSpPr>
            <a:spLocks noChangeArrowheads="1"/>
          </p:cNvSpPr>
          <p:nvPr/>
        </p:nvSpPr>
        <p:spPr bwMode="auto">
          <a:xfrm>
            <a:off x="827088" y="1981200"/>
            <a:ext cx="7416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myIntArray = {1, 2, 3, 4, 5};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 Box 19"/>
          <p:cNvSpPr txBox="1">
            <a:spLocks noChangeArrowheads="1"/>
          </p:cNvSpPr>
          <p:nvPr/>
        </p:nvSpPr>
        <p:spPr bwMode="auto">
          <a:xfrm>
            <a:off x="1638869" y="3371889"/>
            <a:ext cx="1713931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myIntArray</a:t>
            </a:r>
          </a:p>
        </p:txBody>
      </p:sp>
      <p:sp>
        <p:nvSpPr>
          <p:cNvPr id="11" name="Text Box 20"/>
          <p:cNvSpPr txBox="1">
            <a:spLocks noChangeArrowheads="1"/>
          </p:cNvSpPr>
          <p:nvPr/>
        </p:nvSpPr>
        <p:spPr bwMode="auto">
          <a:xfrm>
            <a:off x="4135595" y="3913187"/>
            <a:ext cx="2685735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managed heap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(dynamic memory)</a:t>
            </a:r>
            <a:endParaRPr lang="bg-BG" sz="24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3362325" y="3597275"/>
            <a:ext cx="460375" cy="4762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3" name="Text Box 18"/>
          <p:cNvSpPr txBox="1">
            <a:spLocks noChangeArrowheads="1"/>
          </p:cNvSpPr>
          <p:nvPr/>
        </p:nvSpPr>
        <p:spPr bwMode="auto">
          <a:xfrm>
            <a:off x="4021185" y="2819400"/>
            <a:ext cx="274786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bg-BG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0  1  2  3  4</a:t>
            </a:r>
          </a:p>
        </p:txBody>
      </p:sp>
      <p:graphicFrame>
        <p:nvGraphicFramePr>
          <p:cNvPr id="14" name="Group 134"/>
          <p:cNvGraphicFramePr>
            <a:graphicFrameLocks/>
          </p:cNvGraphicFramePr>
          <p:nvPr>
            <p:extLst/>
          </p:nvPr>
        </p:nvGraphicFramePr>
        <p:xfrm>
          <a:off x="3962400" y="3354387"/>
          <a:ext cx="2867025" cy="496824"/>
        </p:xfrm>
        <a:graphic>
          <a:graphicData uri="http://schemas.openxmlformats.org/drawingml/2006/table">
            <a:tbl>
              <a:tblPr/>
              <a:tblGrid>
                <a:gridCol w="573405"/>
                <a:gridCol w="573405"/>
                <a:gridCol w="573405"/>
                <a:gridCol w="573405"/>
                <a:gridCol w="573405"/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493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>
          <a:xfrm>
            <a:off x="2411413" y="71438"/>
            <a:ext cx="6337300" cy="909637"/>
          </a:xfrm>
        </p:spPr>
        <p:txBody>
          <a:bodyPr/>
          <a:lstStyle/>
          <a:p>
            <a:r>
              <a:rPr lang="en-US" sz="3800" dirty="0"/>
              <a:t>Creating Array – Example</a:t>
            </a:r>
            <a:endParaRPr lang="bg-BG" sz="3800"/>
          </a:p>
        </p:txBody>
      </p:sp>
      <p:sp>
        <p:nvSpPr>
          <p:cNvPr id="538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Creating </a:t>
            </a:r>
            <a:r>
              <a:rPr lang="en-US" dirty="0"/>
              <a:t>an </a:t>
            </a:r>
            <a:r>
              <a:rPr lang="en-US" dirty="0" smtClean="0"/>
              <a:t>array </a:t>
            </a:r>
            <a:r>
              <a:rPr lang="en-US" dirty="0"/>
              <a:t>that contains the names of the days </a:t>
            </a:r>
            <a:r>
              <a:rPr lang="en-US" dirty="0" smtClean="0"/>
              <a:t>of the </a:t>
            </a:r>
            <a:r>
              <a:rPr lang="en-US" dirty="0"/>
              <a:t>week</a:t>
            </a:r>
            <a:endParaRPr lang="bg-BG" dirty="0"/>
          </a:p>
        </p:txBody>
      </p:sp>
      <p:sp>
        <p:nvSpPr>
          <p:cNvPr id="538628" name="Rectangle 4"/>
          <p:cNvSpPr>
            <a:spLocks noChangeArrowheads="1"/>
          </p:cNvSpPr>
          <p:nvPr/>
        </p:nvSpPr>
        <p:spPr bwMode="auto">
          <a:xfrm>
            <a:off x="827088" y="2465725"/>
            <a:ext cx="7478712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daysOfWeek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"Monday",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"Tuesday",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"Wednesday",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"Thursday",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"Friday",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"Saturday",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"Sunday"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</p:txBody>
      </p:sp>
      <p:pic>
        <p:nvPicPr>
          <p:cNvPr id="62466" name="Picture 2" descr="http://www.blogcdn.com/www.joystiq.com/media/2007/01/astrologydepiction.jpg"/>
          <p:cNvPicPr>
            <a:picLocks noChangeAspect="1" noChangeArrowheads="1"/>
          </p:cNvPicPr>
          <p:nvPr/>
        </p:nvPicPr>
        <p:blipFill>
          <a:blip r:embed="rId2" cstate="screen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2256175"/>
            <a:ext cx="2143125" cy="18097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7806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38600" y="1143000"/>
            <a:ext cx="4419600" cy="685800"/>
          </a:xfrm>
        </p:spPr>
        <p:txBody>
          <a:bodyPr/>
          <a:lstStyle/>
          <a:p>
            <a:r>
              <a:rPr lang="en-US" dirty="0" smtClean="0"/>
              <a:t>Days of Week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600" y="1945480"/>
            <a:ext cx="441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5122" name="Picture 2" descr="http://newsletter.astrologyweekly.com/images/astrologyartplate.gif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047998"/>
            <a:ext cx="3326192" cy="3352801"/>
          </a:xfrm>
          <a:prstGeom prst="ellipse">
            <a:avLst/>
          </a:prstGeom>
          <a:noFill/>
        </p:spPr>
      </p:pic>
      <p:pic>
        <p:nvPicPr>
          <p:cNvPr id="1026" name="Picture 2" descr="http://www.freewebs.com/savedays/day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584" y="1092718"/>
            <a:ext cx="1796416" cy="1955282"/>
          </a:xfrm>
          <a:prstGeom prst="roundRect">
            <a:avLst>
              <a:gd name="adj" fmla="val 10652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90211">
            <a:off x="912615" y="3390961"/>
            <a:ext cx="3267075" cy="2971800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2814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1285</TotalTime>
  <Words>2321</Words>
  <Application>Microsoft Office PowerPoint</Application>
  <PresentationFormat>Презентация на цял екран (4:3)</PresentationFormat>
  <Paragraphs>422</Paragraphs>
  <Slides>45</Slides>
  <Notes>17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45</vt:i4>
      </vt:variant>
    </vt:vector>
  </HeadingPairs>
  <TitlesOfParts>
    <vt:vector size="53" baseType="lpstr">
      <vt:lpstr>Calibri</vt:lpstr>
      <vt:lpstr>Cambria</vt:lpstr>
      <vt:lpstr>Consolas</vt:lpstr>
      <vt:lpstr>Corbel</vt:lpstr>
      <vt:lpstr>Courier New</vt:lpstr>
      <vt:lpstr>Wingdings</vt:lpstr>
      <vt:lpstr>Wingdings 2</vt:lpstr>
      <vt:lpstr>Telerik Academy</vt:lpstr>
      <vt:lpstr>Arrays</vt:lpstr>
      <vt:lpstr>Table of Contents</vt:lpstr>
      <vt:lpstr>Declaring and Creating Arrays </vt:lpstr>
      <vt:lpstr>What are Arrays?</vt:lpstr>
      <vt:lpstr>Declaring Arrays</vt:lpstr>
      <vt:lpstr>Creating Arrays</vt:lpstr>
      <vt:lpstr>Creating and Initializing Arrays</vt:lpstr>
      <vt:lpstr>Creating Array – Example</vt:lpstr>
      <vt:lpstr>Days of Week</vt:lpstr>
      <vt:lpstr>Презентация на PowerPoint</vt:lpstr>
      <vt:lpstr>How to Access Array Element?</vt:lpstr>
      <vt:lpstr>Reversing an Array – Example</vt:lpstr>
      <vt:lpstr>Reversing an Array</vt:lpstr>
      <vt:lpstr>Arrays: Input and Output</vt:lpstr>
      <vt:lpstr>Reading Arrays From the Console</vt:lpstr>
      <vt:lpstr>Symmetry Check – Example</vt:lpstr>
      <vt:lpstr>Symmetry Check</vt:lpstr>
      <vt:lpstr>Printing Arrays on the Console</vt:lpstr>
      <vt:lpstr>Printing Arrays</vt:lpstr>
      <vt:lpstr>Processing Array Elements Using for and foreach</vt:lpstr>
      <vt:lpstr>Processing Arrays: for Statement</vt:lpstr>
      <vt:lpstr>Processing Arrays Using for Loop – Examples</vt:lpstr>
      <vt:lpstr>Processing Arrays: foreach</vt:lpstr>
      <vt:lpstr>Processing Arrays Using foreach – Example</vt:lpstr>
      <vt:lpstr>Processing Arrays</vt:lpstr>
      <vt:lpstr>Resizable Arrays</vt:lpstr>
      <vt:lpstr>Lists (Resizable Arrays)</vt:lpstr>
      <vt:lpstr>List Example </vt:lpstr>
      <vt:lpstr>Lists vs. Arrays</vt:lpstr>
      <vt:lpstr>Lists &lt;T&gt;</vt:lpstr>
      <vt:lpstr>How The List&lt;T&gt; Works?</vt:lpstr>
      <vt:lpstr>How The List&lt;T&gt; Works? (2)</vt:lpstr>
      <vt:lpstr>Resizing Lists</vt:lpstr>
      <vt:lpstr>Copying Arrays</vt:lpstr>
      <vt:lpstr>Copying Arrays</vt:lpstr>
      <vt:lpstr>Summary</vt:lpstr>
      <vt:lpstr>Arrays</vt:lpstr>
      <vt:lpstr>Exercises</vt:lpstr>
      <vt:lpstr>Exercises (2)</vt:lpstr>
      <vt:lpstr>Exercises (3)</vt:lpstr>
      <vt:lpstr>Exercises (6)</vt:lpstr>
      <vt:lpstr>Exercises (7)</vt:lpstr>
      <vt:lpstr>Exercises (8)</vt:lpstr>
      <vt:lpstr>Exercises (9)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</dc:title>
  <dc:subject>Telerik Software Academy</dc:subject>
  <dc:creator>Svetlin Nakov</dc:creator>
  <cp:keywords>arrays, C#, C# course, telerik software academy, free courses for developers</cp:keywords>
  <cp:lastModifiedBy>Dani</cp:lastModifiedBy>
  <cp:revision>316</cp:revision>
  <dcterms:created xsi:type="dcterms:W3CDTF">2007-12-08T16:03:35Z</dcterms:created>
  <dcterms:modified xsi:type="dcterms:W3CDTF">2014-07-02T14:32:07Z</dcterms:modified>
  <cp:category>software engineering</cp:category>
</cp:coreProperties>
</file>