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4"/>
    <p:sldMasterId id="2147483709" r:id="rId5"/>
    <p:sldMasterId id="2147483710" r:id="rId6"/>
    <p:sldMasterId id="2147483711" r:id="rId7"/>
    <p:sldMasterId id="214748371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Proxima Nova Semibold"/>
      <p:regular r:id="rId33"/>
      <p:bold r:id="rId34"/>
      <p:boldItalic r:id="rId35"/>
    </p:embeddedFont>
    <p:embeddedFont>
      <p:font typeface="Comfortaa Medium"/>
      <p:regular r:id="rId36"/>
      <p:bold r:id="rId37"/>
    </p:embeddedFont>
    <p:embeddedFont>
      <p:font typeface="Comfortaa"/>
      <p:regular r:id="rId38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8A1A82-46A3-4E08-B659-999511D7D341}">
  <a:tblStyle styleId="{428A1A82-46A3-4E08-B659-999511D7D34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1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-regular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2.xml"/><Relationship Id="rId33" Type="http://schemas.openxmlformats.org/officeDocument/2006/relationships/font" Target="fonts/ProximaNovaSemibold-regular.fntdata"/><Relationship Id="rId10" Type="http://schemas.openxmlformats.org/officeDocument/2006/relationships/slide" Target="slides/slide1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4.xml"/><Relationship Id="rId35" Type="http://schemas.openxmlformats.org/officeDocument/2006/relationships/font" Target="fonts/ProximaNovaSemibold-boldItalic.fntdata"/><Relationship Id="rId12" Type="http://schemas.openxmlformats.org/officeDocument/2006/relationships/slide" Target="slides/slide3.xml"/><Relationship Id="rId34" Type="http://schemas.openxmlformats.org/officeDocument/2006/relationships/font" Target="fonts/ProximaNovaSemibold-bold.fntdata"/><Relationship Id="rId15" Type="http://schemas.openxmlformats.org/officeDocument/2006/relationships/slide" Target="slides/slide6.xml"/><Relationship Id="rId37" Type="http://schemas.openxmlformats.org/officeDocument/2006/relationships/font" Target="fonts/ComfortaaMedium-bold.fntdata"/><Relationship Id="rId14" Type="http://schemas.openxmlformats.org/officeDocument/2006/relationships/slide" Target="slides/slide5.xml"/><Relationship Id="rId36" Type="http://schemas.openxmlformats.org/officeDocument/2006/relationships/font" Target="fonts/ComfortaaMedium-regular.fntdata"/><Relationship Id="rId17" Type="http://schemas.openxmlformats.org/officeDocument/2006/relationships/slide" Target="slides/slide8.xml"/><Relationship Id="rId39" Type="http://schemas.openxmlformats.org/officeDocument/2006/relationships/font" Target="fonts/Comfortaa-bold.fntdata"/><Relationship Id="rId16" Type="http://schemas.openxmlformats.org/officeDocument/2006/relationships/slide" Target="slides/slide7.xml"/><Relationship Id="rId38" Type="http://schemas.openxmlformats.org/officeDocument/2006/relationships/font" Target="fonts/Comfortaa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0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6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7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9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3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4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4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6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7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7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7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8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8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9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9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50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50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5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51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1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2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2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52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2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2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2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8" name="Google Shape;218;p55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1" name="Google Shape;221;p56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4" name="Google Shape;224;p57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5" name="Google Shape;225;p57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9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2" name="Google Shape;232;p6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3" name="Google Shape;233;p60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4" name="Google Shape;234;p60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7" name="Google Shape;237;p61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8" name="Google Shape;238;p61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9" name="Google Shape;239;p61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2" name="Google Shape;242;p6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3" name="Google Shape;243;p6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4" name="Google Shape;244;p62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7" name="Google Shape;247;p63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8" name="Google Shape;248;p63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1" name="Google Shape;251;p64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2" name="Google Shape;252;p64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3" name="Google Shape;253;p64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4" name="Google Shape;254;p64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7" name="Google Shape;257;p65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8" name="Google Shape;258;p65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9" name="Google Shape;259;p65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0" name="Google Shape;260;p65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1" name="Google Shape;261;p65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2" name="Google Shape;262;p65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Google Shape;111;p2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 txBox="1"/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3" name="Google Shape;163;p40"/>
          <p:cNvSpPr txBox="1"/>
          <p:nvPr>
            <p:ph idx="1"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4" name="Google Shape;164;p4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jpg"/><Relationship Id="rId4" Type="http://schemas.openxmlformats.org/officeDocument/2006/relationships/image" Target="../media/image2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25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8040" y="100440"/>
            <a:ext cx="4507560" cy="450756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66"/>
          <p:cNvSpPr/>
          <p:nvPr/>
        </p:nvSpPr>
        <p:spPr>
          <a:xfrm>
            <a:off x="5045400" y="4745160"/>
            <a:ext cx="4011840" cy="275760"/>
          </a:xfrm>
          <a:prstGeom prst="rect">
            <a:avLst/>
          </a:prstGeom>
          <a:noFill/>
          <a:ln>
            <a:noFill/>
          </a:ln>
        </p:spPr>
        <p:txBody>
          <a:bodyPr anchorCtr="0" anchor="t" bIns="69100" lIns="91425" spcFirstLastPara="1" rIns="91425" wrap="square" tIns="69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https://deepai.org/machine-learning-model/text2img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520" y="3542400"/>
            <a:ext cx="1471680" cy="147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5"/>
          <p:cNvSpPr/>
          <p:nvPr/>
        </p:nvSpPr>
        <p:spPr>
          <a:xfrm>
            <a:off x="197280" y="297000"/>
            <a:ext cx="3647880" cy="592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Definitions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75"/>
          <p:cNvSpPr/>
          <p:nvPr/>
        </p:nvSpPr>
        <p:spPr>
          <a:xfrm>
            <a:off x="197280" y="1149840"/>
            <a:ext cx="8707320" cy="3369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EEEEEE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Security Event, Incident, Breach, Compromise (check your contracts!)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EEEEEE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Incident Severity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EEEEEE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Incident Categories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EEEEEE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Malware, DDOS, Insider Threat, Compromised Credentials, Phishing, Zero Day Exploit, Business Email Compromise, Financial, Data Loss, and more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5" name="Google Shape;335;p75"/>
          <p:cNvGraphicFramePr/>
          <p:nvPr/>
        </p:nvGraphicFramePr>
        <p:xfrm>
          <a:off x="415800" y="2163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{428A1A82-46A3-4E08-B659-999511D7D341}</a:tableStyleId>
              </a:tblPr>
              <a:tblGrid>
                <a:gridCol w="2858050"/>
                <a:gridCol w="2858050"/>
                <a:gridCol w="2858050"/>
              </a:tblGrid>
              <a:tr h="47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sng" cap="none" strike="noStrike">
                          <a:solidFill>
                            <a:srgbClr val="EEEEEE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Sev 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sng" cap="none" strike="noStrike">
                          <a:solidFill>
                            <a:srgbClr val="EEEEEE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Sev 2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sng" cap="none" strike="noStrike">
                          <a:solidFill>
                            <a:srgbClr val="EEEEEE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Sev 1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EEEEEE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Low Impact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EEEEEE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Medium Impact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EEEEEE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High Impact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EEEEEE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SOC with Optional CIRT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EEEEEE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CIRT with Optional Execo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EEEEEE"/>
                          </a:solidFill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Execo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36" name="Google Shape;336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00" y="423540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129200"/>
            <a:ext cx="1014480" cy="10144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" name="Google Shape;342;p76"/>
          <p:cNvGrpSpPr/>
          <p:nvPr/>
        </p:nvGrpSpPr>
        <p:grpSpPr>
          <a:xfrm>
            <a:off x="0" y="1190160"/>
            <a:ext cx="2214360" cy="3216960"/>
            <a:chOff x="0" y="1190160"/>
            <a:chExt cx="2214360" cy="3216960"/>
          </a:xfrm>
        </p:grpSpPr>
        <p:sp>
          <p:nvSpPr>
            <p:cNvPr id="343" name="Google Shape;343;p76"/>
            <p:cNvSpPr/>
            <p:nvPr/>
          </p:nvSpPr>
          <p:spPr>
            <a:xfrm>
              <a:off x="0" y="1190160"/>
              <a:ext cx="2214360" cy="668520"/>
            </a:xfrm>
            <a:prstGeom prst="homePlate">
              <a:avLst>
                <a:gd fmla="val 50000" name="adj"/>
              </a:avLst>
            </a:prstGeom>
            <a:solidFill>
              <a:srgbClr val="303030"/>
            </a:solidFill>
            <a:ln cap="flat" cmpd="sng" w="9525">
              <a:solidFill>
                <a:srgbClr val="30303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EEEEEE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Identify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76"/>
            <p:cNvSpPr/>
            <p:nvPr/>
          </p:nvSpPr>
          <p:spPr>
            <a:xfrm>
              <a:off x="295200" y="2057040"/>
              <a:ext cx="1624320" cy="2350080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EEEEEE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SIEM/Tooling Alerts</a:t>
              </a:r>
              <a:endParaRPr b="0" i="0" sz="11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EEEEEE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Employee Reports</a:t>
              </a:r>
              <a:endParaRPr b="0" i="0" sz="11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EEEEEE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Third Party Notifications</a:t>
              </a:r>
              <a:endParaRPr b="0" i="0" sz="11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EEEEEE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News Articles</a:t>
              </a:r>
              <a:endParaRPr b="0" i="0" sz="11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EEEEEE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Dark Web Monitoring</a:t>
              </a:r>
              <a:endParaRPr b="0" i="0" sz="11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76"/>
          <p:cNvGrpSpPr/>
          <p:nvPr/>
        </p:nvGrpSpPr>
        <p:grpSpPr>
          <a:xfrm>
            <a:off x="1838160" y="1189800"/>
            <a:ext cx="2063520" cy="3217320"/>
            <a:chOff x="1838160" y="1189800"/>
            <a:chExt cx="2063520" cy="3217320"/>
          </a:xfrm>
        </p:grpSpPr>
        <p:sp>
          <p:nvSpPr>
            <p:cNvPr id="346" name="Google Shape;346;p76"/>
            <p:cNvSpPr/>
            <p:nvPr/>
          </p:nvSpPr>
          <p:spPr>
            <a:xfrm>
              <a:off x="1838160" y="1189800"/>
              <a:ext cx="2063520" cy="668520"/>
            </a:xfrm>
            <a:prstGeom prst="chevron">
              <a:avLst>
                <a:gd fmla="val 50000" name="adj"/>
              </a:avLst>
            </a:prstGeom>
            <a:solidFill>
              <a:srgbClr val="62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EEEEEE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Triage and Escalation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6"/>
            <p:cNvSpPr/>
            <p:nvPr/>
          </p:nvSpPr>
          <p:spPr>
            <a:xfrm>
              <a:off x="2017080" y="2057040"/>
              <a:ext cx="1624320" cy="2350080"/>
            </a:xfrm>
            <a:prstGeom prst="rect">
              <a:avLst/>
            </a:prstGeom>
            <a:solidFill>
              <a:srgbClr val="62606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EEEEEE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Validating alerts/events as incidents or false positive/benign events</a:t>
              </a:r>
              <a:endParaRPr b="0" i="0" sz="11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EEEEEE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Notify necessary parties about an incident based on severity</a:t>
              </a:r>
              <a:endParaRPr b="0" i="0" sz="11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76"/>
          <p:cNvGrpSpPr/>
          <p:nvPr/>
        </p:nvGrpSpPr>
        <p:grpSpPr>
          <a:xfrm>
            <a:off x="3516840" y="1189800"/>
            <a:ext cx="2063520" cy="3217320"/>
            <a:chOff x="3516840" y="1189800"/>
            <a:chExt cx="2063520" cy="3217320"/>
          </a:xfrm>
        </p:grpSpPr>
        <p:sp>
          <p:nvSpPr>
            <p:cNvPr id="349" name="Google Shape;349;p76"/>
            <p:cNvSpPr/>
            <p:nvPr/>
          </p:nvSpPr>
          <p:spPr>
            <a:xfrm>
              <a:off x="3516840" y="1189800"/>
              <a:ext cx="2063520" cy="668520"/>
            </a:xfrm>
            <a:prstGeom prst="chevron">
              <a:avLst>
                <a:gd fmla="val 50000" name="adj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EEEEEE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Containment and Eradication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6"/>
            <p:cNvSpPr/>
            <p:nvPr/>
          </p:nvSpPr>
          <p:spPr>
            <a:xfrm>
              <a:off x="3739320" y="2057040"/>
              <a:ext cx="1624320" cy="2350080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EEEEEE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Mitigate the incident, stopping attacker from further incursion and freezing access.</a:t>
              </a:r>
              <a:endParaRPr b="0" i="0" sz="11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EEEEEE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Fully remove attackers methods of access and persistence</a:t>
              </a:r>
              <a:endParaRPr b="0" i="0" sz="11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76"/>
          <p:cNvGrpSpPr/>
          <p:nvPr/>
        </p:nvGrpSpPr>
        <p:grpSpPr>
          <a:xfrm>
            <a:off x="6874200" y="1189800"/>
            <a:ext cx="2063520" cy="3217320"/>
            <a:chOff x="6874200" y="1189800"/>
            <a:chExt cx="2063520" cy="3217320"/>
          </a:xfrm>
        </p:grpSpPr>
        <p:sp>
          <p:nvSpPr>
            <p:cNvPr id="352" name="Google Shape;352;p76"/>
            <p:cNvSpPr/>
            <p:nvPr/>
          </p:nvSpPr>
          <p:spPr>
            <a:xfrm>
              <a:off x="6874200" y="1189800"/>
              <a:ext cx="2063520" cy="668520"/>
            </a:xfrm>
            <a:prstGeom prst="chevron">
              <a:avLst>
                <a:gd fmla="val 50000" name="adj"/>
              </a:avLst>
            </a:pr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EEEEEE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Postmortem and Lessons Learned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76"/>
            <p:cNvSpPr/>
            <p:nvPr/>
          </p:nvSpPr>
          <p:spPr>
            <a:xfrm>
              <a:off x="7183800" y="2057040"/>
              <a:ext cx="1624320" cy="2350080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EEEEEE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Summarize incident and results, timeline of events, what went well, what needs to improve, action items to make improvements.</a:t>
              </a:r>
              <a:endParaRPr b="0" i="0" sz="11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oogle Shape;354;p76"/>
          <p:cNvGrpSpPr/>
          <p:nvPr/>
        </p:nvGrpSpPr>
        <p:grpSpPr>
          <a:xfrm>
            <a:off x="5195520" y="1189800"/>
            <a:ext cx="2063520" cy="3217320"/>
            <a:chOff x="5195520" y="1189800"/>
            <a:chExt cx="2063520" cy="3217320"/>
          </a:xfrm>
        </p:grpSpPr>
        <p:sp>
          <p:nvSpPr>
            <p:cNvPr id="355" name="Google Shape;355;p76"/>
            <p:cNvSpPr/>
            <p:nvPr/>
          </p:nvSpPr>
          <p:spPr>
            <a:xfrm>
              <a:off x="5195520" y="1189800"/>
              <a:ext cx="2063520" cy="668520"/>
            </a:xfrm>
            <a:prstGeom prst="chevron">
              <a:avLst>
                <a:gd fmla="val 50000" name="adj"/>
              </a:avLst>
            </a:pr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EEEEEE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Restoration and Recovery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6"/>
            <p:cNvSpPr/>
            <p:nvPr/>
          </p:nvSpPr>
          <p:spPr>
            <a:xfrm>
              <a:off x="5461560" y="2057040"/>
              <a:ext cx="1624320" cy="235008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EEEEEE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Bring services back up, technologies online, restore data</a:t>
              </a:r>
              <a:endParaRPr b="0" i="0" sz="11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100" u="none" cap="none" strike="noStrike">
                  <a:solidFill>
                    <a:srgbClr val="EEEEEE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Make appropriate notifications/reports to customers, regulatory, and third parties</a:t>
              </a:r>
              <a:endParaRPr b="0" i="0" sz="11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7" name="Google Shape;357;p76"/>
          <p:cNvSpPr/>
          <p:nvPr/>
        </p:nvSpPr>
        <p:spPr>
          <a:xfrm>
            <a:off x="2931120" y="354960"/>
            <a:ext cx="323496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C6C6C6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Incident Phases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77"/>
          <p:cNvPicPr preferRelativeResize="0"/>
          <p:nvPr/>
        </p:nvPicPr>
        <p:blipFill rotWithShape="1">
          <a:blip r:embed="rId3">
            <a:alphaModFix/>
          </a:blip>
          <a:srcRect b="0" l="232" r="227" t="0"/>
          <a:stretch/>
        </p:blipFill>
        <p:spPr>
          <a:xfrm>
            <a:off x="186120" y="152280"/>
            <a:ext cx="4272480" cy="48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3080" y="152280"/>
            <a:ext cx="4272480" cy="48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8"/>
          <p:cNvSpPr/>
          <p:nvPr/>
        </p:nvSpPr>
        <p:spPr>
          <a:xfrm>
            <a:off x="888840" y="2275200"/>
            <a:ext cx="7275960" cy="592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People,</a:t>
            </a:r>
            <a:r>
              <a:rPr b="1" i="0" lang="en" sz="32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i="0" lang="en" sz="16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Process, </a:t>
            </a:r>
            <a:r>
              <a:rPr b="1" i="0" lang="en" sz="32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Technology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0080" y="3657600"/>
            <a:ext cx="1471680" cy="147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79"/>
          <p:cNvGrpSpPr/>
          <p:nvPr/>
        </p:nvGrpSpPr>
        <p:grpSpPr>
          <a:xfrm>
            <a:off x="2256767" y="601088"/>
            <a:ext cx="4035786" cy="3712448"/>
            <a:chOff x="2256767" y="601088"/>
            <a:chExt cx="4035786" cy="3712448"/>
          </a:xfrm>
        </p:grpSpPr>
        <p:sp>
          <p:nvSpPr>
            <p:cNvPr id="375" name="Google Shape;375;p79"/>
            <p:cNvSpPr/>
            <p:nvPr/>
          </p:nvSpPr>
          <p:spPr>
            <a:xfrm rot="-6596400">
              <a:off x="3726360" y="3434040"/>
              <a:ext cx="771120" cy="771120"/>
            </a:xfrm>
            <a:prstGeom prst="ellipse">
              <a:avLst/>
            </a:prstGeom>
            <a:solidFill>
              <a:srgbClr val="D7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9"/>
            <p:cNvSpPr/>
            <p:nvPr/>
          </p:nvSpPr>
          <p:spPr>
            <a:xfrm rot="-6599400">
              <a:off x="2318760" y="1331280"/>
              <a:ext cx="440280" cy="440280"/>
            </a:xfrm>
            <a:prstGeom prst="ellipse">
              <a:avLst/>
            </a:prstGeom>
            <a:solidFill>
              <a:srgbClr val="D7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9"/>
            <p:cNvSpPr/>
            <p:nvPr/>
          </p:nvSpPr>
          <p:spPr>
            <a:xfrm rot="-6598800">
              <a:off x="2887560" y="2271240"/>
              <a:ext cx="1198800" cy="1198800"/>
            </a:xfrm>
            <a:prstGeom prst="ellipse">
              <a:avLst/>
            </a:prstGeom>
            <a:solidFill>
              <a:srgbClr val="D7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9"/>
            <p:cNvSpPr/>
            <p:nvPr/>
          </p:nvSpPr>
          <p:spPr>
            <a:xfrm rot="-6598800">
              <a:off x="4374720" y="837720"/>
              <a:ext cx="1681200" cy="1681200"/>
            </a:xfrm>
            <a:prstGeom prst="ellipse">
              <a:avLst/>
            </a:prstGeom>
            <a:solidFill>
              <a:srgbClr val="D7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9"/>
            <p:cNvSpPr/>
            <p:nvPr/>
          </p:nvSpPr>
          <p:spPr>
            <a:xfrm rot="-6597600">
              <a:off x="2661840" y="2132280"/>
              <a:ext cx="628920" cy="62892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9"/>
            <p:cNvSpPr/>
            <p:nvPr/>
          </p:nvSpPr>
          <p:spPr>
            <a:xfrm rot="-6597600">
              <a:off x="3267720" y="1037520"/>
              <a:ext cx="273960" cy="273960"/>
            </a:xfrm>
            <a:prstGeom prst="ellipse">
              <a:avLst/>
            </a:prstGeom>
            <a:solidFill>
              <a:srgbClr val="D7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79"/>
          <p:cNvGrpSpPr/>
          <p:nvPr/>
        </p:nvGrpSpPr>
        <p:grpSpPr>
          <a:xfrm>
            <a:off x="4447080" y="1739520"/>
            <a:ext cx="2439720" cy="2439720"/>
            <a:chOff x="4447080" y="1739520"/>
            <a:chExt cx="2439720" cy="2439720"/>
          </a:xfrm>
        </p:grpSpPr>
        <p:sp>
          <p:nvSpPr>
            <p:cNvPr id="382" name="Google Shape;382;p79"/>
            <p:cNvSpPr/>
            <p:nvPr/>
          </p:nvSpPr>
          <p:spPr>
            <a:xfrm>
              <a:off x="4447080" y="1739520"/>
              <a:ext cx="2439720" cy="2439720"/>
            </a:xfrm>
            <a:prstGeom prst="ellipse">
              <a:avLst/>
            </a:prstGeom>
            <a:solidFill>
              <a:srgbClr val="561561"/>
            </a:solidFill>
            <a:ln>
              <a:noFill/>
            </a:ln>
            <a:effectLst>
              <a:outerShdw dir="5400000" dist="5076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9"/>
            <p:cNvSpPr/>
            <p:nvPr/>
          </p:nvSpPr>
          <p:spPr>
            <a:xfrm>
              <a:off x="4735800" y="2428200"/>
              <a:ext cx="1862280" cy="1163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congue tempus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p79"/>
          <p:cNvGrpSpPr/>
          <p:nvPr/>
        </p:nvGrpSpPr>
        <p:grpSpPr>
          <a:xfrm>
            <a:off x="3566880" y="1297800"/>
            <a:ext cx="1423440" cy="1423440"/>
            <a:chOff x="3566880" y="1297800"/>
            <a:chExt cx="1423440" cy="1423440"/>
          </a:xfrm>
        </p:grpSpPr>
        <p:sp>
          <p:nvSpPr>
            <p:cNvPr id="385" name="Google Shape;385;p79"/>
            <p:cNvSpPr/>
            <p:nvPr/>
          </p:nvSpPr>
          <p:spPr>
            <a:xfrm>
              <a:off x="3566880" y="1297800"/>
              <a:ext cx="1423440" cy="142344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  <a:effectLst>
              <a:outerShdw dir="5400000" dist="5076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9"/>
            <p:cNvSpPr/>
            <p:nvPr/>
          </p:nvSpPr>
          <p:spPr>
            <a:xfrm>
              <a:off x="3795120" y="1537560"/>
              <a:ext cx="967320" cy="944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tempus</a:t>
              </a:r>
              <a:endParaRPr b="0" i="0" sz="1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79"/>
          <p:cNvGrpSpPr/>
          <p:nvPr/>
        </p:nvGrpSpPr>
        <p:grpSpPr>
          <a:xfrm>
            <a:off x="2256767" y="601088"/>
            <a:ext cx="4035786" cy="3941383"/>
            <a:chOff x="2256767" y="601088"/>
            <a:chExt cx="4035786" cy="3941383"/>
          </a:xfrm>
        </p:grpSpPr>
        <p:sp>
          <p:nvSpPr>
            <p:cNvPr id="388" name="Google Shape;388;p79"/>
            <p:cNvSpPr/>
            <p:nvPr/>
          </p:nvSpPr>
          <p:spPr>
            <a:xfrm rot="-6597600">
              <a:off x="4296600" y="3873960"/>
              <a:ext cx="586080" cy="586080"/>
            </a:xfrm>
            <a:prstGeom prst="ellipse">
              <a:avLst/>
            </a:prstGeom>
            <a:solidFill>
              <a:srgbClr val="D7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9"/>
            <p:cNvSpPr/>
            <p:nvPr/>
          </p:nvSpPr>
          <p:spPr>
            <a:xfrm rot="-6599400">
              <a:off x="2318760" y="1331280"/>
              <a:ext cx="440280" cy="440280"/>
            </a:xfrm>
            <a:prstGeom prst="ellipse">
              <a:avLst/>
            </a:prstGeom>
            <a:solidFill>
              <a:srgbClr val="D7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9"/>
            <p:cNvSpPr/>
            <p:nvPr/>
          </p:nvSpPr>
          <p:spPr>
            <a:xfrm rot="-6598800">
              <a:off x="2887560" y="2271240"/>
              <a:ext cx="1198800" cy="1198800"/>
            </a:xfrm>
            <a:prstGeom prst="ellipse">
              <a:avLst/>
            </a:prstGeom>
            <a:solidFill>
              <a:srgbClr val="D7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9"/>
            <p:cNvSpPr/>
            <p:nvPr/>
          </p:nvSpPr>
          <p:spPr>
            <a:xfrm rot="-6598800">
              <a:off x="4374720" y="837720"/>
              <a:ext cx="1681200" cy="1681200"/>
            </a:xfrm>
            <a:prstGeom prst="ellipse">
              <a:avLst/>
            </a:prstGeom>
            <a:solidFill>
              <a:srgbClr val="D7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9"/>
            <p:cNvSpPr/>
            <p:nvPr/>
          </p:nvSpPr>
          <p:spPr>
            <a:xfrm rot="-6597600">
              <a:off x="2661840" y="2132280"/>
              <a:ext cx="628920" cy="62892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9"/>
            <p:cNvSpPr/>
            <p:nvPr/>
          </p:nvSpPr>
          <p:spPr>
            <a:xfrm rot="-6597600">
              <a:off x="3267720" y="1037520"/>
              <a:ext cx="273960" cy="273960"/>
            </a:xfrm>
            <a:prstGeom prst="ellipse">
              <a:avLst/>
            </a:prstGeom>
            <a:solidFill>
              <a:srgbClr val="D7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79"/>
          <p:cNvGrpSpPr/>
          <p:nvPr/>
        </p:nvGrpSpPr>
        <p:grpSpPr>
          <a:xfrm>
            <a:off x="4447080" y="1739520"/>
            <a:ext cx="2439720" cy="2439720"/>
            <a:chOff x="4447080" y="1739520"/>
            <a:chExt cx="2439720" cy="2439720"/>
          </a:xfrm>
        </p:grpSpPr>
        <p:sp>
          <p:nvSpPr>
            <p:cNvPr id="395" name="Google Shape;395;p79"/>
            <p:cNvSpPr/>
            <p:nvPr/>
          </p:nvSpPr>
          <p:spPr>
            <a:xfrm>
              <a:off x="4447080" y="1739520"/>
              <a:ext cx="2439720" cy="2439720"/>
            </a:xfrm>
            <a:prstGeom prst="ellipse">
              <a:avLst/>
            </a:prstGeom>
            <a:solidFill>
              <a:srgbClr val="561561"/>
            </a:solidFill>
            <a:ln>
              <a:noFill/>
            </a:ln>
            <a:effectLst>
              <a:outerShdw dir="5400000" dist="5076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9"/>
            <p:cNvSpPr/>
            <p:nvPr/>
          </p:nvSpPr>
          <p:spPr>
            <a:xfrm>
              <a:off x="4735800" y="2428200"/>
              <a:ext cx="1862280" cy="1163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congue tempus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7" name="Google Shape;397;p79"/>
          <p:cNvGrpSpPr/>
          <p:nvPr/>
        </p:nvGrpSpPr>
        <p:grpSpPr>
          <a:xfrm>
            <a:off x="3566880" y="1297800"/>
            <a:ext cx="1423440" cy="1423440"/>
            <a:chOff x="3566880" y="1297800"/>
            <a:chExt cx="1423440" cy="1423440"/>
          </a:xfrm>
        </p:grpSpPr>
        <p:sp>
          <p:nvSpPr>
            <p:cNvPr id="398" name="Google Shape;398;p79"/>
            <p:cNvSpPr/>
            <p:nvPr/>
          </p:nvSpPr>
          <p:spPr>
            <a:xfrm>
              <a:off x="3566880" y="1297800"/>
              <a:ext cx="1423440" cy="1423440"/>
            </a:xfrm>
            <a:prstGeom prst="ellipse">
              <a:avLst/>
            </a:prstGeom>
            <a:solidFill>
              <a:srgbClr val="771E86"/>
            </a:solidFill>
            <a:ln>
              <a:noFill/>
            </a:ln>
            <a:effectLst>
              <a:outerShdw dir="5400000" dist="5076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9"/>
            <p:cNvSpPr/>
            <p:nvPr/>
          </p:nvSpPr>
          <p:spPr>
            <a:xfrm>
              <a:off x="3795120" y="1537560"/>
              <a:ext cx="967320" cy="944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tempus</a:t>
              </a:r>
              <a:endParaRPr b="0" i="0" sz="1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79"/>
          <p:cNvGrpSpPr/>
          <p:nvPr/>
        </p:nvGrpSpPr>
        <p:grpSpPr>
          <a:xfrm>
            <a:off x="3225600" y="2862000"/>
            <a:ext cx="1498320" cy="1498320"/>
            <a:chOff x="3225600" y="2862000"/>
            <a:chExt cx="1498320" cy="1498320"/>
          </a:xfrm>
        </p:grpSpPr>
        <p:sp>
          <p:nvSpPr>
            <p:cNvPr id="401" name="Google Shape;401;p79"/>
            <p:cNvSpPr/>
            <p:nvPr/>
          </p:nvSpPr>
          <p:spPr>
            <a:xfrm>
              <a:off x="3225600" y="2862000"/>
              <a:ext cx="1498320" cy="149832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  <a:effectLst>
              <a:outerShdw dir="5400000" dist="5076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9"/>
            <p:cNvSpPr/>
            <p:nvPr/>
          </p:nvSpPr>
          <p:spPr>
            <a:xfrm>
              <a:off x="3438360" y="3139200"/>
              <a:ext cx="1073160" cy="944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congue tempus</a:t>
              </a:r>
              <a:endParaRPr b="0" i="0" sz="1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3" name="Google Shape;403;p79"/>
          <p:cNvGrpSpPr/>
          <p:nvPr/>
        </p:nvGrpSpPr>
        <p:grpSpPr>
          <a:xfrm>
            <a:off x="5887440" y="1114200"/>
            <a:ext cx="1029960" cy="1029960"/>
            <a:chOff x="5887440" y="1114200"/>
            <a:chExt cx="1029960" cy="1029960"/>
          </a:xfrm>
        </p:grpSpPr>
        <p:sp>
          <p:nvSpPr>
            <p:cNvPr id="404" name="Google Shape;404;p79"/>
            <p:cNvSpPr/>
            <p:nvPr/>
          </p:nvSpPr>
          <p:spPr>
            <a:xfrm>
              <a:off x="5887440" y="1114200"/>
              <a:ext cx="1029960" cy="1029960"/>
            </a:xfrm>
            <a:prstGeom prst="ellipse">
              <a:avLst/>
            </a:prstGeom>
            <a:solidFill>
              <a:srgbClr val="771E86"/>
            </a:solidFill>
            <a:ln>
              <a:noFill/>
            </a:ln>
            <a:effectLst>
              <a:outerShdw dir="5400000" dist="5076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9"/>
            <p:cNvSpPr/>
            <p:nvPr/>
          </p:nvSpPr>
          <p:spPr>
            <a:xfrm>
              <a:off x="6052680" y="1287720"/>
              <a:ext cx="699840" cy="683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tempus</a:t>
              </a:r>
              <a:endParaRPr b="0" i="0" sz="1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6" name="Google Shape;406;p79"/>
          <p:cNvGrpSpPr/>
          <p:nvPr/>
        </p:nvGrpSpPr>
        <p:grpSpPr>
          <a:xfrm>
            <a:off x="5057567" y="1367528"/>
            <a:ext cx="4036146" cy="3941743"/>
            <a:chOff x="5057567" y="1367528"/>
            <a:chExt cx="4036146" cy="3941743"/>
          </a:xfrm>
        </p:grpSpPr>
        <p:sp>
          <p:nvSpPr>
            <p:cNvPr id="407" name="Google Shape;407;p79"/>
            <p:cNvSpPr/>
            <p:nvPr/>
          </p:nvSpPr>
          <p:spPr>
            <a:xfrm rot="-6597600">
              <a:off x="7097760" y="4640760"/>
              <a:ext cx="586080" cy="586080"/>
            </a:xfrm>
            <a:prstGeom prst="ellipse">
              <a:avLst/>
            </a:prstGeom>
            <a:solidFill>
              <a:srgbClr val="AA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9"/>
            <p:cNvSpPr/>
            <p:nvPr/>
          </p:nvSpPr>
          <p:spPr>
            <a:xfrm rot="-6599400">
              <a:off x="5119560" y="2097720"/>
              <a:ext cx="440280" cy="440280"/>
            </a:xfrm>
            <a:prstGeom prst="ellipse">
              <a:avLst/>
            </a:prstGeom>
            <a:solidFill>
              <a:srgbClr val="AA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9"/>
            <p:cNvSpPr/>
            <p:nvPr/>
          </p:nvSpPr>
          <p:spPr>
            <a:xfrm rot="-6598800">
              <a:off x="5688720" y="3037680"/>
              <a:ext cx="1198800" cy="1198800"/>
            </a:xfrm>
            <a:prstGeom prst="ellipse">
              <a:avLst/>
            </a:prstGeom>
            <a:solidFill>
              <a:srgbClr val="AA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9"/>
            <p:cNvSpPr/>
            <p:nvPr/>
          </p:nvSpPr>
          <p:spPr>
            <a:xfrm rot="-6598800">
              <a:off x="7175880" y="1604160"/>
              <a:ext cx="1681200" cy="1681200"/>
            </a:xfrm>
            <a:prstGeom prst="ellipse">
              <a:avLst/>
            </a:prstGeom>
            <a:solidFill>
              <a:srgbClr val="AA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9"/>
            <p:cNvSpPr/>
            <p:nvPr/>
          </p:nvSpPr>
          <p:spPr>
            <a:xfrm rot="-6597600">
              <a:off x="5463000" y="2898720"/>
              <a:ext cx="628920" cy="62892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9"/>
            <p:cNvSpPr/>
            <p:nvPr/>
          </p:nvSpPr>
          <p:spPr>
            <a:xfrm rot="-6597600">
              <a:off x="6068880" y="1803960"/>
              <a:ext cx="273960" cy="273960"/>
            </a:xfrm>
            <a:prstGeom prst="ellipse">
              <a:avLst/>
            </a:prstGeom>
            <a:solidFill>
              <a:srgbClr val="AA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79"/>
          <p:cNvGrpSpPr/>
          <p:nvPr/>
        </p:nvGrpSpPr>
        <p:grpSpPr>
          <a:xfrm>
            <a:off x="4447080" y="1739520"/>
            <a:ext cx="2439720" cy="2439720"/>
            <a:chOff x="4447080" y="1739520"/>
            <a:chExt cx="2439720" cy="2439720"/>
          </a:xfrm>
        </p:grpSpPr>
        <p:sp>
          <p:nvSpPr>
            <p:cNvPr id="414" name="Google Shape;414;p79"/>
            <p:cNvSpPr/>
            <p:nvPr/>
          </p:nvSpPr>
          <p:spPr>
            <a:xfrm>
              <a:off x="4447080" y="1739520"/>
              <a:ext cx="2439720" cy="243972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ffectLst>
              <a:outerShdw dir="5400000" dist="5076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9"/>
            <p:cNvSpPr/>
            <p:nvPr/>
          </p:nvSpPr>
          <p:spPr>
            <a:xfrm>
              <a:off x="4735800" y="2428200"/>
              <a:ext cx="1862280" cy="1163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Out of Band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Communications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6" name="Google Shape;416;p79"/>
          <p:cNvGrpSpPr/>
          <p:nvPr/>
        </p:nvGrpSpPr>
        <p:grpSpPr>
          <a:xfrm>
            <a:off x="3566880" y="1297800"/>
            <a:ext cx="1423440" cy="1423440"/>
            <a:chOff x="3566880" y="1297800"/>
            <a:chExt cx="1423440" cy="1423440"/>
          </a:xfrm>
        </p:grpSpPr>
        <p:sp>
          <p:nvSpPr>
            <p:cNvPr id="417" name="Google Shape;417;p79"/>
            <p:cNvSpPr/>
            <p:nvPr/>
          </p:nvSpPr>
          <p:spPr>
            <a:xfrm>
              <a:off x="3566880" y="1297800"/>
              <a:ext cx="1423440" cy="142344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  <a:effectLst>
              <a:outerShdw dir="5400000" dist="5076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9"/>
            <p:cNvSpPr/>
            <p:nvPr/>
          </p:nvSpPr>
          <p:spPr>
            <a:xfrm>
              <a:off x="3795120" y="1537560"/>
              <a:ext cx="967320" cy="944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tempus</a:t>
              </a:r>
              <a:endParaRPr b="0" i="0" sz="1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9" name="Google Shape;419;p79"/>
          <p:cNvGrpSpPr/>
          <p:nvPr/>
        </p:nvGrpSpPr>
        <p:grpSpPr>
          <a:xfrm>
            <a:off x="3225600" y="2862000"/>
            <a:ext cx="1498320" cy="1498320"/>
            <a:chOff x="3225600" y="2862000"/>
            <a:chExt cx="1498320" cy="1498320"/>
          </a:xfrm>
        </p:grpSpPr>
        <p:sp>
          <p:nvSpPr>
            <p:cNvPr id="420" name="Google Shape;420;p79"/>
            <p:cNvSpPr/>
            <p:nvPr/>
          </p:nvSpPr>
          <p:spPr>
            <a:xfrm>
              <a:off x="3225600" y="2862000"/>
              <a:ext cx="1498320" cy="149832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  <a:effectLst>
              <a:outerShdw dir="5400000" dist="5076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9"/>
            <p:cNvSpPr/>
            <p:nvPr/>
          </p:nvSpPr>
          <p:spPr>
            <a:xfrm>
              <a:off x="3438360" y="3139200"/>
              <a:ext cx="1073160" cy="944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congue tempus</a:t>
              </a:r>
              <a:endParaRPr b="0" i="0" sz="1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79"/>
          <p:cNvGrpSpPr/>
          <p:nvPr/>
        </p:nvGrpSpPr>
        <p:grpSpPr>
          <a:xfrm>
            <a:off x="5887440" y="1114200"/>
            <a:ext cx="1029960" cy="1029960"/>
            <a:chOff x="5887440" y="1114200"/>
            <a:chExt cx="1029960" cy="1029960"/>
          </a:xfrm>
        </p:grpSpPr>
        <p:sp>
          <p:nvSpPr>
            <p:cNvPr id="423" name="Google Shape;423;p79"/>
            <p:cNvSpPr/>
            <p:nvPr/>
          </p:nvSpPr>
          <p:spPr>
            <a:xfrm>
              <a:off x="5887440" y="1114200"/>
              <a:ext cx="1029960" cy="102996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  <a:effectLst>
              <a:outerShdw dir="5400000" dist="5076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9"/>
            <p:cNvSpPr/>
            <p:nvPr/>
          </p:nvSpPr>
          <p:spPr>
            <a:xfrm>
              <a:off x="6052680" y="1287720"/>
              <a:ext cx="699840" cy="683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79"/>
          <p:cNvGrpSpPr/>
          <p:nvPr/>
        </p:nvGrpSpPr>
        <p:grpSpPr>
          <a:xfrm>
            <a:off x="926567" y="-137272"/>
            <a:ext cx="4035786" cy="3941383"/>
            <a:chOff x="926567" y="-137272"/>
            <a:chExt cx="4035786" cy="3941383"/>
          </a:xfrm>
        </p:grpSpPr>
        <p:sp>
          <p:nvSpPr>
            <p:cNvPr id="426" name="Google Shape;426;p79"/>
            <p:cNvSpPr/>
            <p:nvPr/>
          </p:nvSpPr>
          <p:spPr>
            <a:xfrm rot="-6597600">
              <a:off x="2966760" y="3135600"/>
              <a:ext cx="586080" cy="586080"/>
            </a:xfrm>
            <a:prstGeom prst="ellipse">
              <a:avLst/>
            </a:prstGeom>
            <a:solidFill>
              <a:srgbClr val="83E3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9"/>
            <p:cNvSpPr/>
            <p:nvPr/>
          </p:nvSpPr>
          <p:spPr>
            <a:xfrm rot="-6599400">
              <a:off x="988560" y="592920"/>
              <a:ext cx="440280" cy="440280"/>
            </a:xfrm>
            <a:prstGeom prst="ellipse">
              <a:avLst/>
            </a:prstGeom>
            <a:solidFill>
              <a:srgbClr val="83E3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9"/>
            <p:cNvSpPr/>
            <p:nvPr/>
          </p:nvSpPr>
          <p:spPr>
            <a:xfrm rot="-6598800">
              <a:off x="1557360" y="1532880"/>
              <a:ext cx="1198800" cy="1198800"/>
            </a:xfrm>
            <a:prstGeom prst="ellipse">
              <a:avLst/>
            </a:prstGeom>
            <a:solidFill>
              <a:srgbClr val="83E3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9"/>
            <p:cNvSpPr/>
            <p:nvPr/>
          </p:nvSpPr>
          <p:spPr>
            <a:xfrm rot="-6598800">
              <a:off x="3044520" y="99360"/>
              <a:ext cx="1681200" cy="1681200"/>
            </a:xfrm>
            <a:prstGeom prst="ellipse">
              <a:avLst/>
            </a:prstGeom>
            <a:solidFill>
              <a:srgbClr val="83E3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9"/>
            <p:cNvSpPr/>
            <p:nvPr/>
          </p:nvSpPr>
          <p:spPr>
            <a:xfrm rot="-6597600">
              <a:off x="1331640" y="1393920"/>
              <a:ext cx="628920" cy="628920"/>
            </a:xfrm>
            <a:prstGeom prst="ellipse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9"/>
            <p:cNvSpPr/>
            <p:nvPr/>
          </p:nvSpPr>
          <p:spPr>
            <a:xfrm rot="-6597600">
              <a:off x="1937520" y="299160"/>
              <a:ext cx="273960" cy="273960"/>
            </a:xfrm>
            <a:prstGeom prst="ellipse">
              <a:avLst/>
            </a:prstGeom>
            <a:solidFill>
              <a:srgbClr val="83E3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79"/>
          <p:cNvGrpSpPr/>
          <p:nvPr/>
        </p:nvGrpSpPr>
        <p:grpSpPr>
          <a:xfrm>
            <a:off x="507600" y="2391480"/>
            <a:ext cx="2439720" cy="2439720"/>
            <a:chOff x="507600" y="2391480"/>
            <a:chExt cx="2439720" cy="2439720"/>
          </a:xfrm>
        </p:grpSpPr>
        <p:sp>
          <p:nvSpPr>
            <p:cNvPr id="433" name="Google Shape;433;p79"/>
            <p:cNvSpPr/>
            <p:nvPr/>
          </p:nvSpPr>
          <p:spPr>
            <a:xfrm>
              <a:off x="507600" y="2391480"/>
              <a:ext cx="2439720" cy="2439720"/>
            </a:xfrm>
            <a:prstGeom prst="ellipse">
              <a:avLst/>
            </a:prstGeom>
            <a:solidFill>
              <a:srgbClr val="155B55"/>
            </a:solidFill>
            <a:ln>
              <a:noFill/>
            </a:ln>
            <a:effectLst>
              <a:outerShdw dir="5400000" dist="5076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9"/>
            <p:cNvSpPr/>
            <p:nvPr/>
          </p:nvSpPr>
          <p:spPr>
            <a:xfrm>
              <a:off x="796320" y="3079800"/>
              <a:ext cx="1862280" cy="1163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Evidence Storage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79"/>
          <p:cNvGrpSpPr/>
          <p:nvPr/>
        </p:nvGrpSpPr>
        <p:grpSpPr>
          <a:xfrm>
            <a:off x="3566880" y="1297800"/>
            <a:ext cx="1423440" cy="1423440"/>
            <a:chOff x="3566880" y="1297800"/>
            <a:chExt cx="1423440" cy="1423440"/>
          </a:xfrm>
        </p:grpSpPr>
        <p:sp>
          <p:nvSpPr>
            <p:cNvPr id="436" name="Google Shape;436;p79"/>
            <p:cNvSpPr/>
            <p:nvPr/>
          </p:nvSpPr>
          <p:spPr>
            <a:xfrm>
              <a:off x="3566880" y="1297800"/>
              <a:ext cx="1423440" cy="1423440"/>
            </a:xfrm>
            <a:prstGeom prst="ellipse">
              <a:avLst/>
            </a:prstGeom>
            <a:solidFill>
              <a:srgbClr val="1D7E75"/>
            </a:solidFill>
            <a:ln>
              <a:noFill/>
            </a:ln>
            <a:effectLst>
              <a:outerShdw dir="5400000" dist="5076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9"/>
            <p:cNvSpPr/>
            <p:nvPr/>
          </p:nvSpPr>
          <p:spPr>
            <a:xfrm>
              <a:off x="3795120" y="1537560"/>
              <a:ext cx="967320" cy="944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Forensics</a:t>
              </a:r>
              <a:endParaRPr b="0" i="0" sz="1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8" name="Google Shape;438;p79"/>
          <p:cNvGrpSpPr/>
          <p:nvPr/>
        </p:nvGrpSpPr>
        <p:grpSpPr>
          <a:xfrm>
            <a:off x="3225600" y="2862000"/>
            <a:ext cx="1498320" cy="1498320"/>
            <a:chOff x="3225600" y="2862000"/>
            <a:chExt cx="1498320" cy="1498320"/>
          </a:xfrm>
        </p:grpSpPr>
        <p:sp>
          <p:nvSpPr>
            <p:cNvPr id="439" name="Google Shape;439;p79"/>
            <p:cNvSpPr/>
            <p:nvPr/>
          </p:nvSpPr>
          <p:spPr>
            <a:xfrm>
              <a:off x="3225600" y="2862000"/>
              <a:ext cx="1498320" cy="1498320"/>
            </a:xfrm>
            <a:prstGeom prst="ellipse">
              <a:avLst/>
            </a:prstGeom>
            <a:solidFill>
              <a:srgbClr val="1B786F"/>
            </a:solidFill>
            <a:ln>
              <a:noFill/>
            </a:ln>
            <a:effectLst>
              <a:outerShdw dir="5400000" dist="5076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79"/>
            <p:cNvSpPr/>
            <p:nvPr/>
          </p:nvSpPr>
          <p:spPr>
            <a:xfrm>
              <a:off x="3438360" y="3139200"/>
              <a:ext cx="1073160" cy="944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Incident Tracking</a:t>
              </a:r>
              <a:endParaRPr b="0" i="0" sz="1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79"/>
          <p:cNvGrpSpPr/>
          <p:nvPr/>
        </p:nvGrpSpPr>
        <p:grpSpPr>
          <a:xfrm>
            <a:off x="6887520" y="443520"/>
            <a:ext cx="1596960" cy="1675080"/>
            <a:chOff x="6887520" y="443520"/>
            <a:chExt cx="1596960" cy="1675080"/>
          </a:xfrm>
        </p:grpSpPr>
        <p:sp>
          <p:nvSpPr>
            <p:cNvPr id="442" name="Google Shape;442;p79"/>
            <p:cNvSpPr/>
            <p:nvPr/>
          </p:nvSpPr>
          <p:spPr>
            <a:xfrm>
              <a:off x="6887520" y="443520"/>
              <a:ext cx="1596960" cy="1675080"/>
            </a:xfrm>
            <a:prstGeom prst="ellipse">
              <a:avLst/>
            </a:prstGeom>
            <a:solidFill>
              <a:srgbClr val="1D7E75"/>
            </a:solidFill>
            <a:ln>
              <a:noFill/>
            </a:ln>
            <a:effectLst>
              <a:outerShdw dir="5400000" dist="50760">
                <a:srgbClr val="000000">
                  <a:alpha val="5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79"/>
            <p:cNvSpPr/>
            <p:nvPr/>
          </p:nvSpPr>
          <p:spPr>
            <a:xfrm>
              <a:off x="7143120" y="725400"/>
              <a:ext cx="1155240" cy="11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0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Incident Communications</a:t>
              </a:r>
              <a:endParaRPr b="0" i="0" sz="1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44" name="Google Shape;444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114800"/>
            <a:ext cx="996480" cy="99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80"/>
          <p:cNvSpPr/>
          <p:nvPr/>
        </p:nvSpPr>
        <p:spPr>
          <a:xfrm>
            <a:off x="888840" y="2275200"/>
            <a:ext cx="7275960" cy="592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8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Wrap it up already!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0" y="3672000"/>
            <a:ext cx="1471680" cy="147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81"/>
          <p:cNvGrpSpPr/>
          <p:nvPr/>
        </p:nvGrpSpPr>
        <p:grpSpPr>
          <a:xfrm>
            <a:off x="28080" y="4098600"/>
            <a:ext cx="9085680" cy="987840"/>
            <a:chOff x="28080" y="4098600"/>
            <a:chExt cx="9085680" cy="987840"/>
          </a:xfrm>
        </p:grpSpPr>
        <p:sp>
          <p:nvSpPr>
            <p:cNvPr id="456" name="Google Shape;456;p81"/>
            <p:cNvSpPr/>
            <p:nvPr/>
          </p:nvSpPr>
          <p:spPr>
            <a:xfrm>
              <a:off x="3284640" y="4098600"/>
              <a:ext cx="5829120" cy="98784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1"/>
            <p:cNvSpPr/>
            <p:nvPr/>
          </p:nvSpPr>
          <p:spPr>
            <a:xfrm flipH="1">
              <a:off x="1080720" y="4098600"/>
              <a:ext cx="2812320" cy="9864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1"/>
            <p:cNvSpPr/>
            <p:nvPr/>
          </p:nvSpPr>
          <p:spPr>
            <a:xfrm rot="-5400000">
              <a:off x="2938680" y="3503520"/>
              <a:ext cx="980640" cy="2178720"/>
            </a:xfrm>
            <a:prstGeom prst="flowChartOffpageConnector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1"/>
            <p:cNvSpPr/>
            <p:nvPr/>
          </p:nvSpPr>
          <p:spPr>
            <a:xfrm>
              <a:off x="1171440" y="4217400"/>
              <a:ext cx="2959200" cy="761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Test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81"/>
            <p:cNvSpPr/>
            <p:nvPr/>
          </p:nvSpPr>
          <p:spPr>
            <a:xfrm>
              <a:off x="28080" y="4098600"/>
              <a:ext cx="1051920" cy="986040"/>
            </a:xfrm>
            <a:prstGeom prst="rect">
              <a:avLst/>
            </a:prstGeom>
            <a:solidFill>
              <a:srgbClr val="771E86"/>
            </a:solidFill>
            <a:ln>
              <a:noFill/>
            </a:ln>
            <a:effectLst>
              <a:outerShdw dir="2700000" dist="28001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1"/>
            <p:cNvSpPr/>
            <p:nvPr/>
          </p:nvSpPr>
          <p:spPr>
            <a:xfrm>
              <a:off x="28080" y="4098600"/>
              <a:ext cx="1051920" cy="986400"/>
            </a:xfrm>
            <a:prstGeom prst="rect">
              <a:avLst/>
            </a:prstGeom>
            <a:solidFill>
              <a:srgbClr val="802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000" u="none" cap="none" strike="noStrike">
                  <a:solidFill>
                    <a:srgbClr val="FFFFFF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05</a:t>
              </a:r>
              <a:endParaRPr b="0" i="0" sz="3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81"/>
            <p:cNvSpPr/>
            <p:nvPr/>
          </p:nvSpPr>
          <p:spPr>
            <a:xfrm>
              <a:off x="4290480" y="4100400"/>
              <a:ext cx="4530600" cy="986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92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1200"/>
                <a:buFont typeface="Comfortaa Medium"/>
                <a:buChar char="●"/>
              </a:pPr>
              <a:r>
                <a:rPr b="0" i="0" lang="en" sz="1200" u="none" cap="none" strike="noStrike">
                  <a:solidFill>
                    <a:srgbClr val="701C7F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Conduct a Tabletop exercise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30492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1200"/>
                <a:buFont typeface="Comfortaa Medium"/>
                <a:buChar char="●"/>
              </a:pPr>
              <a:r>
                <a:rPr b="0" i="0" lang="en" sz="1200" u="none" cap="none" strike="noStrike">
                  <a:solidFill>
                    <a:srgbClr val="701C7F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One for the technology side and one for Executives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30492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1200"/>
                <a:buFont typeface="Comfortaa Medium"/>
                <a:buChar char="●"/>
              </a:pPr>
              <a:r>
                <a:rPr b="0" i="0" lang="en" sz="1200" u="none" cap="none" strike="noStrike">
                  <a:solidFill>
                    <a:srgbClr val="701C7F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Do this annually! 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81"/>
          <p:cNvGrpSpPr/>
          <p:nvPr/>
        </p:nvGrpSpPr>
        <p:grpSpPr>
          <a:xfrm>
            <a:off x="28080" y="3093120"/>
            <a:ext cx="9086040" cy="987840"/>
            <a:chOff x="28080" y="3093120"/>
            <a:chExt cx="9086040" cy="987840"/>
          </a:xfrm>
        </p:grpSpPr>
        <p:sp>
          <p:nvSpPr>
            <p:cNvPr id="464" name="Google Shape;464;p81"/>
            <p:cNvSpPr/>
            <p:nvPr/>
          </p:nvSpPr>
          <p:spPr>
            <a:xfrm>
              <a:off x="3284640" y="3093120"/>
              <a:ext cx="5829120" cy="98784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1"/>
            <p:cNvSpPr/>
            <p:nvPr/>
          </p:nvSpPr>
          <p:spPr>
            <a:xfrm flipH="1">
              <a:off x="1080720" y="3093120"/>
              <a:ext cx="2812320" cy="9864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1"/>
            <p:cNvSpPr/>
            <p:nvPr/>
          </p:nvSpPr>
          <p:spPr>
            <a:xfrm rot="-5400000">
              <a:off x="2938680" y="2498040"/>
              <a:ext cx="980640" cy="2178720"/>
            </a:xfrm>
            <a:prstGeom prst="flowChartOffpageConnector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1"/>
            <p:cNvSpPr/>
            <p:nvPr/>
          </p:nvSpPr>
          <p:spPr>
            <a:xfrm>
              <a:off x="1171440" y="3211920"/>
              <a:ext cx="2959200" cy="761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Roadshow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81"/>
            <p:cNvSpPr/>
            <p:nvPr/>
          </p:nvSpPr>
          <p:spPr>
            <a:xfrm>
              <a:off x="28080" y="3093120"/>
              <a:ext cx="1051920" cy="986040"/>
            </a:xfrm>
            <a:prstGeom prst="rect">
              <a:avLst/>
            </a:prstGeom>
            <a:solidFill>
              <a:srgbClr val="771E86"/>
            </a:solidFill>
            <a:ln>
              <a:noFill/>
            </a:ln>
            <a:effectLst>
              <a:outerShdw dir="2700000" dist="28001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1"/>
            <p:cNvSpPr/>
            <p:nvPr/>
          </p:nvSpPr>
          <p:spPr>
            <a:xfrm>
              <a:off x="28080" y="3093120"/>
              <a:ext cx="1051920" cy="986400"/>
            </a:xfrm>
            <a:prstGeom prst="rect">
              <a:avLst/>
            </a:prstGeom>
            <a:solidFill>
              <a:srgbClr val="802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000" u="none" cap="none" strike="noStrike">
                  <a:solidFill>
                    <a:srgbClr val="FFFFFF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04</a:t>
              </a:r>
              <a:endParaRPr b="0" i="0" sz="3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81"/>
            <p:cNvSpPr/>
            <p:nvPr/>
          </p:nvSpPr>
          <p:spPr>
            <a:xfrm>
              <a:off x="4290480" y="3094920"/>
              <a:ext cx="4823640" cy="986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92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1200"/>
                <a:buFont typeface="Comfortaa Medium"/>
                <a:buChar char="●"/>
              </a:pPr>
              <a:r>
                <a:rPr b="0" i="0" lang="en" sz="1200" u="none" cap="none" strike="noStrike">
                  <a:solidFill>
                    <a:srgbClr val="701C7F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Socialize with SOC, CIRT, Crisis teams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30492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1200"/>
                <a:buFont typeface="Comfortaa Medium"/>
                <a:buChar char="●"/>
              </a:pPr>
              <a:r>
                <a:rPr b="0" i="0" lang="en" sz="1200" u="none" cap="none" strike="noStrike">
                  <a:solidFill>
                    <a:srgbClr val="701C7F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Invite feedback and get sign off (challenge perfection in favor of good)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30492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1200"/>
                <a:buFont typeface="Comfortaa Medium"/>
                <a:buChar char="●"/>
              </a:pPr>
              <a:r>
                <a:rPr b="0" i="0" lang="en" sz="1200" u="none" cap="none" strike="noStrike">
                  <a:solidFill>
                    <a:srgbClr val="701C7F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Educate them on processes they need to create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1" name="Google Shape;471;p81"/>
          <p:cNvGrpSpPr/>
          <p:nvPr/>
        </p:nvGrpSpPr>
        <p:grpSpPr>
          <a:xfrm>
            <a:off x="28080" y="2087640"/>
            <a:ext cx="9085680" cy="987840"/>
            <a:chOff x="28080" y="2087640"/>
            <a:chExt cx="9085680" cy="987840"/>
          </a:xfrm>
        </p:grpSpPr>
        <p:sp>
          <p:nvSpPr>
            <p:cNvPr id="472" name="Google Shape;472;p81"/>
            <p:cNvSpPr/>
            <p:nvPr/>
          </p:nvSpPr>
          <p:spPr>
            <a:xfrm>
              <a:off x="3284640" y="2087640"/>
              <a:ext cx="5829120" cy="98784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1"/>
            <p:cNvSpPr/>
            <p:nvPr/>
          </p:nvSpPr>
          <p:spPr>
            <a:xfrm flipH="1">
              <a:off x="1080720" y="2087640"/>
              <a:ext cx="2812320" cy="9864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1"/>
            <p:cNvSpPr/>
            <p:nvPr/>
          </p:nvSpPr>
          <p:spPr>
            <a:xfrm rot="-5400000">
              <a:off x="2938680" y="1492200"/>
              <a:ext cx="980640" cy="2178720"/>
            </a:xfrm>
            <a:prstGeom prst="flowChartOffpageConnector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1"/>
            <p:cNvSpPr/>
            <p:nvPr/>
          </p:nvSpPr>
          <p:spPr>
            <a:xfrm>
              <a:off x="1171440" y="2206440"/>
              <a:ext cx="2959200" cy="761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Layout Incident Process Phases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81"/>
            <p:cNvSpPr/>
            <p:nvPr/>
          </p:nvSpPr>
          <p:spPr>
            <a:xfrm>
              <a:off x="28080" y="2087640"/>
              <a:ext cx="1051920" cy="986040"/>
            </a:xfrm>
            <a:prstGeom prst="rect">
              <a:avLst/>
            </a:prstGeom>
            <a:solidFill>
              <a:srgbClr val="771E86"/>
            </a:solidFill>
            <a:ln>
              <a:noFill/>
            </a:ln>
            <a:effectLst>
              <a:outerShdw dir="2700000" dist="28001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1"/>
            <p:cNvSpPr/>
            <p:nvPr/>
          </p:nvSpPr>
          <p:spPr>
            <a:xfrm>
              <a:off x="28080" y="2087640"/>
              <a:ext cx="1051920" cy="986400"/>
            </a:xfrm>
            <a:prstGeom prst="rect">
              <a:avLst/>
            </a:prstGeom>
            <a:solidFill>
              <a:srgbClr val="802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000" u="none" cap="none" strike="noStrike">
                  <a:solidFill>
                    <a:srgbClr val="FFFFFF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03</a:t>
              </a:r>
              <a:endParaRPr b="0" i="0" sz="3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81"/>
            <p:cNvSpPr/>
            <p:nvPr/>
          </p:nvSpPr>
          <p:spPr>
            <a:xfrm>
              <a:off x="4290480" y="2089440"/>
              <a:ext cx="4530600" cy="986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92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1200"/>
                <a:buFont typeface="Comfortaa Medium"/>
                <a:buChar char="●"/>
              </a:pPr>
              <a:r>
                <a:rPr b="0" i="0" lang="en" sz="1200" u="none" cap="none" strike="noStrike">
                  <a:solidFill>
                    <a:srgbClr val="701C7F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Define each phase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30492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1200"/>
                <a:buFont typeface="Comfortaa Medium"/>
                <a:buChar char="●"/>
              </a:pPr>
              <a:r>
                <a:rPr b="0" i="0" lang="en" sz="1200" u="none" cap="none" strike="noStrike">
                  <a:solidFill>
                    <a:srgbClr val="701C7F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Outline necessary and potential optional tasks to be carried out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30492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1200"/>
                <a:buFont typeface="Comfortaa Medium"/>
                <a:buChar char="●"/>
              </a:pPr>
              <a:r>
                <a:rPr b="0" i="0" lang="en" sz="1200" u="none" cap="none" strike="noStrike">
                  <a:solidFill>
                    <a:srgbClr val="701C7F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Keep it high level and auditable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81"/>
          <p:cNvGrpSpPr/>
          <p:nvPr/>
        </p:nvGrpSpPr>
        <p:grpSpPr>
          <a:xfrm>
            <a:off x="28080" y="1081800"/>
            <a:ext cx="9085680" cy="987840"/>
            <a:chOff x="28080" y="1081800"/>
            <a:chExt cx="9085680" cy="987840"/>
          </a:xfrm>
        </p:grpSpPr>
        <p:sp>
          <p:nvSpPr>
            <p:cNvPr id="480" name="Google Shape;480;p81"/>
            <p:cNvSpPr/>
            <p:nvPr/>
          </p:nvSpPr>
          <p:spPr>
            <a:xfrm>
              <a:off x="3284640" y="1081800"/>
              <a:ext cx="5829120" cy="98784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1"/>
            <p:cNvSpPr/>
            <p:nvPr/>
          </p:nvSpPr>
          <p:spPr>
            <a:xfrm flipH="1">
              <a:off x="1080720" y="1081800"/>
              <a:ext cx="2812320" cy="9864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1"/>
            <p:cNvSpPr/>
            <p:nvPr/>
          </p:nvSpPr>
          <p:spPr>
            <a:xfrm rot="-5400000">
              <a:off x="2938680" y="486720"/>
              <a:ext cx="980640" cy="2178720"/>
            </a:xfrm>
            <a:prstGeom prst="flowChartOffpageConnector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1"/>
            <p:cNvSpPr/>
            <p:nvPr/>
          </p:nvSpPr>
          <p:spPr>
            <a:xfrm>
              <a:off x="1171440" y="1200600"/>
              <a:ext cx="2959200" cy="761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Definitions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81"/>
            <p:cNvSpPr/>
            <p:nvPr/>
          </p:nvSpPr>
          <p:spPr>
            <a:xfrm>
              <a:off x="28080" y="1081800"/>
              <a:ext cx="1051920" cy="986040"/>
            </a:xfrm>
            <a:prstGeom prst="rect">
              <a:avLst/>
            </a:prstGeom>
            <a:solidFill>
              <a:srgbClr val="771E86"/>
            </a:solidFill>
            <a:ln>
              <a:noFill/>
            </a:ln>
            <a:effectLst>
              <a:outerShdw dir="2700000" dist="28001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1"/>
            <p:cNvSpPr/>
            <p:nvPr/>
          </p:nvSpPr>
          <p:spPr>
            <a:xfrm>
              <a:off x="28080" y="1081800"/>
              <a:ext cx="1051920" cy="986400"/>
            </a:xfrm>
            <a:prstGeom prst="rect">
              <a:avLst/>
            </a:prstGeom>
            <a:solidFill>
              <a:srgbClr val="802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000" u="none" cap="none" strike="noStrike">
                  <a:solidFill>
                    <a:srgbClr val="FFFFFF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02</a:t>
              </a:r>
              <a:endParaRPr b="0" i="0" sz="3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81"/>
            <p:cNvSpPr/>
            <p:nvPr/>
          </p:nvSpPr>
          <p:spPr>
            <a:xfrm>
              <a:off x="4290480" y="1083600"/>
              <a:ext cx="4530600" cy="986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92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1200"/>
                <a:buFont typeface="Comfortaa Medium"/>
                <a:buChar char="●"/>
              </a:pPr>
              <a:r>
                <a:rPr b="0" i="0" lang="en" sz="1200" u="none" cap="none" strike="noStrike">
                  <a:solidFill>
                    <a:srgbClr val="701C7F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Event vs Incident vs Breach vs Compromise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30492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1200"/>
                <a:buFont typeface="Comfortaa Medium"/>
                <a:buChar char="●"/>
              </a:pPr>
              <a:r>
                <a:rPr b="0" i="0" lang="en" sz="1200" u="none" cap="none" strike="noStrike">
                  <a:solidFill>
                    <a:srgbClr val="701C7F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Check Contracts for Definitions and Time to Report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30492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1200"/>
                <a:buFont typeface="Comfortaa Medium"/>
                <a:buChar char="●"/>
              </a:pPr>
              <a:r>
                <a:rPr b="0" i="0" lang="en" sz="1200" u="none" cap="none" strike="noStrike">
                  <a:solidFill>
                    <a:srgbClr val="701C7F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Incident Severity Criteria and Categories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Google Shape;487;p81"/>
          <p:cNvGrpSpPr/>
          <p:nvPr/>
        </p:nvGrpSpPr>
        <p:grpSpPr>
          <a:xfrm>
            <a:off x="28080" y="76320"/>
            <a:ext cx="9085680" cy="987840"/>
            <a:chOff x="28080" y="76320"/>
            <a:chExt cx="9085680" cy="987840"/>
          </a:xfrm>
        </p:grpSpPr>
        <p:sp>
          <p:nvSpPr>
            <p:cNvPr id="488" name="Google Shape;488;p81"/>
            <p:cNvSpPr/>
            <p:nvPr/>
          </p:nvSpPr>
          <p:spPr>
            <a:xfrm>
              <a:off x="3284640" y="76320"/>
              <a:ext cx="5829120" cy="98784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1"/>
            <p:cNvSpPr/>
            <p:nvPr/>
          </p:nvSpPr>
          <p:spPr>
            <a:xfrm flipH="1">
              <a:off x="1080720" y="76320"/>
              <a:ext cx="2812320" cy="9864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1"/>
            <p:cNvSpPr/>
            <p:nvPr/>
          </p:nvSpPr>
          <p:spPr>
            <a:xfrm rot="-5400000">
              <a:off x="2938680" y="-518400"/>
              <a:ext cx="980640" cy="2178720"/>
            </a:xfrm>
            <a:prstGeom prst="flowChartOffpageConnector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1"/>
            <p:cNvSpPr/>
            <p:nvPr/>
          </p:nvSpPr>
          <p:spPr>
            <a:xfrm>
              <a:off x="1171440" y="195120"/>
              <a:ext cx="2959200" cy="761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Roles and Responsibilities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Key Contacts</a:t>
              </a:r>
              <a:endParaRPr b="0" i="0" sz="1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81"/>
            <p:cNvSpPr/>
            <p:nvPr/>
          </p:nvSpPr>
          <p:spPr>
            <a:xfrm>
              <a:off x="28080" y="76320"/>
              <a:ext cx="1051920" cy="986040"/>
            </a:xfrm>
            <a:prstGeom prst="rect">
              <a:avLst/>
            </a:prstGeom>
            <a:solidFill>
              <a:srgbClr val="771E86"/>
            </a:solidFill>
            <a:ln>
              <a:noFill/>
            </a:ln>
            <a:effectLst>
              <a:outerShdw dir="2700000" dist="28001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1"/>
            <p:cNvSpPr/>
            <p:nvPr/>
          </p:nvSpPr>
          <p:spPr>
            <a:xfrm>
              <a:off x="28080" y="76320"/>
              <a:ext cx="1051920" cy="986400"/>
            </a:xfrm>
            <a:prstGeom prst="rect">
              <a:avLst/>
            </a:prstGeom>
            <a:solidFill>
              <a:srgbClr val="8020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3000" u="none" cap="none" strike="noStrike">
                  <a:solidFill>
                    <a:srgbClr val="FFFFFF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01</a:t>
              </a:r>
              <a:endParaRPr b="0" i="0" sz="3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81"/>
            <p:cNvSpPr/>
            <p:nvPr/>
          </p:nvSpPr>
          <p:spPr>
            <a:xfrm>
              <a:off x="4290480" y="78120"/>
              <a:ext cx="4530600" cy="986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92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1200"/>
                <a:buFont typeface="Comfortaa Medium"/>
                <a:buChar char="●"/>
              </a:pPr>
              <a:r>
                <a:rPr b="0" i="0" lang="en" sz="1200" u="none" cap="none" strike="noStrike">
                  <a:solidFill>
                    <a:srgbClr val="701C7F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SOC, CIRT, Crisis Team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30492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1200"/>
                <a:buFont typeface="Comfortaa Medium"/>
                <a:buChar char="●"/>
              </a:pPr>
              <a:r>
                <a:rPr b="0" i="0" lang="en" sz="1200" u="none" cap="none" strike="noStrike">
                  <a:solidFill>
                    <a:srgbClr val="701C7F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Tech SMEs, LOBs, Support Personnel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-30492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1200"/>
                <a:buFont typeface="Comfortaa Medium"/>
                <a:buChar char="●"/>
              </a:pPr>
              <a:r>
                <a:rPr b="0" i="0" lang="en" sz="1200" u="none" cap="none" strike="noStrike">
                  <a:solidFill>
                    <a:srgbClr val="701C7F"/>
                  </a:solidFill>
                  <a:latin typeface="Comfortaa Medium"/>
                  <a:ea typeface="Comfortaa Medium"/>
                  <a:cs typeface="Comfortaa Medium"/>
                  <a:sym typeface="Comfortaa Medium"/>
                </a:rPr>
                <a:t>Third Parties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0080" y="3657600"/>
            <a:ext cx="1471680" cy="147168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8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EEEEEE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Don’t get into the weeds on tech or process (Screen caps, commands, detailed procedure)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EEEEEE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Executive should be able to read this in 10 minutes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EEEEEE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Stay High Level. 20-25 pages MAXIMUM!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n" sz="2240" u="none" cap="none" strike="noStrike">
                <a:solidFill>
                  <a:srgbClr val="FFFFFF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CIRP is not inclusive of all playbooks in the SOC, Legal, Business/Customer/Public/Crisis Comms, IT DR, Business Continuity Planning Depts!</a:t>
            </a:r>
            <a:endParaRPr b="0" i="0" sz="224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3"/>
          <p:cNvSpPr/>
          <p:nvPr/>
        </p:nvSpPr>
        <p:spPr>
          <a:xfrm>
            <a:off x="888840" y="2122920"/>
            <a:ext cx="7275960" cy="592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8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Start Talking and Writing!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in 6 months, you’ll have a CIRP drafted, revised, and approved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0080" y="3672000"/>
            <a:ext cx="1471680" cy="147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4"/>
          <p:cNvSpPr/>
          <p:nvPr/>
        </p:nvSpPr>
        <p:spPr>
          <a:xfrm>
            <a:off x="2975400" y="4441680"/>
            <a:ext cx="3234960" cy="46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84"/>
          <p:cNvSpPr/>
          <p:nvPr/>
        </p:nvSpPr>
        <p:spPr>
          <a:xfrm>
            <a:off x="3452040" y="3552480"/>
            <a:ext cx="3763440" cy="1590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EEEEEE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infosec.exchange/@0DDJ0BB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EEEEEE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0DDJ0BB : Blueskies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EEEEEE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TikTok: Glassof0J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EEEEEE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YouTube: Glassof0J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EEEEEE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Linkedin: Ask me!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84"/>
          <p:cNvSpPr/>
          <p:nvPr/>
        </p:nvSpPr>
        <p:spPr>
          <a:xfrm>
            <a:off x="3404160" y="1925640"/>
            <a:ext cx="3116520" cy="767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100" u="none" cap="none" strike="noStrike">
                <a:solidFill>
                  <a:srgbClr val="FFD966"/>
                </a:solidFill>
                <a:latin typeface="Comfortaa"/>
                <a:ea typeface="Comfortaa"/>
                <a:cs typeface="Comfortaa"/>
                <a:sym typeface="Comfortaa"/>
              </a:rPr>
              <a:t>Questions?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84"/>
          <p:cNvSpPr/>
          <p:nvPr/>
        </p:nvSpPr>
        <p:spPr>
          <a:xfrm>
            <a:off x="3441600" y="3083400"/>
            <a:ext cx="1803240" cy="1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075" lIns="91425" spcFirstLastPara="1" rIns="91425" wrap="square" tIns="91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900" u="none" cap="none" strike="noStrike">
                <a:solidFill>
                  <a:srgbClr val="EEEEEE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Socials</a:t>
            </a:r>
            <a:endParaRPr b="0" i="0" sz="2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5" name="Google Shape;515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2680" y="1283040"/>
            <a:ext cx="2053080" cy="205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400" y="598680"/>
            <a:ext cx="3422160" cy="342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7"/>
          <p:cNvSpPr/>
          <p:nvPr/>
        </p:nvSpPr>
        <p:spPr>
          <a:xfrm>
            <a:off x="3916440" y="1587240"/>
            <a:ext cx="555480" cy="1090440"/>
          </a:xfrm>
          <a:custGeom>
            <a:rect b="b" l="l" r="r" t="t"/>
            <a:pathLst>
              <a:path extrusionOk="0" h="1515169" w="585234">
                <a:moveTo>
                  <a:pt x="0" y="0"/>
                </a:moveTo>
                <a:lnTo>
                  <a:pt x="585234" y="0"/>
                </a:lnTo>
                <a:lnTo>
                  <a:pt x="585234" y="1515169"/>
                </a:lnTo>
                <a:lnTo>
                  <a:pt x="0" y="15151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5" name="Google Shape;275;p67"/>
          <p:cNvSpPr/>
          <p:nvPr/>
        </p:nvSpPr>
        <p:spPr>
          <a:xfrm>
            <a:off x="5005440" y="3068280"/>
            <a:ext cx="3260160" cy="469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Host of  of Glass of 0J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67"/>
          <p:cNvSpPr/>
          <p:nvPr/>
        </p:nvSpPr>
        <p:spPr>
          <a:xfrm>
            <a:off x="4917960" y="777240"/>
            <a:ext cx="3034800" cy="469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Hacker for 12 Years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67"/>
          <p:cNvSpPr/>
          <p:nvPr/>
        </p:nvSpPr>
        <p:spPr>
          <a:xfrm>
            <a:off x="4917960" y="4147560"/>
            <a:ext cx="4810320" cy="93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Sr Dir Detect &amp; Response for a Health Company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67"/>
          <p:cNvSpPr/>
          <p:nvPr/>
        </p:nvSpPr>
        <p:spPr>
          <a:xfrm>
            <a:off x="4969440" y="1963440"/>
            <a:ext cx="2932200" cy="469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Brewer of Mead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67"/>
          <p:cNvPicPr preferRelativeResize="0"/>
          <p:nvPr/>
        </p:nvPicPr>
        <p:blipFill rotWithShape="1">
          <a:blip r:embed="rId4">
            <a:alphaModFix/>
          </a:blip>
          <a:srcRect b="0" l="11008" r="10704" t="4535"/>
          <a:stretch/>
        </p:blipFill>
        <p:spPr>
          <a:xfrm>
            <a:off x="3722040" y="2766600"/>
            <a:ext cx="944280" cy="123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4640" y="569160"/>
            <a:ext cx="919080" cy="91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57880" y="3815640"/>
            <a:ext cx="1272960" cy="127296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67"/>
          <p:cNvSpPr/>
          <p:nvPr/>
        </p:nvSpPr>
        <p:spPr>
          <a:xfrm>
            <a:off x="709200" y="3392280"/>
            <a:ext cx="1272960" cy="469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0DDJ0BB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6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640" y="777240"/>
            <a:ext cx="2655720" cy="265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6040" y="84600"/>
            <a:ext cx="6451200" cy="48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0080" y="3672000"/>
            <a:ext cx="1471680" cy="147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9"/>
          <p:cNvSpPr/>
          <p:nvPr/>
        </p:nvSpPr>
        <p:spPr>
          <a:xfrm>
            <a:off x="888840" y="2275200"/>
            <a:ext cx="7275960" cy="592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Where to start?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8600" y="3786120"/>
            <a:ext cx="1471680" cy="147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0"/>
          <p:cNvSpPr/>
          <p:nvPr/>
        </p:nvSpPr>
        <p:spPr>
          <a:xfrm>
            <a:off x="888840" y="2275200"/>
            <a:ext cx="7275960" cy="592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People, </a:t>
            </a:r>
            <a:r>
              <a:rPr b="1" i="0" lang="en" sz="16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Process, Technology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0080" y="3657600"/>
            <a:ext cx="1471680" cy="147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1"/>
          <p:cNvSpPr/>
          <p:nvPr/>
        </p:nvSpPr>
        <p:spPr>
          <a:xfrm>
            <a:off x="197280" y="297000"/>
            <a:ext cx="3647880" cy="592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Key Contacts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71"/>
          <p:cNvSpPr/>
          <p:nvPr/>
        </p:nvSpPr>
        <p:spPr>
          <a:xfrm>
            <a:off x="197280" y="1149840"/>
            <a:ext cx="8707320" cy="3369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Technology SMEs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	Database, App, Cloud, Network, DomainAdmin, IAM, Privacy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Lines of Business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	Logistics, OT/Scada, Product, Manufacturing, Sales, Customer Service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Business Support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	HR, Finance, Legal, Facilities, Physical Security, Regulatory, Quality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3rd Parties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	Insurance, Incident Response Retainer, MSPs, LE, Regulators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0068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2"/>
          <p:cNvSpPr/>
          <p:nvPr/>
        </p:nvSpPr>
        <p:spPr>
          <a:xfrm>
            <a:off x="197280" y="297000"/>
            <a:ext cx="3647880" cy="592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SOC/CIRT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72"/>
          <p:cNvSpPr/>
          <p:nvPr/>
        </p:nvSpPr>
        <p:spPr>
          <a:xfrm>
            <a:off x="4548240" y="212760"/>
            <a:ext cx="4559400" cy="592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Executive Committee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72"/>
          <p:cNvSpPr/>
          <p:nvPr/>
        </p:nvSpPr>
        <p:spPr>
          <a:xfrm>
            <a:off x="197280" y="1149840"/>
            <a:ext cx="3647880" cy="3369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Tier 1-3, Security Mgmt, IR analysts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IT Management and SMEs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Carry out technical tasks to eradicate the threat and restore business services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Can be separate teams or a core team with extended members as needed.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72"/>
          <p:cNvSpPr/>
          <p:nvPr/>
        </p:nvSpPr>
        <p:spPr>
          <a:xfrm>
            <a:off x="4806720" y="1149840"/>
            <a:ext cx="3647880" cy="3228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CEO, CEO Directs, Chief Legal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Make decisions at a strategic level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Usually called in for higher severity incidents where impact to business is severe.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20" y="4298400"/>
            <a:ext cx="715680" cy="71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7640" y="0"/>
            <a:ext cx="5541480" cy="48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4"/>
          <p:cNvSpPr/>
          <p:nvPr/>
        </p:nvSpPr>
        <p:spPr>
          <a:xfrm>
            <a:off x="888840" y="2275200"/>
            <a:ext cx="7275960" cy="592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People,</a:t>
            </a:r>
            <a:r>
              <a:rPr b="1" i="0" lang="en" sz="32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Process</a:t>
            </a:r>
            <a:r>
              <a:rPr b="1" i="0" lang="en" sz="1600" u="none" cap="none" strike="noStrike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, Technology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20" y="4017240"/>
            <a:ext cx="996840" cy="99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