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79308" y="134111"/>
            <a:ext cx="798576" cy="563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715" y="839546"/>
            <a:ext cx="810988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754" y="2769997"/>
            <a:ext cx="7992745" cy="331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757" y="365252"/>
            <a:ext cx="540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Introduction</a:t>
            </a:r>
            <a:r>
              <a:rPr sz="1800" spc="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to</a:t>
            </a:r>
            <a:r>
              <a:rPr sz="180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Programming</a:t>
            </a:r>
            <a:r>
              <a:rPr sz="1800" spc="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with</a:t>
            </a:r>
            <a:r>
              <a:rPr sz="1800" spc="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Python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9609" y="6172911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Course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Notes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1562100"/>
            <a:ext cx="3749040" cy="37265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89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8905" cy="186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main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concepts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programming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variables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best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friends.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deal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with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them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time.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them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store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information.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represent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input.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400">
              <a:latin typeface="Lato"/>
              <a:cs typeface="Lato"/>
            </a:endParaRPr>
          </a:p>
          <a:p>
            <a:pPr marL="4422140" marR="5080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Let’s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want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5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ask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computer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tell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variable.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equals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5.</a:t>
            </a:r>
            <a:endParaRPr sz="1200">
              <a:latin typeface="Lato"/>
              <a:cs typeface="Lato"/>
            </a:endParaRPr>
          </a:p>
          <a:p>
            <a:pPr marL="4422140" algn="just">
              <a:lnSpc>
                <a:spcPts val="14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execute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 cell.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here’s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endParaRPr sz="1200">
              <a:latin typeface="Lato"/>
              <a:cs typeface="Lato"/>
            </a:endParaRPr>
          </a:p>
          <a:p>
            <a:pPr marL="4422140" algn="just">
              <a:lnSpc>
                <a:spcPts val="1435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result: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5.</a:t>
            </a:r>
            <a:endParaRPr sz="12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429255"/>
            <a:ext cx="4186428" cy="1240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08828" y="4059173"/>
            <a:ext cx="3338195" cy="11245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ts val="1440"/>
              </a:lnSpc>
              <a:spcBef>
                <a:spcPts val="14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alternative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instruction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that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assigned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print()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ts val="144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4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48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“print(y)”,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4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simply execute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y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50" i="1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result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8" y="4046220"/>
            <a:ext cx="4186428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00">
              <a:lnSpc>
                <a:spcPct val="100000"/>
              </a:lnSpc>
              <a:spcBef>
                <a:spcPts val="105"/>
              </a:spcBef>
            </a:pPr>
            <a:r>
              <a:rPr dirty="0"/>
              <a:t>Numbers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Boolean</a:t>
            </a:r>
            <a:r>
              <a:rPr spc="-5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89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programming,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Python,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numeric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value,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being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ambiguous.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reason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integers</a:t>
            </a:r>
            <a:r>
              <a:rPr sz="1400" b="1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floating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points,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also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floats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for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instance.</a:t>
            </a:r>
            <a:endParaRPr sz="1400">
              <a:latin typeface="Lato"/>
              <a:cs typeface="La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3854" y="2615564"/>
          <a:ext cx="7904480" cy="238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Term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Definition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Integer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415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Positive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negative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whole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numbers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without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decimal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point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3345">
                        <a:lnSpc>
                          <a:spcPts val="1475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5,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10,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-3,</a:t>
                      </a:r>
                      <a:r>
                        <a:rPr sz="1250" i="1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-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15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latin typeface="Lato"/>
                          <a:cs typeface="Lato"/>
                        </a:rPr>
                        <a:t>Floating</a:t>
                      </a:r>
                      <a:r>
                        <a:rPr sz="1200" b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latin typeface="Lato"/>
                          <a:cs typeface="Lato"/>
                        </a:rPr>
                        <a:t>point</a:t>
                      </a:r>
                      <a:r>
                        <a:rPr sz="1200" b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-10" dirty="0">
                          <a:latin typeface="Lato"/>
                          <a:cs typeface="Lato"/>
                        </a:rPr>
                        <a:t>(float)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1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Real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numbers.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Hence,</a:t>
                      </a:r>
                      <a:r>
                        <a:rPr sz="1200" spc="-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they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have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decimal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point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1440">
                        <a:lnSpc>
                          <a:spcPts val="1475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4.75,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-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5.50,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11.0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latin typeface="Lato"/>
                          <a:cs typeface="Lato"/>
                        </a:rPr>
                        <a:t>Boolean</a:t>
                      </a:r>
                      <a:r>
                        <a:rPr sz="1200" b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-10" dirty="0">
                          <a:latin typeface="Lato"/>
                          <a:cs typeface="Lato"/>
                        </a:rPr>
                        <a:t>value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434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True</a:t>
                      </a:r>
                      <a:r>
                        <a:rPr sz="1200" spc="4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4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False</a:t>
                      </a:r>
                      <a:r>
                        <a:rPr sz="1200" spc="4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value,</a:t>
                      </a:r>
                      <a:r>
                        <a:rPr sz="1200" spc="4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corresponding</a:t>
                      </a:r>
                      <a:r>
                        <a:rPr sz="1200" spc="4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4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4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machine’s</a:t>
                      </a:r>
                      <a:r>
                        <a:rPr sz="1200" spc="4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logic</a:t>
                      </a:r>
                      <a:r>
                        <a:rPr sz="1200" spc="4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understanding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1s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0s,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on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off,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right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wrong,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true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false.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1440">
                        <a:lnSpc>
                          <a:spcPts val="1450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True,</a:t>
                      </a:r>
                      <a:r>
                        <a:rPr sz="1250" i="1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False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237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4751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Strings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composed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sequence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characters.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8536" y="2423540"/>
            <a:ext cx="3388995" cy="9404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single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double quotation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marks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around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George.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displays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‘George’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don’t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print()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Should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 use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print()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shown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quotes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you’ll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able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see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plain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text.</a:t>
            </a:r>
            <a:endParaRPr sz="1200">
              <a:latin typeface="Lato"/>
              <a:cs typeface="La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199132"/>
            <a:ext cx="4085844" cy="28392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237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8905" cy="364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Strings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composed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sequence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characters.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400">
              <a:latin typeface="Lato"/>
              <a:cs typeface="Lato"/>
            </a:endParaRPr>
          </a:p>
          <a:p>
            <a:pPr marL="4371975" marR="5080" algn="just">
              <a:lnSpc>
                <a:spcPct val="100000"/>
              </a:lnSpc>
            </a:pPr>
            <a:r>
              <a:rPr sz="1200" spc="-9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“I’m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fine”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you’ll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apostrophe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English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syntax,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Pythonic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one.</a:t>
            </a:r>
            <a:endParaRPr sz="1200">
              <a:latin typeface="Lato"/>
              <a:cs typeface="Lato"/>
            </a:endParaRPr>
          </a:p>
          <a:p>
            <a:pPr marL="4371975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such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situations,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distinguish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symbols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double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quotes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leave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apostrophe,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technically coincides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single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quote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M.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Lato"/>
              <a:cs typeface="Lato"/>
            </a:endParaRPr>
          </a:p>
          <a:p>
            <a:pPr marL="4371975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alternative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leave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quotes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sides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place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back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slash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before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apostrophe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3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phrase.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backslash</a:t>
            </a:r>
            <a:r>
              <a:rPr sz="1200" spc="43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43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200" spc="4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4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escape</a:t>
            </a:r>
            <a:r>
              <a:rPr sz="1200" b="1" spc="43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character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4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4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changes</a:t>
            </a:r>
            <a:r>
              <a:rPr sz="1200" spc="49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9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interpretation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49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characters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immediately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it.</a:t>
            </a:r>
            <a:endParaRPr sz="1200">
              <a:latin typeface="Lato"/>
              <a:cs typeface="Lato"/>
            </a:endParaRPr>
          </a:p>
          <a:p>
            <a:pPr marL="4371975" marR="6985" algn="just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“press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“Enter””,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outer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symbols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must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differ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inner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ones.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single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quotes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sides.</a:t>
            </a:r>
            <a:endParaRPr sz="12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199132"/>
            <a:ext cx="4085844" cy="22616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199132"/>
            <a:ext cx="4085844" cy="14295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237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7747634" cy="236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Strings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composed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sequence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characters.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400">
              <a:latin typeface="Lato"/>
              <a:cs typeface="Lato"/>
            </a:endParaRPr>
          </a:p>
          <a:p>
            <a:pPr marL="4371975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wish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“Red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car”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line.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“Add”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strings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typing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plus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two.</a:t>
            </a:r>
            <a:r>
              <a:rPr sz="1200" spc="3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blank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space before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apostrophe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word.</a:t>
            </a:r>
            <a:endParaRPr sz="1200">
              <a:latin typeface="Lato"/>
              <a:cs typeface="Lato"/>
            </a:endParaRPr>
          </a:p>
          <a:p>
            <a:pPr marL="4371975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(In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[17])</a:t>
            </a:r>
            <a:endParaRPr sz="1200">
              <a:latin typeface="Lato"/>
              <a:cs typeface="Lato"/>
            </a:endParaRPr>
          </a:p>
          <a:p>
            <a:pPr marL="4371975" marR="6350" algn="just">
              <a:lnSpc>
                <a:spcPct val="100000"/>
              </a:lnSpc>
              <a:spcBef>
                <a:spcPts val="139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print(‘Red’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comma,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trailing</a:t>
            </a:r>
            <a:r>
              <a:rPr sz="1200" b="1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comma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next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word,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‘car’,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line,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separating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words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blank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space.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(In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[18])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2535">
              <a:lnSpc>
                <a:spcPct val="100000"/>
              </a:lnSpc>
              <a:spcBef>
                <a:spcPts val="105"/>
              </a:spcBef>
            </a:pPr>
            <a:r>
              <a:rPr dirty="0"/>
              <a:t>Arithmetic</a:t>
            </a:r>
            <a:r>
              <a:rPr spc="-100" dirty="0"/>
              <a:t> </a:t>
            </a:r>
            <a:r>
              <a:rPr spc="-10" dirty="0"/>
              <a:t>Operators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3985259" cy="830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58536" y="1707260"/>
            <a:ext cx="3385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equation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here,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called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operands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3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plus</a:t>
            </a:r>
            <a:r>
              <a:rPr sz="1200" spc="3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minus</a:t>
            </a:r>
            <a:r>
              <a:rPr sz="1200" spc="3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signs</a:t>
            </a:r>
            <a:r>
              <a:rPr sz="1200" spc="3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3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called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operators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given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also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represent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arithmetic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operations,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called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arithmetic</a:t>
            </a:r>
            <a:r>
              <a:rPr sz="1200" b="1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000009"/>
                </a:solidFill>
                <a:latin typeface="Lato"/>
                <a:cs typeface="Lato"/>
              </a:rPr>
              <a:t>operators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3854" y="2979039"/>
          <a:ext cx="7904480" cy="330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Operator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Description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+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Addition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-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Subtraction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/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Division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1440" marR="80645">
                        <a:lnSpc>
                          <a:spcPct val="111200"/>
                        </a:lnSpc>
                        <a:spcBef>
                          <a:spcPts val="275"/>
                        </a:spcBef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Note:</a:t>
                      </a:r>
                      <a:r>
                        <a:rPr sz="1250" i="1" spc="2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If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want</a:t>
                      </a:r>
                      <a:r>
                        <a:rPr sz="1250" i="1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divide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16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by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 3,</a:t>
                      </a:r>
                      <a:r>
                        <a:rPr sz="1250" i="1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when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use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Python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2,</a:t>
                      </a:r>
                      <a:r>
                        <a:rPr sz="1250" i="1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50" i="1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should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look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for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quotient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the float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16</a:t>
                      </a:r>
                      <a:r>
                        <a:rPr sz="1250" i="1" spc="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divided</a:t>
                      </a:r>
                      <a:r>
                        <a:rPr sz="1250" i="1" spc="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by 3 and</a:t>
                      </a:r>
                      <a:r>
                        <a:rPr sz="1250" i="1" spc="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not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integer</a:t>
                      </a:r>
                      <a:endParaRPr sz="1250">
                        <a:latin typeface="Lato"/>
                        <a:cs typeface="Lato"/>
                      </a:endParaRPr>
                    </a:p>
                    <a:p>
                      <a:pPr marL="91440" marR="82550">
                        <a:lnSpc>
                          <a:spcPts val="1440"/>
                        </a:lnSpc>
                        <a:spcBef>
                          <a:spcPts val="40"/>
                        </a:spcBef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16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divided</a:t>
                      </a:r>
                      <a:r>
                        <a:rPr sz="1250" i="1" spc="18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by</a:t>
                      </a:r>
                      <a:r>
                        <a:rPr sz="1250" i="1" spc="1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3.</a:t>
                      </a:r>
                      <a:r>
                        <a:rPr sz="1250" i="1" spc="18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So,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should</a:t>
                      </a:r>
                      <a:r>
                        <a:rPr sz="1250" i="1" spc="1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either</a:t>
                      </a:r>
                      <a:r>
                        <a:rPr sz="1250" i="1" spc="19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transform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number</a:t>
                      </a:r>
                      <a:r>
                        <a:rPr sz="1250" i="1" spc="1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into</a:t>
                      </a:r>
                      <a:r>
                        <a:rPr sz="1250" i="1" spc="18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50" dirty="0">
                          <a:latin typeface="Lato"/>
                          <a:cs typeface="Lato"/>
                        </a:rPr>
                        <a:t>a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float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type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it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as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float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directly.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%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remainder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*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Multiplication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25" dirty="0">
                          <a:latin typeface="Lato"/>
                          <a:cs typeface="Lato"/>
                        </a:rPr>
                        <a:t>**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Performs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power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calculation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23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Double</a:t>
            </a:r>
            <a:r>
              <a:rPr spc="-55" dirty="0"/>
              <a:t> </a:t>
            </a:r>
            <a:r>
              <a:rPr dirty="0"/>
              <a:t>Equality</a:t>
            </a:r>
            <a:r>
              <a:rPr spc="-55" dirty="0"/>
              <a:t> </a:t>
            </a:r>
            <a:r>
              <a:rPr spc="-20" dirty="0"/>
              <a:t>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0268" y="1690116"/>
            <a:ext cx="3985260" cy="2609215"/>
            <a:chOff x="620268" y="1690116"/>
            <a:chExt cx="3985260" cy="2609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" y="1690116"/>
              <a:ext cx="3985259" cy="830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1690116"/>
              <a:ext cx="3985259" cy="26090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8828" y="1705495"/>
            <a:ext cx="3338195" cy="2228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14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equals</a:t>
            </a:r>
            <a:r>
              <a:rPr sz="1250" i="1" spc="22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programming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means “assign”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“bind 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to”.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instance,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“assign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5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power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y”;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“bind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5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power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y”.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moment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computer,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y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125.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mean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equality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not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assignment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Python,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you’ll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double</a:t>
            </a:r>
            <a:r>
              <a:rPr sz="1200" b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equality</a:t>
            </a:r>
            <a:r>
              <a:rPr sz="1200" b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Anytime you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it,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will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obtain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possible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outcomes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“True”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“False”.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81040">
              <a:lnSpc>
                <a:spcPct val="100000"/>
              </a:lnSpc>
              <a:spcBef>
                <a:spcPts val="105"/>
              </a:spcBef>
            </a:pPr>
            <a:r>
              <a:rPr dirty="0"/>
              <a:t>Reassign</a:t>
            </a:r>
            <a:r>
              <a:rPr spc="-80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0268" y="1690116"/>
            <a:ext cx="3985260" cy="2905125"/>
            <a:chOff x="620268" y="1690116"/>
            <a:chExt cx="3985260" cy="2905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" y="1690116"/>
              <a:ext cx="3985259" cy="2609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1690116"/>
              <a:ext cx="3985259" cy="29047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8828" y="1713738"/>
            <a:ext cx="33388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your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executing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1.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you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z,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3,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anymore.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715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reassigns</a:t>
            </a:r>
            <a:r>
              <a:rPr sz="1200" b="1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objects.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Therefore,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remember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last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valid,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older commands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overwritten.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297680" cy="18486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1735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40" dirty="0"/>
              <a:t> </a:t>
            </a:r>
            <a:r>
              <a:rPr spc="-10" dirty="0"/>
              <a:t>Comments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8828" y="1713738"/>
            <a:ext cx="3338195" cy="148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14"/>
              </a:spcBef>
            </a:pP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Comments</a:t>
            </a:r>
            <a:r>
              <a:rPr sz="1200" b="1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2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sentences</a:t>
            </a:r>
            <a:r>
              <a:rPr sz="1200" spc="2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2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executed</a:t>
            </a:r>
            <a:r>
              <a:rPr sz="1200" spc="2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2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computer;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doesn’t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them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instructions.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trick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hash</a:t>
            </a:r>
            <a:r>
              <a:rPr sz="1250" i="1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50" i="1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beginning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each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insert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comment.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leave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comment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lines,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don’t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forget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place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hash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beginning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each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line.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9735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40" dirty="0"/>
              <a:t> </a:t>
            </a:r>
            <a:r>
              <a:rPr spc="-10" dirty="0"/>
              <a:t>Continuation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085844" cy="9083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008" y="2851861"/>
            <a:ext cx="7746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might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prefer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send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part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next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line.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So,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2.0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times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1.5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plus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5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written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lines,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still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command.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achieved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putting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back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slash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like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end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be.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indicates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continue</a:t>
            </a:r>
            <a:r>
              <a:rPr sz="12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line.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3854" y="2769997"/>
          <a:ext cx="7904480" cy="156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Term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Definition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program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9979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sequence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instructions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that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designate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how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execute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a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computation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programming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taking</a:t>
                      </a:r>
                      <a:r>
                        <a:rPr sz="1200" spc="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task</a:t>
                      </a:r>
                      <a:r>
                        <a:rPr sz="1200" spc="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writing</a:t>
                      </a:r>
                      <a:r>
                        <a:rPr sz="1200" spc="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</a:t>
                      </a:r>
                      <a:r>
                        <a:rPr sz="1200" spc="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down</a:t>
                      </a:r>
                      <a:r>
                        <a:rPr sz="1200" spc="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programming</a:t>
                      </a:r>
                      <a:r>
                        <a:rPr sz="1200" spc="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language</a:t>
                      </a:r>
                      <a:r>
                        <a:rPr sz="1200" spc="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that</a:t>
                      </a:r>
                      <a:r>
                        <a:rPr sz="1200" spc="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the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computer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can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understand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execute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813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Programming</a:t>
            </a:r>
            <a:r>
              <a:rPr spc="-60" dirty="0"/>
              <a:t> </a:t>
            </a:r>
            <a:r>
              <a:rPr dirty="0"/>
              <a:t>Explained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5</a:t>
            </a:r>
            <a:r>
              <a:rPr spc="-55" dirty="0"/>
              <a:t> </a:t>
            </a:r>
            <a:r>
              <a:rPr spc="-10" dirty="0"/>
              <a:t>Minutes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008" y="1720723"/>
            <a:ext cx="774890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understands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1s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0s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only. </a:t>
            </a:r>
            <a:r>
              <a:rPr sz="1400" spc="-125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communicate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real-life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problem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computer,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you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specific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text,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source</a:t>
            </a:r>
            <a:r>
              <a:rPr sz="1400" b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400" b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human</a:t>
            </a:r>
            <a:r>
              <a:rPr sz="1400" b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readable</a:t>
            </a:r>
            <a:r>
              <a:rPr sz="1400" b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software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read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process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1s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0s.</a:t>
            </a:r>
            <a:endParaRPr sz="140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9307" y="134112"/>
            <a:ext cx="798576" cy="563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054" y="839546"/>
            <a:ext cx="1244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654" y="839546"/>
            <a:ext cx="1244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7904988" cy="1543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008" y="3613530"/>
            <a:ext cx="774890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possible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extract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letter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“d”?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ts val="1440"/>
              </a:lnSpc>
              <a:spcBef>
                <a:spcPts val="7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Yes,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50" i="1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using</a:t>
            </a:r>
            <a:r>
              <a:rPr sz="1250" i="1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square</a:t>
            </a:r>
            <a:r>
              <a:rPr sz="1250" i="1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brackets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them,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should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specify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position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letter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we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extract.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Lato"/>
              <a:cs typeface="Lato"/>
            </a:endParaRPr>
          </a:p>
          <a:p>
            <a:pPr algn="ctr">
              <a:lnSpc>
                <a:spcPts val="1470"/>
              </a:lnSpc>
            </a:pP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Note:</a:t>
            </a:r>
            <a:endParaRPr sz="1250">
              <a:latin typeface="Lato"/>
              <a:cs typeface="Lato"/>
            </a:endParaRPr>
          </a:p>
          <a:p>
            <a:pPr algn="ctr">
              <a:lnSpc>
                <a:spcPts val="1440"/>
              </a:lnSpc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Make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sure</a:t>
            </a:r>
            <a:r>
              <a:rPr sz="1250" i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don’t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mistake</a:t>
            </a:r>
            <a:r>
              <a:rPr sz="1250" i="1" spc="2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brackets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parentheses or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braces:</a:t>
            </a:r>
            <a:endParaRPr sz="1250">
              <a:latin typeface="Lato"/>
              <a:cs typeface="Lato"/>
            </a:endParaRPr>
          </a:p>
          <a:p>
            <a:pPr marL="3344545" marR="3339465" algn="ctr">
              <a:lnSpc>
                <a:spcPts val="1440"/>
              </a:lnSpc>
              <a:spcBef>
                <a:spcPts val="70"/>
              </a:spcBef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parentheses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65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()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brackets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65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[]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braces–</a:t>
            </a:r>
            <a:r>
              <a:rPr sz="1250" i="1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{}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45" dirty="0">
                <a:solidFill>
                  <a:srgbClr val="000009"/>
                </a:solidFill>
                <a:latin typeface="Lato"/>
                <a:cs typeface="Lato"/>
              </a:rPr>
              <a:t>!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7898892" cy="36408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2054" y="839546"/>
            <a:ext cx="1244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Indexing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3654" y="839546"/>
            <a:ext cx="1244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8" y="5546242"/>
            <a:ext cx="7788275" cy="427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very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important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thing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should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remember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 Python</a:t>
            </a:r>
            <a:r>
              <a:rPr sz="1200" b="1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b="1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count</a:t>
            </a:r>
            <a:r>
              <a:rPr sz="1200" b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b="1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0,</a:t>
            </a:r>
            <a:r>
              <a:rPr sz="1200" b="1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b="1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b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1!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0,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1,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4,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 so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on.</a:t>
            </a:r>
            <a:endParaRPr sz="120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That’s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why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I’ll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ask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4</a:t>
            </a:r>
            <a:r>
              <a:rPr sz="1200" baseline="24305" dirty="0">
                <a:solidFill>
                  <a:srgbClr val="000009"/>
                </a:solidFill>
                <a:latin typeface="Lato"/>
                <a:cs typeface="Lato"/>
              </a:rPr>
              <a:t>th</a:t>
            </a:r>
            <a:r>
              <a:rPr sz="1200" spc="89" baseline="243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letter,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‘d’,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writing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here.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560320"/>
            <a:ext cx="7903464" cy="12542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Structure</a:t>
            </a:r>
            <a:r>
              <a:rPr spc="-55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Code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spc="-10" dirty="0"/>
              <a:t>Indentation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77463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apply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indentation</a:t>
            </a:r>
            <a:r>
              <a:rPr sz="1400" b="1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practice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important,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communicate your</a:t>
            </a:r>
            <a:r>
              <a:rPr sz="1400" spc="-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ideas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properly.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3993133"/>
            <a:ext cx="7735570" cy="1115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120"/>
              </a:spcBef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Def</a:t>
            </a:r>
            <a:r>
              <a:rPr sz="1250" i="1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50" i="1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form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separate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and,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written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way,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clearly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distinguishable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blocks</a:t>
            </a:r>
            <a:r>
              <a:rPr sz="1200" b="1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b="1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b="1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blocks</a:t>
            </a:r>
            <a:r>
              <a:rPr sz="1200" b="1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b="1" spc="-10" dirty="0">
                <a:solidFill>
                  <a:srgbClr val="000009"/>
                </a:solidFill>
                <a:latin typeface="Lato"/>
                <a:cs typeface="Lato"/>
              </a:rPr>
              <a:t>commands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10000"/>
              </a:lnSpc>
              <a:spcBef>
                <a:spcPts val="6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Everything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regards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written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indentation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inside.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Once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decide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code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something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else,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indentation.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blocks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visible,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clarifies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logic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applying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solve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problem.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3867" y="1684020"/>
          <a:ext cx="7903209" cy="253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Operator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Description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25" dirty="0">
                          <a:latin typeface="Lato"/>
                          <a:cs typeface="Lato"/>
                        </a:rPr>
                        <a:t>==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Verifies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left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right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side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equality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equal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5" dirty="0">
                          <a:latin typeface="Lato"/>
                          <a:cs typeface="Lato"/>
                        </a:rPr>
                        <a:t>!=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Verifies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left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right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side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equality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not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equal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&gt;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Greater</a:t>
                      </a:r>
                      <a:r>
                        <a:rPr sz="1200" spc="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than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50" dirty="0">
                          <a:latin typeface="Lato"/>
                          <a:cs typeface="Lato"/>
                        </a:rPr>
                        <a:t>&lt;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0" dirty="0">
                          <a:latin typeface="Lato"/>
                          <a:cs typeface="Lato"/>
                        </a:rPr>
                        <a:t>Less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than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5" dirty="0">
                          <a:latin typeface="Lato"/>
                          <a:cs typeface="Lato"/>
                        </a:rPr>
                        <a:t>&gt;=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Greater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than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equal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to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5" dirty="0">
                          <a:latin typeface="Lato"/>
                          <a:cs typeface="Lato"/>
                        </a:rPr>
                        <a:t>&lt;=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0" dirty="0">
                          <a:latin typeface="Lato"/>
                          <a:cs typeface="Lato"/>
                        </a:rPr>
                        <a:t>Less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than</a:t>
                      </a:r>
                      <a:r>
                        <a:rPr sz="1200" spc="-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equal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to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2535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  <a:r>
              <a:rPr spc="-100" dirty="0"/>
              <a:t> </a:t>
            </a:r>
            <a:r>
              <a:rPr spc="-10" dirty="0"/>
              <a:t>Operators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9735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63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Briefly,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logical</a:t>
            </a:r>
            <a:r>
              <a:rPr sz="1400" b="1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operators</a:t>
            </a:r>
            <a:r>
              <a:rPr sz="1400" b="1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words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”,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”,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”.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compare a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certain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amount</a:t>
            </a:r>
            <a:r>
              <a:rPr sz="14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statements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4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Boolean</a:t>
            </a:r>
            <a:r>
              <a:rPr sz="14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4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4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“True”</a:t>
            </a:r>
            <a:r>
              <a:rPr sz="14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“False”</a:t>
            </a:r>
            <a:r>
              <a:rPr sz="14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4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hence</a:t>
            </a:r>
            <a:r>
              <a:rPr sz="14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their</a:t>
            </a:r>
            <a:r>
              <a:rPr sz="14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4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name,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Boolean</a:t>
            </a:r>
            <a:r>
              <a:rPr sz="1400" b="1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spc="-10" dirty="0">
                <a:solidFill>
                  <a:srgbClr val="000009"/>
                </a:solidFill>
                <a:latin typeface="Lato"/>
                <a:cs typeface="Lato"/>
              </a:rPr>
              <a:t>operators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400">
              <a:latin typeface="Lato"/>
              <a:cs typeface="La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3854" y="2586227"/>
          <a:ext cx="7904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Operator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Description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“Not”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15"/>
                        </a:lnSpc>
                        <a:spcBef>
                          <a:spcPts val="555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Leads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opposite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given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statement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1440">
                        <a:lnSpc>
                          <a:spcPts val="1475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“not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True”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leads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False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“And”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415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Checks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whether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two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statements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around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are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“True”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3345">
                        <a:lnSpc>
                          <a:spcPts val="1475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“True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False”</a:t>
                      </a:r>
                      <a:r>
                        <a:rPr sz="1250" i="1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leads</a:t>
                      </a:r>
                      <a:r>
                        <a:rPr sz="1250" i="1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50" i="1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False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0" dirty="0">
                          <a:latin typeface="Lato"/>
                          <a:cs typeface="Lato"/>
                        </a:rPr>
                        <a:t>“Or”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15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Checks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whether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at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least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one</a:t>
                      </a:r>
                      <a:r>
                        <a:rPr sz="1200" spc="-8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two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statements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“True”</a:t>
                      </a:r>
                      <a:endParaRPr sz="1200">
                        <a:latin typeface="Lato"/>
                        <a:cs typeface="Lato"/>
                      </a:endParaRPr>
                    </a:p>
                    <a:p>
                      <a:pPr marL="91440">
                        <a:lnSpc>
                          <a:spcPts val="1475"/>
                        </a:lnSpc>
                      </a:pPr>
                      <a:r>
                        <a:rPr sz="1250" i="1" dirty="0">
                          <a:latin typeface="Lato"/>
                          <a:cs typeface="Lato"/>
                        </a:rPr>
                        <a:t>Example: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“False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or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True”</a:t>
                      </a:r>
                      <a:r>
                        <a:rPr sz="1250" i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leads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50" i="1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spc="-20" dirty="0">
                          <a:latin typeface="Lato"/>
                          <a:cs typeface="Lato"/>
                        </a:rPr>
                        <a:t>True</a:t>
                      </a:r>
                      <a:endParaRPr sz="125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4799" y="4637913"/>
            <a:ext cx="773303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respect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order</a:t>
            </a:r>
            <a:r>
              <a:rPr sz="1200" b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b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importance</a:t>
            </a:r>
            <a:r>
              <a:rPr sz="1200" b="1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 these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three operators.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is: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“not”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comes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first,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 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“and”,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finally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“or”.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47335">
              <a:lnSpc>
                <a:spcPct val="100000"/>
              </a:lnSpc>
              <a:spcBef>
                <a:spcPts val="105"/>
              </a:spcBef>
            </a:pPr>
            <a:r>
              <a:rPr dirty="0"/>
              <a:t>Identity</a:t>
            </a:r>
            <a:r>
              <a:rPr spc="-8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57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identity</a:t>
            </a:r>
            <a:r>
              <a:rPr sz="1400" b="1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operators</a:t>
            </a:r>
            <a:r>
              <a:rPr sz="1400" b="1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words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”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b="1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spc="-25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”.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4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similar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double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equality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exclamation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mark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equality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saw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earlier.</a:t>
            </a:r>
            <a:endParaRPr sz="14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468879"/>
            <a:ext cx="7903464" cy="25283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560320"/>
            <a:ext cx="7129272" cy="21122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1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77438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prominent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example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conditional</a:t>
            </a:r>
            <a:r>
              <a:rPr sz="1400" b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statements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“If”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statement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What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it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intuitive,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but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very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important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learn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syntax.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1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541" y="1778832"/>
            <a:ext cx="3678659" cy="33507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8828" y="1713738"/>
            <a:ext cx="333882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graph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help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imagine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process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conditionals.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Before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displays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outcome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operation,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follows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these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logical steps.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conditional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executed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because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if-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true,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program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directly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lead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some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or,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case,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nothing.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any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two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situations,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go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next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black point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progress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there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on.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2345435"/>
            <a:ext cx="7903464" cy="15880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0135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3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ELSE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6302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09"/>
                </a:solidFill>
                <a:latin typeface="Lato"/>
                <a:cs typeface="Lato"/>
              </a:rPr>
              <a:t>“Else”</a:t>
            </a:r>
            <a:r>
              <a:rPr sz="1400" b="1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tell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successive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cases.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47" y="1779346"/>
            <a:ext cx="3913119" cy="33701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0135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3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ELSE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8828" y="1713738"/>
            <a:ext cx="3337560" cy="1123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1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Instead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leading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output,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false,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get</a:t>
            </a:r>
            <a:r>
              <a:rPr sz="1200" spc="3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else</a:t>
            </a:r>
            <a:r>
              <a:rPr sz="1250" i="1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Regardless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whether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initial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satisfied,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will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get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end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point,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has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concluded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entire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operation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ready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execute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one.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4135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30" dirty="0"/>
              <a:t>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11079"/>
            <a:ext cx="59956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b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4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50" i="1" dirty="0">
                <a:solidFill>
                  <a:srgbClr val="000009"/>
                </a:solidFill>
                <a:latin typeface="Lato"/>
                <a:cs typeface="Lato"/>
              </a:rPr>
              <a:t>open-source,</a:t>
            </a:r>
            <a:r>
              <a:rPr sz="1450" i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50" i="1" dirty="0">
                <a:solidFill>
                  <a:srgbClr val="000009"/>
                </a:solidFill>
                <a:latin typeface="Lato"/>
                <a:cs typeface="Lato"/>
              </a:rPr>
              <a:t>general-purpose</a:t>
            </a:r>
            <a:r>
              <a:rPr sz="1450" i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50" i="1" dirty="0">
                <a:solidFill>
                  <a:srgbClr val="000009"/>
                </a:solidFill>
                <a:latin typeface="Lato"/>
                <a:cs typeface="Lato"/>
              </a:rPr>
              <a:t>high-level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programming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language.</a:t>
            </a:r>
            <a:endParaRPr sz="1400">
              <a:latin typeface="Lato"/>
              <a:cs typeface="La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3854" y="2339085"/>
          <a:ext cx="790448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Term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Definition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0" dirty="0">
                          <a:latin typeface="Lato"/>
                          <a:cs typeface="Lato"/>
                        </a:rPr>
                        <a:t>Open-</a:t>
                      </a:r>
                      <a:r>
                        <a:rPr sz="1200" b="1" dirty="0">
                          <a:latin typeface="Lato"/>
                          <a:cs typeface="Lato"/>
                        </a:rPr>
                        <a:t>source</a:t>
                      </a:r>
                      <a:r>
                        <a:rPr sz="1200" b="1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latin typeface="Lato"/>
                          <a:cs typeface="Lato"/>
                        </a:rPr>
                        <a:t>software</a:t>
                      </a:r>
                      <a:r>
                        <a:rPr sz="1200" b="1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-20" dirty="0">
                          <a:latin typeface="Lato"/>
                          <a:cs typeface="Lato"/>
                        </a:rPr>
                        <a:t>(OSS)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676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0" dirty="0">
                          <a:latin typeface="Lato"/>
                          <a:cs typeface="Lato"/>
                        </a:rPr>
                        <a:t>Open-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source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means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free.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Python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has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large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active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scientific community</a:t>
                      </a:r>
                      <a:r>
                        <a:rPr sz="1200" spc="-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with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access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software’s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source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code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contributes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continuous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development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upgrading,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depending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on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users’ needs.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General-purpose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There</a:t>
                      </a:r>
                      <a:r>
                        <a:rPr sz="1200" spc="9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is</a:t>
                      </a:r>
                      <a:r>
                        <a:rPr sz="1200" spc="10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114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broad</a:t>
                      </a:r>
                      <a:r>
                        <a:rPr sz="1200" spc="1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set</a:t>
                      </a:r>
                      <a:r>
                        <a:rPr sz="1200" spc="1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1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fields</a:t>
                      </a:r>
                      <a:r>
                        <a:rPr sz="1200" spc="9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where</a:t>
                      </a:r>
                      <a:r>
                        <a:rPr sz="1200" spc="1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Python</a:t>
                      </a:r>
                      <a:r>
                        <a:rPr sz="1200" spc="9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could</a:t>
                      </a:r>
                      <a:r>
                        <a:rPr sz="1200" spc="1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be</a:t>
                      </a:r>
                      <a:r>
                        <a:rPr sz="1200" spc="10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applied</a:t>
                      </a:r>
                      <a:r>
                        <a:rPr sz="1200" spc="114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–</a:t>
                      </a:r>
                      <a:r>
                        <a:rPr sz="1200" spc="1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web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programming,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analysis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financial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data,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analysis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big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data,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more.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Lato"/>
                          <a:cs typeface="Lato"/>
                        </a:rPr>
                        <a:t>High-level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Lato"/>
                          <a:cs typeface="Lato"/>
                        </a:rPr>
                        <a:t>High-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level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languages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employ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syntax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lot</a:t>
                      </a:r>
                      <a:r>
                        <a:rPr sz="12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closer</a:t>
                      </a:r>
                      <a:r>
                        <a:rPr sz="12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human</a:t>
                      </a:r>
                      <a:r>
                        <a:rPr sz="12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logic,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which makes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language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easier</a:t>
                      </a:r>
                      <a:r>
                        <a:rPr sz="1200" spc="-1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learn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and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implement.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9008" y="5066741"/>
            <a:ext cx="77482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Python’s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popularity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lies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main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pillars.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easy-to-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learn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programming language designed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highly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readable,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syntax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quite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clear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intuitive. And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 second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reason is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user-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friendliness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does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take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away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strength.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variety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complex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computations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most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powerful programming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languages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preferred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by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specialists.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9900">
              <a:lnSpc>
                <a:spcPct val="100000"/>
              </a:lnSpc>
              <a:spcBef>
                <a:spcPts val="105"/>
              </a:spcBef>
            </a:pPr>
            <a:r>
              <a:rPr dirty="0"/>
              <a:t>Else</a:t>
            </a:r>
            <a:r>
              <a:rPr spc="-45" dirty="0"/>
              <a:t> </a:t>
            </a:r>
            <a:r>
              <a:rPr dirty="0"/>
              <a:t>if,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Brief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ELIF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3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4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greater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5,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think: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“else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less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5”,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written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elif</a:t>
            </a:r>
            <a:r>
              <a:rPr sz="1400" b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less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5”,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out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“Less”.</a:t>
            </a:r>
            <a:endParaRPr sz="14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560320"/>
            <a:ext cx="5894832" cy="16337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799" y="4470019"/>
            <a:ext cx="39674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Know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many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elif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need.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741" y="1746275"/>
            <a:ext cx="3880701" cy="32403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8828" y="1713738"/>
            <a:ext cx="3338829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very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important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detail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should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try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remember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always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reads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your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top to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bottom.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Regardless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speed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2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works,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2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executes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200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one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time.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Scientifically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speaking,</a:t>
            </a:r>
            <a:r>
              <a:rPr sz="1200" spc="2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instructions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give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control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flow.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something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flow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logical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thought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computer,</a:t>
            </a:r>
            <a:r>
              <a:rPr sz="1200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200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25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thinks</a:t>
            </a:r>
            <a:r>
              <a:rPr sz="1200" spc="25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00" spc="2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step</a:t>
            </a:r>
            <a:r>
              <a:rPr sz="1200" spc="2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2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step,</a:t>
            </a:r>
            <a:r>
              <a:rPr sz="1200" spc="25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executing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steps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rigid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order.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works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conditional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statement,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computer’s</a:t>
            </a:r>
            <a:r>
              <a:rPr sz="1200" spc="3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task</a:t>
            </a:r>
            <a:r>
              <a:rPr sz="1200" spc="40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4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4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0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3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4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specific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4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once</a:t>
            </a:r>
            <a:r>
              <a:rPr sz="1200" spc="4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4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4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</a:t>
            </a:r>
            <a:r>
              <a:rPr sz="1200" spc="4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200" spc="4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been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satisfied.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commands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if-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top,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through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elif-statements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middle,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else-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end.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moment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finds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satisfied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respective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part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this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conditional.</a:t>
            </a:r>
            <a:endParaRPr sz="12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9900">
              <a:lnSpc>
                <a:spcPct val="100000"/>
              </a:lnSpc>
              <a:spcBef>
                <a:spcPts val="105"/>
              </a:spcBef>
            </a:pPr>
            <a:r>
              <a:rPr dirty="0"/>
              <a:t>Else</a:t>
            </a:r>
            <a:r>
              <a:rPr spc="-45" dirty="0"/>
              <a:t> </a:t>
            </a:r>
            <a:r>
              <a:rPr dirty="0"/>
              <a:t>if,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Brief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ELIF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474976"/>
            <a:ext cx="7324344" cy="31363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23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Note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Boolean</a:t>
            </a:r>
            <a:r>
              <a:rPr spc="-35" dirty="0"/>
              <a:t> </a:t>
            </a:r>
            <a:r>
              <a:rPr spc="-10" dirty="0"/>
              <a:t>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77470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perspective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everything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system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Boolean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comprising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sequences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0s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1s,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“False”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“True”.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why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paying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attention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Boolean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value.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helps</a:t>
            </a:r>
            <a:r>
              <a:rPr sz="14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us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understand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general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computational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logic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conditionals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work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Python.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8" y="5639815"/>
            <a:ext cx="774954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Basically,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insert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if-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statement,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attach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Boolean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it.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Depending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outcome,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“True”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“False”,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produce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suggested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outputs,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“Correct”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“Incorrect”.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345435"/>
            <a:ext cx="5399532" cy="20604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4561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Python’s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functions</a:t>
            </a:r>
            <a:r>
              <a:rPr sz="1400" b="1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invaluable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tool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programmers.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8" y="4463541"/>
            <a:ext cx="774954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tell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about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function,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408440"/>
                </a:solidFill>
                <a:latin typeface="Lato"/>
                <a:cs typeface="Lato"/>
              </a:rPr>
              <a:t>def</a:t>
            </a:r>
            <a:r>
              <a:rPr sz="1200" b="1" spc="50" dirty="0">
                <a:solidFill>
                  <a:srgbClr val="40844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beginning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line.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Def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neither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nor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keyword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indicate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this,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Jupyter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automatically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change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font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color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green.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Then,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b="1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b="1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b="1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b="1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use.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Then,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pair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parentheses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Technically,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these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parentheses,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place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parameters</a:t>
            </a:r>
            <a:r>
              <a:rPr sz="1200" b="1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requires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any.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problem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zero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parameters.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proceed,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don’t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miss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colon</a:t>
            </a:r>
            <a:r>
              <a:rPr sz="1200" b="1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Since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inconvenient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continue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becomes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longer,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much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better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build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habit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laying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instructions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line,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indent</a:t>
            </a:r>
            <a:r>
              <a:rPr sz="1200" b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again.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Good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legibility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counts</a:t>
            </a:r>
            <a:r>
              <a:rPr sz="12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Carlito"/>
                <a:cs typeface="Carlito"/>
              </a:rPr>
              <a:t>а</a:t>
            </a:r>
            <a:r>
              <a:rPr sz="1200" spc="-15" dirty="0">
                <a:solidFill>
                  <a:srgbClr val="000009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good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style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of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coding!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Parameter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761735"/>
            <a:ext cx="7409688" cy="2406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302" y="4521681"/>
            <a:ext cx="7737475" cy="11169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Don’t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forget to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b="1" i="1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50" b="1" i="1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plus_ten(a)</a:t>
            </a:r>
            <a:r>
              <a:rPr sz="1250" i="1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specific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calculation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something.</a:t>
            </a:r>
            <a:endParaRPr sz="1200">
              <a:latin typeface="Lato"/>
              <a:cs typeface="Lato"/>
            </a:endParaRPr>
          </a:p>
          <a:p>
            <a:pPr marL="12700" marR="7620" algn="just">
              <a:lnSpc>
                <a:spcPct val="107700"/>
              </a:lnSpc>
              <a:spcBef>
                <a:spcPts val="58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Pay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attention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following.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define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function,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specify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parentheses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parameter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plus_ten()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function,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“a”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parameter.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Later,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function,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correct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argument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parameter.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So,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“call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plus_ten()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argument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2,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plus_ten()</a:t>
            </a:r>
            <a:r>
              <a:rPr sz="1250" i="1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argument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5”.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4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799" y="5016767"/>
            <a:ext cx="59442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People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often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confuse</a:t>
            </a:r>
            <a:r>
              <a:rPr sz="1250" i="1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return,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situations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2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apply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 them.</a:t>
            </a:r>
            <a:endParaRPr sz="125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092" y="1950291"/>
            <a:ext cx="3718102" cy="26496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08828" y="1857247"/>
            <a:ext cx="3339465" cy="167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programming,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15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b="1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regards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y;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it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says</a:t>
            </a:r>
            <a:r>
              <a:rPr sz="1200" spc="3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 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2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“after</a:t>
            </a:r>
            <a:r>
              <a:rPr sz="1200" spc="3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operations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executed 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 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f,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me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y”.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“Return”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plays</a:t>
            </a:r>
            <a:r>
              <a:rPr sz="1200" spc="25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connection</a:t>
            </a:r>
            <a:r>
              <a:rPr sz="1200" spc="2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2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and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third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step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process.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words,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50" i="1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50" i="1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50" i="1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take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50" i="1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5" dirty="0">
                <a:solidFill>
                  <a:srgbClr val="000009"/>
                </a:solidFill>
                <a:latin typeface="Lato"/>
                <a:cs typeface="Lato"/>
              </a:rPr>
              <a:t>input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50" i="1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35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50" i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more 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variables</a:t>
            </a:r>
            <a:r>
              <a:rPr sz="1250" i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50" i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return 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50" i="1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b="1" i="1" spc="10" dirty="0">
                <a:solidFill>
                  <a:srgbClr val="000009"/>
                </a:solidFill>
                <a:latin typeface="Lato"/>
                <a:cs typeface="Lato"/>
              </a:rPr>
              <a:t>single</a:t>
            </a:r>
            <a:r>
              <a:rPr sz="1250" b="1" i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5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5" dirty="0">
                <a:solidFill>
                  <a:srgbClr val="000009"/>
                </a:solidFill>
                <a:latin typeface="Lato"/>
                <a:cs typeface="Lato"/>
              </a:rPr>
              <a:t>composed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1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50" i="1" spc="5" dirty="0">
                <a:solidFill>
                  <a:srgbClr val="000009"/>
                </a:solidFill>
                <a:latin typeface="Lato"/>
                <a:cs typeface="Lato"/>
              </a:rPr>
              <a:t> one</a:t>
            </a:r>
            <a:r>
              <a:rPr sz="1250" i="1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35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50" i="1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2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250" i="1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5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why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“return”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used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200" spc="-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once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2135">
              <a:lnSpc>
                <a:spcPct val="100000"/>
              </a:lnSpc>
              <a:spcBef>
                <a:spcPts val="105"/>
              </a:spcBef>
            </a:pPr>
            <a:r>
              <a:rPr dirty="0"/>
              <a:t>print</a:t>
            </a:r>
            <a:r>
              <a:rPr spc="-40" dirty="0"/>
              <a:t> </a:t>
            </a:r>
            <a:r>
              <a:rPr dirty="0"/>
              <a:t>vs.</a:t>
            </a:r>
            <a:r>
              <a:rPr spc="-40" dirty="0"/>
              <a:t> </a:t>
            </a:r>
            <a:r>
              <a:rPr spc="-10" dirty="0"/>
              <a:t>return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720657"/>
            <a:ext cx="4280915" cy="29808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8828" y="1713738"/>
            <a:ext cx="333946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print()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takes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or,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better,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object,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provides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printed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representation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cell.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makes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statement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visible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programmer.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Otherwise,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print()</a:t>
            </a:r>
            <a:r>
              <a:rPr sz="1200" b="1" spc="12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does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not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affect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calculation</a:t>
            </a:r>
            <a:r>
              <a:rPr sz="12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Differently,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b="1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does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visualize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output.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specifies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what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supposed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give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back.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It’s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important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understand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what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each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keywords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does.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help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great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deal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working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functions.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Another</a:t>
            </a:r>
            <a:r>
              <a:rPr spc="-45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119372" cy="1641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8828" y="1713738"/>
            <a:ext cx="33381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 isn’t a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secret we can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 a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with_bonus(w_hours),</a:t>
            </a:r>
            <a:r>
              <a:rPr sz="1250" i="1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directly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wage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 working hours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 output,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which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4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obtained</a:t>
            </a:r>
            <a:r>
              <a:rPr sz="1200" spc="4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wage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been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run,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plus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50.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444495"/>
            <a:ext cx="7903464" cy="20894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65" dirty="0"/>
              <a:t> </a:t>
            </a:r>
            <a:r>
              <a:rPr dirty="0"/>
              <a:t>Functions</a:t>
            </a:r>
            <a:r>
              <a:rPr spc="-60" dirty="0"/>
              <a:t> </a:t>
            </a:r>
            <a:r>
              <a:rPr dirty="0"/>
              <a:t>Containing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Few</a:t>
            </a:r>
            <a:r>
              <a:rPr spc="-60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1720723"/>
            <a:ext cx="77470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work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parameter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done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listing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arguments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parentheses,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separated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comma.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126991" cy="15636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65" dirty="0"/>
              <a:t> </a:t>
            </a:r>
            <a:r>
              <a:rPr dirty="0"/>
              <a:t>Functions</a:t>
            </a:r>
            <a:r>
              <a:rPr spc="-60" dirty="0"/>
              <a:t> </a:t>
            </a:r>
            <a:r>
              <a:rPr dirty="0"/>
              <a:t>Containing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Few</a:t>
            </a:r>
            <a:r>
              <a:rPr spc="-60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8828" y="1697482"/>
            <a:ext cx="3339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for,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say,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10,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2.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You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get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4.</a:t>
            </a: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careful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order</a:t>
            </a:r>
            <a:r>
              <a:rPr sz="1250" i="1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state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values.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case,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assigned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10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a,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c.</a:t>
            </a:r>
            <a:endParaRPr sz="1200">
              <a:latin typeface="Lato"/>
              <a:cs typeface="Lato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268" y="3450335"/>
            <a:ext cx="4151376" cy="12512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08828" y="3285235"/>
            <a:ext cx="333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Otherwise,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order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won’t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matter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specify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7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names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39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variables</a:t>
            </a:r>
            <a:r>
              <a:rPr sz="1200" spc="39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parentheses.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31063"/>
            <a:ext cx="8812530" cy="12108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1735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40" dirty="0"/>
              <a:t> </a:t>
            </a:r>
            <a:r>
              <a:rPr spc="-10" dirty="0"/>
              <a:t>Jupyter?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653" y="2636132"/>
            <a:ext cx="1387352" cy="1604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008" y="1720723"/>
            <a:ext cx="7746365" cy="272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Jupyter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spc="-10" dirty="0">
                <a:solidFill>
                  <a:srgbClr val="000009"/>
                </a:solidFill>
                <a:latin typeface="Lato"/>
                <a:cs typeface="Lato"/>
              </a:rPr>
              <a:t>Notebook</a:t>
            </a:r>
            <a:r>
              <a:rPr sz="1400" b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App</a:t>
            </a:r>
            <a:r>
              <a:rPr sz="1400" b="1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server-client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application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allows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edit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through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a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web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browser.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400">
              <a:latin typeface="Lato"/>
              <a:cs typeface="Lato"/>
            </a:endParaRPr>
          </a:p>
          <a:p>
            <a:pPr marL="2225040" marR="6350" algn="just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Language</a:t>
            </a:r>
            <a:r>
              <a:rPr sz="1200" b="1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kernels</a:t>
            </a:r>
            <a:r>
              <a:rPr sz="1200" b="1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programs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designed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specific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programming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language,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Python,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R,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Julia.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Jupyter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installation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always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comes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installed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kernel,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kernels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installed additionally.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Lato"/>
              <a:cs typeface="Lato"/>
            </a:endParaRPr>
          </a:p>
          <a:p>
            <a:pPr marL="2225040" marR="5715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Interfaces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code,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represent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clients.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example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such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client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web</a:t>
            </a:r>
            <a:r>
              <a:rPr sz="1250" i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browser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2225040" marR="6350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Jupyter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server</a:t>
            </a:r>
            <a:r>
              <a:rPr sz="1200" b="1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provides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environment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client</a:t>
            </a:r>
            <a:r>
              <a:rPr sz="1250" i="1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matched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corresponding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languages</a:t>
            </a:r>
            <a:r>
              <a:rPr sz="1250" i="1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kernel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our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case,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focus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web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browser</a:t>
            </a:r>
            <a:r>
              <a:rPr sz="1250" i="1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client.</a:t>
            </a:r>
            <a:endParaRPr sz="120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Notable</a:t>
            </a:r>
            <a:r>
              <a:rPr spc="-60" dirty="0"/>
              <a:t> </a:t>
            </a:r>
            <a:r>
              <a:rPr spc="-10" dirty="0"/>
              <a:t>Built-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Functions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Python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3854" y="2769997"/>
          <a:ext cx="7903845" cy="331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Function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Description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type()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obtains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type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8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variable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use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argument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int()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transforms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argument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integer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data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type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float()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transforms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argument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float</a:t>
                      </a:r>
                      <a:r>
                        <a:rPr sz="1250" i="1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data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type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str()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transforms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argument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50" i="1" dirty="0">
                          <a:latin typeface="Lato"/>
                          <a:cs typeface="Lato"/>
                        </a:rPr>
                        <a:t>string</a:t>
                      </a:r>
                      <a:r>
                        <a:rPr sz="1250" i="1" spc="-1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data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type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max()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highest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value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from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sequence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numbers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min()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lowest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value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from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sequence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numbers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2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abs()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Allows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you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obtain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absolute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value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argument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sum()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Calculates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sum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all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elements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list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designated</a:t>
                      </a:r>
                      <a:r>
                        <a:rPr sz="1200" spc="-3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argument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008" y="1720723"/>
            <a:ext cx="774763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you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install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computer,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also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installing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some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built-in</a:t>
            </a:r>
            <a:r>
              <a:rPr sz="1400" b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functions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This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means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won’t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their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every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time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them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these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functions are</a:t>
            </a:r>
            <a:r>
              <a:rPr sz="14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already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on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400" spc="-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applied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directly.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3854" y="1684020"/>
          <a:ext cx="7903845" cy="15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Function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Lato"/>
                          <a:cs typeface="Lato"/>
                        </a:rPr>
                        <a:t>Description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round</a:t>
                      </a:r>
                      <a:r>
                        <a:rPr sz="1200" b="1" spc="-10" dirty="0">
                          <a:latin typeface="Lato"/>
                          <a:cs typeface="Lato"/>
                        </a:rPr>
                        <a:t>(</a:t>
                      </a: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x,y</a:t>
                      </a:r>
                      <a:r>
                        <a:rPr sz="1200" b="1" spc="-10" dirty="0">
                          <a:latin typeface="Lato"/>
                          <a:cs typeface="Lato"/>
                        </a:rPr>
                        <a:t>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8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float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its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argument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(x),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rounded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specified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number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digits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(y)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after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decimal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0" dirty="0">
                          <a:latin typeface="Lato"/>
                          <a:cs typeface="Lato"/>
                        </a:rPr>
                        <a:t>point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pow(x,y)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4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x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to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power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50" dirty="0">
                          <a:latin typeface="Lato"/>
                          <a:cs typeface="Lato"/>
                        </a:rPr>
                        <a:t>y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10" dirty="0">
                          <a:solidFill>
                            <a:srgbClr val="408440"/>
                          </a:solidFill>
                          <a:latin typeface="Lato"/>
                          <a:cs typeface="Lato"/>
                        </a:rPr>
                        <a:t>len()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latin typeface="Lato"/>
                          <a:cs typeface="Lato"/>
                        </a:rPr>
                        <a:t>returns</a:t>
                      </a:r>
                      <a:r>
                        <a:rPr sz="1200" spc="-4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the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number</a:t>
                      </a:r>
                      <a:r>
                        <a:rPr sz="1200" spc="-5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25" dirty="0">
                          <a:latin typeface="Lato"/>
                          <a:cs typeface="Lato"/>
                        </a:rPr>
                        <a:t>of</a:t>
                      </a:r>
                      <a:r>
                        <a:rPr sz="1200" spc="-7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elements</a:t>
                      </a:r>
                      <a:r>
                        <a:rPr sz="1200" spc="-3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in</a:t>
                      </a:r>
                      <a:r>
                        <a:rPr sz="1200" spc="-65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dirty="0">
                          <a:latin typeface="Lato"/>
                          <a:cs typeface="Lato"/>
                        </a:rPr>
                        <a:t>an</a:t>
                      </a:r>
                      <a:r>
                        <a:rPr sz="1200" spc="-60" dirty="0">
                          <a:latin typeface="Lato"/>
                          <a:cs typeface="Lato"/>
                        </a:rPr>
                        <a:t> </a:t>
                      </a:r>
                      <a:r>
                        <a:rPr sz="1200" spc="-10" dirty="0">
                          <a:latin typeface="Lato"/>
                          <a:cs typeface="Lato"/>
                        </a:rPr>
                        <a:t>object</a:t>
                      </a:r>
                      <a:endParaRPr sz="1200">
                        <a:latin typeface="Lato"/>
                        <a:cs typeface="La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5"/>
              </a:spcBef>
            </a:pPr>
            <a:r>
              <a:rPr dirty="0"/>
              <a:t>Notable</a:t>
            </a:r>
            <a:r>
              <a:rPr spc="-60" dirty="0"/>
              <a:t> </a:t>
            </a:r>
            <a:r>
              <a:rPr spc="-10" dirty="0"/>
              <a:t>Built-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Functions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Python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285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366137"/>
            <a:ext cx="4823459" cy="24497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008" y="1720723"/>
            <a:ext cx="7747000" cy="304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400" b="1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sequence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points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such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floats,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integers,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strings.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1400">
              <a:latin typeface="Lato"/>
              <a:cs typeface="Lato"/>
            </a:endParaRPr>
          </a:p>
          <a:p>
            <a:pPr marL="5049520" marR="5080" algn="just">
              <a:lnSpc>
                <a:spcPct val="985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access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Participants</a:t>
            </a:r>
            <a:r>
              <a:rPr sz="1250" i="1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by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indexing</a:t>
            </a:r>
            <a:r>
              <a:rPr sz="1200" spc="2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2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2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2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means</a:t>
            </a:r>
            <a:r>
              <a:rPr sz="1200" spc="2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you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extracted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elements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[‘Leila’].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504952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addition,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there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get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last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element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list.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that,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counting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towards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beginning.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Then,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you’d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minus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sign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before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digit.</a:t>
            </a:r>
            <a:endParaRPr sz="1200">
              <a:latin typeface="Lato"/>
              <a:cs typeface="Lato"/>
            </a:endParaRPr>
          </a:p>
          <a:p>
            <a:pPr marL="5049520" marR="5715" algn="just">
              <a:lnSpc>
                <a:spcPct val="96400"/>
              </a:lnSpc>
              <a:spcBef>
                <a:spcPts val="50"/>
              </a:spcBef>
            </a:pP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Don’t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fall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trap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thinking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begin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enumerating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0</a:t>
            </a:r>
            <a:r>
              <a:rPr sz="1250" i="1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again!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obtain 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“Cate”,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30" dirty="0">
                <a:solidFill>
                  <a:srgbClr val="000009"/>
                </a:solidFill>
                <a:latin typeface="Lato"/>
                <a:cs typeface="Lato"/>
              </a:rPr>
              <a:t>-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8" y="2345435"/>
            <a:ext cx="4823459" cy="255727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00">
              <a:lnSpc>
                <a:spcPct val="100000"/>
              </a:lnSpc>
              <a:spcBef>
                <a:spcPts val="105"/>
              </a:spcBef>
            </a:pPr>
            <a:r>
              <a:rPr dirty="0"/>
              <a:t>Help</a:t>
            </a:r>
            <a:r>
              <a:rPr spc="-55" dirty="0"/>
              <a:t> </a:t>
            </a:r>
            <a:r>
              <a:rPr dirty="0"/>
              <a:t>Yourself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3282696"/>
            <a:ext cx="4789932" cy="14767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008" y="1720723"/>
            <a:ext cx="774954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Here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syntax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allows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ready-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made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built-in</a:t>
            </a:r>
            <a:r>
              <a:rPr sz="1400" b="1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methods</a:t>
            </a:r>
            <a:r>
              <a:rPr sz="1400" b="1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4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4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4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your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own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used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directly.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Lato"/>
              <a:cs typeface="Lato"/>
            </a:endParaRPr>
          </a:p>
          <a:p>
            <a:pPr marL="12700" marR="5080" algn="just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object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case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“Participants”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dot</a:t>
            </a:r>
            <a:r>
              <a:rPr sz="1200" b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operator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dot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operator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allows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 to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b="1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invoke</a:t>
            </a:r>
            <a:r>
              <a:rPr sz="1200" b="1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method.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 call the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method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“append”,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name,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followed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by </a:t>
            </a:r>
            <a:r>
              <a:rPr sz="1200" b="1" spc="-10" dirty="0">
                <a:solidFill>
                  <a:srgbClr val="000009"/>
                </a:solidFill>
                <a:latin typeface="Lato"/>
                <a:cs typeface="Lato"/>
              </a:rPr>
              <a:t>parentheses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8" y="4995113"/>
            <a:ext cx="7747634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insert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“Dwayne”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our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list,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put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string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“Dwayne”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inverted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commas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parentheses.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00">
              <a:lnSpc>
                <a:spcPct val="100000"/>
              </a:lnSpc>
              <a:spcBef>
                <a:spcPts val="105"/>
              </a:spcBef>
            </a:pPr>
            <a:r>
              <a:rPr dirty="0"/>
              <a:t>Help</a:t>
            </a:r>
            <a:r>
              <a:rPr spc="-55" dirty="0"/>
              <a:t> </a:t>
            </a:r>
            <a:r>
              <a:rPr dirty="0"/>
              <a:t>Yourself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2661932"/>
            <a:ext cx="7747634" cy="5822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1440"/>
              </a:lnSpc>
              <a:spcBef>
                <a:spcPts val="21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Alternatively,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result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achieved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by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using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.extend()</a:t>
            </a:r>
            <a:r>
              <a:rPr sz="1250" i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method.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time,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parentheses,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you’ll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brackets,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going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extend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Participants</a:t>
            </a:r>
            <a:r>
              <a:rPr sz="1250" i="1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adding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specified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precisely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these parentheses.</a:t>
            </a:r>
            <a:endParaRPr sz="1200">
              <a:latin typeface="Lato"/>
              <a:cs typeface="La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88592"/>
            <a:ext cx="6609588" cy="83515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1735">
              <a:lnSpc>
                <a:spcPct val="100000"/>
              </a:lnSpc>
              <a:spcBef>
                <a:spcPts val="105"/>
              </a:spcBef>
            </a:pPr>
            <a:r>
              <a:rPr dirty="0"/>
              <a:t>List</a:t>
            </a:r>
            <a:r>
              <a:rPr spc="-40" dirty="0"/>
              <a:t> </a:t>
            </a:r>
            <a:r>
              <a:rPr spc="-10" dirty="0"/>
              <a:t>Slicing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50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Many</a:t>
            </a:r>
            <a:r>
              <a:rPr sz="14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problems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4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solved</a:t>
            </a:r>
            <a:r>
              <a:rPr sz="14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regard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4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portion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data,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such</a:t>
            </a:r>
            <a:r>
              <a:rPr sz="14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cases,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apply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slicing.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8" y="5444475"/>
            <a:ext cx="77470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Imagine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want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“Participants”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obtain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much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smaller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contains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names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-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Leila and Maria.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 Pythonic, that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would mean to extract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elements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second position.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access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these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elements,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open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square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brackets,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just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did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indexing,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colon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3.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 corresponds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precisely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position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interest,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while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position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above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last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position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need.</a:t>
            </a:r>
            <a:endParaRPr sz="1200">
              <a:latin typeface="Lato"/>
              <a:cs typeface="La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336292"/>
            <a:ext cx="790346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613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Tuples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560320"/>
            <a:ext cx="4130039" cy="2816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008" y="1711079"/>
            <a:ext cx="7745730" cy="39001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35"/>
              </a:spcBef>
            </a:pP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Tuples</a:t>
            </a:r>
            <a:r>
              <a:rPr sz="1400" b="1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another</a:t>
            </a:r>
            <a:r>
              <a:rPr sz="14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4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</a:t>
            </a:r>
            <a:r>
              <a:rPr sz="14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sequences,</a:t>
            </a:r>
            <a:r>
              <a:rPr sz="14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but</a:t>
            </a:r>
            <a:r>
              <a:rPr sz="14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differently</a:t>
            </a:r>
            <a:r>
              <a:rPr sz="14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lists,</a:t>
            </a:r>
            <a:r>
              <a:rPr sz="14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they</a:t>
            </a:r>
            <a:r>
              <a:rPr sz="14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50" b="1" i="1" dirty="0">
                <a:solidFill>
                  <a:srgbClr val="000009"/>
                </a:solidFill>
                <a:latin typeface="Lato"/>
                <a:cs typeface="Lato"/>
              </a:rPr>
              <a:t>immutable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4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Tuples cannot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changed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modified;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cannot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append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delete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elements.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400">
              <a:latin typeface="Lato"/>
              <a:cs typeface="Lato"/>
            </a:endParaRPr>
          </a:p>
          <a:p>
            <a:pPr marL="4422140" marR="635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syntax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indicates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having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tuple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3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2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tuple’s</a:t>
            </a:r>
            <a:r>
              <a:rPr sz="1200" spc="2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elements</a:t>
            </a:r>
            <a:r>
              <a:rPr sz="1200" spc="2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are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placed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parentheses,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brackets.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442214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tuple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default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sequence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type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Python,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list</a:t>
            </a:r>
            <a:r>
              <a:rPr sz="1200" spc="30" dirty="0"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three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here,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will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perceive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tuple.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could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also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three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packed</a:t>
            </a:r>
            <a:r>
              <a:rPr sz="1200" b="1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into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a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tuple.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4422140" marR="5715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reason,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assign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variables.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left</a:t>
            </a:r>
            <a:r>
              <a:rPr sz="1200" spc="3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side</a:t>
            </a:r>
            <a:r>
              <a:rPr sz="1200" spc="4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3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equality</a:t>
            </a:r>
            <a:r>
              <a:rPr sz="1200" spc="3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sign,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</a:t>
            </a:r>
            <a:r>
              <a:rPr sz="1200" spc="3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4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tuple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variables,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right,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tuple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3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values.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That’s</a:t>
            </a:r>
            <a:r>
              <a:rPr sz="1200" spc="2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why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relevant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technical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term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22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feature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tuple</a:t>
            </a:r>
            <a:r>
              <a:rPr sz="1200" b="1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000009"/>
                </a:solidFill>
                <a:latin typeface="Lato"/>
                <a:cs typeface="Lato"/>
              </a:rPr>
              <a:t>assignment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17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Dictionaries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39960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Dictionaries</a:t>
            </a:r>
            <a:r>
              <a:rPr sz="1400" b="1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represent</a:t>
            </a:r>
            <a:r>
              <a:rPr sz="14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another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way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storing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data.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8" y="3939044"/>
            <a:ext cx="7336155" cy="3994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Each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associated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30" dirty="0">
                <a:solidFill>
                  <a:srgbClr val="000009"/>
                </a:solidFill>
                <a:latin typeface="Lato"/>
                <a:cs typeface="Lato"/>
              </a:rPr>
              <a:t>key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precisely,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key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respective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form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b="1" i="1" spc="-10" dirty="0">
                <a:solidFill>
                  <a:srgbClr val="000009"/>
                </a:solidFill>
                <a:latin typeface="Lato"/>
                <a:cs typeface="Lato"/>
              </a:rPr>
              <a:t>key-</a:t>
            </a:r>
            <a:r>
              <a:rPr sz="1250" b="1" i="1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50" b="1" i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b="1" i="1" spc="-10" dirty="0">
                <a:solidFill>
                  <a:srgbClr val="000009"/>
                </a:solidFill>
                <a:latin typeface="Lato"/>
                <a:cs typeface="Lato"/>
              </a:rPr>
              <a:t>pair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dictionary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been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created,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accessed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key,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instead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index!</a:t>
            </a:r>
            <a:endParaRPr sz="1200">
              <a:latin typeface="Lato"/>
              <a:cs typeface="La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177795"/>
            <a:ext cx="6745224" cy="1623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8" y="4509515"/>
            <a:ext cx="6745224" cy="12923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9008" y="5968085"/>
            <a:ext cx="788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Similarly,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do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lists,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dictionary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following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way: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structure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apply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here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dictionary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key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within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brackets,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equality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sign,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name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8934">
              <a:lnSpc>
                <a:spcPct val="100000"/>
              </a:lnSpc>
              <a:spcBef>
                <a:spcPts val="105"/>
              </a:spcBef>
            </a:pP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720723"/>
            <a:ext cx="77463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Iteration</a:t>
            </a:r>
            <a:r>
              <a:rPr sz="1400" b="1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fundamental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building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block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programs.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4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ability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code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repeatedly.</a:t>
            </a:r>
            <a:endParaRPr sz="1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8" y="5046345"/>
            <a:ext cx="788225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The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list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even</a:t>
            </a:r>
            <a:r>
              <a:rPr sz="1200" i="1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contains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all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 even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numbers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from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0 to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20.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for</a:t>
            </a:r>
            <a:r>
              <a:rPr sz="1200" i="1" spc="-10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n</a:t>
            </a:r>
            <a:r>
              <a:rPr sz="1200" i="1" spc="-15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in even</a:t>
            </a:r>
            <a:r>
              <a:rPr sz="1200" dirty="0">
                <a:latin typeface="Carlito"/>
                <a:cs typeface="Carlito"/>
              </a:rPr>
              <a:t>, colon, which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would mean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for</a:t>
            </a:r>
            <a:r>
              <a:rPr sz="1200" i="1" spc="-10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every</a:t>
            </a:r>
            <a:r>
              <a:rPr sz="1200" i="1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element </a:t>
            </a:r>
            <a:r>
              <a:rPr sz="1200" i="1" dirty="0">
                <a:latin typeface="Carlito"/>
                <a:cs typeface="Carlito"/>
              </a:rPr>
              <a:t>n</a:t>
            </a:r>
            <a:r>
              <a:rPr sz="1200" i="1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 the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list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Carlito"/>
                <a:cs typeface="Carlito"/>
              </a:rPr>
              <a:t>even</a:t>
            </a:r>
            <a:r>
              <a:rPr sz="1200" dirty="0">
                <a:latin typeface="Carlito"/>
                <a:cs typeface="Carlito"/>
              </a:rPr>
              <a:t>,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do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following: </a:t>
            </a:r>
            <a:r>
              <a:rPr sz="1200" dirty="0">
                <a:latin typeface="Carlito"/>
                <a:cs typeface="Carlito"/>
              </a:rPr>
              <a:t>print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that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element.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latin typeface="Carlito"/>
                <a:cs typeface="Carlito"/>
              </a:rPr>
              <a:t>The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command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loop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body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performed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once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for</a:t>
            </a:r>
            <a:r>
              <a:rPr sz="1200" i="1" spc="-15" dirty="0">
                <a:latin typeface="Carlito"/>
                <a:cs typeface="Carlito"/>
              </a:rPr>
              <a:t> </a:t>
            </a:r>
            <a:r>
              <a:rPr sz="1200" b="1" i="1" dirty="0">
                <a:latin typeface="Carlito"/>
                <a:cs typeface="Carlito"/>
              </a:rPr>
              <a:t>each</a:t>
            </a:r>
            <a:r>
              <a:rPr sz="1200" b="1" i="1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element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i="1" dirty="0">
                <a:latin typeface="Carlito"/>
                <a:cs typeface="Carlito"/>
              </a:rPr>
              <a:t>even</a:t>
            </a:r>
            <a:r>
              <a:rPr sz="1200" i="1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list.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560320"/>
            <a:ext cx="5955791" cy="211531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4506467"/>
            <a:ext cx="4573524" cy="11247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8" y="2372867"/>
            <a:ext cx="4573524" cy="1325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2700">
              <a:lnSpc>
                <a:spcPct val="100000"/>
              </a:lnSpc>
              <a:spcBef>
                <a:spcPts val="105"/>
              </a:spcBef>
            </a:pPr>
            <a:r>
              <a:rPr dirty="0"/>
              <a:t>While</a:t>
            </a:r>
            <a:r>
              <a:rPr spc="-45" dirty="0"/>
              <a:t> </a:t>
            </a:r>
            <a:r>
              <a:rPr dirty="0"/>
              <a:t>Loops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Incrementing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9008" y="1720723"/>
            <a:ext cx="7748270" cy="4503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output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obtained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previous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lesson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achieved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using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while-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loop,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instead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for-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loop.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However,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structure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slightly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different.</a:t>
            </a:r>
            <a:endParaRPr sz="1400">
              <a:latin typeface="Lato"/>
              <a:cs typeface="Lato"/>
            </a:endParaRPr>
          </a:p>
          <a:p>
            <a:pPr marL="4866640" marR="5080" algn="just">
              <a:lnSpc>
                <a:spcPct val="100000"/>
              </a:lnSpc>
              <a:spcBef>
                <a:spcPts val="1639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Initially,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set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zero.</a:t>
            </a:r>
            <a:r>
              <a:rPr sz="1200" spc="3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we’ll</a:t>
            </a:r>
            <a:r>
              <a:rPr sz="1200" spc="3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say:</a:t>
            </a:r>
            <a:r>
              <a:rPr sz="1200" spc="3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while</a:t>
            </a:r>
            <a:r>
              <a:rPr sz="1200" b="1" spc="3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3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3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smaller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20,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x.</a:t>
            </a:r>
            <a:endParaRPr sz="1200">
              <a:latin typeface="Lato"/>
              <a:cs typeface="Lato"/>
            </a:endParaRPr>
          </a:p>
          <a:p>
            <a:pPr marL="4866640" marR="5715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want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get</a:t>
            </a:r>
            <a:r>
              <a:rPr sz="1200" spc="1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loop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end.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What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supposed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succeed,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loop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body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“while”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block,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line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specifies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change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what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happen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x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printed.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our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case,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tell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bind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+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2.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4866640" marR="5715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3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programming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terms,</a:t>
            </a:r>
            <a:r>
              <a:rPr sz="1200" spc="3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adding</a:t>
            </a:r>
            <a:r>
              <a:rPr sz="1200" spc="3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same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4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4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top</a:t>
            </a:r>
            <a:r>
              <a:rPr sz="1200" spc="45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4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4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existing</a:t>
            </a:r>
            <a:r>
              <a:rPr sz="1200" spc="459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variable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during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loop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called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incrementing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amount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being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progressively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added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called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increment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3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our</a:t>
            </a:r>
            <a:r>
              <a:rPr sz="1200" spc="3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case,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3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3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increment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2.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486664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Pythonic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syntax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offers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special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way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endParaRPr sz="1200">
              <a:latin typeface="Lato"/>
              <a:cs typeface="Lato"/>
            </a:endParaRPr>
          </a:p>
          <a:p>
            <a:pPr marL="48666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indicate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incrementing: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b="1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+=</a:t>
            </a:r>
            <a:r>
              <a:rPr sz="1200" b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50" dirty="0">
                <a:solidFill>
                  <a:srgbClr val="000009"/>
                </a:solidFill>
                <a:latin typeface="Lato"/>
                <a:cs typeface="Lato"/>
              </a:rPr>
              <a:t>2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Jupyter’s</a:t>
            </a:r>
            <a:r>
              <a:rPr spc="-55" dirty="0"/>
              <a:t> </a:t>
            </a:r>
            <a:r>
              <a:rPr dirty="0"/>
              <a:t>Interface</a:t>
            </a:r>
            <a:r>
              <a:rPr spc="-9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08" y="1720723"/>
            <a:ext cx="774763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soon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load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notebook,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Jupyter</a:t>
            </a:r>
            <a:r>
              <a:rPr sz="1400" b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b="1" dirty="0">
                <a:solidFill>
                  <a:srgbClr val="000009"/>
                </a:solidFill>
                <a:latin typeface="Lato"/>
                <a:cs typeface="Lato"/>
              </a:rPr>
              <a:t>dashboard</a:t>
            </a:r>
            <a:r>
              <a:rPr sz="1400" b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opens.</a:t>
            </a:r>
            <a:r>
              <a:rPr sz="14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Each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file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directory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has</a:t>
            </a: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check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box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next</a:t>
            </a:r>
            <a:r>
              <a:rPr sz="14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it.</a:t>
            </a:r>
            <a:r>
              <a:rPr sz="14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ticking</a:t>
            </a:r>
            <a:r>
              <a:rPr sz="14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unticking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item,</a:t>
            </a:r>
            <a:r>
              <a:rPr sz="14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could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manipulate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respective</a:t>
            </a:r>
            <a:r>
              <a:rPr sz="14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object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that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means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duplicate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4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shutdown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running</a:t>
            </a:r>
            <a:r>
              <a:rPr sz="1400" spc="-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file.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0268" y="2809485"/>
            <a:ext cx="7934325" cy="2731770"/>
            <a:chOff x="620268" y="2809485"/>
            <a:chExt cx="7934325" cy="2731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2809485"/>
              <a:ext cx="7933944" cy="26205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8857" y="3423666"/>
              <a:ext cx="7595870" cy="2103120"/>
            </a:xfrm>
            <a:custGeom>
              <a:avLst/>
              <a:gdLst/>
              <a:ahLst/>
              <a:cxnLst/>
              <a:rect l="l" t="t" r="r" b="b"/>
              <a:pathLst>
                <a:path w="7595870" h="2103120">
                  <a:moveTo>
                    <a:pt x="0" y="1185672"/>
                  </a:moveTo>
                  <a:lnTo>
                    <a:pt x="631" y="1110421"/>
                  </a:lnTo>
                  <a:lnTo>
                    <a:pt x="2493" y="1036848"/>
                  </a:lnTo>
                  <a:lnTo>
                    <a:pt x="5536" y="965186"/>
                  </a:lnTo>
                  <a:lnTo>
                    <a:pt x="9712" y="895673"/>
                  </a:lnTo>
                  <a:lnTo>
                    <a:pt x="14970" y="828544"/>
                  </a:lnTo>
                  <a:lnTo>
                    <a:pt x="21263" y="764035"/>
                  </a:lnTo>
                  <a:lnTo>
                    <a:pt x="28542" y="702382"/>
                  </a:lnTo>
                  <a:lnTo>
                    <a:pt x="36756" y="643822"/>
                  </a:lnTo>
                  <a:lnTo>
                    <a:pt x="45857" y="588591"/>
                  </a:lnTo>
                  <a:lnTo>
                    <a:pt x="55797" y="536924"/>
                  </a:lnTo>
                  <a:lnTo>
                    <a:pt x="66526" y="489057"/>
                  </a:lnTo>
                  <a:lnTo>
                    <a:pt x="77994" y="445227"/>
                  </a:lnTo>
                  <a:lnTo>
                    <a:pt x="90154" y="405669"/>
                  </a:lnTo>
                  <a:lnTo>
                    <a:pt x="116350" y="340316"/>
                  </a:lnTo>
                  <a:lnTo>
                    <a:pt x="144721" y="294885"/>
                  </a:lnTo>
                  <a:lnTo>
                    <a:pt x="174876" y="271265"/>
                  </a:lnTo>
                  <a:lnTo>
                    <a:pt x="190500" y="268224"/>
                  </a:lnTo>
                  <a:lnTo>
                    <a:pt x="206123" y="271265"/>
                  </a:lnTo>
                  <a:lnTo>
                    <a:pt x="236278" y="294885"/>
                  </a:lnTo>
                  <a:lnTo>
                    <a:pt x="264649" y="340316"/>
                  </a:lnTo>
                  <a:lnTo>
                    <a:pt x="290845" y="405669"/>
                  </a:lnTo>
                  <a:lnTo>
                    <a:pt x="303005" y="445227"/>
                  </a:lnTo>
                  <a:lnTo>
                    <a:pt x="314473" y="489057"/>
                  </a:lnTo>
                  <a:lnTo>
                    <a:pt x="325202" y="536924"/>
                  </a:lnTo>
                  <a:lnTo>
                    <a:pt x="335142" y="588591"/>
                  </a:lnTo>
                  <a:lnTo>
                    <a:pt x="344243" y="643822"/>
                  </a:lnTo>
                  <a:lnTo>
                    <a:pt x="352457" y="702382"/>
                  </a:lnTo>
                  <a:lnTo>
                    <a:pt x="359736" y="764035"/>
                  </a:lnTo>
                  <a:lnTo>
                    <a:pt x="366029" y="828544"/>
                  </a:lnTo>
                  <a:lnTo>
                    <a:pt x="371287" y="895673"/>
                  </a:lnTo>
                  <a:lnTo>
                    <a:pt x="375463" y="965186"/>
                  </a:lnTo>
                  <a:lnTo>
                    <a:pt x="378506" y="1036848"/>
                  </a:lnTo>
                  <a:lnTo>
                    <a:pt x="380368" y="1110421"/>
                  </a:lnTo>
                  <a:lnTo>
                    <a:pt x="381000" y="1185672"/>
                  </a:lnTo>
                  <a:lnTo>
                    <a:pt x="380368" y="1260922"/>
                  </a:lnTo>
                  <a:lnTo>
                    <a:pt x="378506" y="1334495"/>
                  </a:lnTo>
                  <a:lnTo>
                    <a:pt x="375463" y="1406157"/>
                  </a:lnTo>
                  <a:lnTo>
                    <a:pt x="371287" y="1475670"/>
                  </a:lnTo>
                  <a:lnTo>
                    <a:pt x="366029" y="1542799"/>
                  </a:lnTo>
                  <a:lnTo>
                    <a:pt x="359736" y="1607308"/>
                  </a:lnTo>
                  <a:lnTo>
                    <a:pt x="352457" y="1668961"/>
                  </a:lnTo>
                  <a:lnTo>
                    <a:pt x="344243" y="1727521"/>
                  </a:lnTo>
                  <a:lnTo>
                    <a:pt x="335142" y="1782752"/>
                  </a:lnTo>
                  <a:lnTo>
                    <a:pt x="325202" y="1834419"/>
                  </a:lnTo>
                  <a:lnTo>
                    <a:pt x="314473" y="1882286"/>
                  </a:lnTo>
                  <a:lnTo>
                    <a:pt x="303005" y="1926116"/>
                  </a:lnTo>
                  <a:lnTo>
                    <a:pt x="290845" y="1965674"/>
                  </a:lnTo>
                  <a:lnTo>
                    <a:pt x="264649" y="2031027"/>
                  </a:lnTo>
                  <a:lnTo>
                    <a:pt x="236278" y="2076458"/>
                  </a:lnTo>
                  <a:lnTo>
                    <a:pt x="206123" y="2100078"/>
                  </a:lnTo>
                  <a:lnTo>
                    <a:pt x="190500" y="2103120"/>
                  </a:lnTo>
                  <a:lnTo>
                    <a:pt x="174876" y="2100078"/>
                  </a:lnTo>
                  <a:lnTo>
                    <a:pt x="144721" y="2076458"/>
                  </a:lnTo>
                  <a:lnTo>
                    <a:pt x="116350" y="2031027"/>
                  </a:lnTo>
                  <a:lnTo>
                    <a:pt x="90154" y="1965674"/>
                  </a:lnTo>
                  <a:lnTo>
                    <a:pt x="77994" y="1926116"/>
                  </a:lnTo>
                  <a:lnTo>
                    <a:pt x="66526" y="1882286"/>
                  </a:lnTo>
                  <a:lnTo>
                    <a:pt x="55797" y="1834419"/>
                  </a:lnTo>
                  <a:lnTo>
                    <a:pt x="45857" y="1782752"/>
                  </a:lnTo>
                  <a:lnTo>
                    <a:pt x="36756" y="1727521"/>
                  </a:lnTo>
                  <a:lnTo>
                    <a:pt x="28542" y="1668961"/>
                  </a:lnTo>
                  <a:lnTo>
                    <a:pt x="21263" y="1607308"/>
                  </a:lnTo>
                  <a:lnTo>
                    <a:pt x="14970" y="1542799"/>
                  </a:lnTo>
                  <a:lnTo>
                    <a:pt x="9712" y="1475670"/>
                  </a:lnTo>
                  <a:lnTo>
                    <a:pt x="5536" y="1406157"/>
                  </a:lnTo>
                  <a:lnTo>
                    <a:pt x="2493" y="1334495"/>
                  </a:lnTo>
                  <a:lnTo>
                    <a:pt x="631" y="1260922"/>
                  </a:lnTo>
                  <a:lnTo>
                    <a:pt x="0" y="1185672"/>
                  </a:lnTo>
                  <a:close/>
                </a:path>
                <a:path w="7595870" h="2103120">
                  <a:moveTo>
                    <a:pt x="6469380" y="256794"/>
                  </a:moveTo>
                  <a:lnTo>
                    <a:pt x="6484251" y="197902"/>
                  </a:lnTo>
                  <a:lnTo>
                    <a:pt x="6526612" y="143846"/>
                  </a:lnTo>
                  <a:lnTo>
                    <a:pt x="6557045" y="119114"/>
                  </a:lnTo>
                  <a:lnTo>
                    <a:pt x="6593083" y="96167"/>
                  </a:lnTo>
                  <a:lnTo>
                    <a:pt x="6634305" y="75199"/>
                  </a:lnTo>
                  <a:lnTo>
                    <a:pt x="6680287" y="56403"/>
                  </a:lnTo>
                  <a:lnTo>
                    <a:pt x="6730607" y="39970"/>
                  </a:lnTo>
                  <a:lnTo>
                    <a:pt x="6784843" y="26094"/>
                  </a:lnTo>
                  <a:lnTo>
                    <a:pt x="6842572" y="14966"/>
                  </a:lnTo>
                  <a:lnTo>
                    <a:pt x="6903373" y="6780"/>
                  </a:lnTo>
                  <a:lnTo>
                    <a:pt x="6966822" y="1727"/>
                  </a:lnTo>
                  <a:lnTo>
                    <a:pt x="7032498" y="0"/>
                  </a:lnTo>
                  <a:lnTo>
                    <a:pt x="7098173" y="1727"/>
                  </a:lnTo>
                  <a:lnTo>
                    <a:pt x="7161622" y="6780"/>
                  </a:lnTo>
                  <a:lnTo>
                    <a:pt x="7222423" y="14966"/>
                  </a:lnTo>
                  <a:lnTo>
                    <a:pt x="7280152" y="26094"/>
                  </a:lnTo>
                  <a:lnTo>
                    <a:pt x="7334388" y="39970"/>
                  </a:lnTo>
                  <a:lnTo>
                    <a:pt x="7384708" y="56403"/>
                  </a:lnTo>
                  <a:lnTo>
                    <a:pt x="7430690" y="75199"/>
                  </a:lnTo>
                  <a:lnTo>
                    <a:pt x="7471912" y="96167"/>
                  </a:lnTo>
                  <a:lnTo>
                    <a:pt x="7507950" y="119114"/>
                  </a:lnTo>
                  <a:lnTo>
                    <a:pt x="7538383" y="143846"/>
                  </a:lnTo>
                  <a:lnTo>
                    <a:pt x="7580744" y="197902"/>
                  </a:lnTo>
                  <a:lnTo>
                    <a:pt x="7595616" y="256794"/>
                  </a:lnTo>
                  <a:lnTo>
                    <a:pt x="7591827" y="286748"/>
                  </a:lnTo>
                  <a:lnTo>
                    <a:pt x="7562789" y="343414"/>
                  </a:lnTo>
                  <a:lnTo>
                    <a:pt x="7507950" y="394473"/>
                  </a:lnTo>
                  <a:lnTo>
                    <a:pt x="7471912" y="417420"/>
                  </a:lnTo>
                  <a:lnTo>
                    <a:pt x="7430690" y="438388"/>
                  </a:lnTo>
                  <a:lnTo>
                    <a:pt x="7384708" y="457184"/>
                  </a:lnTo>
                  <a:lnTo>
                    <a:pt x="7334388" y="473617"/>
                  </a:lnTo>
                  <a:lnTo>
                    <a:pt x="7280152" y="487493"/>
                  </a:lnTo>
                  <a:lnTo>
                    <a:pt x="7222423" y="498621"/>
                  </a:lnTo>
                  <a:lnTo>
                    <a:pt x="7161622" y="506807"/>
                  </a:lnTo>
                  <a:lnTo>
                    <a:pt x="7098173" y="511860"/>
                  </a:lnTo>
                  <a:lnTo>
                    <a:pt x="7032498" y="513588"/>
                  </a:lnTo>
                  <a:lnTo>
                    <a:pt x="6966822" y="511860"/>
                  </a:lnTo>
                  <a:lnTo>
                    <a:pt x="6903373" y="506807"/>
                  </a:lnTo>
                  <a:lnTo>
                    <a:pt x="6842572" y="498621"/>
                  </a:lnTo>
                  <a:lnTo>
                    <a:pt x="6784843" y="487493"/>
                  </a:lnTo>
                  <a:lnTo>
                    <a:pt x="6730607" y="473617"/>
                  </a:lnTo>
                  <a:lnTo>
                    <a:pt x="6680287" y="457184"/>
                  </a:lnTo>
                  <a:lnTo>
                    <a:pt x="6634305" y="438388"/>
                  </a:lnTo>
                  <a:lnTo>
                    <a:pt x="6593083" y="417420"/>
                  </a:lnTo>
                  <a:lnTo>
                    <a:pt x="6557045" y="394473"/>
                  </a:lnTo>
                  <a:lnTo>
                    <a:pt x="6526612" y="369741"/>
                  </a:lnTo>
                  <a:lnTo>
                    <a:pt x="6484251" y="315685"/>
                  </a:lnTo>
                  <a:lnTo>
                    <a:pt x="6469380" y="256794"/>
                  </a:lnTo>
                  <a:close/>
                </a:path>
              </a:pathLst>
            </a:custGeom>
            <a:ln w="28575">
              <a:solidFill>
                <a:srgbClr val="002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9008" y="5689486"/>
            <a:ext cx="7745095" cy="5822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470"/>
              </a:lnSpc>
              <a:spcBef>
                <a:spcPts val="115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Upload</a:t>
            </a:r>
            <a:r>
              <a:rPr sz="1250" i="1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button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top-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right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corner,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upload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notebook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into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directory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in.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ts val="1440"/>
              </a:lnSpc>
              <a:spcBef>
                <a:spcPts val="65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expand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50" i="1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button.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falls,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most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likely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file,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folder,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notebook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file</a:t>
            </a:r>
            <a:endParaRPr sz="1200">
              <a:latin typeface="Lato"/>
              <a:cs typeface="La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Lists</a:t>
            </a:r>
            <a:r>
              <a:rPr spc="-5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range()</a:t>
            </a:r>
            <a:r>
              <a:rPr spc="-50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796539"/>
            <a:ext cx="4663439" cy="1522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008" y="1720723"/>
            <a:ext cx="7746365" cy="88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need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randomize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</a:t>
            </a:r>
            <a:r>
              <a:rPr sz="14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points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lists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4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data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points,</a:t>
            </a:r>
            <a:r>
              <a:rPr sz="14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4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4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Python’s</a:t>
            </a:r>
            <a:r>
              <a:rPr sz="14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built-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ts val="1714"/>
              </a:lnSpc>
            </a:pPr>
            <a:r>
              <a:rPr sz="1450" i="1" dirty="0">
                <a:solidFill>
                  <a:srgbClr val="000009"/>
                </a:solidFill>
                <a:latin typeface="Lato"/>
                <a:cs typeface="Lato"/>
              </a:rPr>
              <a:t>range()</a:t>
            </a:r>
            <a:r>
              <a:rPr sz="1450" i="1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function.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syntax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following: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8" y="4566030"/>
            <a:ext cx="774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stop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required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input,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while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step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optional.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provided,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be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automatically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replaced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0,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step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assumed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1.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796028" cy="21198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Lists</a:t>
            </a:r>
            <a:r>
              <a:rPr spc="-5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range()</a:t>
            </a:r>
            <a:r>
              <a:rPr spc="-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008" y="4025137"/>
            <a:ext cx="7759700" cy="1593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715" algn="just">
              <a:lnSpc>
                <a:spcPct val="108900"/>
              </a:lnSpc>
              <a:spcBef>
                <a:spcPts val="120"/>
              </a:spcBef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range(10)</a:t>
            </a:r>
            <a:r>
              <a:rPr sz="1250" i="1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provide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10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elements,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starting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0,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implied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after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indicating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value,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ending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at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tenth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consecutive</a:t>
            </a:r>
            <a:r>
              <a:rPr sz="1200" spc="-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-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9.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another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cell,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range()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declare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arguments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7,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instance,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Python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accept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3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7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stop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range.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So,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we’ll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4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elements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–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3,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4,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5,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6.</a:t>
            </a:r>
            <a:endParaRPr sz="1200">
              <a:latin typeface="Lato"/>
              <a:cs typeface="Lato"/>
            </a:endParaRPr>
          </a:p>
          <a:p>
            <a:pPr marL="12700" marR="6350" algn="just">
              <a:lnSpc>
                <a:spcPct val="109500"/>
              </a:lnSpc>
              <a:spcBef>
                <a:spcPts val="55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specify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step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range,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0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other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arguments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must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1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chosen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well.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range(1,20,2)</a:t>
            </a:r>
            <a:r>
              <a:rPr sz="1250" i="1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creates</a:t>
            </a:r>
            <a:r>
              <a:rPr sz="1200" spc="1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list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including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odd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19.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1,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end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19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(which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stop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20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minus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1),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stating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only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odd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numbers.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7903464" cy="13228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9008" y="3315715"/>
            <a:ext cx="774827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iteration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includes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conditional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loop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body.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tell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computer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all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even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between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0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19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state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“Odd”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places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odd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numbers.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Let’s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translate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into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computational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steps.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ts val="1470"/>
              </a:lnSpc>
              <a:spcBef>
                <a:spcPts val="139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leaves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remainder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0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divided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say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“if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even”,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line.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ts val="1470"/>
              </a:lnSpc>
            </a:pP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else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which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means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unless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even,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odd,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print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“Odd”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592" y="132587"/>
            <a:ext cx="8813800" cy="1209675"/>
            <a:chOff x="164592" y="132587"/>
            <a:chExt cx="8813800" cy="12096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" y="132587"/>
              <a:ext cx="8812530" cy="12092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8" y="134111"/>
              <a:ext cx="798576" cy="5638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65" dirty="0"/>
              <a:t> </a:t>
            </a:r>
            <a:r>
              <a:rPr dirty="0"/>
              <a:t>Conditional</a:t>
            </a:r>
            <a:r>
              <a:rPr spc="-65" dirty="0"/>
              <a:t> </a:t>
            </a:r>
            <a:r>
              <a:rPr dirty="0"/>
              <a:t>Statements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Loops</a:t>
            </a:r>
            <a:r>
              <a:rPr spc="-60" dirty="0"/>
              <a:t> </a:t>
            </a:r>
            <a:r>
              <a:rPr spc="-10" dirty="0"/>
              <a:t>Together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8" y="1720723"/>
            <a:ext cx="7748270" cy="3891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iterations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want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000009"/>
                </a:solidFill>
                <a:latin typeface="Lato"/>
                <a:cs typeface="Lato"/>
              </a:rPr>
              <a:t>go</a:t>
            </a:r>
            <a:r>
              <a:rPr sz="14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through</a:t>
            </a:r>
            <a:r>
              <a:rPr sz="1400" spc="-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variables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4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4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part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4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4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000009"/>
                </a:solidFill>
                <a:latin typeface="Lato"/>
                <a:cs typeface="Lato"/>
              </a:rPr>
              <a:t>list.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Lato"/>
              <a:cs typeface="Lato"/>
            </a:endParaRPr>
          </a:p>
          <a:p>
            <a:pPr marL="12700" marR="5715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count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number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items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whose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less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20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list.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First,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define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takes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argument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,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250" i="1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variable.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trick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that,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speak,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“departs”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from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0.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Let’s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spc="-10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Lato"/>
              <a:cs typeface="Lato"/>
            </a:endParaRPr>
          </a:p>
          <a:p>
            <a:pPr marL="4622165" marR="6350" algn="just">
              <a:lnSpc>
                <a:spcPts val="144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idea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that,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certain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conditions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are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verified,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50" i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change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its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value.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That’s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why,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such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situation,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appropriate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call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this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variable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rolling</a:t>
            </a:r>
            <a:r>
              <a:rPr sz="1200" b="1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spc="-20" dirty="0">
                <a:solidFill>
                  <a:srgbClr val="000009"/>
                </a:solidFill>
                <a:latin typeface="Lato"/>
                <a:cs typeface="Lato"/>
              </a:rPr>
              <a:t>sum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  <a:p>
            <a:pPr marL="4622165" marR="5080" algn="just">
              <a:lnSpc>
                <a:spcPct val="97600"/>
              </a:lnSpc>
              <a:spcBef>
                <a:spcPts val="1375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technically,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when</a:t>
            </a:r>
            <a:r>
              <a:rPr sz="1200" spc="1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consider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list,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18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0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smaller</a:t>
            </a:r>
            <a:r>
              <a:rPr sz="1200" spc="19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20,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we</a:t>
            </a:r>
            <a:r>
              <a:rPr sz="1200" spc="19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will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increment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finally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50" i="1" spc="-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value.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means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less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20,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50" i="1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grow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1,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x</a:t>
            </a:r>
            <a:r>
              <a:rPr sz="1250" i="1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greater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or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equal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20,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total</a:t>
            </a:r>
            <a:r>
              <a:rPr sz="1250" i="1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 grow.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So,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 a</a:t>
            </a:r>
            <a:r>
              <a:rPr sz="1200" spc="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given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list,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count()</a:t>
            </a:r>
            <a:r>
              <a:rPr sz="1250" i="1" spc="1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function</a:t>
            </a:r>
            <a:r>
              <a:rPr sz="1200" spc="175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return</a:t>
            </a:r>
            <a:r>
              <a:rPr sz="1200" spc="180" dirty="0">
                <a:solidFill>
                  <a:srgbClr val="000009"/>
                </a:solidFill>
                <a:latin typeface="Lato"/>
                <a:cs typeface="Lato"/>
              </a:rPr>
              <a:t> 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the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amount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of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numbers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smaller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than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20.</a:t>
            </a:r>
            <a:endParaRPr sz="12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All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Conditional</a:t>
            </a:r>
            <a:r>
              <a:rPr spc="-55" dirty="0"/>
              <a:t> </a:t>
            </a:r>
            <a:r>
              <a:rPr dirty="0"/>
              <a:t>Statements,</a:t>
            </a:r>
            <a:r>
              <a:rPr spc="-60" dirty="0"/>
              <a:t> </a:t>
            </a:r>
            <a:r>
              <a:rPr dirty="0"/>
              <a:t>Functions,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Loops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3256788"/>
            <a:ext cx="4451604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715608"/>
            <a:ext cx="7903464" cy="23580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Jupyter’s</a:t>
            </a:r>
            <a:r>
              <a:rPr spc="-70" dirty="0"/>
              <a:t> </a:t>
            </a:r>
            <a:r>
              <a:rPr dirty="0"/>
              <a:t>Interface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Prerequisites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Coding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68" y="4236720"/>
            <a:ext cx="7903464" cy="1487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9008" y="5912294"/>
            <a:ext cx="7745730" cy="3994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access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pressing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50" i="1" dirty="0">
                <a:solidFill>
                  <a:srgbClr val="000009"/>
                </a:solidFill>
                <a:latin typeface="Lato"/>
                <a:cs typeface="Lato"/>
              </a:rPr>
              <a:t>Enter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.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Once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you’ve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done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that,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you’ll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be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able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see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cursor,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so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start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typing code.</a:t>
            </a:r>
            <a:endParaRPr sz="1200">
              <a:latin typeface="Lato"/>
              <a:cs typeface="Lato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7903464" cy="16367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Jupyter’s</a:t>
            </a:r>
            <a:r>
              <a:rPr spc="-70" dirty="0"/>
              <a:t> </a:t>
            </a:r>
            <a:r>
              <a:rPr dirty="0"/>
              <a:t>Interface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Prerequisites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Coding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68" y="3672840"/>
            <a:ext cx="7903464" cy="20010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690116"/>
            <a:ext cx="4341876" cy="1799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Jupyter’s</a:t>
            </a:r>
            <a:r>
              <a:rPr spc="-70" dirty="0"/>
              <a:t> </a:t>
            </a:r>
            <a:r>
              <a:rPr dirty="0"/>
              <a:t>Interface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Prerequisites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Coding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68" y="3718559"/>
            <a:ext cx="4341876" cy="22082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13679" y="1722246"/>
            <a:ext cx="311404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command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two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ways.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first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one</a:t>
            </a:r>
            <a:r>
              <a:rPr sz="1200" spc="20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2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hold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Ctrl</a:t>
            </a:r>
            <a:r>
              <a:rPr sz="1200" spc="2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2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2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press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Enter.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By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doing</a:t>
            </a:r>
            <a:r>
              <a:rPr sz="1200" spc="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this,</a:t>
            </a:r>
            <a:r>
              <a:rPr sz="1200" spc="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machine</a:t>
            </a:r>
            <a:r>
              <a:rPr sz="1200" spc="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execute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in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cell,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“stay”</a:t>
            </a:r>
            <a:r>
              <a:rPr sz="1200" spc="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there,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meaning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 will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have</a:t>
            </a:r>
            <a:r>
              <a:rPr sz="1200" spc="-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created or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selected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another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cell.</a:t>
            </a:r>
            <a:endParaRPr sz="12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3679" y="3676269"/>
            <a:ext cx="31146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second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option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allows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for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more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fluid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code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writing.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</a:t>
            </a:r>
            <a:r>
              <a:rPr sz="1200" spc="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same</a:t>
            </a:r>
            <a:r>
              <a:rPr sz="1200" spc="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code,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hold</a:t>
            </a:r>
            <a:r>
              <a:rPr sz="1200" spc="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“Alt”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press</a:t>
            </a:r>
            <a:r>
              <a:rPr sz="1200" spc="4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“Enter”.</a:t>
            </a:r>
            <a:r>
              <a:rPr sz="1200" spc="4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4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previous</a:t>
            </a:r>
            <a:r>
              <a:rPr sz="1200" spc="43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two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commands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are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being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executed</a:t>
            </a:r>
            <a:r>
              <a:rPr sz="1200" spc="-1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then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new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where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write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created.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If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3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use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“Alt”</a:t>
            </a:r>
            <a:r>
              <a:rPr sz="1200" spc="3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r>
              <a:rPr sz="1200" spc="3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“Enter”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or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“Shift”</a:t>
            </a:r>
            <a:r>
              <a:rPr sz="1200" spc="34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and</a:t>
            </a:r>
            <a:endParaRPr sz="1200"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“Enter”,</a:t>
            </a:r>
            <a:r>
              <a:rPr sz="1200" spc="-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6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can</a:t>
            </a:r>
            <a:r>
              <a:rPr sz="1200" spc="-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continue</a:t>
            </a:r>
            <a:r>
              <a:rPr sz="1200" spc="-8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typing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code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easily.</a:t>
            </a:r>
            <a:endParaRPr sz="1200">
              <a:latin typeface="Lato"/>
              <a:cs typeface="Lato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132587"/>
            <a:ext cx="8812530" cy="12092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Jupyter’s</a:t>
            </a:r>
            <a:r>
              <a:rPr spc="-70" dirty="0"/>
              <a:t> </a:t>
            </a:r>
            <a:r>
              <a:rPr dirty="0"/>
              <a:t>Interface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Prerequisites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Coding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8" y="1859279"/>
            <a:ext cx="7892796" cy="1688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008" y="3683635"/>
            <a:ext cx="773747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markdown</a:t>
            </a:r>
            <a:r>
              <a:rPr sz="1200" b="1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000009"/>
                </a:solidFill>
                <a:latin typeface="Lato"/>
                <a:cs typeface="Lato"/>
              </a:rPr>
              <a:t>cell</a:t>
            </a:r>
            <a:r>
              <a:rPr sz="1200" b="1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is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</a:t>
            </a:r>
            <a:r>
              <a:rPr sz="1200" spc="15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cell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that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contains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strictly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documentation</a:t>
            </a:r>
            <a:r>
              <a:rPr sz="1200" spc="1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-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text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not</a:t>
            </a:r>
            <a:r>
              <a:rPr sz="1200" spc="114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executed</a:t>
            </a:r>
            <a:r>
              <a:rPr sz="1200" spc="13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as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code.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It</a:t>
            </a:r>
            <a:r>
              <a:rPr sz="1200" spc="12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will</a:t>
            </a:r>
            <a:r>
              <a:rPr sz="1200" spc="1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contain</a:t>
            </a:r>
            <a:r>
              <a:rPr sz="1200" spc="12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some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message</a:t>
            </a:r>
            <a:r>
              <a:rPr sz="1200" spc="-3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you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would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like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00009"/>
                </a:solidFill>
                <a:latin typeface="Lato"/>
                <a:cs typeface="Lato"/>
              </a:rPr>
              <a:t>leave</a:t>
            </a:r>
            <a:r>
              <a:rPr sz="1200" spc="-6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to</a:t>
            </a:r>
            <a:r>
              <a:rPr sz="1200" spc="-4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70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reader</a:t>
            </a:r>
            <a:r>
              <a:rPr sz="1200" spc="-25" dirty="0">
                <a:solidFill>
                  <a:srgbClr val="000009"/>
                </a:solidFill>
                <a:latin typeface="Lato"/>
                <a:cs typeface="Lato"/>
              </a:rPr>
              <a:t> of</a:t>
            </a:r>
            <a:r>
              <a:rPr sz="1200" spc="-7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000009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00000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000009"/>
                </a:solidFill>
                <a:latin typeface="Lato"/>
                <a:cs typeface="Lato"/>
              </a:rPr>
              <a:t>file.</a:t>
            </a:r>
            <a:endParaRPr sz="120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2940" y="71627"/>
            <a:ext cx="694944" cy="803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5156</Words>
  <Application>Microsoft Office PowerPoint</Application>
  <PresentationFormat>On-screen Show (4:3)</PresentationFormat>
  <Paragraphs>313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Carlito</vt:lpstr>
      <vt:lpstr>Courier New</vt:lpstr>
      <vt:lpstr>Lato</vt:lpstr>
      <vt:lpstr>Office Theme</vt:lpstr>
      <vt:lpstr>PowerPoint Presentation</vt:lpstr>
      <vt:lpstr>Programming Explained in 5 Minutes</vt:lpstr>
      <vt:lpstr>Why Python?</vt:lpstr>
      <vt:lpstr>Why Jupyter?</vt:lpstr>
      <vt:lpstr>Jupyter’s Interface – the Dashboard</vt:lpstr>
      <vt:lpstr>Jupyter’s Interface – Prerequisites for Coding</vt:lpstr>
      <vt:lpstr>Jupyter’s Interface – Prerequisites for Coding</vt:lpstr>
      <vt:lpstr>Jupyter’s Interface – Prerequisites for Coding</vt:lpstr>
      <vt:lpstr>Jupyter’s Interface – Prerequisites for Coding</vt:lpstr>
      <vt:lpstr>Variables</vt:lpstr>
      <vt:lpstr>Numbers and Boolean Values</vt:lpstr>
      <vt:lpstr>Strings</vt:lpstr>
      <vt:lpstr>Strings</vt:lpstr>
      <vt:lpstr>Strings</vt:lpstr>
      <vt:lpstr>Arithmetic Operators</vt:lpstr>
      <vt:lpstr>The Double Equality Sign</vt:lpstr>
      <vt:lpstr>Reassign Values</vt:lpstr>
      <vt:lpstr>Add Comments</vt:lpstr>
      <vt:lpstr>Line Continuation</vt:lpstr>
      <vt:lpstr>Indexing</vt:lpstr>
      <vt:lpstr>Indexing</vt:lpstr>
      <vt:lpstr>Structure Your Code with Indentation</vt:lpstr>
      <vt:lpstr>Comparison Operators</vt:lpstr>
      <vt:lpstr>Logical Operators</vt:lpstr>
      <vt:lpstr>Identity Operators</vt:lpstr>
      <vt:lpstr>Introduction to the IF statement</vt:lpstr>
      <vt:lpstr>Introduction to the IF statement</vt:lpstr>
      <vt:lpstr>Add an ELSE statement</vt:lpstr>
      <vt:lpstr>Add an ELSE statement</vt:lpstr>
      <vt:lpstr>Else if, for Brief - ELIF</vt:lpstr>
      <vt:lpstr>Else if, for Brief - ELIF</vt:lpstr>
      <vt:lpstr>A Note on Boolean Values</vt:lpstr>
      <vt:lpstr>Defining a Function in Python</vt:lpstr>
      <vt:lpstr>Creating a Function with a Parameter</vt:lpstr>
      <vt:lpstr>Creating a Function with a Parameter</vt:lpstr>
      <vt:lpstr>print vs. return</vt:lpstr>
      <vt:lpstr>Using a Function in Another Function</vt:lpstr>
      <vt:lpstr>Creating Functions Containing a Few Arguments</vt:lpstr>
      <vt:lpstr>Creating Functions Containing a Few Arguments</vt:lpstr>
      <vt:lpstr>Notable Built-In Functions in Python</vt:lpstr>
      <vt:lpstr>Notable Built-In Functions in Python</vt:lpstr>
      <vt:lpstr>Lists</vt:lpstr>
      <vt:lpstr>Help Yourself with Methods</vt:lpstr>
      <vt:lpstr>Help Yourself with Methods</vt:lpstr>
      <vt:lpstr>List Slicing</vt:lpstr>
      <vt:lpstr>Tuples</vt:lpstr>
      <vt:lpstr>Dictionaries</vt:lpstr>
      <vt:lpstr>For Loops</vt:lpstr>
      <vt:lpstr>While Loops and Incrementing</vt:lpstr>
      <vt:lpstr>Create Lists with the range() Function</vt:lpstr>
      <vt:lpstr>Create Lists with the range() Function</vt:lpstr>
      <vt:lpstr>Use Conditional Statements and Loops Together</vt:lpstr>
      <vt:lpstr>All In – Conditional Statements, Functions, and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Osama Subhani</cp:lastModifiedBy>
  <cp:revision>1</cp:revision>
  <dcterms:created xsi:type="dcterms:W3CDTF">2024-11-21T07:20:12Z</dcterms:created>
  <dcterms:modified xsi:type="dcterms:W3CDTF">2024-11-23T16:41:01Z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2024-11-21T00:00:00Z</vt:filetime>
  </property>
  <property fmtid="{D5CDD505-2E9C-101B-9397-08002B2CF9AE}" pid="5" name="Producer">
    <vt:lpwstr>3-Heights(TM) PDF Security Shell 4.8.25.2 (http://www.pdf-tools.com)</vt:lpwstr>
  </property>
</Properties>
</file>