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13"/>
  </p:notesMasterIdLst>
  <p:sldIdLst>
    <p:sldId id="256" r:id="rId3"/>
    <p:sldId id="264" r:id="rId4"/>
    <p:sldId id="257" r:id="rId5"/>
    <p:sldId id="259" r:id="rId6"/>
    <p:sldId id="260" r:id="rId7"/>
    <p:sldId id="261" r:id="rId8"/>
    <p:sldId id="262" r:id="rId9"/>
    <p:sldId id="263" r:id="rId10"/>
    <p:sldId id="280" r:id="rId11"/>
    <p:sldId id="29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00fc9f71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00fc9f71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Where we are now. How to become data scientiest. By working or by sitting.</a:t>
            </a:r>
          </a:p>
          <a:p>
            <a:pPr marL="0" lvl="0" indent="0" algn="l" rtl="0">
              <a:spcBef>
                <a:spcPts val="0"/>
              </a:spcBef>
              <a:spcAft>
                <a:spcPts val="0"/>
              </a:spcAft>
              <a:buNone/>
            </a:pPr>
            <a:r>
              <a:rPr lang="en-GB"/>
              <a:t>By understanding or by listening. By inlvolving or by excusing. By taking interest or by feeling bore. What is the value things you have. If you have some values, you enjoy listening your mom and feel her that are so innocent kid, (even you are not)</a:t>
            </a:r>
          </a:p>
          <a:p>
            <a:pPr marL="0" lvl="0" indent="0" algn="l" rtl="0">
              <a:spcBef>
                <a:spcPts val="0"/>
              </a:spcBef>
              <a:spcAft>
                <a:spcPts val="0"/>
              </a:spcAft>
              <a:buNone/>
            </a:pPr>
            <a:r>
              <a:rPr lang="en-GB"/>
              <a:t>Complaining, excusing, depressing, frustrating, confusing. Togahter we can take over  such tings.</a:t>
            </a:r>
          </a:p>
          <a:p>
            <a:pPr marL="0" lvl="0" indent="0" algn="l" rtl="0">
              <a:spcBef>
                <a:spcPts val="0"/>
              </a:spcBef>
              <a:spcAft>
                <a:spcPts val="0"/>
              </a:spcAft>
              <a:buNone/>
            </a:pPr>
            <a:r>
              <a:rPr lang="en-GB"/>
              <a:t>Supporting each others. Engaging our colleges, sitting next to us. Could be a partner in crime or partner in success. A great time pass could be most valuable time for you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00fc9f7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600fc9f7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00fc9f71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00fc9f71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00fc9f71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00fc9f7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00fc9f71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00fc9f71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018f99ed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018f99ed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43D0546-4E1C-4DA7-B8A3-0EED4C875094}"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2699349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3D0546-4E1C-4DA7-B8A3-0EED4C875094}"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964105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D0546-4E1C-4DA7-B8A3-0EED4C875094}"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960583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3D0546-4E1C-4DA7-B8A3-0EED4C875094}"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415957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3D0546-4E1C-4DA7-B8A3-0EED4C875094}"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82525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3D0546-4E1C-4DA7-B8A3-0EED4C875094}"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1277589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D0546-4E1C-4DA7-B8A3-0EED4C875094}"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1632765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43D0546-4E1C-4DA7-B8A3-0EED4C875094}"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182921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43D0546-4E1C-4DA7-B8A3-0EED4C875094}"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1166828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3D0546-4E1C-4DA7-B8A3-0EED4C875094}"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3135796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3D0546-4E1C-4DA7-B8A3-0EED4C875094}"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9548A-6BBC-4EBB-975A-8F79A7A0426B}" type="slidenum">
              <a:rPr lang="en-US" smtClean="0"/>
              <a:pPr/>
              <a:t>‹#›</a:t>
            </a:fld>
            <a:endParaRPr lang="en-US"/>
          </a:p>
        </p:txBody>
      </p:sp>
    </p:spTree>
    <p:extLst>
      <p:ext uri="{BB962C8B-B14F-4D97-AF65-F5344CB8AC3E}">
        <p14:creationId xmlns:p14="http://schemas.microsoft.com/office/powerpoint/2010/main" val="334526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3D0546-4E1C-4DA7-B8A3-0EED4C875094}" type="datetimeFigureOut">
              <a:rPr lang="en-US" smtClean="0"/>
              <a:pPr/>
              <a:t>12/4/2024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F69548A-6BBC-4EBB-975A-8F79A7A0426B}" type="slidenum">
              <a:rPr lang="en-US" smtClean="0"/>
              <a:pPr/>
              <a:t>‹#›</a:t>
            </a:fld>
            <a:endParaRPr lang="en-US"/>
          </a:p>
        </p:txBody>
      </p:sp>
    </p:spTree>
    <p:extLst>
      <p:ext uri="{BB962C8B-B14F-4D97-AF65-F5344CB8AC3E}">
        <p14:creationId xmlns:p14="http://schemas.microsoft.com/office/powerpoint/2010/main" val="3671751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rgbClr val="C00000"/>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85" y="1875790"/>
            <a:ext cx="8720455" cy="20707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b="1">
                <a:solidFill>
                  <a:srgbClr val="741B47"/>
                </a:solidFill>
              </a:rPr>
              <a:t>Data Analysis and Handling with Pandas</a:t>
            </a:r>
            <a:endParaRPr sz="3600" b="1">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 in pandas</a:t>
            </a:r>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697482" y="1353064"/>
            <a:ext cx="5826887" cy="3438268"/>
            <a:chOff x="855834" y="1809106"/>
            <a:chExt cx="8181975" cy="5048894"/>
          </a:xfrm>
        </p:grpSpPr>
        <p:pic>
          <p:nvPicPr>
            <p:cNvPr id="1026" name="Picture 2"/>
            <p:cNvPicPr>
              <a:picLocks noChangeAspect="1" noChangeArrowheads="1"/>
            </p:cNvPicPr>
            <p:nvPr/>
          </p:nvPicPr>
          <p:blipFill>
            <a:blip r:embed="rId2"/>
            <a:srcRect/>
            <a:stretch>
              <a:fillRect/>
            </a:stretch>
          </p:blipFill>
          <p:spPr bwMode="auto">
            <a:xfrm>
              <a:off x="855834" y="1809106"/>
              <a:ext cx="8181975" cy="38576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t="25082"/>
            <a:stretch>
              <a:fillRect/>
            </a:stretch>
          </p:blipFill>
          <p:spPr bwMode="auto">
            <a:xfrm>
              <a:off x="871152" y="5687712"/>
              <a:ext cx="8077200" cy="1170288"/>
            </a:xfrm>
            <a:prstGeom prst="rect">
              <a:avLst/>
            </a:prstGeom>
            <a:noFill/>
            <a:ln w="9525">
              <a:noFill/>
              <a:miter lim="800000"/>
              <a:headEnd/>
              <a:tailEnd/>
            </a:ln>
            <a:effec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700" dirty="0"/>
              <a:t>It contains data structures and data manipulation tools designed to make data cleaning and analysis fast and easy in Python.</a:t>
            </a:r>
          </a:p>
          <a:p>
            <a:r>
              <a:rPr lang="en-US" sz="2700" dirty="0"/>
              <a:t>Pandas is designed for working with tabular or heterogeneous data. </a:t>
            </a:r>
          </a:p>
          <a:p>
            <a:r>
              <a:rPr lang="en-US" sz="2700" dirty="0" err="1"/>
              <a:t>NumPy</a:t>
            </a:r>
            <a:r>
              <a:rPr lang="en-US" sz="2700" dirty="0"/>
              <a:t>, by contrast, is best suited for working with homogeneous numerical array data.</a:t>
            </a:r>
          </a:p>
          <a:p>
            <a:endParaRPr lang="en-US" sz="2700" dirty="0"/>
          </a:p>
        </p:txBody>
      </p:sp>
    </p:spTree>
    <p:extLst>
      <p:ext uri="{BB962C8B-B14F-4D97-AF65-F5344CB8AC3E}">
        <p14:creationId xmlns:p14="http://schemas.microsoft.com/office/powerpoint/2010/main" val="301540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A64D79"/>
              </a:buClr>
              <a:buSzPts val="3000"/>
              <a:buChar char="●"/>
            </a:pPr>
            <a:r>
              <a:rPr lang="en-GB" sz="3000">
                <a:solidFill>
                  <a:srgbClr val="A64D79"/>
                </a:solidFill>
              </a:rPr>
              <a:t>Why Data Handling</a:t>
            </a:r>
            <a:endParaRPr sz="3000">
              <a:solidFill>
                <a:srgbClr val="A64D79"/>
              </a:solidFill>
            </a:endParaRPr>
          </a:p>
          <a:p>
            <a:pPr marL="0" lvl="0" indent="0" algn="l" rtl="0">
              <a:spcBef>
                <a:spcPts val="1600"/>
              </a:spcBef>
              <a:spcAft>
                <a:spcPts val="0"/>
              </a:spcAft>
              <a:buNone/>
            </a:pPr>
            <a:endParaRPr b="1">
              <a:solidFill>
                <a:srgbClr val="0000FF"/>
              </a:solidFill>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We need to manage Multi -dimensional data for our AI projects </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Organized  and well managed data is a requirment for All Steps in AI (Training, Validation, Testing, and Predicting)</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endParaRPr sz="3000">
              <a:solidFill>
                <a:srgbClr val="A64D7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solidFill>
                  <a:srgbClr val="0000FF"/>
                </a:solidFill>
              </a:rPr>
              <a:t>Example:  International Students</a:t>
            </a:r>
            <a:endParaRPr>
              <a:solidFill>
                <a:srgbClr val="0B5394"/>
              </a:solidFill>
            </a:endParaRPr>
          </a:p>
          <a:p>
            <a:pPr marL="0" lvl="0" indent="0" algn="l" rtl="0">
              <a:spcBef>
                <a:spcPts val="0"/>
              </a:spcBef>
              <a:spcAft>
                <a:spcPts val="0"/>
              </a:spcAft>
              <a:buNone/>
            </a:pPr>
            <a:endParaRPr>
              <a:solidFill>
                <a:srgbClr val="0B5394"/>
              </a:solidFill>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5" name="Google Shape;75;p16"/>
          <p:cNvPicPr preferRelativeResize="0"/>
          <p:nvPr/>
        </p:nvPicPr>
        <p:blipFill>
          <a:blip r:embed="rId3"/>
          <a:stretch>
            <a:fillRect/>
          </a:stretch>
        </p:blipFill>
        <p:spPr>
          <a:xfrm>
            <a:off x="311700" y="1152475"/>
            <a:ext cx="8341475"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solidFill>
                  <a:srgbClr val="0000FF"/>
                </a:solidFill>
              </a:rPr>
              <a:t>Different Types of data….</a:t>
            </a:r>
            <a:endParaRPr b="1">
              <a:solidFill>
                <a:srgbClr val="0000FF"/>
              </a:solidFill>
            </a:endParaRPr>
          </a:p>
        </p:txBody>
      </p:sp>
      <p:sp>
        <p:nvSpPr>
          <p:cNvPr id="81" name="Google Shape;81;p17"/>
          <p:cNvSpPr txBox="1">
            <a:spLocks noGrp="1"/>
          </p:cNvSpPr>
          <p:nvPr>
            <p:ph type="body" idx="1"/>
          </p:nvPr>
        </p:nvSpPr>
        <p:spPr>
          <a:xfrm>
            <a:off x="311700" y="1152475"/>
            <a:ext cx="91440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A64D79"/>
              </a:buClr>
              <a:buSzPts val="2400"/>
              <a:buChar char="●"/>
            </a:pPr>
            <a:r>
              <a:rPr lang="en-GB" sz="2400">
                <a:solidFill>
                  <a:srgbClr val="A64D79"/>
                </a:solidFill>
              </a:rPr>
              <a:t>Textual data (Reviews, comments, News, posts)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Numerical Data (Labour Force, litracy rate, economics indicators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Pictures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Videos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Time Series (Daily temperatures for 5 years)</a:t>
            </a:r>
            <a:endParaRPr sz="2400">
              <a:solidFill>
                <a:srgbClr val="A64D79"/>
              </a:solidFill>
            </a:endParaRPr>
          </a:p>
          <a:p>
            <a:pPr marL="457200" lvl="0" indent="-381000" algn="l" rtl="0">
              <a:spcBef>
                <a:spcPts val="0"/>
              </a:spcBef>
              <a:spcAft>
                <a:spcPts val="0"/>
              </a:spcAft>
              <a:buClr>
                <a:srgbClr val="A64D79"/>
              </a:buClr>
              <a:buSzPts val="2400"/>
              <a:buChar char="●"/>
            </a:pPr>
            <a:r>
              <a:rPr lang="en-GB" sz="2400">
                <a:solidFill>
                  <a:srgbClr val="A64D79"/>
                </a:solidFill>
              </a:rPr>
              <a:t>Other Patterns </a:t>
            </a:r>
            <a:endParaRPr sz="2400">
              <a:solidFill>
                <a:srgbClr val="A64D7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solidFill>
                  <a:srgbClr val="0000FF"/>
                </a:solidFill>
              </a:rPr>
              <a:t>Common Action over data</a:t>
            </a: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Collecting and Storing, </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Filtering  Sampling, </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Filling and removing Duplicates</a:t>
            </a:r>
            <a:endParaRPr sz="3000">
              <a:solidFill>
                <a:srgbClr val="A64D79"/>
              </a:solidFill>
            </a:endParaRPr>
          </a:p>
          <a:p>
            <a:pPr marL="457200" marR="0" lvl="0" indent="-419100" algn="l" rtl="0">
              <a:lnSpc>
                <a:spcPct val="115000"/>
              </a:lnSpc>
              <a:spcBef>
                <a:spcPts val="0"/>
              </a:spcBef>
              <a:spcAft>
                <a:spcPts val="0"/>
              </a:spcAft>
              <a:buClr>
                <a:srgbClr val="A64D79"/>
              </a:buClr>
              <a:buSzPts val="3000"/>
              <a:buChar char="●"/>
            </a:pPr>
            <a:r>
              <a:rPr lang="en-GB" sz="3000">
                <a:solidFill>
                  <a:srgbClr val="A64D79"/>
                </a:solidFill>
              </a:rPr>
              <a:t>Merging and Splitting</a:t>
            </a:r>
            <a:endParaRPr sz="3000">
              <a:solidFill>
                <a:srgbClr val="A64D7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b="1">
                <a:solidFill>
                  <a:srgbClr val="0000FF"/>
                </a:solidFill>
              </a:rPr>
              <a:t>Data processing pipeline: a typical example</a:t>
            </a:r>
            <a:endParaRPr b="1">
              <a:solidFill>
                <a:srgbClr val="0000FF"/>
              </a:solidFill>
            </a:endParaRPr>
          </a:p>
        </p:txBody>
      </p:sp>
      <p:sp>
        <p:nvSpPr>
          <p:cNvPr id="93" name="Google Shape;93;p19"/>
          <p:cNvSpPr/>
          <p:nvPr/>
        </p:nvSpPr>
        <p:spPr>
          <a:xfrm>
            <a:off x="311700" y="1471975"/>
            <a:ext cx="18132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Collecting</a:t>
            </a:r>
            <a:r>
              <a:rPr lang="en-GB"/>
              <a:t> </a:t>
            </a:r>
          </a:p>
        </p:txBody>
      </p:sp>
      <p:sp>
        <p:nvSpPr>
          <p:cNvPr id="94" name="Google Shape;94;p19"/>
          <p:cNvSpPr/>
          <p:nvPr/>
        </p:nvSpPr>
        <p:spPr>
          <a:xfrm>
            <a:off x="3288650" y="1471975"/>
            <a:ext cx="18132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Filling Missing</a:t>
            </a:r>
          </a:p>
        </p:txBody>
      </p:sp>
      <p:sp>
        <p:nvSpPr>
          <p:cNvPr id="95" name="Google Shape;95;p19"/>
          <p:cNvSpPr/>
          <p:nvPr/>
        </p:nvSpPr>
        <p:spPr>
          <a:xfrm>
            <a:off x="5672825" y="147197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Removing Uncessary Data</a:t>
            </a:r>
          </a:p>
        </p:txBody>
      </p:sp>
      <p:sp>
        <p:nvSpPr>
          <p:cNvPr id="96" name="Google Shape;96;p19"/>
          <p:cNvSpPr/>
          <p:nvPr/>
        </p:nvSpPr>
        <p:spPr>
          <a:xfrm>
            <a:off x="385325" y="284487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Adding new data</a:t>
            </a:r>
          </a:p>
        </p:txBody>
      </p:sp>
      <p:sp>
        <p:nvSpPr>
          <p:cNvPr id="97" name="Google Shape;97;p19"/>
          <p:cNvSpPr/>
          <p:nvPr/>
        </p:nvSpPr>
        <p:spPr>
          <a:xfrm>
            <a:off x="3170500" y="284487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Data Spliting</a:t>
            </a:r>
          </a:p>
        </p:txBody>
      </p:sp>
      <p:sp>
        <p:nvSpPr>
          <p:cNvPr id="98" name="Google Shape;98;p19"/>
          <p:cNvSpPr/>
          <p:nvPr/>
        </p:nvSpPr>
        <p:spPr>
          <a:xfrm>
            <a:off x="6112600" y="292752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Feeding to ML</a:t>
            </a:r>
          </a:p>
        </p:txBody>
      </p:sp>
      <p:sp>
        <p:nvSpPr>
          <p:cNvPr id="99" name="Google Shape;99;p19"/>
          <p:cNvSpPr/>
          <p:nvPr/>
        </p:nvSpPr>
        <p:spPr>
          <a:xfrm>
            <a:off x="3170500" y="4078275"/>
            <a:ext cx="2591700" cy="749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2400"/>
              <a:t>Large Data handling</a:t>
            </a:r>
          </a:p>
        </p:txBody>
      </p:sp>
      <p:cxnSp>
        <p:nvCxnSpPr>
          <p:cNvPr id="100" name="Google Shape;100;p19"/>
          <p:cNvCxnSpPr>
            <a:stCxn id="93" idx="3"/>
            <a:endCxn id="94" idx="1"/>
          </p:cNvCxnSpPr>
          <p:nvPr/>
        </p:nvCxnSpPr>
        <p:spPr>
          <a:xfrm>
            <a:off x="2124900" y="1846825"/>
            <a:ext cx="1163700" cy="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9"/>
          <p:cNvCxnSpPr>
            <a:stCxn id="94" idx="3"/>
            <a:endCxn id="95" idx="1"/>
          </p:cNvCxnSpPr>
          <p:nvPr/>
        </p:nvCxnSpPr>
        <p:spPr>
          <a:xfrm>
            <a:off x="5101850" y="1846825"/>
            <a:ext cx="570900" cy="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9"/>
          <p:cNvCxnSpPr>
            <a:stCxn id="95" idx="2"/>
            <a:endCxn id="96" idx="0"/>
          </p:cNvCxnSpPr>
          <p:nvPr/>
        </p:nvCxnSpPr>
        <p:spPr>
          <a:xfrm rot="5400000">
            <a:off x="4013375" y="-110525"/>
            <a:ext cx="623100" cy="52875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103" name="Google Shape;103;p19"/>
          <p:cNvCxnSpPr>
            <a:stCxn id="97" idx="1"/>
            <a:endCxn id="97" idx="1"/>
          </p:cNvCxnSpPr>
          <p:nvPr/>
        </p:nvCxnSpPr>
        <p:spPr>
          <a:xfrm>
            <a:off x="3170500" y="3219725"/>
            <a:ext cx="0" cy="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19"/>
          <p:cNvCxnSpPr>
            <a:stCxn id="96" idx="3"/>
            <a:endCxn id="97" idx="1"/>
          </p:cNvCxnSpPr>
          <p:nvPr/>
        </p:nvCxnSpPr>
        <p:spPr>
          <a:xfrm>
            <a:off x="2977025" y="3219725"/>
            <a:ext cx="193500" cy="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9"/>
          <p:cNvCxnSpPr>
            <a:stCxn id="97" idx="3"/>
            <a:endCxn id="98" idx="1"/>
          </p:cNvCxnSpPr>
          <p:nvPr/>
        </p:nvCxnSpPr>
        <p:spPr>
          <a:xfrm>
            <a:off x="5762200" y="3219725"/>
            <a:ext cx="350400" cy="82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3BAB-F922-9991-B81F-C2B768A2D28F}"/>
              </a:ext>
            </a:extLst>
          </p:cNvPr>
          <p:cNvSpPr>
            <a:spLocks noGrp="1"/>
          </p:cNvSpPr>
          <p:nvPr>
            <p:ph type="title"/>
          </p:nvPr>
        </p:nvSpPr>
        <p:spPr/>
        <p:txBody>
          <a:bodyPr/>
          <a:lstStyle/>
          <a:p>
            <a:r>
              <a:rPr lang="en-US" dirty="0"/>
              <a:t>For starters</a:t>
            </a:r>
            <a:endParaRPr lang="en-PK" dirty="0"/>
          </a:p>
        </p:txBody>
      </p:sp>
      <p:sp>
        <p:nvSpPr>
          <p:cNvPr id="3" name="Text Placeholder 2">
            <a:extLst>
              <a:ext uri="{FF2B5EF4-FFF2-40B4-BE49-F238E27FC236}">
                <a16:creationId xmlns:a16="http://schemas.microsoft.com/office/drawing/2014/main" id="{DD0490EA-68F9-C986-309E-E5879CA68A90}"/>
              </a:ext>
            </a:extLst>
          </p:cNvPr>
          <p:cNvSpPr>
            <a:spLocks noGrp="1"/>
          </p:cNvSpPr>
          <p:nvPr>
            <p:ph type="body" idx="1"/>
          </p:nvPr>
        </p:nvSpPr>
        <p:spPr/>
        <p:txBody>
          <a:bodyPr/>
          <a:lstStyle/>
          <a:p>
            <a:r>
              <a:rPr lang="en-US" dirty="0"/>
              <a:t>Series.</a:t>
            </a:r>
          </a:p>
          <a:p>
            <a:r>
              <a:rPr lang="en-US" dirty="0" err="1"/>
              <a:t>Dataframe</a:t>
            </a:r>
            <a:r>
              <a:rPr lang="en-US" dirty="0"/>
              <a:t>.</a:t>
            </a:r>
          </a:p>
          <a:p>
            <a:r>
              <a:rPr lang="en-US" dirty="0"/>
              <a:t>Data loading, storage and manipulation.</a:t>
            </a:r>
          </a:p>
        </p:txBody>
      </p:sp>
    </p:spTree>
    <p:extLst>
      <p:ext uri="{BB962C8B-B14F-4D97-AF65-F5344CB8AC3E}">
        <p14:creationId xmlns:p14="http://schemas.microsoft.com/office/powerpoint/2010/main" val="2009208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1103710" y="675085"/>
            <a:ext cx="6936581" cy="379333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320</Words>
  <Application>Microsoft Office PowerPoint</Application>
  <PresentationFormat>On-screen Show (16:9)</PresentationFormat>
  <Paragraphs>38</Paragraphs>
  <Slides>10</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Simple Light</vt:lpstr>
      <vt:lpstr>Office Theme</vt:lpstr>
      <vt:lpstr>PowerPoint Presentation</vt:lpstr>
      <vt:lpstr>Introduction</vt:lpstr>
      <vt:lpstr>Why Data Handling </vt:lpstr>
      <vt:lpstr>Example:  International Students </vt:lpstr>
      <vt:lpstr>Different Types of data….</vt:lpstr>
      <vt:lpstr>Common Action over data</vt:lpstr>
      <vt:lpstr>Data processing pipeline: a typical example</vt:lpstr>
      <vt:lpstr>For starters</vt:lpstr>
      <vt:lpstr>PowerPoint Presentation</vt:lpstr>
      <vt:lpstr>Reading data in pandas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Osama Subhani</cp:lastModifiedBy>
  <cp:revision>3</cp:revision>
  <dcterms:created xsi:type="dcterms:W3CDTF">2019-09-17T16:59:14Z</dcterms:created>
  <dcterms:modified xsi:type="dcterms:W3CDTF">2024-12-04T09:20:22Z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