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7" r:id="rId30"/>
    <p:sldId id="288" r:id="rId31"/>
    <p:sldId id="290" r:id="rId32"/>
    <p:sldId id="285" r:id="rId33"/>
    <p:sldId id="292" r:id="rId34"/>
    <p:sldId id="291" r:id="rId35"/>
    <p:sldId id="293" r:id="rId3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day 16.5.2016" id="{E6A0BD97-8A78-482A-B960-CCA6B914E39D}">
          <p14:sldIdLst>
            <p14:sldId id="256"/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4"/>
            <p14:sldId id="275"/>
          </p14:sldIdLst>
        </p14:section>
        <p14:section name="Wednesday 18.5.2016" id="{35FCB3AF-ADFD-4313-AE42-57A0640DFE47}">
          <p14:sldIdLst>
            <p14:sldId id="289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7"/>
            <p14:sldId id="288"/>
            <p14:sldId id="290"/>
            <p14:sldId id="285"/>
            <p14:sldId id="292"/>
            <p14:sldId id="291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9372AF-F7EA-4C11-BBFE-79600F1AD181}" type="datetimeFigureOut">
              <a:rPr lang="fi-FI" smtClean="0"/>
              <a:t>18/05/16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Summer 2016</a:t>
            </a:r>
          </a:p>
          <a:p>
            <a:endParaRPr lang="fi-FI" dirty="0"/>
          </a:p>
          <a:p>
            <a:r>
              <a:rPr lang="fi-FI" b="1" dirty="0" smtClean="0"/>
              <a:t>A.B.</a:t>
            </a:r>
            <a:endParaRPr lang="fi-FI" b="1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50854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syntax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”;” is </a:t>
            </a:r>
            <a:r>
              <a:rPr lang="fi-FI" dirty="0" err="1" smtClean="0"/>
              <a:t>optional</a:t>
            </a:r>
            <a:r>
              <a:rPr lang="fi-FI" dirty="0" smtClean="0"/>
              <a:t>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314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704972" cy="3508977"/>
          </a:xfrm>
        </p:spPr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declerations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constants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let</a:t>
            </a:r>
            <a:r>
              <a:rPr lang="fi-FI" dirty="0" smtClean="0"/>
              <a:t> a = ”</a:t>
            </a:r>
            <a:r>
              <a:rPr lang="fi-FI" dirty="0" err="1" smtClean="0">
                <a:sym typeface="Wingdings" panose="05000000000000000000" pitchFamily="2" charset="2"/>
              </a:rPr>
              <a:t>Cannot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be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changed</a:t>
            </a:r>
            <a:r>
              <a:rPr lang="fi-FI" dirty="0" smtClean="0">
                <a:sym typeface="Wingdings" panose="05000000000000000000" pitchFamily="2" charset="2"/>
              </a:rPr>
              <a:t>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b = ”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changed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Variable’s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clarified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53874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Int</a:t>
            </a:r>
            <a:r>
              <a:rPr lang="fi-FI" dirty="0" smtClean="0"/>
              <a:t>, </a:t>
            </a:r>
            <a:r>
              <a:rPr lang="fi-FI" dirty="0" err="1" smtClean="0"/>
              <a:t>Double</a:t>
            </a:r>
            <a:r>
              <a:rPr lang="fi-FI" dirty="0" smtClean="0"/>
              <a:t>, </a:t>
            </a:r>
            <a:r>
              <a:rPr lang="fi-FI" dirty="0" err="1" smtClean="0"/>
              <a:t>String</a:t>
            </a:r>
            <a:r>
              <a:rPr lang="fi-FI" dirty="0" smtClean="0"/>
              <a:t>, </a:t>
            </a:r>
            <a:r>
              <a:rPr lang="fi-FI" dirty="0" err="1" smtClean="0"/>
              <a:t>Character</a:t>
            </a:r>
            <a:r>
              <a:rPr lang="fi-FI" dirty="0" smtClean="0"/>
              <a:t>, </a:t>
            </a:r>
            <a:r>
              <a:rPr lang="fi-FI" dirty="0" err="1" smtClean="0"/>
              <a:t>Bool</a:t>
            </a:r>
            <a:r>
              <a:rPr lang="fi-FI" dirty="0" smtClean="0"/>
              <a:t> and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!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80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/>
              <a:t>Variables</a:t>
            </a:r>
            <a:r>
              <a:rPr lang="fi-FI" b="1" dirty="0" smtClean="0"/>
              <a:t> </a:t>
            </a:r>
            <a:r>
              <a:rPr lang="fi-FI" b="1" dirty="0" err="1" smtClean="0"/>
              <a:t>can</a:t>
            </a:r>
            <a:r>
              <a:rPr lang="fi-FI" b="1" dirty="0" smtClean="0"/>
              <a:t> </a:t>
            </a:r>
            <a:r>
              <a:rPr lang="fi-FI" b="1" dirty="0" err="1" smtClean="0"/>
              <a:t>be</a:t>
            </a:r>
            <a:r>
              <a:rPr lang="fi-FI" b="1" dirty="0" smtClean="0"/>
              <a:t> </a:t>
            </a:r>
            <a:r>
              <a:rPr lang="fi-FI" b="1" dirty="0" err="1" smtClean="0"/>
              <a:t>named</a:t>
            </a:r>
            <a:r>
              <a:rPr lang="fi-FI" b="1" dirty="0" smtClean="0"/>
              <a:t> with </a:t>
            </a:r>
            <a:r>
              <a:rPr lang="fi-FI" b="1" dirty="0" err="1" smtClean="0"/>
              <a:t>emojis</a:t>
            </a:r>
            <a:r>
              <a:rPr lang="fi-FI" b="1" dirty="0" smtClean="0"/>
              <a:t>!</a:t>
            </a:r>
            <a:endParaRPr lang="fi-FI" b="1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83211" cy="2794221"/>
          </a:xfrm>
        </p:spPr>
      </p:pic>
    </p:spTree>
    <p:extLst>
      <p:ext uri="{BB962C8B-B14F-4D97-AF65-F5344CB8AC3E}">
        <p14:creationId xmlns:p14="http://schemas.microsoft.com/office/powerpoint/2010/main" val="8845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Working</a:t>
            </a:r>
            <a:r>
              <a:rPr lang="fi-FI" dirty="0" smtClean="0"/>
              <a:t> with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there’s</a:t>
            </a:r>
            <a:r>
              <a:rPr lang="fi-FI" dirty="0" smtClean="0"/>
              <a:t> a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haven’t</a:t>
            </a:r>
            <a:r>
              <a:rPr lang="fi-FI" dirty="0" smtClean="0"/>
              <a:t> set a </a:t>
            </a:r>
            <a:r>
              <a:rPr lang="fi-FI" dirty="0" err="1" smtClean="0"/>
              <a:t>value</a:t>
            </a:r>
            <a:r>
              <a:rPr lang="fi-FI" dirty="0" smtClean="0"/>
              <a:t> to </a:t>
            </a:r>
            <a:r>
              <a:rPr lang="fi-FI" dirty="0" err="1" smtClean="0"/>
              <a:t>yet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// and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set a </a:t>
            </a:r>
            <a:r>
              <a:rPr lang="fi-FI" dirty="0" err="1" smtClean="0"/>
              <a:t>value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</a:t>
            </a:r>
            <a:r>
              <a:rPr lang="fi-FI" dirty="0" err="1" smtClean="0"/>
              <a:t>variable_name</a:t>
            </a:r>
            <a:r>
              <a:rPr lang="fi-FI" dirty="0" smtClean="0"/>
              <a:t> = 123</a:t>
            </a:r>
          </a:p>
          <a:p>
            <a:r>
              <a:rPr lang="fi-FI" dirty="0" smtClean="0"/>
              <a:t>To </a:t>
            </a:r>
            <a:r>
              <a:rPr lang="fi-FI" dirty="0" err="1" smtClean="0"/>
              <a:t>print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print(”\(name_of_your_variable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print(”Value</a:t>
            </a:r>
            <a:r>
              <a:rPr lang="fi-FI" dirty="0" smtClean="0"/>
              <a:t> is \(</a:t>
            </a:r>
            <a:r>
              <a:rPr lang="fi-FI" dirty="0" err="1" smtClean="0"/>
              <a:t>name_of_your_variable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45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Arithmetics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/>
              <a:t> </a:t>
            </a:r>
            <a:r>
              <a:rPr lang="fi-FI" dirty="0" err="1" smtClean="0"/>
              <a:t>arithmetics</a:t>
            </a:r>
            <a:r>
              <a:rPr lang="fi-FI" dirty="0" smtClean="0"/>
              <a:t> </a:t>
            </a:r>
            <a:r>
              <a:rPr lang="fi-FI" dirty="0" err="1" smtClean="0"/>
              <a:t>symbols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,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for </a:t>
            </a:r>
            <a:r>
              <a:rPr lang="fi-FI" dirty="0" err="1" smtClean="0"/>
              <a:t>example</a:t>
            </a:r>
            <a:r>
              <a:rPr lang="fi-FI" dirty="0" smtClean="0"/>
              <a:t> *,/,+,-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Int</a:t>
            </a:r>
            <a:r>
              <a:rPr lang="fi-FI" dirty="0" smtClean="0"/>
              <a:t> = 2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Int</a:t>
            </a:r>
            <a:r>
              <a:rPr lang="fi-FI" dirty="0" smtClean="0"/>
              <a:t> = 3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Int</a:t>
            </a:r>
            <a:r>
              <a:rPr lang="fi-FI" dirty="0" smtClean="0"/>
              <a:t> = a + b</a:t>
            </a:r>
          </a:p>
          <a:p>
            <a:r>
              <a:rPr lang="fi-FI" dirty="0" err="1" smtClean="0"/>
              <a:t>Arithmetics</a:t>
            </a:r>
            <a:r>
              <a:rPr lang="fi-FI" dirty="0" smtClean="0"/>
              <a:t> inside </a:t>
            </a:r>
            <a:r>
              <a:rPr lang="fi-FI" dirty="0" err="1" smtClean="0"/>
              <a:t>print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print(”\(1 + 2 + 3)”)</a:t>
            </a:r>
          </a:p>
        </p:txBody>
      </p:sp>
    </p:spTree>
    <p:extLst>
      <p:ext uri="{BB962C8B-B14F-4D97-AF65-F5344CB8AC3E}">
        <p14:creationId xmlns:p14="http://schemas.microsoft.com/office/powerpoint/2010/main" val="44554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strings</a:t>
            </a:r>
            <a:r>
              <a:rPr lang="fi-FI" dirty="0" smtClean="0"/>
              <a:t> </a:t>
            </a:r>
            <a:r>
              <a:rPr lang="fi-FI" dirty="0" err="1" smtClean="0"/>
              <a:t>together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err="1" smtClean="0"/>
              <a:t>co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/>
              <a:t>ol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String</a:t>
            </a:r>
            <a:r>
              <a:rPr lang="fi-FI" dirty="0" smtClean="0"/>
              <a:t> = a + b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print(”\(c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36332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/>
              <a:t>If</a:t>
            </a:r>
            <a:r>
              <a:rPr lang="fi-FI" b="1" dirty="0" smtClean="0"/>
              <a:t> </a:t>
            </a:r>
            <a:r>
              <a:rPr lang="fi-FI" b="1" dirty="0" err="1" smtClean="0"/>
              <a:t>statement</a:t>
            </a:r>
            <a:r>
              <a:rPr lang="fi-FI" b="1" dirty="0" smtClean="0"/>
              <a:t> with </a:t>
            </a:r>
            <a:r>
              <a:rPr lang="fi-FI" b="1" dirty="0" err="1" smtClean="0"/>
              <a:t>variables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// </a:t>
            </a:r>
            <a:r>
              <a:rPr lang="fi-FI" dirty="0" err="1" smtClean="0"/>
              <a:t>Operators</a:t>
            </a:r>
            <a:r>
              <a:rPr lang="fi-FI" dirty="0" smtClean="0"/>
              <a:t>: &lt;, &gt;, ==, &lt;=, &gt;=, !=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>
                <a:sym typeface="Wingdings" panose="05000000000000000000" pitchFamily="2" charset="2"/>
              </a:rPr>
              <a:t>happy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happy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(”:)”)</a:t>
            </a:r>
            <a:br>
              <a:rPr lang="fi-FI" dirty="0" smtClean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sad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</a:t>
            </a:r>
            <a:r>
              <a:rPr lang="fi-FI" dirty="0" smtClean="0">
                <a:sym typeface="Wingdings" panose="05000000000000000000" pitchFamily="2" charset="2"/>
              </a:rPr>
              <a:t>:(”)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(”???”)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22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b="1" dirty="0" smtClean="0"/>
              <a:t> </a:t>
            </a:r>
            <a:r>
              <a:rPr lang="fi-FI" b="1" dirty="0" err="1" smtClean="0"/>
              <a:t>now</a:t>
            </a:r>
            <a:r>
              <a:rPr lang="fi-FI" b="1" dirty="0" smtClean="0"/>
              <a:t> </a:t>
            </a:r>
            <a:r>
              <a:rPr lang="fi-FI" b="1" dirty="0" err="1" smtClean="0"/>
              <a:t>available</a:t>
            </a:r>
            <a:r>
              <a:rPr lang="fi-FI" b="1" dirty="0" smtClean="0"/>
              <a:t>!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dirty="0" err="1" smtClean="0"/>
              <a:t>google</a:t>
            </a:r>
            <a:r>
              <a:rPr lang="fi-FI" dirty="0" smtClean="0"/>
              <a:t> </a:t>
            </a:r>
            <a:r>
              <a:rPr lang="fi-FI" dirty="0" err="1" smtClean="0"/>
              <a:t>docs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.</a:t>
            </a:r>
            <a:endParaRPr lang="fi-FI" dirty="0"/>
          </a:p>
          <a:p>
            <a:r>
              <a:rPr lang="fi-FI" dirty="0" err="1" smtClean="0"/>
              <a:t>Format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5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5</a:t>
            </a:r>
            <a:r>
              <a:rPr lang="fi-FI" b="1" dirty="0"/>
              <a:t/>
            </a:r>
            <a:br>
              <a:rPr lang="fi-FI" b="1" dirty="0"/>
            </a:b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350282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Course </a:t>
            </a:r>
            <a:r>
              <a:rPr lang="fi-FI" dirty="0" err="1" smtClean="0"/>
              <a:t>Timetable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Wednesday</a:t>
            </a:r>
            <a:r>
              <a:rPr lang="fi-FI" dirty="0" smtClean="0"/>
              <a:t> </a:t>
            </a:r>
            <a:r>
              <a:rPr lang="fi-FI" dirty="0" err="1" smtClean="0"/>
              <a:t>rescheduled</a:t>
            </a:r>
            <a:r>
              <a:rPr lang="fi-FI" smtClean="0"/>
              <a:t>!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090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Feel</a:t>
            </a:r>
            <a:r>
              <a:rPr lang="fi-FI" dirty="0" smtClean="0"/>
              <a:t> </a:t>
            </a:r>
            <a:r>
              <a:rPr lang="fi-FI" dirty="0" err="1" smtClean="0"/>
              <a:t>free</a:t>
            </a:r>
            <a:r>
              <a:rPr lang="fi-FI" dirty="0" smtClean="0"/>
              <a:t> to </a:t>
            </a:r>
            <a:r>
              <a:rPr lang="fi-FI" dirty="0" err="1" smtClean="0"/>
              <a:t>pause</a:t>
            </a:r>
            <a:r>
              <a:rPr lang="fi-FI" dirty="0" smtClean="0"/>
              <a:t> and </a:t>
            </a:r>
            <a:r>
              <a:rPr lang="fi-FI" dirty="0" err="1" smtClean="0"/>
              <a:t>ask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!</a:t>
            </a:r>
          </a:p>
          <a:p>
            <a:r>
              <a:rPr lang="fi-FI" dirty="0" smtClean="0"/>
              <a:t>3 </a:t>
            </a:r>
            <a:r>
              <a:rPr lang="fi-FI" dirty="0" err="1" smtClean="0"/>
              <a:t>lectures</a:t>
            </a:r>
            <a:r>
              <a:rPr lang="fi-FI" dirty="0" smtClean="0"/>
              <a:t> a </a:t>
            </a:r>
            <a:r>
              <a:rPr lang="fi-FI" dirty="0" err="1" smtClean="0"/>
              <a:t>week</a:t>
            </a:r>
            <a:endParaRPr lang="fi-FI" dirty="0" smtClean="0"/>
          </a:p>
          <a:p>
            <a:r>
              <a:rPr lang="fi-FI" dirty="0" smtClean="0"/>
              <a:t>6 </a:t>
            </a:r>
            <a:r>
              <a:rPr lang="fi-FI" dirty="0" err="1" smtClean="0"/>
              <a:t>lectures</a:t>
            </a:r>
            <a:r>
              <a:rPr lang="fi-FI" dirty="0" smtClean="0"/>
              <a:t> in </a:t>
            </a:r>
            <a:r>
              <a:rPr lang="fi-FI" dirty="0" err="1" smtClean="0"/>
              <a:t>total</a:t>
            </a:r>
            <a:endParaRPr lang="fi-FI" dirty="0" smtClean="0"/>
          </a:p>
          <a:p>
            <a:r>
              <a:rPr lang="fi-FI" dirty="0" err="1" smtClean="0"/>
              <a:t>Optional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611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Wednesday</a:t>
            </a:r>
            <a:r>
              <a:rPr lang="fi-FI" dirty="0"/>
              <a:t> </a:t>
            </a:r>
            <a:r>
              <a:rPr lang="fi-FI" dirty="0" smtClean="0"/>
              <a:t>18.5.2016</a:t>
            </a:r>
          </a:p>
          <a:p>
            <a:r>
              <a:rPr lang="fi-FI" dirty="0" smtClean="0"/>
              <a:t>A.B.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TextBox 1"/>
          <p:cNvSpPr txBox="1"/>
          <p:nvPr/>
        </p:nvSpPr>
        <p:spPr>
          <a:xfrm>
            <a:off x="6530619" y="50783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5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- </a:t>
            </a:r>
            <a:r>
              <a:rPr lang="fi-FI" dirty="0" err="1"/>
              <a:t>Implicitly</a:t>
            </a:r>
            <a:r>
              <a:rPr lang="fi-FI" dirty="0"/>
              <a:t> </a:t>
            </a:r>
            <a:r>
              <a:rPr lang="fi-FI" dirty="0" err="1"/>
              <a:t>Unwrapped</a:t>
            </a:r>
            <a:r>
              <a:rPr lang="fi-FI" dirty="0"/>
              <a:t> </a:t>
            </a:r>
            <a:r>
              <a:rPr lang="fi-FI" dirty="0" err="1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Setting</a:t>
            </a:r>
            <a:r>
              <a:rPr lang="fi-FI" dirty="0" smtClean="0"/>
              <a:t> </a:t>
            </a:r>
            <a:r>
              <a:rPr lang="fi-FI" dirty="0" err="1" smtClean="0"/>
              <a:t>nil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to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y: </a:t>
            </a:r>
            <a:r>
              <a:rPr lang="fi-FI" dirty="0" err="1" smtClean="0"/>
              <a:t>String</a:t>
            </a:r>
            <a:r>
              <a:rPr lang="fi-FI" dirty="0" smtClean="0"/>
              <a:t>!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too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endParaRPr lang="fi-FI" dirty="0" smtClean="0"/>
          </a:p>
          <a:p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set to </a:t>
            </a:r>
            <a:r>
              <a:rPr lang="fi-FI" dirty="0" err="1" smtClean="0"/>
              <a:t>null</a:t>
            </a:r>
            <a:endParaRPr lang="fi-FI" dirty="0" smtClean="0"/>
          </a:p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could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with </a:t>
            </a:r>
            <a:r>
              <a:rPr lang="fi-FI" dirty="0" err="1" smtClean="0"/>
              <a:t>this</a:t>
            </a:r>
            <a:r>
              <a:rPr lang="fi-FI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565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the </a:t>
            </a:r>
            <a:r>
              <a:rPr lang="fi-FI" dirty="0" err="1" smtClean="0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smtClean="0"/>
              <a:t>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print(”\(x</a:t>
            </a:r>
            <a:r>
              <a:rPr lang="fi-FI" dirty="0"/>
              <a:t> </a:t>
            </a:r>
            <a:r>
              <a:rPr lang="fi-FI" dirty="0" smtClean="0"/>
              <a:t>??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”)”)</a:t>
            </a:r>
          </a:p>
          <a:p>
            <a:r>
              <a:rPr lang="fi-FI" dirty="0" smtClean="0"/>
              <a:t>The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above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</a:t>
            </a:r>
            <a:r>
              <a:rPr lang="fi-FI" dirty="0" err="1" smtClean="0"/>
              <a:t>either</a:t>
            </a:r>
            <a:r>
              <a:rPr lang="fi-FI" dirty="0" smtClean="0"/>
              <a:t> the </a:t>
            </a:r>
            <a:r>
              <a:rPr lang="fi-FI" dirty="0" err="1" smtClean="0"/>
              <a:t>value</a:t>
            </a:r>
            <a:r>
              <a:rPr lang="fi-FI" dirty="0" smtClean="0"/>
              <a:t> of x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it’s</a:t>
            </a:r>
            <a:r>
              <a:rPr lang="fi-FI" dirty="0" smtClean="0"/>
              <a:t> set, </a:t>
            </a:r>
            <a:r>
              <a:rPr lang="fi-FI" dirty="0" err="1" smtClean="0"/>
              <a:t>otherwise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</a:t>
            </a:r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1003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print(”\(x</a:t>
            </a:r>
            <a:r>
              <a:rPr lang="fi-FI" dirty="0" smtClean="0"/>
              <a:t> ?? </a:t>
            </a:r>
            <a:r>
              <a:rPr lang="fi-FI" dirty="0" smtClean="0"/>
              <a:t>”</a:t>
            </a:r>
            <a:r>
              <a:rPr lang="fi-FI" dirty="0" err="1" smtClean="0"/>
              <a:t>Oops</a:t>
            </a:r>
            <a:r>
              <a:rPr lang="fi-FI" dirty="0" smtClean="0"/>
              <a:t>, </a:t>
            </a:r>
            <a:r>
              <a:rPr lang="fi-FI" dirty="0" err="1" smtClean="0"/>
              <a:t>forgot</a:t>
            </a:r>
            <a:r>
              <a:rPr lang="fi-FI" dirty="0" smtClean="0"/>
              <a:t>”</a:t>
            </a:r>
            <a:r>
              <a:rPr lang="fi-FI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4152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For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By for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iterate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.</a:t>
            </a:r>
          </a:p>
          <a:p>
            <a:r>
              <a:rPr lang="fi-FI" dirty="0" smtClean="0"/>
              <a:t>For </a:t>
            </a:r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in1…3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)”);</a:t>
            </a:r>
            <a:br>
              <a:rPr lang="fi-FI" dirty="0" smtClean="0"/>
            </a:br>
            <a:r>
              <a:rPr lang="fi-FI" dirty="0" smtClean="0"/>
              <a:t>    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1to 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81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for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 smtClean="0"/>
              <a:t> in for </a:t>
            </a:r>
            <a:r>
              <a:rPr lang="fi-FI" dirty="0" err="1" smtClean="0"/>
              <a:t>loop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in1..&lt;5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</a:t>
            </a:r>
          </a:p>
          <a:p>
            <a:pPr marL="68580" indent="0">
              <a:buNone/>
            </a:pPr>
            <a:r>
              <a:rPr lang="fi-FI" dirty="0"/>
              <a:t> </a:t>
            </a:r>
            <a:r>
              <a:rPr lang="fi-FI" dirty="0" smtClean="0"/>
              <a:t>      }</a:t>
            </a:r>
          </a:p>
          <a:p>
            <a:pPr marL="68580" indent="0">
              <a:buNone/>
            </a:pP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 to 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268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comes</a:t>
            </a:r>
            <a:r>
              <a:rPr lang="fi-FI" dirty="0" smtClean="0"/>
              <a:t> to </a:t>
            </a:r>
            <a:r>
              <a:rPr lang="fi-FI" dirty="0" err="1" smtClean="0"/>
              <a:t>repetitive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10</a:t>
            </a:r>
            <a:br>
              <a:rPr lang="fi-FI" dirty="0" smtClean="0"/>
            </a:br>
            <a:r>
              <a:rPr lang="fi-FI" dirty="0" err="1" smtClean="0"/>
              <a:t>while</a:t>
            </a:r>
            <a:r>
              <a:rPr lang="fi-FI" dirty="0" smtClean="0"/>
              <a:t> (x &gt; 10)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x = x – 1;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29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Repeat</a:t>
            </a:r>
            <a:r>
              <a:rPr lang="fi-FI" dirty="0" smtClean="0"/>
              <a:t>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Simular</a:t>
            </a:r>
            <a:r>
              <a:rPr lang="fi-FI" dirty="0" smtClean="0"/>
              <a:t> to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r>
              <a:rPr lang="fi-FI" dirty="0" smtClean="0"/>
              <a:t>, </a:t>
            </a:r>
            <a:r>
              <a:rPr lang="fi-FI" dirty="0" err="1" smtClean="0"/>
              <a:t>except</a:t>
            </a:r>
            <a:r>
              <a:rPr lang="fi-FI" dirty="0" smtClean="0"/>
              <a:t> the </a:t>
            </a:r>
            <a:r>
              <a:rPr lang="fi-FI" dirty="0" err="1" smtClean="0"/>
              <a:t>checking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 in the </a:t>
            </a:r>
            <a:r>
              <a:rPr lang="fi-FI" dirty="0" err="1" smtClean="0"/>
              <a:t>end</a:t>
            </a:r>
            <a:r>
              <a:rPr lang="fi-FI" dirty="0" smtClean="0"/>
              <a:t> of the </a:t>
            </a:r>
            <a:r>
              <a:rPr lang="fi-FI" dirty="0" err="1" smtClean="0"/>
              <a:t>loop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5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repeat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     x = x – 1</a:t>
            </a:r>
            <a:br>
              <a:rPr lang="fi-FI" dirty="0" smtClean="0"/>
            </a:br>
            <a:r>
              <a:rPr lang="fi-FI" dirty="0" smtClean="0"/>
              <a:t>    } </a:t>
            </a:r>
            <a:r>
              <a:rPr lang="fi-FI" dirty="0" err="1" smtClean="0"/>
              <a:t>while</a:t>
            </a:r>
            <a:r>
              <a:rPr lang="fi-FI" dirty="0" smtClean="0"/>
              <a:t> x &gt; 10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753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Array</a:t>
            </a:r>
            <a:r>
              <a:rPr lang="fi-FI" dirty="0" smtClean="0"/>
              <a:t> is a </a:t>
            </a:r>
            <a:r>
              <a:rPr lang="fi-FI" dirty="0" err="1" smtClean="0"/>
              <a:t>list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groceries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[”</a:t>
            </a:r>
            <a:r>
              <a:rPr lang="fi-FI" dirty="0" err="1" smtClean="0"/>
              <a:t>Cookies</a:t>
            </a:r>
            <a:r>
              <a:rPr lang="fi-FI" dirty="0" smtClean="0"/>
              <a:t>”, ”</a:t>
            </a:r>
            <a:r>
              <a:rPr lang="fi-FI" dirty="0" err="1" smtClean="0"/>
              <a:t>Soda</a:t>
            </a:r>
            <a:r>
              <a:rPr lang="fi-FI" dirty="0" smtClean="0"/>
              <a:t>”, ”</a:t>
            </a:r>
            <a:r>
              <a:rPr lang="fi-FI" dirty="0" err="1" smtClean="0"/>
              <a:t>Apples</a:t>
            </a:r>
            <a:r>
              <a:rPr lang="fi-FI" dirty="0" smtClean="0"/>
              <a:t>”]</a:t>
            </a:r>
          </a:p>
          <a:p>
            <a:endParaRPr lang="fi-FI" dirty="0"/>
          </a:p>
          <a:p>
            <a:r>
              <a:rPr lang="fi-FI" dirty="0" err="1" smtClean="0"/>
              <a:t>var/let</a:t>
            </a:r>
            <a:r>
              <a:rPr lang="fi-FI" dirty="0" smtClean="0"/>
              <a:t> </a:t>
            </a:r>
            <a:r>
              <a:rPr lang="fi-FI" b="1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err="1" smtClean="0"/>
              <a:t>Type</a:t>
            </a:r>
            <a:r>
              <a:rPr lang="fi-FI" dirty="0" smtClean="0"/>
              <a:t>]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43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39552" y="2276872"/>
            <a:ext cx="8136904" cy="3508977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ways</a:t>
            </a:r>
            <a:r>
              <a:rPr lang="fi-FI" dirty="0" smtClean="0"/>
              <a:t> of </a:t>
            </a:r>
            <a:r>
              <a:rPr lang="fi-FI" dirty="0" err="1" smtClean="0"/>
              <a:t>declaring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= [</a:t>
            </a:r>
            <a:r>
              <a:rPr lang="fi-FI" dirty="0" err="1" smtClean="0"/>
              <a:t>Int</a:t>
            </a:r>
            <a:r>
              <a:rPr lang="fi-FI" dirty="0" smtClean="0"/>
              <a:t>]() // </a:t>
            </a:r>
            <a:r>
              <a:rPr lang="fi-FI" dirty="0" err="1" smtClean="0"/>
              <a:t>creates</a:t>
            </a:r>
            <a:r>
              <a:rPr lang="fi-FI" dirty="0" smtClean="0"/>
              <a:t> an </a:t>
            </a:r>
            <a:r>
              <a:rPr lang="fi-FI" dirty="0" err="1" smtClean="0"/>
              <a:t>empty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= [</a:t>
            </a:r>
            <a:r>
              <a:rPr lang="fi-FI" dirty="0" err="1" smtClean="0"/>
              <a:t>Int](count</a:t>
            </a:r>
            <a:r>
              <a:rPr lang="fi-FI" dirty="0"/>
              <a:t>: 10, </a:t>
            </a:r>
            <a:r>
              <a:rPr lang="fi-FI" dirty="0" err="1"/>
              <a:t>repeatedValue</a:t>
            </a:r>
            <a:r>
              <a:rPr lang="fi-FI" dirty="0"/>
              <a:t>: 3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10 </a:t>
            </a:r>
            <a:r>
              <a:rPr lang="fi-FI" dirty="0" err="1" smtClean="0"/>
              <a:t>numbers</a:t>
            </a:r>
            <a:r>
              <a:rPr lang="fi-FI" dirty="0" smtClean="0"/>
              <a:t>, // [3, 3, 3, 3, 3, 3, 3, 3, 3, 3]</a:t>
            </a:r>
          </a:p>
          <a:p>
            <a:endParaRPr lang="fi-FI" dirty="0"/>
          </a:p>
          <a:p>
            <a:pPr marL="68580" indent="0">
              <a:buNone/>
            </a:pP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pPr marL="6858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947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</a:t>
            </a:r>
            <a:r>
              <a:rPr lang="fi-FI" dirty="0" err="1" smtClean="0"/>
              <a:t>Objective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knowledge</a:t>
            </a:r>
            <a:r>
              <a:rPr lang="fi-FI" dirty="0" smtClean="0"/>
              <a:t> of </a:t>
            </a:r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endParaRPr lang="fi-FI" dirty="0" smtClean="0"/>
          </a:p>
          <a:p>
            <a:r>
              <a:rPr lang="fi-FI" dirty="0" err="1" smtClean="0"/>
              <a:t>Ability</a:t>
            </a:r>
            <a:r>
              <a:rPr lang="fi-FI" dirty="0" smtClean="0"/>
              <a:t> to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with </a:t>
            </a:r>
            <a:r>
              <a:rPr lang="fi-FI" dirty="0" err="1" smtClean="0"/>
              <a:t>swift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8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Iterating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groceries</a:t>
            </a:r>
            <a:r>
              <a:rPr lang="fi-FI" dirty="0"/>
              <a:t>: [</a:t>
            </a:r>
            <a:r>
              <a:rPr lang="fi-FI" dirty="0" err="1"/>
              <a:t>String</a:t>
            </a:r>
            <a:r>
              <a:rPr lang="fi-FI" dirty="0"/>
              <a:t>] = [”</a:t>
            </a:r>
            <a:r>
              <a:rPr lang="fi-FI" dirty="0" err="1"/>
              <a:t>Cookies</a:t>
            </a:r>
            <a:r>
              <a:rPr lang="fi-FI" dirty="0"/>
              <a:t>”, ”</a:t>
            </a:r>
            <a:r>
              <a:rPr lang="fi-FI" dirty="0" err="1"/>
              <a:t>Soda</a:t>
            </a:r>
            <a:r>
              <a:rPr lang="fi-FI" dirty="0"/>
              <a:t>”, ”</a:t>
            </a:r>
            <a:r>
              <a:rPr lang="fi-FI" dirty="0" err="1"/>
              <a:t>Apples</a:t>
            </a:r>
            <a:r>
              <a:rPr lang="fi-FI" dirty="0" smtClean="0"/>
              <a:t>”]</a:t>
            </a:r>
            <a:br>
              <a:rPr lang="fi-FI" dirty="0" smtClean="0"/>
            </a:br>
            <a:r>
              <a:rPr lang="fi-FI" dirty="0" smtClean="0"/>
              <a:t>for </a:t>
            </a:r>
            <a:r>
              <a:rPr lang="fi-FI" dirty="0" err="1" smtClean="0"/>
              <a:t>grocery</a:t>
            </a:r>
            <a:r>
              <a:rPr lang="fi-FI" dirty="0" smtClean="0"/>
              <a:t> in </a:t>
            </a:r>
            <a:r>
              <a:rPr lang="fi-FI" dirty="0" err="1" smtClean="0"/>
              <a:t>groceries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print(”\(grocery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every</a:t>
            </a:r>
            <a:r>
              <a:rPr lang="fi-FI" dirty="0" smtClean="0"/>
              <a:t>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arraylist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56576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array.append(”</a:t>
            </a:r>
            <a:r>
              <a:rPr lang="fi-FI" dirty="0" err="1" smtClean="0">
                <a:sym typeface="Wingdings" panose="05000000000000000000" pitchFamily="2" charset="2"/>
              </a:rPr>
              <a:t></a:t>
            </a:r>
            <a:r>
              <a:rPr lang="fi-FI" dirty="0" smtClean="0">
                <a:sym typeface="Wingdings" panose="05000000000000000000" pitchFamily="2" charset="2"/>
              </a:rPr>
              <a:t>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524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Dictionaries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lists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keys</a:t>
            </a:r>
            <a:r>
              <a:rPr lang="fi-FI" dirty="0" smtClean="0"/>
              <a:t> and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 smtClean="0"/>
              <a:t>TYPE</a:t>
            </a:r>
            <a:r>
              <a:rPr lang="fi-FI" dirty="0" smtClean="0"/>
              <a:t>] =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/>
              <a:t>TYPE</a:t>
            </a:r>
            <a:r>
              <a:rPr lang="fi-FI" dirty="0" smtClean="0"/>
              <a:t>]()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657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Finland is \(</a:t>
            </a:r>
            <a:r>
              <a:rPr lang="fi-FI" dirty="0" err="1" smtClean="0"/>
              <a:t>capitals[”Finland</a:t>
            </a:r>
            <a:r>
              <a:rPr lang="fi-FI" dirty="0" smtClean="0"/>
              <a:t>”])”)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153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Going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/>
              <a:t>"]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for (country, capital) in </a:t>
            </a:r>
            <a:r>
              <a:rPr lang="fi-FI" dirty="0" err="1" smtClean="0"/>
              <a:t>capitals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\(country) is \(capital)”)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58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capitals["Russia</a:t>
            </a:r>
            <a:r>
              <a:rPr lang="fi-FI" dirty="0"/>
              <a:t>"] = "</a:t>
            </a:r>
            <a:r>
              <a:rPr lang="fi-FI" dirty="0" err="1" smtClean="0"/>
              <a:t>Moscow</a:t>
            </a:r>
            <a:r>
              <a:rPr lang="fi-FI" dirty="0" smtClean="0"/>
              <a:t>”</a:t>
            </a:r>
          </a:p>
          <a:p>
            <a:endParaRPr lang="fi-FI" dirty="0"/>
          </a:p>
          <a:p>
            <a:r>
              <a:rPr lang="fi-FI" dirty="0" err="1" smtClean="0"/>
              <a:t>Dictionary[</a:t>
            </a:r>
            <a:r>
              <a:rPr lang="fi-FI" b="1" dirty="0" err="1" smtClean="0"/>
              <a:t>KEY</a:t>
            </a:r>
            <a:r>
              <a:rPr lang="fi-FI" dirty="0" smtClean="0"/>
              <a:t>] = </a:t>
            </a:r>
            <a:r>
              <a:rPr lang="fi-FI" b="1" dirty="0" smtClean="0"/>
              <a:t>VALUE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386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Course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Consists</a:t>
            </a:r>
            <a:r>
              <a:rPr lang="fi-FI" dirty="0" smtClean="0"/>
              <a:t> of </a:t>
            </a:r>
            <a:r>
              <a:rPr lang="fi-FI" dirty="0" err="1" smtClean="0"/>
              <a:t>exercises</a:t>
            </a:r>
            <a:endParaRPr lang="fi-FI" dirty="0" smtClean="0"/>
          </a:p>
          <a:p>
            <a:r>
              <a:rPr lang="fi-FI" dirty="0" err="1" smtClean="0"/>
              <a:t>Weekly</a:t>
            </a:r>
            <a:r>
              <a:rPr lang="fi-FI" dirty="0" smtClean="0"/>
              <a:t> </a:t>
            </a:r>
            <a:r>
              <a:rPr lang="fi-FI" dirty="0" err="1" smtClean="0"/>
              <a:t>lectures</a:t>
            </a:r>
            <a:r>
              <a:rPr lang="fi-FI" dirty="0" smtClean="0"/>
              <a:t> (</a:t>
            </a:r>
            <a:r>
              <a:rPr lang="fi-FI" b="1" i="1" dirty="0" err="1" smtClean="0"/>
              <a:t>optional</a:t>
            </a:r>
            <a:r>
              <a:rPr lang="fi-FI" b="1" i="1" dirty="0" smtClean="0"/>
              <a:t>)</a:t>
            </a:r>
            <a:endParaRPr lang="fi-FI" b="1" dirty="0" smtClean="0"/>
          </a:p>
          <a:p>
            <a:r>
              <a:rPr lang="fi-FI" dirty="0" smtClean="0"/>
              <a:t>10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 1 </a:t>
            </a:r>
            <a:r>
              <a:rPr lang="fi-FI" dirty="0" err="1" smtClean="0">
                <a:sym typeface="Wingdings" panose="05000000000000000000" pitchFamily="2" charset="2"/>
              </a:rPr>
              <a:t>credit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20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2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30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3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5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each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day</a:t>
            </a:r>
            <a:endParaRPr lang="fi-FI" dirty="0" smtClean="0">
              <a:sym typeface="Wingdings" panose="05000000000000000000" pitchFamily="2" charset="2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1140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exercises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 smtClean="0"/>
          </a:p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 smtClean="0"/>
          </a:p>
          <a:p>
            <a:r>
              <a:rPr lang="fi-FI" dirty="0" smtClean="0"/>
              <a:t>Return via </a:t>
            </a:r>
            <a:r>
              <a:rPr lang="fi-FI" dirty="0" err="1" smtClean="0"/>
              <a:t>email</a:t>
            </a:r>
            <a:endParaRPr lang="fi-FI" dirty="0" smtClean="0"/>
          </a:p>
          <a:p>
            <a:endParaRPr lang="fi-FI" dirty="0" smtClean="0"/>
          </a:p>
          <a:p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844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Book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guide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Videos</a:t>
            </a:r>
            <a:endParaRPr lang="fi-FI" dirty="0" smtClean="0"/>
          </a:p>
          <a:p>
            <a:r>
              <a:rPr lang="fi-FI" dirty="0" err="1" smtClean="0"/>
              <a:t>Links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18959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Download</a:t>
            </a:r>
            <a:r>
              <a:rPr lang="fi-FI" dirty="0" smtClean="0"/>
              <a:t> ’</a:t>
            </a:r>
            <a:r>
              <a:rPr lang="fi-FI" dirty="0" err="1" smtClean="0"/>
              <a:t>XCode</a:t>
            </a:r>
            <a:r>
              <a:rPr lang="fi-FI" dirty="0" smtClean="0"/>
              <a:t>’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mac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AppStore</a:t>
            </a:r>
            <a:endParaRPr lang="fi-FI" dirty="0" smtClean="0"/>
          </a:p>
          <a:p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ubuntu</a:t>
            </a:r>
            <a:r>
              <a:rPr lang="fi-FI" dirty="0" smtClean="0"/>
              <a:t>. (</a:t>
            </a: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in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99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REPL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b="1" dirty="0" smtClean="0"/>
              <a:t>R</a:t>
            </a:r>
            <a:r>
              <a:rPr lang="fi-FI" dirty="0" smtClean="0"/>
              <a:t>ead </a:t>
            </a:r>
            <a:r>
              <a:rPr lang="fi-FI" b="1" dirty="0" err="1"/>
              <a:t>E</a:t>
            </a:r>
            <a:r>
              <a:rPr lang="fi-FI" dirty="0" err="1"/>
              <a:t>val</a:t>
            </a:r>
            <a:r>
              <a:rPr lang="fi-FI" dirty="0"/>
              <a:t> </a:t>
            </a:r>
            <a:r>
              <a:rPr lang="fi-FI" b="1" dirty="0" err="1"/>
              <a:t>P</a:t>
            </a:r>
            <a:r>
              <a:rPr lang="fi-FI" dirty="0" err="1"/>
              <a:t>rint</a:t>
            </a:r>
            <a:r>
              <a:rPr lang="fi-FI" dirty="0"/>
              <a:t> </a:t>
            </a:r>
            <a:r>
              <a:rPr lang="fi-FI" b="1" dirty="0" err="1"/>
              <a:t>L</a:t>
            </a:r>
            <a:r>
              <a:rPr lang="fi-FI" dirty="0" err="1"/>
              <a:t>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dirty="0" err="1" smtClean="0"/>
              <a:t>console</a:t>
            </a:r>
            <a:r>
              <a:rPr lang="fi-FI" dirty="0" smtClean="0"/>
              <a:t> and </a:t>
            </a:r>
            <a:r>
              <a:rPr lang="fi-FI" dirty="0" err="1" smtClean="0"/>
              <a:t>type</a:t>
            </a:r>
            <a:r>
              <a:rPr lang="fi-FI" dirty="0" smtClean="0"/>
              <a:t> in ”</a:t>
            </a:r>
            <a:r>
              <a:rPr lang="fi-FI" dirty="0" err="1" smtClean="0"/>
              <a:t>swift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Automatic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check</a:t>
            </a:r>
            <a:endParaRPr lang="fi-FI" dirty="0" smtClean="0"/>
          </a:p>
          <a:p>
            <a:r>
              <a:rPr lang="fi-FI" dirty="0" smtClean="0"/>
              <a:t>Great for </a:t>
            </a:r>
            <a:r>
              <a:rPr lang="fi-FI" dirty="0" err="1" smtClean="0"/>
              <a:t>testing</a:t>
            </a:r>
            <a:r>
              <a:rPr lang="fi-FI" dirty="0" smtClean="0"/>
              <a:t>!</a:t>
            </a:r>
          </a:p>
          <a:p>
            <a:r>
              <a:rPr lang="fi-FI" dirty="0" err="1" smtClean="0"/>
              <a:t>Comes</a:t>
            </a:r>
            <a:r>
              <a:rPr lang="fi-FI" dirty="0" smtClean="0"/>
              <a:t> with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type</a:t>
            </a:r>
            <a:r>
              <a:rPr lang="fi-FI" dirty="0" smtClean="0"/>
              <a:t> ’.’ and </a:t>
            </a:r>
            <a:r>
              <a:rPr lang="fi-FI" dirty="0" err="1" smtClean="0"/>
              <a:t>hit</a:t>
            </a:r>
            <a:r>
              <a:rPr lang="fi-FI" dirty="0" smtClean="0"/>
              <a:t> </a:t>
            </a:r>
            <a:r>
              <a:rPr lang="fi-FI" dirty="0" err="1" smtClean="0"/>
              <a:t>shift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66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Printing! Here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display</a:t>
            </a:r>
            <a:r>
              <a:rPr lang="fi-FI" dirty="0" smtClean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 on the </a:t>
            </a:r>
            <a:r>
              <a:rPr lang="fi-FI" dirty="0" err="1" smtClean="0"/>
              <a:t>console</a:t>
            </a:r>
            <a:r>
              <a:rPr lang="fi-FI" dirty="0" smtClean="0"/>
              <a:t>, </a:t>
            </a:r>
            <a:r>
              <a:rPr lang="fi-FI" dirty="0" err="1" smtClean="0"/>
              <a:t>type</a:t>
            </a:r>
            <a:r>
              <a:rPr lang="fi-FI" dirty="0" smtClean="0"/>
              <a:t> in </a:t>
            </a:r>
            <a:r>
              <a:rPr lang="fi-FI" b="1" i="1" dirty="0" err="1" smtClean="0"/>
              <a:t>print(”hello</a:t>
            </a:r>
            <a:r>
              <a:rPr lang="fi-FI" b="1" i="1" dirty="0" smtClean="0"/>
              <a:t>!”)</a:t>
            </a:r>
            <a:endParaRPr lang="fi-FI" b="1" i="1" dirty="0"/>
          </a:p>
        </p:txBody>
      </p:sp>
    </p:spTree>
    <p:extLst>
      <p:ext uri="{BB962C8B-B14F-4D97-AF65-F5344CB8AC3E}">
        <p14:creationId xmlns:p14="http://schemas.microsoft.com/office/powerpoint/2010/main" val="283270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501</TotalTime>
  <Words>489</Words>
  <Application>Microsoft Macintosh PowerPoint</Application>
  <PresentationFormat>On-screen Show (4:3)</PresentationFormat>
  <Paragraphs>116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Austin</vt:lpstr>
      <vt:lpstr>Swift Popup-Course</vt:lpstr>
      <vt:lpstr>About lecture</vt:lpstr>
      <vt:lpstr>Learning Objective</vt:lpstr>
      <vt:lpstr>About Course</vt:lpstr>
      <vt:lpstr>About exercises</vt:lpstr>
      <vt:lpstr>Useful material</vt:lpstr>
      <vt:lpstr>Getting Started</vt:lpstr>
      <vt:lpstr>REPL - Read Eval Print Loop</vt:lpstr>
      <vt:lpstr>Printing! Here we go!</vt:lpstr>
      <vt:lpstr>About syntax</vt:lpstr>
      <vt:lpstr>Variables</vt:lpstr>
      <vt:lpstr>Types of variables</vt:lpstr>
      <vt:lpstr>Variables can be named with emojis!</vt:lpstr>
      <vt:lpstr>Working with variables</vt:lpstr>
      <vt:lpstr>Arithmetics!</vt:lpstr>
      <vt:lpstr>Adding strings together</vt:lpstr>
      <vt:lpstr>If statement with variables</vt:lpstr>
      <vt:lpstr>Google Docs now available!</vt:lpstr>
      <vt:lpstr>Course Timetable</vt:lpstr>
      <vt:lpstr>Swift Popup-Course</vt:lpstr>
      <vt:lpstr>More about variables - Implicitly Unwrapped Optionals</vt:lpstr>
      <vt:lpstr>Example of the optionals</vt:lpstr>
      <vt:lpstr>Example</vt:lpstr>
      <vt:lpstr>For loops</vt:lpstr>
      <vt:lpstr>More about for loop</vt:lpstr>
      <vt:lpstr>While loops</vt:lpstr>
      <vt:lpstr>Repeat while loop</vt:lpstr>
      <vt:lpstr>Arrays</vt:lpstr>
      <vt:lpstr>More about arrays</vt:lpstr>
      <vt:lpstr>Iterating through array</vt:lpstr>
      <vt:lpstr>Adding items to array</vt:lpstr>
      <vt:lpstr>Dictionary</vt:lpstr>
      <vt:lpstr>Getting value from dictionary</vt:lpstr>
      <vt:lpstr>Going through dictionary</vt:lpstr>
      <vt:lpstr>Adding items to dictionary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Popup-Course</dc:title>
  <dc:creator>6850</dc:creator>
  <cp:lastModifiedBy>A B</cp:lastModifiedBy>
  <cp:revision>39</cp:revision>
  <dcterms:created xsi:type="dcterms:W3CDTF">2016-05-15T18:59:17Z</dcterms:created>
  <dcterms:modified xsi:type="dcterms:W3CDTF">2016-05-18T10:12:33Z</dcterms:modified>
</cp:coreProperties>
</file>