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7" r:id="rId30"/>
    <p:sldId id="288" r:id="rId31"/>
    <p:sldId id="290" r:id="rId32"/>
    <p:sldId id="285" r:id="rId33"/>
    <p:sldId id="292" r:id="rId34"/>
    <p:sldId id="291" r:id="rId35"/>
    <p:sldId id="293" r:id="rId36"/>
    <p:sldId id="295" r:id="rId37"/>
    <p:sldId id="294" r:id="rId38"/>
    <p:sldId id="296" r:id="rId39"/>
    <p:sldId id="297" r:id="rId40"/>
    <p:sldId id="298" r:id="rId41"/>
    <p:sldId id="301" r:id="rId42"/>
    <p:sldId id="300" r:id="rId43"/>
    <p:sldId id="302" r:id="rId44"/>
    <p:sldId id="299" r:id="rId45"/>
    <p:sldId id="303" r:id="rId46"/>
    <p:sldId id="304" r:id="rId47"/>
    <p:sldId id="309" r:id="rId48"/>
    <p:sldId id="313" r:id="rId49"/>
    <p:sldId id="311" r:id="rId50"/>
    <p:sldId id="314" r:id="rId51"/>
    <p:sldId id="305" r:id="rId52"/>
    <p:sldId id="306" r:id="rId5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 16.5.2016" id="{E6A0BD97-8A78-482A-B960-CCA6B914E39D}">
          <p14:sldIdLst>
            <p14:sldId id="256"/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4"/>
            <p14:sldId id="275"/>
          </p14:sldIdLst>
        </p14:section>
        <p14:section name="Wednesday 18.5.2016" id="{35FCB3AF-ADFD-4313-AE42-57A0640DFE47}">
          <p14:sldIdLst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7"/>
            <p14:sldId id="288"/>
            <p14:sldId id="290"/>
            <p14:sldId id="285"/>
            <p14:sldId id="292"/>
            <p14:sldId id="291"/>
            <p14:sldId id="293"/>
          </p14:sldIdLst>
        </p14:section>
        <p14:section name="Friday 20.5.2016" id="{687882D0-A4B3-44E8-B6CF-DAED0335BFD8}">
          <p14:sldIdLst>
            <p14:sldId id="295"/>
            <p14:sldId id="294"/>
            <p14:sldId id="296"/>
            <p14:sldId id="297"/>
            <p14:sldId id="298"/>
          </p14:sldIdLst>
        </p14:section>
        <p14:section name="Monday 23.5.2016" id="{8AEF1C0F-FCDE-4487-B36F-F151526B481F}">
          <p14:sldIdLst>
            <p14:sldId id="301"/>
            <p14:sldId id="300"/>
            <p14:sldId id="302"/>
            <p14:sldId id="299"/>
            <p14:sldId id="303"/>
            <p14:sldId id="304"/>
          </p14:sldIdLst>
        </p14:section>
        <p14:section name="Wednesday 25.5.2016" id="{EB2E31D1-D57F-4BEA-B892-F932D6E5DBD9}">
          <p14:sldIdLst>
            <p14:sldId id="309"/>
            <p14:sldId id="313"/>
            <p14:sldId id="311"/>
            <p14:sldId id="314"/>
            <p14:sldId id="305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DF663-9D22-4059-8C89-198C08745C4A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9C30-CD4D-4CE9-AF34-1B10FAF554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73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9C30-CD4D-4CE9-AF34-1B10FAF554CF}" type="slidenum">
              <a:rPr lang="fi-FI" smtClean="0"/>
              <a:t>42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357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9C30-CD4D-4CE9-AF34-1B10FAF554CF}" type="slidenum">
              <a:rPr lang="fi-FI" smtClean="0"/>
              <a:t>44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33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9372AF-F7EA-4C11-BBFE-79600F1AD181}" type="datetimeFigureOut">
              <a:rPr lang="fi-FI" smtClean="0"/>
              <a:t>25/05/16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Summer 2016</a:t>
            </a:r>
          </a:p>
          <a:p>
            <a:endParaRPr lang="fi-FI" dirty="0"/>
          </a:p>
          <a:p>
            <a:r>
              <a:rPr lang="fi-FI" b="1" dirty="0" smtClean="0"/>
              <a:t>A.B.</a:t>
            </a:r>
            <a:endParaRPr lang="fi-FI" b="1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0854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syntax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”;” is </a:t>
            </a:r>
            <a:r>
              <a:rPr lang="fi-FI" dirty="0" err="1" smtClean="0"/>
              <a:t>optional</a:t>
            </a:r>
            <a:r>
              <a:rPr lang="fi-FI" dirty="0" smtClean="0"/>
              <a:t>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31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704972" cy="3508977"/>
          </a:xfrm>
        </p:spPr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declerations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constants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let</a:t>
            </a:r>
            <a:r>
              <a:rPr lang="fi-FI" dirty="0" smtClean="0"/>
              <a:t> a = ”</a:t>
            </a:r>
            <a:r>
              <a:rPr lang="fi-FI" dirty="0" err="1" smtClean="0">
                <a:sym typeface="Wingdings" panose="05000000000000000000" pitchFamily="2" charset="2"/>
              </a:rPr>
              <a:t>Cannot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be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changed</a:t>
            </a:r>
            <a:r>
              <a:rPr lang="fi-FI" dirty="0" smtClean="0">
                <a:sym typeface="Wingdings" panose="05000000000000000000" pitchFamily="2" charset="2"/>
              </a:rPr>
              <a:t>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b = ”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changed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Variable’s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clarified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3874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</a:t>
            </a:r>
            <a:r>
              <a:rPr lang="fi-FI" dirty="0" smtClean="0"/>
              <a:t>, </a:t>
            </a:r>
            <a:r>
              <a:rPr lang="fi-FI" dirty="0" err="1" smtClean="0"/>
              <a:t>Double</a:t>
            </a:r>
            <a:r>
              <a:rPr lang="fi-FI" dirty="0" smtClean="0"/>
              <a:t>,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Character</a:t>
            </a:r>
            <a:r>
              <a:rPr lang="fi-FI" dirty="0" smtClean="0"/>
              <a:t>, </a:t>
            </a:r>
            <a:r>
              <a:rPr lang="fi-FI" dirty="0" err="1" smtClean="0"/>
              <a:t>Bool</a:t>
            </a:r>
            <a:r>
              <a:rPr lang="fi-FI" dirty="0" smtClean="0"/>
              <a:t> and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!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8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/>
              <a:t>Variables</a:t>
            </a:r>
            <a:r>
              <a:rPr lang="fi-FI" b="1" dirty="0" smtClean="0"/>
              <a:t> </a:t>
            </a:r>
            <a:r>
              <a:rPr lang="fi-FI" b="1" dirty="0" err="1" smtClean="0"/>
              <a:t>can</a:t>
            </a:r>
            <a:r>
              <a:rPr lang="fi-FI" b="1" dirty="0" smtClean="0"/>
              <a:t> </a:t>
            </a:r>
            <a:r>
              <a:rPr lang="fi-FI" b="1" dirty="0" err="1" smtClean="0"/>
              <a:t>be</a:t>
            </a:r>
            <a:r>
              <a:rPr lang="fi-FI" b="1" dirty="0" smtClean="0"/>
              <a:t> </a:t>
            </a:r>
            <a:r>
              <a:rPr lang="fi-FI" b="1" dirty="0" err="1" smtClean="0"/>
              <a:t>named</a:t>
            </a:r>
            <a:r>
              <a:rPr lang="fi-FI" b="1" dirty="0" smtClean="0"/>
              <a:t> with </a:t>
            </a:r>
            <a:r>
              <a:rPr lang="fi-FI" b="1" dirty="0" err="1" smtClean="0"/>
              <a:t>emojis</a:t>
            </a:r>
            <a:r>
              <a:rPr lang="fi-FI" b="1" dirty="0" smtClean="0"/>
              <a:t>!</a:t>
            </a:r>
            <a:endParaRPr lang="fi-FI" b="1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83211" cy="2794221"/>
          </a:xfrm>
        </p:spPr>
      </p:pic>
    </p:spTree>
    <p:extLst>
      <p:ext uri="{BB962C8B-B14F-4D97-AF65-F5344CB8AC3E}">
        <p14:creationId xmlns:p14="http://schemas.microsoft.com/office/powerpoint/2010/main" val="8845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Working</a:t>
            </a:r>
            <a:r>
              <a:rPr lang="fi-FI" dirty="0" smtClean="0"/>
              <a:t> with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there’s</a:t>
            </a:r>
            <a:r>
              <a:rPr lang="fi-FI" dirty="0" smtClean="0"/>
              <a:t> a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haven’t</a:t>
            </a:r>
            <a:r>
              <a:rPr lang="fi-FI" dirty="0" smtClean="0"/>
              <a:t> set a </a:t>
            </a:r>
            <a:r>
              <a:rPr lang="fi-FI" dirty="0" err="1" smtClean="0"/>
              <a:t>value</a:t>
            </a:r>
            <a:r>
              <a:rPr lang="fi-FI" dirty="0" smtClean="0"/>
              <a:t> to </a:t>
            </a:r>
            <a:r>
              <a:rPr lang="fi-FI" dirty="0" err="1" smtClean="0"/>
              <a:t>yet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// and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set a </a:t>
            </a:r>
            <a:r>
              <a:rPr lang="fi-FI" dirty="0" err="1" smtClean="0"/>
              <a:t>value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</a:t>
            </a:r>
            <a:r>
              <a:rPr lang="fi-FI" dirty="0" err="1" smtClean="0"/>
              <a:t>variable_name</a:t>
            </a:r>
            <a:r>
              <a:rPr lang="fi-FI" dirty="0" smtClean="0"/>
              <a:t> = 123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print(”\(name_of_your_variable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print(”Value</a:t>
            </a:r>
            <a:r>
              <a:rPr lang="fi-FI" dirty="0" smtClean="0"/>
              <a:t> is \(</a:t>
            </a:r>
            <a:r>
              <a:rPr lang="fi-FI" dirty="0" err="1" smtClean="0"/>
              <a:t>name_of_your_variable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45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Arithmetics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/>
              <a:t> </a:t>
            </a:r>
            <a:r>
              <a:rPr lang="fi-FI" dirty="0" err="1" smtClean="0"/>
              <a:t>arithmetics</a:t>
            </a:r>
            <a:r>
              <a:rPr lang="fi-FI" dirty="0" smtClean="0"/>
              <a:t> </a:t>
            </a:r>
            <a:r>
              <a:rPr lang="fi-FI" dirty="0" err="1" smtClean="0"/>
              <a:t>symbols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,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for </a:t>
            </a:r>
            <a:r>
              <a:rPr lang="fi-FI" dirty="0" err="1" smtClean="0"/>
              <a:t>example</a:t>
            </a:r>
            <a:r>
              <a:rPr lang="fi-FI" dirty="0" smtClean="0"/>
              <a:t> *,/,+,-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Int</a:t>
            </a:r>
            <a:r>
              <a:rPr lang="fi-FI" dirty="0" smtClean="0"/>
              <a:t> = 2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Int</a:t>
            </a:r>
            <a:r>
              <a:rPr lang="fi-FI" dirty="0" smtClean="0"/>
              <a:t> = 3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Int</a:t>
            </a:r>
            <a:r>
              <a:rPr lang="fi-FI" dirty="0" smtClean="0"/>
              <a:t> = a + b</a:t>
            </a:r>
          </a:p>
          <a:p>
            <a:r>
              <a:rPr lang="fi-FI" dirty="0" err="1" smtClean="0"/>
              <a:t>Arithmetics</a:t>
            </a:r>
            <a:r>
              <a:rPr lang="fi-FI" dirty="0" smtClean="0"/>
              <a:t> inside </a:t>
            </a:r>
            <a:r>
              <a:rPr lang="fi-FI" dirty="0" err="1" smtClean="0"/>
              <a:t>print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print(”\(1 + 2 + 3)”)</a:t>
            </a:r>
          </a:p>
        </p:txBody>
      </p:sp>
    </p:spTree>
    <p:extLst>
      <p:ext uri="{BB962C8B-B14F-4D97-AF65-F5344CB8AC3E}">
        <p14:creationId xmlns:p14="http://schemas.microsoft.com/office/powerpoint/2010/main" val="44554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strings</a:t>
            </a:r>
            <a:r>
              <a:rPr lang="fi-FI" dirty="0" smtClean="0"/>
              <a:t> </a:t>
            </a:r>
            <a:r>
              <a:rPr lang="fi-FI" dirty="0" err="1" smtClean="0"/>
              <a:t>together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err="1" smtClean="0"/>
              <a:t>co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/>
              <a:t>ol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String</a:t>
            </a:r>
            <a:r>
              <a:rPr lang="fi-FI" dirty="0" smtClean="0"/>
              <a:t> = a + b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print(”\(c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36332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/>
              <a:t>If</a:t>
            </a:r>
            <a:r>
              <a:rPr lang="fi-FI" b="1" dirty="0" smtClean="0"/>
              <a:t> </a:t>
            </a:r>
            <a:r>
              <a:rPr lang="fi-FI" b="1" dirty="0" err="1" smtClean="0"/>
              <a:t>statement</a:t>
            </a:r>
            <a:r>
              <a:rPr lang="fi-FI" b="1" dirty="0" smtClean="0"/>
              <a:t> with </a:t>
            </a:r>
            <a:r>
              <a:rPr lang="fi-FI" b="1" dirty="0" err="1" smtClean="0"/>
              <a:t>variables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// </a:t>
            </a:r>
            <a:r>
              <a:rPr lang="fi-FI" dirty="0" err="1" smtClean="0"/>
              <a:t>Operators</a:t>
            </a:r>
            <a:r>
              <a:rPr lang="fi-FI" dirty="0" smtClean="0"/>
              <a:t>: &lt;, &gt;, ==, &lt;=, &gt;=, !=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>
                <a:sym typeface="Wingdings" panose="05000000000000000000" pitchFamily="2" charset="2"/>
              </a:rPr>
              <a:t>happy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happy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(”:)”)</a:t>
            </a:r>
            <a:br>
              <a:rPr lang="fi-FI" dirty="0" smtClean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sad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</a:t>
            </a:r>
            <a:r>
              <a:rPr lang="fi-FI" dirty="0" smtClean="0">
                <a:sym typeface="Wingdings" panose="05000000000000000000" pitchFamily="2" charset="2"/>
              </a:rPr>
              <a:t>:(”)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(”???”)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22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b="1" dirty="0" smtClean="0"/>
              <a:t> </a:t>
            </a:r>
            <a:r>
              <a:rPr lang="fi-FI" b="1" dirty="0" err="1" smtClean="0"/>
              <a:t>now</a:t>
            </a:r>
            <a:r>
              <a:rPr lang="fi-FI" b="1" dirty="0" smtClean="0"/>
              <a:t> </a:t>
            </a:r>
            <a:r>
              <a:rPr lang="fi-FI" b="1" dirty="0" err="1" smtClean="0"/>
              <a:t>available</a:t>
            </a:r>
            <a:r>
              <a:rPr lang="fi-FI" b="1" dirty="0" smtClean="0"/>
              <a:t>!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dirty="0" err="1" smtClean="0"/>
              <a:t>google</a:t>
            </a:r>
            <a:r>
              <a:rPr lang="fi-FI" dirty="0" smtClean="0"/>
              <a:t> </a:t>
            </a:r>
            <a:r>
              <a:rPr lang="fi-FI" dirty="0" err="1" smtClean="0"/>
              <a:t>docs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.</a:t>
            </a:r>
            <a:endParaRPr lang="fi-FI" dirty="0"/>
          </a:p>
          <a:p>
            <a:r>
              <a:rPr lang="fi-FI" dirty="0" err="1" smtClean="0"/>
              <a:t>Format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5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5</a:t>
            </a:r>
            <a:r>
              <a:rPr lang="fi-FI" b="1" dirty="0"/>
              <a:t/>
            </a:r>
            <a:br>
              <a:rPr lang="fi-FI" b="1" dirty="0"/>
            </a:b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350282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Course </a:t>
            </a:r>
            <a:r>
              <a:rPr lang="fi-FI" dirty="0" err="1" smtClean="0"/>
              <a:t>Timetable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</a:t>
            </a:r>
            <a:r>
              <a:rPr lang="fi-FI" dirty="0" err="1" smtClean="0"/>
              <a:t>rescheduled</a:t>
            </a:r>
            <a:r>
              <a:rPr lang="fi-FI" smtClean="0"/>
              <a:t>!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09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Feel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to </a:t>
            </a:r>
            <a:r>
              <a:rPr lang="fi-FI" dirty="0" err="1" smtClean="0"/>
              <a:t>pause</a:t>
            </a:r>
            <a:r>
              <a:rPr lang="fi-FI" dirty="0" smtClean="0"/>
              <a:t> and </a:t>
            </a:r>
            <a:r>
              <a:rPr lang="fi-FI" dirty="0" err="1" smtClean="0"/>
              <a:t>ask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!</a:t>
            </a:r>
          </a:p>
          <a:p>
            <a:r>
              <a:rPr lang="fi-FI" dirty="0" smtClean="0"/>
              <a:t>3 </a:t>
            </a:r>
            <a:r>
              <a:rPr lang="fi-FI" dirty="0" err="1" smtClean="0"/>
              <a:t>lectures</a:t>
            </a:r>
            <a:r>
              <a:rPr lang="fi-FI" dirty="0" smtClean="0"/>
              <a:t> a </a:t>
            </a:r>
            <a:r>
              <a:rPr lang="fi-FI" dirty="0" err="1" smtClean="0"/>
              <a:t>week</a:t>
            </a:r>
            <a:endParaRPr lang="fi-FI" dirty="0" smtClean="0"/>
          </a:p>
          <a:p>
            <a:r>
              <a:rPr lang="fi-FI" dirty="0" smtClean="0"/>
              <a:t>6 </a:t>
            </a:r>
            <a:r>
              <a:rPr lang="fi-FI" dirty="0" err="1" smtClean="0"/>
              <a:t>lectures</a:t>
            </a:r>
            <a:r>
              <a:rPr lang="fi-FI" dirty="0" smtClean="0"/>
              <a:t> in </a:t>
            </a:r>
            <a:r>
              <a:rPr lang="fi-FI" dirty="0" err="1" smtClean="0"/>
              <a:t>total</a:t>
            </a:r>
            <a:endParaRPr lang="fi-FI" dirty="0" smtClean="0"/>
          </a:p>
          <a:p>
            <a:r>
              <a:rPr lang="fi-FI" dirty="0" err="1" smtClean="0"/>
              <a:t>Optional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11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Wednesday</a:t>
            </a:r>
            <a:r>
              <a:rPr lang="fi-FI" dirty="0"/>
              <a:t> </a:t>
            </a:r>
            <a:r>
              <a:rPr lang="fi-FI" dirty="0" smtClean="0"/>
              <a:t>18.5.2016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40775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</a:t>
            </a:r>
            <a:r>
              <a:rPr lang="fi-FI" dirty="0" err="1"/>
              <a:t>Implicitly</a:t>
            </a:r>
            <a:r>
              <a:rPr lang="fi-FI" dirty="0"/>
              <a:t> </a:t>
            </a:r>
            <a:r>
              <a:rPr lang="fi-FI" dirty="0" err="1"/>
              <a:t>Unwrapped</a:t>
            </a:r>
            <a:r>
              <a:rPr lang="fi-FI" dirty="0"/>
              <a:t> </a:t>
            </a:r>
            <a:r>
              <a:rPr lang="fi-FI" dirty="0" err="1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Setting</a:t>
            </a:r>
            <a:r>
              <a:rPr lang="fi-FI" dirty="0" smtClean="0"/>
              <a:t> </a:t>
            </a:r>
            <a:r>
              <a:rPr lang="fi-FI" dirty="0" err="1" smtClean="0"/>
              <a:t>nil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to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String</a:t>
            </a:r>
            <a:r>
              <a:rPr lang="fi-FI" dirty="0" smtClean="0"/>
              <a:t>!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endParaRPr lang="fi-FI" dirty="0" smtClean="0"/>
          </a:p>
          <a:p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set to </a:t>
            </a:r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with </a:t>
            </a:r>
            <a:r>
              <a:rPr lang="fi-FI" dirty="0" err="1" smtClean="0"/>
              <a:t>this</a:t>
            </a:r>
            <a:r>
              <a:rPr lang="fi-FI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65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the </a:t>
            </a:r>
            <a:r>
              <a:rPr lang="fi-FI" dirty="0" err="1" smtClean="0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smtClean="0"/>
              <a:t>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print(”\(x</a:t>
            </a:r>
            <a:r>
              <a:rPr lang="fi-FI" dirty="0"/>
              <a:t> </a:t>
            </a:r>
            <a:r>
              <a:rPr lang="fi-FI" dirty="0" smtClean="0"/>
              <a:t>??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”)”)</a:t>
            </a:r>
          </a:p>
          <a:p>
            <a:r>
              <a:rPr lang="fi-FI" dirty="0" smtClean="0"/>
              <a:t>The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</a:t>
            </a:r>
            <a:r>
              <a:rPr lang="fi-FI" dirty="0" err="1" smtClean="0"/>
              <a:t>either</a:t>
            </a:r>
            <a:r>
              <a:rPr lang="fi-FI" dirty="0" smtClean="0"/>
              <a:t> the </a:t>
            </a:r>
            <a:r>
              <a:rPr lang="fi-FI" dirty="0" err="1" smtClean="0"/>
              <a:t>value</a:t>
            </a:r>
            <a:r>
              <a:rPr lang="fi-FI" dirty="0" smtClean="0"/>
              <a:t> of x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set, </a:t>
            </a:r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1003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print(”\(x</a:t>
            </a:r>
            <a:r>
              <a:rPr lang="fi-FI" dirty="0" smtClean="0"/>
              <a:t> ?? ”</a:t>
            </a:r>
            <a:r>
              <a:rPr lang="fi-FI" dirty="0" err="1" smtClean="0"/>
              <a:t>Oops</a:t>
            </a:r>
            <a:r>
              <a:rPr lang="fi-FI" dirty="0" smtClean="0"/>
              <a:t>, </a:t>
            </a:r>
            <a:r>
              <a:rPr lang="fi-FI" dirty="0" err="1" smtClean="0"/>
              <a:t>forgot</a:t>
            </a:r>
            <a:r>
              <a:rPr lang="fi-FI" dirty="0" smtClean="0"/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304152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For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By for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iterate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.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in1…3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)”);</a:t>
            </a:r>
            <a:br>
              <a:rPr lang="fi-FI" dirty="0" smtClean="0"/>
            </a:br>
            <a:r>
              <a:rPr lang="fi-FI" dirty="0" smtClean="0"/>
              <a:t>    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1to 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81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for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 in for </a:t>
            </a:r>
            <a:r>
              <a:rPr lang="fi-FI" dirty="0" err="1" smtClean="0"/>
              <a:t>loop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in1..&lt;5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</a:t>
            </a:r>
          </a:p>
          <a:p>
            <a:pPr marL="68580" indent="0">
              <a:buNone/>
            </a:pPr>
            <a:r>
              <a:rPr lang="fi-FI" dirty="0"/>
              <a:t> </a:t>
            </a:r>
            <a:r>
              <a:rPr lang="fi-FI" dirty="0" smtClean="0"/>
              <a:t>      }</a:t>
            </a:r>
          </a:p>
          <a:p>
            <a:pPr marL="68580" indent="0">
              <a:buNone/>
            </a:pP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 to 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2685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comes</a:t>
            </a:r>
            <a:r>
              <a:rPr lang="fi-FI" dirty="0" smtClean="0"/>
              <a:t> to </a:t>
            </a:r>
            <a:r>
              <a:rPr lang="fi-FI" dirty="0" err="1" smtClean="0"/>
              <a:t>repetitive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10</a:t>
            </a:r>
            <a:br>
              <a:rPr lang="fi-FI" dirty="0" smtClean="0"/>
            </a:br>
            <a:r>
              <a:rPr lang="fi-FI" dirty="0" err="1" smtClean="0"/>
              <a:t>while</a:t>
            </a:r>
            <a:r>
              <a:rPr lang="fi-FI" dirty="0" smtClean="0"/>
              <a:t> (x &gt; 10)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x = x – 1;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29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Simular</a:t>
            </a:r>
            <a:r>
              <a:rPr lang="fi-FI" dirty="0" smtClean="0"/>
              <a:t> to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r>
              <a:rPr lang="fi-FI" dirty="0" smtClean="0"/>
              <a:t>, </a:t>
            </a:r>
            <a:r>
              <a:rPr lang="fi-FI" dirty="0" err="1" smtClean="0"/>
              <a:t>except</a:t>
            </a:r>
            <a:r>
              <a:rPr lang="fi-FI" dirty="0" smtClean="0"/>
              <a:t> the </a:t>
            </a:r>
            <a:r>
              <a:rPr lang="fi-FI" dirty="0" err="1" smtClean="0"/>
              <a:t>checking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 in the </a:t>
            </a:r>
            <a:r>
              <a:rPr lang="fi-FI" dirty="0" err="1" smtClean="0"/>
              <a:t>end</a:t>
            </a:r>
            <a:r>
              <a:rPr lang="fi-FI" dirty="0" smtClean="0"/>
              <a:t> of the </a:t>
            </a:r>
            <a:r>
              <a:rPr lang="fi-FI" dirty="0" err="1" smtClean="0"/>
              <a:t>loop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5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repeat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     x = x – 1</a:t>
            </a:r>
            <a:br>
              <a:rPr lang="fi-FI" dirty="0" smtClean="0"/>
            </a:br>
            <a:r>
              <a:rPr lang="fi-FI" dirty="0" smtClean="0"/>
              <a:t>    } </a:t>
            </a:r>
            <a:r>
              <a:rPr lang="fi-FI" dirty="0" err="1" smtClean="0"/>
              <a:t>while</a:t>
            </a:r>
            <a:r>
              <a:rPr lang="fi-FI" dirty="0" smtClean="0"/>
              <a:t> x &gt; 10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7531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Array</a:t>
            </a:r>
            <a:r>
              <a:rPr lang="fi-FI" dirty="0" smtClean="0"/>
              <a:t> is a </a:t>
            </a:r>
            <a:r>
              <a:rPr lang="fi-FI" dirty="0" err="1" smtClean="0"/>
              <a:t>list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groceries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[”</a:t>
            </a:r>
            <a:r>
              <a:rPr lang="fi-FI" dirty="0" err="1" smtClean="0"/>
              <a:t>Cookies</a:t>
            </a:r>
            <a:r>
              <a:rPr lang="fi-FI" dirty="0" smtClean="0"/>
              <a:t>”, ”</a:t>
            </a:r>
            <a:r>
              <a:rPr lang="fi-FI" dirty="0" err="1" smtClean="0"/>
              <a:t>Soda</a:t>
            </a:r>
            <a:r>
              <a:rPr lang="fi-FI" dirty="0" smtClean="0"/>
              <a:t>”, ”</a:t>
            </a:r>
            <a:r>
              <a:rPr lang="fi-FI" dirty="0" err="1" smtClean="0"/>
              <a:t>Apples</a:t>
            </a:r>
            <a:r>
              <a:rPr lang="fi-FI" dirty="0" smtClean="0"/>
              <a:t>”]</a:t>
            </a:r>
          </a:p>
          <a:p>
            <a:endParaRPr lang="fi-FI" dirty="0"/>
          </a:p>
          <a:p>
            <a:r>
              <a:rPr lang="fi-FI" dirty="0" err="1" smtClean="0"/>
              <a:t>var/let</a:t>
            </a:r>
            <a:r>
              <a:rPr lang="fi-FI" dirty="0" smtClean="0"/>
              <a:t> </a:t>
            </a:r>
            <a:r>
              <a:rPr lang="fi-FI" b="1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err="1" smtClean="0"/>
              <a:t>Type</a:t>
            </a:r>
            <a:r>
              <a:rPr lang="fi-FI" dirty="0" smtClean="0"/>
              <a:t>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433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39552" y="2276872"/>
            <a:ext cx="8136904" cy="3508977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ways</a:t>
            </a:r>
            <a:r>
              <a:rPr lang="fi-FI" dirty="0" smtClean="0"/>
              <a:t> of </a:t>
            </a:r>
            <a:r>
              <a:rPr lang="fi-FI" dirty="0" err="1" smtClean="0"/>
              <a:t>declaring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= [</a:t>
            </a:r>
            <a:r>
              <a:rPr lang="fi-FI" dirty="0" err="1" smtClean="0"/>
              <a:t>Int</a:t>
            </a:r>
            <a:r>
              <a:rPr lang="fi-FI" dirty="0" smtClean="0"/>
              <a:t>]() // </a:t>
            </a:r>
            <a:r>
              <a:rPr lang="fi-FI" dirty="0" err="1" smtClean="0"/>
              <a:t>creates</a:t>
            </a:r>
            <a:r>
              <a:rPr lang="fi-FI" dirty="0" smtClean="0"/>
              <a:t> an </a:t>
            </a:r>
            <a:r>
              <a:rPr lang="fi-FI" dirty="0" err="1" smtClean="0"/>
              <a:t>empty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= [</a:t>
            </a:r>
            <a:r>
              <a:rPr lang="fi-FI" dirty="0" err="1" smtClean="0"/>
              <a:t>Int](count</a:t>
            </a:r>
            <a:r>
              <a:rPr lang="fi-FI" dirty="0"/>
              <a:t>: 10, </a:t>
            </a:r>
            <a:r>
              <a:rPr lang="fi-FI" dirty="0" err="1"/>
              <a:t>repeatedValue</a:t>
            </a:r>
            <a:r>
              <a:rPr lang="fi-FI" dirty="0"/>
              <a:t>: 3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10 </a:t>
            </a:r>
            <a:r>
              <a:rPr lang="fi-FI" dirty="0" err="1" smtClean="0"/>
              <a:t>numbers</a:t>
            </a:r>
            <a:r>
              <a:rPr lang="fi-FI" dirty="0" smtClean="0"/>
              <a:t>, // [3, 3, 3, 3, 3, 3, 3, 3, 3, 3]</a:t>
            </a:r>
          </a:p>
          <a:p>
            <a:endParaRPr lang="fi-FI" dirty="0"/>
          </a:p>
          <a:p>
            <a:pPr marL="68580" indent="0">
              <a:buNone/>
            </a:pP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pPr marL="6858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94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</a:t>
            </a:r>
            <a:r>
              <a:rPr lang="fi-FI" dirty="0" err="1" smtClean="0"/>
              <a:t>Objective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knowledge</a:t>
            </a:r>
            <a:r>
              <a:rPr lang="fi-FI" dirty="0" smtClean="0"/>
              <a:t> of </a:t>
            </a:r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err="1" smtClean="0"/>
              <a:t>Ability</a:t>
            </a:r>
            <a:r>
              <a:rPr lang="fi-FI" dirty="0" smtClean="0"/>
              <a:t> to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with </a:t>
            </a:r>
            <a:r>
              <a:rPr lang="fi-FI" dirty="0" err="1" smtClean="0"/>
              <a:t>swift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8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Iterating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groceries</a:t>
            </a:r>
            <a:r>
              <a:rPr lang="fi-FI" dirty="0"/>
              <a:t>: [</a:t>
            </a:r>
            <a:r>
              <a:rPr lang="fi-FI" dirty="0" err="1"/>
              <a:t>String</a:t>
            </a:r>
            <a:r>
              <a:rPr lang="fi-FI" dirty="0"/>
              <a:t>] = [”</a:t>
            </a:r>
            <a:r>
              <a:rPr lang="fi-FI" dirty="0" err="1"/>
              <a:t>Cookies</a:t>
            </a:r>
            <a:r>
              <a:rPr lang="fi-FI" dirty="0"/>
              <a:t>”, ”</a:t>
            </a:r>
            <a:r>
              <a:rPr lang="fi-FI" dirty="0" err="1"/>
              <a:t>Soda</a:t>
            </a:r>
            <a:r>
              <a:rPr lang="fi-FI" dirty="0"/>
              <a:t>”, ”</a:t>
            </a:r>
            <a:r>
              <a:rPr lang="fi-FI" dirty="0" err="1"/>
              <a:t>Apples</a:t>
            </a:r>
            <a:r>
              <a:rPr lang="fi-FI" dirty="0" smtClean="0"/>
              <a:t>”]</a:t>
            </a:r>
            <a:br>
              <a:rPr lang="fi-FI" dirty="0" smtClean="0"/>
            </a:br>
            <a:r>
              <a:rPr lang="fi-FI" dirty="0" smtClean="0"/>
              <a:t>for </a:t>
            </a:r>
            <a:r>
              <a:rPr lang="fi-FI" dirty="0" err="1" smtClean="0"/>
              <a:t>grocery</a:t>
            </a:r>
            <a:r>
              <a:rPr lang="fi-FI" dirty="0" smtClean="0"/>
              <a:t> in </a:t>
            </a:r>
            <a:r>
              <a:rPr lang="fi-FI" dirty="0" err="1" smtClean="0"/>
              <a:t>groceries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print(”\(grocery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arraylist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56576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array.append(”</a:t>
            </a:r>
            <a:r>
              <a:rPr lang="fi-FI" dirty="0" err="1" smtClean="0">
                <a:sym typeface="Wingdings" panose="05000000000000000000" pitchFamily="2" charset="2"/>
              </a:rPr>
              <a:t></a:t>
            </a:r>
            <a:r>
              <a:rPr lang="fi-FI" dirty="0" smtClean="0">
                <a:sym typeface="Wingdings" panose="05000000000000000000" pitchFamily="2" charset="2"/>
              </a:rPr>
              <a:t>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5247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Dictionaries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lists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r>
              <a:rPr lang="fi-FI" dirty="0" smtClean="0"/>
              <a:t> and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 smtClean="0"/>
              <a:t>TYPE</a:t>
            </a:r>
            <a:r>
              <a:rPr lang="fi-FI" dirty="0" smtClean="0"/>
              <a:t>] =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/>
              <a:t>TYPE</a:t>
            </a:r>
            <a:r>
              <a:rPr lang="fi-FI" dirty="0" smtClean="0"/>
              <a:t>]()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657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Finland is \(</a:t>
            </a:r>
            <a:r>
              <a:rPr lang="fi-FI" dirty="0" err="1" smtClean="0"/>
              <a:t>capitals[”Finland</a:t>
            </a:r>
            <a:r>
              <a:rPr lang="fi-FI" dirty="0" smtClean="0"/>
              <a:t>”])”)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1532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Going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/>
              <a:t>"]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for (country, capital) in </a:t>
            </a:r>
            <a:r>
              <a:rPr lang="fi-FI" dirty="0" err="1" smtClean="0"/>
              <a:t>capitals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\(country) is \(capital)”)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58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capitals["Russia</a:t>
            </a:r>
            <a:r>
              <a:rPr lang="fi-FI" dirty="0"/>
              <a:t>"] = "</a:t>
            </a:r>
            <a:r>
              <a:rPr lang="fi-FI" dirty="0" err="1" smtClean="0"/>
              <a:t>Moscow</a:t>
            </a:r>
            <a:r>
              <a:rPr lang="fi-FI" dirty="0" smtClean="0"/>
              <a:t>”</a:t>
            </a:r>
          </a:p>
          <a:p>
            <a:endParaRPr lang="fi-FI" dirty="0"/>
          </a:p>
          <a:p>
            <a:r>
              <a:rPr lang="fi-FI" dirty="0" err="1" smtClean="0"/>
              <a:t>Dictionary[</a:t>
            </a:r>
            <a:r>
              <a:rPr lang="fi-FI" b="1" dirty="0" err="1" smtClean="0"/>
              <a:t>KEY</a:t>
            </a:r>
            <a:r>
              <a:rPr lang="fi-FI" dirty="0" smtClean="0"/>
              <a:t>] = </a:t>
            </a:r>
            <a:r>
              <a:rPr lang="fi-FI" b="1" dirty="0" smtClean="0"/>
              <a:t>VALUE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386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Friday</a:t>
            </a:r>
            <a:r>
              <a:rPr lang="fi-FI" dirty="0" smtClean="0"/>
              <a:t> 20.5.2016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47736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Functions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declare</a:t>
            </a:r>
            <a:r>
              <a:rPr lang="fi-FI" dirty="0" smtClean="0"/>
              <a:t> a </a:t>
            </a:r>
            <a:r>
              <a:rPr lang="fi-FI" dirty="0" err="1" smtClean="0"/>
              <a:t>function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// a + b = c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sum(a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, b: </a:t>
            </a:r>
            <a:r>
              <a:rPr lang="fi-FI" dirty="0" err="1" smtClean="0"/>
              <a:t>Int</a:t>
            </a:r>
            <a:r>
              <a:rPr lang="fi-FI" dirty="0" smtClean="0"/>
              <a:t>, c: </a:t>
            </a:r>
            <a:r>
              <a:rPr lang="fi-FI" dirty="0" err="1" smtClean="0"/>
              <a:t>Int</a:t>
            </a:r>
            <a:r>
              <a:rPr lang="fi-FI" dirty="0" smtClean="0"/>
              <a:t>) 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return</a:t>
            </a:r>
            <a:r>
              <a:rPr lang="fi-FI" dirty="0" smtClean="0"/>
              <a:t> a + b + c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print(”1 + 1 + 1= \(sum(1, b: 1, c:1))”);</a:t>
            </a:r>
          </a:p>
        </p:txBody>
      </p:sp>
    </p:spTree>
    <p:extLst>
      <p:ext uri="{BB962C8B-B14F-4D97-AF65-F5344CB8AC3E}">
        <p14:creationId xmlns:p14="http://schemas.microsoft.com/office/powerpoint/2010/main" val="66991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Function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returns</a:t>
            </a:r>
            <a:r>
              <a:rPr lang="fi-FI" dirty="0" smtClean="0"/>
              <a:t> </a:t>
            </a:r>
            <a:r>
              <a:rPr lang="fi-FI" dirty="0" err="1" smtClean="0"/>
              <a:t>nothing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dosomething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// </a:t>
            </a:r>
            <a:r>
              <a:rPr lang="fi-FI" dirty="0" err="1" smtClean="0"/>
              <a:t>panic</a:t>
            </a:r>
            <a:r>
              <a:rPr lang="fi-FI" dirty="0" smtClean="0"/>
              <a:t>!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001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Taking</a:t>
            </a:r>
            <a:r>
              <a:rPr lang="fi-FI" dirty="0" smtClean="0"/>
              <a:t> in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3568" y="2348880"/>
            <a:ext cx="7920996" cy="3508977"/>
          </a:xfrm>
        </p:spPr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view(num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…)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for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num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print(item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view(1, 2, 3, 4, 5)</a:t>
            </a:r>
          </a:p>
        </p:txBody>
      </p:sp>
    </p:spTree>
    <p:extLst>
      <p:ext uri="{BB962C8B-B14F-4D97-AF65-F5344CB8AC3E}">
        <p14:creationId xmlns:p14="http://schemas.microsoft.com/office/powerpoint/2010/main" val="245385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Course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Consists</a:t>
            </a:r>
            <a:r>
              <a:rPr lang="fi-FI" dirty="0" smtClean="0"/>
              <a:t> of </a:t>
            </a:r>
            <a:r>
              <a:rPr lang="fi-FI" dirty="0" err="1" smtClean="0"/>
              <a:t>exercises</a:t>
            </a:r>
            <a:endParaRPr lang="fi-FI" dirty="0" smtClean="0"/>
          </a:p>
          <a:p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lectures</a:t>
            </a:r>
            <a:r>
              <a:rPr lang="fi-FI" dirty="0" smtClean="0"/>
              <a:t> (</a:t>
            </a:r>
            <a:r>
              <a:rPr lang="fi-FI" b="1" i="1" dirty="0" err="1" smtClean="0"/>
              <a:t>optional</a:t>
            </a:r>
            <a:r>
              <a:rPr lang="fi-FI" b="1" i="1" dirty="0" smtClean="0"/>
              <a:t>)</a:t>
            </a:r>
            <a:endParaRPr lang="fi-FI" b="1" dirty="0" smtClean="0"/>
          </a:p>
          <a:p>
            <a:r>
              <a:rPr lang="fi-FI" dirty="0" smtClean="0"/>
              <a:t>10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1 </a:t>
            </a:r>
            <a:r>
              <a:rPr lang="fi-FI" dirty="0" err="1" smtClean="0">
                <a:sym typeface="Wingdings" panose="05000000000000000000" pitchFamily="2" charset="2"/>
              </a:rPr>
              <a:t>credit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20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2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30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3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5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each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day</a:t>
            </a:r>
            <a:endParaRPr lang="fi-FI" dirty="0" smtClean="0">
              <a:sym typeface="Wingdings" panose="05000000000000000000" pitchFamily="2" charset="2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11405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Pointers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magic(inout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-&gt; </a:t>
            </a:r>
            <a:r>
              <a:rPr lang="fi-FI" dirty="0" err="1" smtClean="0"/>
              <a:t>Void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text</a:t>
            </a:r>
            <a:r>
              <a:rPr lang="fi-FI" dirty="0" smtClean="0"/>
              <a:t> = ”</a:t>
            </a:r>
            <a:r>
              <a:rPr lang="fi-FI" dirty="0" err="1" smtClean="0"/>
              <a:t>Magical</a:t>
            </a:r>
            <a:r>
              <a:rPr lang="fi-FI" dirty="0" smtClean="0"/>
              <a:t>!”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smtClean="0">
                <a:sym typeface="Wingdings" panose="05000000000000000000" pitchFamily="2" charset="2"/>
              </a:rPr>
              <a:t>”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magic(&amp;text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err="1" smtClean="0"/>
              <a:t>print(text</a:t>
            </a:r>
            <a:r>
              <a:rPr lang="fi-FI" dirty="0" smtClean="0"/>
              <a:t>) // </a:t>
            </a:r>
            <a:r>
              <a:rPr lang="fi-FI" dirty="0" err="1" smtClean="0"/>
              <a:t>prints</a:t>
            </a:r>
            <a:r>
              <a:rPr lang="fi-FI" dirty="0" smtClean="0"/>
              <a:t> </a:t>
            </a:r>
            <a:r>
              <a:rPr lang="fi-FI" dirty="0" err="1" smtClean="0"/>
              <a:t>Magical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43224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Monday</a:t>
            </a:r>
            <a:r>
              <a:rPr lang="fi-FI" dirty="0" smtClean="0"/>
              <a:t> 23.5.2016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475944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Classes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4057676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Variables</a:t>
            </a:r>
            <a:r>
              <a:rPr lang="fi-FI" dirty="0" smtClean="0"/>
              <a:t> with </a:t>
            </a:r>
            <a:r>
              <a:rPr lang="fi-FI" dirty="0" err="1" smtClean="0"/>
              <a:t>functionality</a:t>
            </a:r>
            <a:endParaRPr lang="fi-FI" dirty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class</a:t>
            </a:r>
            <a:r>
              <a:rPr lang="fi-FI" dirty="0" smtClean="0"/>
              <a:t>       {</a:t>
            </a:r>
            <a:br>
              <a:rPr lang="fi-FI" dirty="0" smtClean="0"/>
            </a:br>
            <a:r>
              <a:rPr lang="fi-FI" dirty="0" smtClean="0"/>
              <a:t> 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smtClean="0"/>
              <a:t>init(name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deinit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print(”\(self.name</a:t>
            </a:r>
            <a:r>
              <a:rPr lang="fi-FI" dirty="0" smtClean="0"/>
              <a:t>)! NOOOOOOO!”)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bark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print(”Bark</a:t>
            </a:r>
            <a:r>
              <a:rPr lang="fi-FI" dirty="0" smtClean="0"/>
              <a:t>! </a:t>
            </a:r>
            <a:r>
              <a:rPr lang="fi-FI" dirty="0" err="1" smtClean="0"/>
              <a:t>Bark</a:t>
            </a:r>
            <a:r>
              <a:rPr lang="fi-FI" dirty="0" smtClean="0"/>
              <a:t>!”) 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20" y="2871524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Using </a:t>
            </a:r>
            <a:r>
              <a:rPr lang="fi-FI" dirty="0" err="1" smtClean="0"/>
              <a:t>classes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dog</a:t>
            </a:r>
            <a:r>
              <a:rPr lang="fi-FI" dirty="0" smtClean="0"/>
              <a:t>:       =      (</a:t>
            </a:r>
            <a:r>
              <a:rPr lang="fi-FI" dirty="0" err="1" smtClean="0"/>
              <a:t>name</a:t>
            </a:r>
            <a:r>
              <a:rPr lang="fi-FI" dirty="0" smtClean="0"/>
              <a:t>: ”</a:t>
            </a:r>
            <a:r>
              <a:rPr lang="fi-FI" dirty="0" err="1" smtClean="0"/>
              <a:t>Barky</a:t>
            </a:r>
            <a:r>
              <a:rPr lang="fi-FI" dirty="0" smtClean="0"/>
              <a:t>”)</a:t>
            </a:r>
            <a:br>
              <a:rPr lang="fi-FI" dirty="0" smtClean="0"/>
            </a:br>
            <a:r>
              <a:rPr lang="fi-FI" dirty="0" err="1" smtClean="0"/>
              <a:t>dog.bark</a:t>
            </a:r>
            <a:r>
              <a:rPr lang="fi-FI" dirty="0" smtClean="0"/>
              <a:t>() 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68960"/>
            <a:ext cx="427484" cy="427484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068960"/>
            <a:ext cx="427484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62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Structs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Is a </a:t>
            </a:r>
            <a:r>
              <a:rPr lang="fi-FI" dirty="0" err="1" smtClean="0"/>
              <a:t>custom</a:t>
            </a:r>
            <a:r>
              <a:rPr lang="fi-FI" dirty="0" smtClean="0"/>
              <a:t> </a:t>
            </a:r>
            <a:r>
              <a:rPr lang="fi-FI" dirty="0" err="1" smtClean="0"/>
              <a:t>datatype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struct</a:t>
            </a:r>
            <a:r>
              <a:rPr lang="fi-FI" dirty="0" smtClean="0"/>
              <a:t> </a:t>
            </a:r>
            <a:r>
              <a:rPr lang="fi-FI" dirty="0" err="1" smtClean="0"/>
              <a:t>Vector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get_string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return</a:t>
            </a:r>
            <a:r>
              <a:rPr lang="fi-FI" dirty="0" smtClean="0"/>
              <a:t> ”(\(x), \(y))”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arrow</a:t>
            </a:r>
            <a:r>
              <a:rPr lang="fi-FI" dirty="0" smtClean="0"/>
              <a:t>: </a:t>
            </a:r>
            <a:r>
              <a:rPr lang="fi-FI" dirty="0" err="1" smtClean="0"/>
              <a:t>Vector</a:t>
            </a:r>
            <a:r>
              <a:rPr lang="fi-FI" dirty="0" smtClean="0"/>
              <a:t> = Vector(x:10, y:10)</a:t>
            </a:r>
            <a:br>
              <a:rPr lang="fi-FI" dirty="0" smtClean="0"/>
            </a:br>
            <a:r>
              <a:rPr lang="fi-FI" dirty="0" err="1" smtClean="0"/>
              <a:t>print(arrow.get_string</a:t>
            </a:r>
            <a:r>
              <a:rPr lang="fi-FI" dirty="0" smtClean="0"/>
              <a:t>())   // </a:t>
            </a:r>
            <a:r>
              <a:rPr lang="fi-FI" dirty="0" err="1" smtClean="0"/>
              <a:t>outputs</a:t>
            </a:r>
            <a:r>
              <a:rPr lang="fi-FI" dirty="0" smtClean="0"/>
              <a:t> ”(10, 10)”</a:t>
            </a:r>
            <a:br>
              <a:rPr lang="fi-FI" dirty="0" smtClean="0"/>
            </a:br>
            <a:r>
              <a:rPr lang="fi-FI" dirty="0" err="1" smtClean="0"/>
              <a:t>print(”X</a:t>
            </a:r>
            <a:r>
              <a:rPr lang="fi-FI" dirty="0" smtClean="0"/>
              <a:t>: \(</a:t>
            </a:r>
            <a:r>
              <a:rPr lang="fi-FI" dirty="0" err="1" smtClean="0"/>
              <a:t>arrow.x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print(”Y</a:t>
            </a:r>
            <a:r>
              <a:rPr lang="fi-FI" dirty="0" smtClean="0"/>
              <a:t>: \(</a:t>
            </a:r>
            <a:r>
              <a:rPr lang="fi-FI" dirty="0" err="1" smtClean="0"/>
              <a:t>arrow.y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854745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structs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dirty="0" err="1" smtClean="0"/>
              <a:t>subscripts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struct</a:t>
            </a:r>
            <a:r>
              <a:rPr lang="fi-FI" dirty="0" smtClean="0"/>
              <a:t> </a:t>
            </a:r>
            <a:r>
              <a:rPr lang="fi-FI" dirty="0" err="1" smtClean="0"/>
              <a:t>Multiplier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subscript(index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) 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get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   </a:t>
            </a:r>
            <a:r>
              <a:rPr lang="fi-FI" dirty="0" err="1" smtClean="0"/>
              <a:t>return</a:t>
            </a:r>
            <a:r>
              <a:rPr lang="fi-FI" dirty="0" smtClean="0"/>
              <a:t> </a:t>
            </a:r>
            <a:r>
              <a:rPr lang="fi-FI" dirty="0" err="1" smtClean="0"/>
              <a:t>index</a:t>
            </a:r>
            <a:r>
              <a:rPr lang="fi-FI" dirty="0" smtClean="0"/>
              <a:t> * x</a:t>
            </a:r>
            <a:br>
              <a:rPr lang="fi-FI" dirty="0" smtClean="0"/>
            </a:br>
            <a:r>
              <a:rPr lang="fi-FI" dirty="0" smtClean="0"/>
              <a:t>        }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set (</a:t>
            </a:r>
            <a:r>
              <a:rPr lang="fi-FI" dirty="0" err="1" smtClean="0"/>
              <a:t>val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     // set </a:t>
            </a:r>
            <a:r>
              <a:rPr lang="fi-FI" dirty="0" err="1" smtClean="0"/>
              <a:t>index</a:t>
            </a:r>
            <a:r>
              <a:rPr lang="fi-FI" dirty="0" smtClean="0"/>
              <a:t> to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val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}</a:t>
            </a:r>
            <a:br>
              <a:rPr lang="fi-FI" dirty="0" smtClean="0"/>
            </a:br>
            <a:r>
              <a:rPr lang="fi-FI" dirty="0" smtClean="0"/>
              <a:t>  }</a:t>
            </a:r>
            <a:br>
              <a:rPr lang="fi-FI" dirty="0" smtClean="0"/>
            </a:br>
            <a:r>
              <a:rPr lang="fi-FI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657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Subscript</a:t>
            </a:r>
            <a:r>
              <a:rPr lang="fi-FI" dirty="0" smtClean="0"/>
              <a:t> in </a:t>
            </a:r>
            <a:r>
              <a:rPr lang="fi-FI" dirty="0" err="1" smtClean="0"/>
              <a:t>use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mult</a:t>
            </a:r>
            <a:r>
              <a:rPr lang="fi-FI" dirty="0" smtClean="0"/>
              <a:t>: </a:t>
            </a:r>
            <a:r>
              <a:rPr lang="fi-FI" dirty="0" err="1" smtClean="0"/>
              <a:t>Multiplier</a:t>
            </a:r>
            <a:r>
              <a:rPr lang="fi-FI" dirty="0" smtClean="0"/>
              <a:t> = </a:t>
            </a:r>
            <a:r>
              <a:rPr lang="fi-FI" dirty="0" err="1" smtClean="0"/>
              <a:t>Multiplier(x</a:t>
            </a:r>
            <a:r>
              <a:rPr lang="fi-FI" dirty="0" smtClean="0"/>
              <a:t>: 10)</a:t>
            </a:r>
            <a:br>
              <a:rPr lang="fi-FI" dirty="0" smtClean="0"/>
            </a:br>
            <a:r>
              <a:rPr lang="fi-FI" dirty="0" smtClean="0"/>
              <a:t>    print(mult[10]) // </a:t>
            </a:r>
            <a:r>
              <a:rPr lang="fi-FI" dirty="0" err="1" smtClean="0"/>
              <a:t>outputs</a:t>
            </a:r>
            <a:r>
              <a:rPr lang="fi-FI" dirty="0" smtClean="0"/>
              <a:t> 100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043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23.5.2016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3035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Functions</a:t>
            </a:r>
            <a:r>
              <a:rPr lang="fi-FI" dirty="0" smtClean="0"/>
              <a:t>, version 2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8497060" cy="3508977"/>
          </a:xfrm>
        </p:spPr>
        <p:txBody>
          <a:bodyPr>
            <a:normAutofit fontScale="92500" lnSpcReduction="20000"/>
          </a:bodyPr>
          <a:lstStyle/>
          <a:p>
            <a:r>
              <a:rPr lang="fi-FI" dirty="0" smtClean="0"/>
              <a:t>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freely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// </a:t>
            </a:r>
            <a:r>
              <a:rPr lang="fi-FI" dirty="0" err="1" smtClean="0"/>
              <a:t>Instead</a:t>
            </a:r>
            <a:r>
              <a:rPr lang="fi-FI" dirty="0" smtClean="0"/>
              <a:t> of </a:t>
            </a:r>
            <a:r>
              <a:rPr lang="fi-FI" dirty="0" err="1" smtClean="0"/>
              <a:t>this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example(var</a:t>
            </a:r>
            <a:r>
              <a:rPr lang="fi-FI" dirty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print(”\(something</a:t>
            </a:r>
            <a:r>
              <a:rPr lang="fi-FI" dirty="0" smtClean="0"/>
              <a:t>)? </a:t>
            </a:r>
            <a:r>
              <a:rPr lang="fi-FI" dirty="0" err="1"/>
              <a:t>T</a:t>
            </a:r>
            <a:r>
              <a:rPr lang="fi-FI" dirty="0" err="1" smtClean="0"/>
              <a:t>otally</a:t>
            </a:r>
            <a:r>
              <a:rPr lang="fi-FI" dirty="0" smtClean="0"/>
              <a:t> </a:t>
            </a:r>
            <a:r>
              <a:rPr lang="fi-FI" dirty="0" err="1" smtClean="0"/>
              <a:t>random</a:t>
            </a:r>
            <a:r>
              <a:rPr lang="fi-FI" dirty="0" smtClean="0"/>
              <a:t>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example(something:”Something</a:t>
            </a:r>
            <a:r>
              <a:rPr lang="fi-FI" dirty="0" smtClean="0"/>
              <a:t>”)</a:t>
            </a:r>
            <a:br>
              <a:rPr lang="fi-FI" dirty="0" smtClean="0"/>
            </a:br>
            <a:r>
              <a:rPr lang="fi-FI" dirty="0" smtClean="0"/>
              <a:t>    //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example(something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/>
              <a:t> </a:t>
            </a:r>
            <a:r>
              <a:rPr lang="fi-FI" dirty="0" smtClean="0"/>
              <a:t>   </a:t>
            </a:r>
            <a:r>
              <a:rPr lang="fi-FI" dirty="0" err="1" smtClean="0"/>
              <a:t>print</a:t>
            </a:r>
            <a:r>
              <a:rPr lang="fi-FI" dirty="0" err="1"/>
              <a:t>(”\(something</a:t>
            </a:r>
            <a:r>
              <a:rPr lang="fi-FI" dirty="0"/>
              <a:t>)? </a:t>
            </a:r>
            <a:r>
              <a:rPr lang="fi-FI" dirty="0" err="1"/>
              <a:t>Totally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!”)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example(”something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”)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001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Class </a:t>
            </a:r>
            <a:r>
              <a:rPr lang="fi-FI" dirty="0" err="1" smtClean="0"/>
              <a:t>overloading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 err="1" smtClean="0"/>
              <a:t>class</a:t>
            </a:r>
            <a:r>
              <a:rPr lang="fi-FI" dirty="0" smtClean="0"/>
              <a:t> Bird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age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age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self.age</a:t>
            </a:r>
            <a:r>
              <a:rPr lang="fi-FI" dirty="0" smtClean="0"/>
              <a:t> = </a:t>
            </a:r>
            <a:r>
              <a:rPr lang="fi-FI" dirty="0" err="1" smtClean="0"/>
              <a:t>age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init(name:String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self.age</a:t>
            </a:r>
            <a:r>
              <a:rPr lang="fi-FI" dirty="0" smtClean="0"/>
              <a:t> = 1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fly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print(”\(self.name</a:t>
            </a:r>
            <a:r>
              <a:rPr lang="fi-FI" dirty="0" smtClean="0"/>
              <a:t>) </a:t>
            </a:r>
            <a:r>
              <a:rPr lang="fi-FI" dirty="0" err="1" smtClean="0"/>
              <a:t>flew</a:t>
            </a:r>
            <a:r>
              <a:rPr lang="fi-FI" dirty="0" smtClean="0"/>
              <a:t> </a:t>
            </a:r>
            <a:r>
              <a:rPr lang="fi-FI" dirty="0" err="1" smtClean="0"/>
              <a:t>away</a:t>
            </a:r>
            <a:r>
              <a:rPr lang="fi-FI" dirty="0" smtClean="0"/>
              <a:t>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A: Bird = </a:t>
            </a:r>
            <a:r>
              <a:rPr lang="fi-FI" dirty="0" err="1" smtClean="0"/>
              <a:t>Bird(name:”Swift</a:t>
            </a:r>
            <a:r>
              <a:rPr lang="fi-FI" dirty="0" smtClean="0"/>
              <a:t>”, age:10)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var</a:t>
            </a:r>
            <a:r>
              <a:rPr lang="fi-FI" dirty="0" smtClean="0"/>
              <a:t> B: Bird = </a:t>
            </a:r>
            <a:r>
              <a:rPr lang="fi-FI" dirty="0" err="1" smtClean="0"/>
              <a:t>Bird(name:”Swift</a:t>
            </a:r>
            <a:r>
              <a:rPr lang="fi-FI" dirty="0" smtClean="0"/>
              <a:t>”) //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aswell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86428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 smtClean="0"/>
          </a:p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 smtClean="0"/>
          </a:p>
          <a:p>
            <a:r>
              <a:rPr lang="fi-FI" dirty="0" smtClean="0"/>
              <a:t>Return via </a:t>
            </a:r>
            <a:r>
              <a:rPr lang="fi-FI" dirty="0" err="1" smtClean="0"/>
              <a:t>email</a:t>
            </a:r>
            <a:endParaRPr lang="fi-FI" dirty="0" smtClean="0"/>
          </a:p>
          <a:p>
            <a:endParaRPr lang="fi-FI" dirty="0" smtClean="0"/>
          </a:p>
          <a:p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84471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overloading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Coin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init(fromDollars</a:t>
            </a:r>
            <a:r>
              <a:rPr lang="fi-FI" dirty="0" smtClean="0"/>
              <a:t> </a:t>
            </a:r>
            <a:r>
              <a:rPr lang="fi-FI" dirty="0" err="1" smtClean="0"/>
              <a:t>value:Int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self.value</a:t>
            </a:r>
            <a:r>
              <a:rPr lang="fi-FI" dirty="0" smtClean="0"/>
              <a:t> = 0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init(fromEuros</a:t>
            </a:r>
            <a:r>
              <a:rPr lang="fi-FI" dirty="0" smtClean="0"/>
              <a:t> </a:t>
            </a:r>
            <a:r>
              <a:rPr lang="fi-FI" dirty="0" err="1" smtClean="0"/>
              <a:t>value:Int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self.value</a:t>
            </a:r>
            <a:r>
              <a:rPr lang="fi-FI" dirty="0" smtClean="0"/>
              <a:t> = 1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Coin</a:t>
            </a:r>
            <a:r>
              <a:rPr lang="fi-FI" dirty="0" smtClean="0"/>
              <a:t> = </a:t>
            </a:r>
            <a:r>
              <a:rPr lang="fi-FI" dirty="0" err="1" smtClean="0"/>
              <a:t>Coin(fromDollars</a:t>
            </a:r>
            <a:r>
              <a:rPr lang="fi-FI" dirty="0" smtClean="0"/>
              <a:t>: 10)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Coin</a:t>
            </a:r>
            <a:r>
              <a:rPr lang="fi-FI" dirty="0" smtClean="0"/>
              <a:t> = </a:t>
            </a:r>
            <a:r>
              <a:rPr lang="fi-FI" dirty="0" err="1" smtClean="0"/>
              <a:t>Coin(fromEuros</a:t>
            </a:r>
            <a:r>
              <a:rPr lang="fi-FI" dirty="0" smtClean="0"/>
              <a:t>: 10)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371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Superclass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Class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classes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inherit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Animal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</a:t>
            </a:r>
            <a:r>
              <a:rPr lang="fi-FI" dirty="0" err="1" smtClean="0"/>
              <a:t>(name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get_sound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return</a:t>
            </a:r>
            <a:r>
              <a:rPr lang="fi-FI" dirty="0" smtClean="0"/>
              <a:t> ”</a:t>
            </a:r>
            <a:r>
              <a:rPr lang="fi-FI" dirty="0" err="1" smtClean="0"/>
              <a:t>hehehehe</a:t>
            </a:r>
            <a:r>
              <a:rPr lang="fi-FI" dirty="0" smtClean="0"/>
              <a:t>!”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8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Inheriting</a:t>
            </a:r>
            <a:r>
              <a:rPr lang="fi-FI" dirty="0" smtClean="0"/>
              <a:t> a </a:t>
            </a:r>
            <a:r>
              <a:rPr lang="fi-FI" dirty="0" err="1" smtClean="0"/>
              <a:t>class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Dinosaur</a:t>
            </a:r>
            <a:r>
              <a:rPr lang="fi-FI" dirty="0" smtClean="0"/>
              <a:t>: </a:t>
            </a:r>
            <a:r>
              <a:rPr lang="fi-FI" dirty="0" err="1" smtClean="0"/>
              <a:t>Animal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age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init(name:String</a:t>
            </a:r>
            <a:r>
              <a:rPr lang="fi-FI" dirty="0" smtClean="0"/>
              <a:t>, _ </a:t>
            </a:r>
            <a:r>
              <a:rPr lang="fi-FI" dirty="0" err="1" smtClean="0"/>
              <a:t>age:Int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self.age</a:t>
            </a:r>
            <a:r>
              <a:rPr lang="fi-FI" dirty="0" smtClean="0"/>
              <a:t> = </a:t>
            </a:r>
            <a:r>
              <a:rPr lang="fi-FI" dirty="0" err="1" smtClean="0"/>
              <a:t>age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super.init(name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override</a:t>
            </a:r>
            <a:r>
              <a:rPr lang="fi-FI" dirty="0" smtClean="0"/>
              <a:t>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get_sound</a:t>
            </a:r>
            <a:r>
              <a:rPr lang="fi-FI" dirty="0" smtClean="0"/>
              <a:t>(</a:t>
            </a:r>
            <a:r>
              <a:rPr lang="fi-FI" dirty="0" smtClean="0"/>
              <a:t>) -&gt; </a:t>
            </a:r>
            <a:r>
              <a:rPr lang="fi-FI" dirty="0" err="1" smtClean="0"/>
              <a:t>String</a:t>
            </a:r>
            <a:r>
              <a:rPr lang="fi-FI" dirty="0" smtClean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return</a:t>
            </a:r>
            <a:r>
              <a:rPr lang="fi-FI" dirty="0" smtClean="0"/>
              <a:t> ”</a:t>
            </a:r>
            <a:r>
              <a:rPr lang="fi-FI" dirty="0" err="1" smtClean="0"/>
              <a:t>Hurr</a:t>
            </a:r>
            <a:r>
              <a:rPr lang="fi-FI" dirty="0" smtClean="0"/>
              <a:t> </a:t>
            </a:r>
            <a:r>
              <a:rPr lang="fi-FI" dirty="0" err="1" smtClean="0"/>
              <a:t>durr</a:t>
            </a:r>
            <a:r>
              <a:rPr lang="fi-FI" dirty="0" smtClean="0"/>
              <a:t>, </a:t>
            </a:r>
            <a:r>
              <a:rPr lang="fi-FI" dirty="0" err="1" smtClean="0"/>
              <a:t>I’m</a:t>
            </a:r>
            <a:r>
              <a:rPr lang="fi-FI" dirty="0" smtClean="0"/>
              <a:t> an </a:t>
            </a:r>
            <a:r>
              <a:rPr lang="fi-FI" dirty="0" err="1" smtClean="0"/>
              <a:t>animal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custom_function</a:t>
            </a:r>
            <a:r>
              <a:rPr lang="fi-FI" dirty="0" smtClean="0"/>
              <a:t>()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print(”There’s</a:t>
            </a:r>
            <a:r>
              <a:rPr lang="fi-FI" dirty="0" smtClean="0"/>
              <a:t> \(</a:t>
            </a:r>
            <a:r>
              <a:rPr lang="fi-FI" dirty="0" err="1" smtClean="0"/>
              <a:t>self.age</a:t>
            </a:r>
            <a:r>
              <a:rPr lang="fi-FI" dirty="0" smtClean="0"/>
              <a:t>) </a:t>
            </a:r>
            <a:r>
              <a:rPr lang="fi-FI" dirty="0" err="1" smtClean="0"/>
              <a:t>candles</a:t>
            </a:r>
            <a:r>
              <a:rPr lang="fi-FI" dirty="0" smtClean="0"/>
              <a:t> in my </a:t>
            </a:r>
            <a:r>
              <a:rPr lang="fi-FI" dirty="0" err="1" smtClean="0"/>
              <a:t>birthday</a:t>
            </a:r>
            <a:r>
              <a:rPr lang="fi-FI" dirty="0" smtClean="0"/>
              <a:t> </a:t>
            </a:r>
            <a:r>
              <a:rPr lang="fi-FI" dirty="0" err="1" smtClean="0"/>
              <a:t>cake</a:t>
            </a:r>
            <a:r>
              <a:rPr lang="fi-FI" dirty="0" smtClean="0"/>
              <a:t>, </a:t>
            </a:r>
            <a:r>
              <a:rPr lang="fi-FI" dirty="0" err="1" smtClean="0"/>
              <a:t>yayyyy</a:t>
            </a:r>
            <a:r>
              <a:rPr lang="fi-FI" dirty="0" smtClean="0"/>
              <a:t>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/>
              <a:t>}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40239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Book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guide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Videos</a:t>
            </a:r>
            <a:endParaRPr lang="fi-FI" dirty="0" smtClean="0"/>
          </a:p>
          <a:p>
            <a:r>
              <a:rPr lang="fi-FI" dirty="0" err="1" smtClean="0"/>
              <a:t>Links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18959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</a:t>
            </a:r>
            <a:r>
              <a:rPr lang="fi-FI" dirty="0" smtClean="0"/>
              <a:t> ’</a:t>
            </a:r>
            <a:r>
              <a:rPr lang="fi-FI" dirty="0" err="1" smtClean="0"/>
              <a:t>XCode</a:t>
            </a:r>
            <a:r>
              <a:rPr lang="fi-FI" dirty="0" smtClean="0"/>
              <a:t>’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mac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AppStore</a:t>
            </a:r>
            <a:endParaRPr lang="fi-FI" dirty="0" smtClean="0"/>
          </a:p>
          <a:p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ubuntu</a:t>
            </a:r>
            <a:r>
              <a:rPr lang="fi-FI" dirty="0" smtClean="0"/>
              <a:t>. (</a:t>
            </a: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in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99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REPL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b="1" dirty="0" smtClean="0"/>
              <a:t>R</a:t>
            </a:r>
            <a:r>
              <a:rPr lang="fi-FI" dirty="0" smtClean="0"/>
              <a:t>ead </a:t>
            </a:r>
            <a:r>
              <a:rPr lang="fi-FI" b="1" dirty="0" err="1"/>
              <a:t>E</a:t>
            </a:r>
            <a:r>
              <a:rPr lang="fi-FI" dirty="0" err="1"/>
              <a:t>val</a:t>
            </a:r>
            <a:r>
              <a:rPr lang="fi-FI" dirty="0"/>
              <a:t> </a:t>
            </a:r>
            <a:r>
              <a:rPr lang="fi-FI" b="1" dirty="0" err="1"/>
              <a:t>P</a:t>
            </a:r>
            <a:r>
              <a:rPr lang="fi-FI" dirty="0" err="1"/>
              <a:t>rint</a:t>
            </a:r>
            <a:r>
              <a:rPr lang="fi-FI" dirty="0"/>
              <a:t> </a:t>
            </a:r>
            <a:r>
              <a:rPr lang="fi-FI" b="1" dirty="0" err="1"/>
              <a:t>L</a:t>
            </a:r>
            <a:r>
              <a:rPr lang="fi-FI" dirty="0" err="1"/>
              <a:t>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console</a:t>
            </a:r>
            <a:r>
              <a:rPr lang="fi-FI" dirty="0" smtClean="0"/>
              <a:t> and </a:t>
            </a:r>
            <a:r>
              <a:rPr lang="fi-FI" dirty="0" err="1" smtClean="0"/>
              <a:t>type</a:t>
            </a:r>
            <a:r>
              <a:rPr lang="fi-FI" dirty="0" smtClean="0"/>
              <a:t> in ”</a:t>
            </a:r>
            <a:r>
              <a:rPr lang="fi-FI" dirty="0" err="1" smtClean="0"/>
              <a:t>swift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Automatic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check</a:t>
            </a:r>
            <a:endParaRPr lang="fi-FI" dirty="0" smtClean="0"/>
          </a:p>
          <a:p>
            <a:r>
              <a:rPr lang="fi-FI" dirty="0" smtClean="0"/>
              <a:t>Great for </a:t>
            </a:r>
            <a:r>
              <a:rPr lang="fi-FI" dirty="0" err="1" smtClean="0"/>
              <a:t>testing</a:t>
            </a:r>
            <a:r>
              <a:rPr lang="fi-FI" dirty="0" smtClean="0"/>
              <a:t>!</a:t>
            </a:r>
          </a:p>
          <a:p>
            <a:r>
              <a:rPr lang="fi-FI" dirty="0" err="1" smtClean="0"/>
              <a:t>Comes</a:t>
            </a:r>
            <a:r>
              <a:rPr lang="fi-FI" dirty="0" smtClean="0"/>
              <a:t> with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type</a:t>
            </a:r>
            <a:r>
              <a:rPr lang="fi-FI" dirty="0" smtClean="0"/>
              <a:t> ’.’ and </a:t>
            </a:r>
            <a:r>
              <a:rPr lang="fi-FI" dirty="0" err="1" smtClean="0"/>
              <a:t>hit</a:t>
            </a:r>
            <a:r>
              <a:rPr lang="fi-FI" dirty="0" smtClean="0"/>
              <a:t> </a:t>
            </a:r>
            <a:r>
              <a:rPr lang="fi-FI" dirty="0" err="1" smtClean="0"/>
              <a:t>shift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6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Printing! Here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display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on the </a:t>
            </a:r>
            <a:r>
              <a:rPr lang="fi-FI" dirty="0" err="1" smtClean="0"/>
              <a:t>console</a:t>
            </a:r>
            <a:r>
              <a:rPr lang="fi-FI" dirty="0" smtClean="0"/>
              <a:t>, </a:t>
            </a:r>
            <a:r>
              <a:rPr lang="fi-FI" dirty="0" err="1" smtClean="0"/>
              <a:t>type</a:t>
            </a:r>
            <a:r>
              <a:rPr lang="fi-FI" dirty="0" smtClean="0"/>
              <a:t> in </a:t>
            </a:r>
            <a:r>
              <a:rPr lang="fi-FI" b="1" i="1" dirty="0" err="1" smtClean="0"/>
              <a:t>print(”hello</a:t>
            </a:r>
            <a:r>
              <a:rPr lang="fi-FI" b="1" i="1" dirty="0" smtClean="0"/>
              <a:t>!”)</a:t>
            </a:r>
            <a:endParaRPr lang="fi-FI" b="1" i="1" dirty="0"/>
          </a:p>
        </p:txBody>
      </p:sp>
    </p:spTree>
    <p:extLst>
      <p:ext uri="{BB962C8B-B14F-4D97-AF65-F5344CB8AC3E}">
        <p14:creationId xmlns:p14="http://schemas.microsoft.com/office/powerpoint/2010/main" val="283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2409</TotalTime>
  <Words>626</Words>
  <Application>Microsoft Macintosh PowerPoint</Application>
  <PresentationFormat>On-screen Show (4:3)</PresentationFormat>
  <Paragraphs>154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Austin</vt:lpstr>
      <vt:lpstr>Swift Popup-Course</vt:lpstr>
      <vt:lpstr>About lecture</vt:lpstr>
      <vt:lpstr>Learning Objective</vt:lpstr>
      <vt:lpstr>About Course</vt:lpstr>
      <vt:lpstr>About exercises</vt:lpstr>
      <vt:lpstr>Useful material</vt:lpstr>
      <vt:lpstr>Getting Started</vt:lpstr>
      <vt:lpstr>REPL - Read Eval Print Loop</vt:lpstr>
      <vt:lpstr>Printing! Here we go!</vt:lpstr>
      <vt:lpstr>About syntax</vt:lpstr>
      <vt:lpstr>Variables</vt:lpstr>
      <vt:lpstr>Types of variables</vt:lpstr>
      <vt:lpstr>Variables can be named with emojis!</vt:lpstr>
      <vt:lpstr>Working with variables</vt:lpstr>
      <vt:lpstr>Arithmetics!</vt:lpstr>
      <vt:lpstr>Adding strings together</vt:lpstr>
      <vt:lpstr>If statement with variables</vt:lpstr>
      <vt:lpstr>Google Docs now available!</vt:lpstr>
      <vt:lpstr>Course Timetable</vt:lpstr>
      <vt:lpstr>Swift Popup-Course</vt:lpstr>
      <vt:lpstr>More about variables - Implicitly Unwrapped Optionals</vt:lpstr>
      <vt:lpstr>Example of the optionals</vt:lpstr>
      <vt:lpstr>Example</vt:lpstr>
      <vt:lpstr>For loops</vt:lpstr>
      <vt:lpstr>More about for loop</vt:lpstr>
      <vt:lpstr>While loops</vt:lpstr>
      <vt:lpstr>Repeat while loop</vt:lpstr>
      <vt:lpstr>Arrays</vt:lpstr>
      <vt:lpstr>More about arrays</vt:lpstr>
      <vt:lpstr>Iterating through array</vt:lpstr>
      <vt:lpstr>Adding items to array</vt:lpstr>
      <vt:lpstr>Dictionary</vt:lpstr>
      <vt:lpstr>Getting value from dictionary</vt:lpstr>
      <vt:lpstr>Going through dictionary</vt:lpstr>
      <vt:lpstr>Adding items to dictionary</vt:lpstr>
      <vt:lpstr>Swift Popup-Course</vt:lpstr>
      <vt:lpstr>Functions</vt:lpstr>
      <vt:lpstr>Function that returns nothing</vt:lpstr>
      <vt:lpstr>Taking in many parameters</vt:lpstr>
      <vt:lpstr>Pointers</vt:lpstr>
      <vt:lpstr>Swift Popup-Course</vt:lpstr>
      <vt:lpstr>Classes</vt:lpstr>
      <vt:lpstr>Using classes</vt:lpstr>
      <vt:lpstr>Structs</vt:lpstr>
      <vt:lpstr>More about structs - subscripts</vt:lpstr>
      <vt:lpstr>Subscript in use</vt:lpstr>
      <vt:lpstr>Swift Popup-Course</vt:lpstr>
      <vt:lpstr>Functions, version 2</vt:lpstr>
      <vt:lpstr>Class overloading</vt:lpstr>
      <vt:lpstr>More about class overloading</vt:lpstr>
      <vt:lpstr>Superclass</vt:lpstr>
      <vt:lpstr>Inheriting a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Popup-Course</dc:title>
  <dc:creator>6850</dc:creator>
  <cp:lastModifiedBy>A B</cp:lastModifiedBy>
  <cp:revision>97</cp:revision>
  <dcterms:created xsi:type="dcterms:W3CDTF">2016-05-15T18:59:17Z</dcterms:created>
  <dcterms:modified xsi:type="dcterms:W3CDTF">2016-05-25T10:31:48Z</dcterms:modified>
</cp:coreProperties>
</file>