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71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7" r:id="rId30"/>
    <p:sldId id="288" r:id="rId31"/>
    <p:sldId id="290" r:id="rId32"/>
    <p:sldId id="285" r:id="rId33"/>
    <p:sldId id="292" r:id="rId34"/>
    <p:sldId id="291" r:id="rId35"/>
    <p:sldId id="293" r:id="rId36"/>
    <p:sldId id="295" r:id="rId37"/>
    <p:sldId id="294" r:id="rId38"/>
    <p:sldId id="296" r:id="rId39"/>
    <p:sldId id="297" r:id="rId40"/>
    <p:sldId id="298" r:id="rId41"/>
    <p:sldId id="301" r:id="rId42"/>
    <p:sldId id="300" r:id="rId43"/>
    <p:sldId id="302" r:id="rId44"/>
    <p:sldId id="299" r:id="rId45"/>
    <p:sldId id="303" r:id="rId46"/>
    <p:sldId id="304" r:id="rId4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 16.5.2016" id="{E6A0BD97-8A78-482A-B960-CCA6B914E39D}">
          <p14:sldIdLst>
            <p14:sldId id="256"/>
            <p14:sldId id="271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3"/>
            <p14:sldId id="270"/>
            <p14:sldId id="274"/>
            <p14:sldId id="275"/>
          </p14:sldIdLst>
        </p14:section>
        <p14:section name="Wednesday 18.5.2016" id="{35FCB3AF-ADFD-4313-AE42-57A0640DFE47}">
          <p14:sldIdLst>
            <p14:sldId id="289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7"/>
            <p14:sldId id="288"/>
            <p14:sldId id="290"/>
            <p14:sldId id="285"/>
            <p14:sldId id="292"/>
            <p14:sldId id="291"/>
            <p14:sldId id="293"/>
          </p14:sldIdLst>
        </p14:section>
        <p14:section name="Friday 20.5.2016" id="{687882D0-A4B3-44E8-B6CF-DAED0335BFD8}">
          <p14:sldIdLst>
            <p14:sldId id="295"/>
            <p14:sldId id="294"/>
            <p14:sldId id="296"/>
            <p14:sldId id="297"/>
            <p14:sldId id="298"/>
          </p14:sldIdLst>
        </p14:section>
        <p14:section name="Monday 23.5.2016" id="{8AEF1C0F-FCDE-4487-B36F-F151526B481F}">
          <p14:sldIdLst>
            <p14:sldId id="301"/>
            <p14:sldId id="300"/>
            <p14:sldId id="302"/>
            <p14:sldId id="299"/>
            <p14:sldId id="30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DF663-9D22-4059-8C89-198C08745C4A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9C30-CD4D-4CE9-AF34-1B10FAF554C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731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9C30-CD4D-4CE9-AF34-1B10FAF554CF}" type="slidenum">
              <a:rPr lang="fi-FI" smtClean="0"/>
              <a:t>42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357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69C30-CD4D-4CE9-AF34-1B10FAF554CF}" type="slidenum">
              <a:rPr lang="fi-FI" smtClean="0"/>
              <a:t>44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33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i-FI" smtClean="0"/>
              <a:t>Muokkaa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49372AF-F7EA-4C11-BBFE-79600F1AD181}" type="datetimeFigureOut">
              <a:rPr lang="fi-FI" smtClean="0"/>
              <a:t>24.5.2016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DEE3E65-44EA-4759-8387-0459756903D6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Summer 2016</a:t>
            </a:r>
          </a:p>
          <a:p>
            <a:endParaRPr lang="fi-FI" dirty="0"/>
          </a:p>
          <a:p>
            <a:r>
              <a:rPr lang="fi-FI" b="1" dirty="0" smtClean="0"/>
              <a:t>A.B.</a:t>
            </a:r>
            <a:endParaRPr lang="fi-FI" b="1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50854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syntax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”;” is </a:t>
            </a:r>
            <a:r>
              <a:rPr lang="fi-FI" dirty="0" err="1" smtClean="0"/>
              <a:t>optional</a:t>
            </a:r>
            <a:r>
              <a:rPr lang="fi-FI" dirty="0" smtClean="0"/>
              <a:t>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314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704972" cy="3508977"/>
          </a:xfrm>
        </p:spPr>
        <p:txBody>
          <a:bodyPr/>
          <a:lstStyle/>
          <a:p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declerations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constants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let</a:t>
            </a:r>
            <a:r>
              <a:rPr lang="fi-FI" dirty="0" smtClean="0"/>
              <a:t> a = ”</a:t>
            </a:r>
            <a:r>
              <a:rPr lang="fi-FI" dirty="0" err="1" smtClean="0">
                <a:sym typeface="Wingdings" panose="05000000000000000000" pitchFamily="2" charset="2"/>
              </a:rPr>
              <a:t>Cannot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be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changed</a:t>
            </a:r>
            <a:r>
              <a:rPr lang="fi-FI" dirty="0" smtClean="0">
                <a:sym typeface="Wingdings" panose="05000000000000000000" pitchFamily="2" charset="2"/>
              </a:rPr>
              <a:t>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b = ”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changed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Variable’s</a:t>
            </a:r>
            <a:r>
              <a:rPr lang="fi-FI" dirty="0" smtClean="0"/>
              <a:t> </a:t>
            </a:r>
            <a:r>
              <a:rPr lang="fi-FI" dirty="0" err="1" smtClean="0"/>
              <a:t>type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clarified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endParaRPr lang="fi-FI" dirty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53874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Types</a:t>
            </a:r>
            <a:r>
              <a:rPr lang="fi-FI" dirty="0" smtClean="0"/>
              <a:t> of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Int</a:t>
            </a:r>
            <a:r>
              <a:rPr lang="fi-FI" dirty="0" smtClean="0"/>
              <a:t>, </a:t>
            </a:r>
            <a:r>
              <a:rPr lang="fi-FI" dirty="0" err="1" smtClean="0"/>
              <a:t>Double</a:t>
            </a:r>
            <a:r>
              <a:rPr lang="fi-FI" dirty="0" smtClean="0"/>
              <a:t>, </a:t>
            </a:r>
            <a:r>
              <a:rPr lang="fi-FI" dirty="0" err="1" smtClean="0"/>
              <a:t>String</a:t>
            </a:r>
            <a:r>
              <a:rPr lang="fi-FI" dirty="0" smtClean="0"/>
              <a:t>, </a:t>
            </a:r>
            <a:r>
              <a:rPr lang="fi-FI" dirty="0" err="1" smtClean="0"/>
              <a:t>Character</a:t>
            </a:r>
            <a:r>
              <a:rPr lang="fi-FI" dirty="0" smtClean="0"/>
              <a:t>, </a:t>
            </a:r>
            <a:r>
              <a:rPr lang="fi-FI" dirty="0" err="1" smtClean="0"/>
              <a:t>Bool</a:t>
            </a:r>
            <a:r>
              <a:rPr lang="fi-FI" dirty="0" smtClean="0"/>
              <a:t> and </a:t>
            </a:r>
            <a:r>
              <a:rPr lang="fi-FI" dirty="0" err="1" smtClean="0"/>
              <a:t>even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!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980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err="1" smtClean="0"/>
              <a:t>Variables</a:t>
            </a:r>
            <a:r>
              <a:rPr lang="fi-FI" b="1" dirty="0" smtClean="0"/>
              <a:t> </a:t>
            </a:r>
            <a:r>
              <a:rPr lang="fi-FI" b="1" dirty="0" err="1" smtClean="0"/>
              <a:t>can</a:t>
            </a:r>
            <a:r>
              <a:rPr lang="fi-FI" b="1" dirty="0" smtClean="0"/>
              <a:t> </a:t>
            </a:r>
            <a:r>
              <a:rPr lang="fi-FI" b="1" dirty="0" err="1" smtClean="0"/>
              <a:t>be</a:t>
            </a:r>
            <a:r>
              <a:rPr lang="fi-FI" b="1" dirty="0" smtClean="0"/>
              <a:t> </a:t>
            </a:r>
            <a:r>
              <a:rPr lang="fi-FI" b="1" dirty="0" err="1" smtClean="0"/>
              <a:t>named</a:t>
            </a:r>
            <a:r>
              <a:rPr lang="fi-FI" b="1" dirty="0" smtClean="0"/>
              <a:t> with </a:t>
            </a:r>
            <a:r>
              <a:rPr lang="fi-FI" b="1" dirty="0" err="1" smtClean="0"/>
              <a:t>emojis</a:t>
            </a:r>
            <a:r>
              <a:rPr lang="fi-FI" b="1" dirty="0" smtClean="0"/>
              <a:t>!</a:t>
            </a:r>
            <a:endParaRPr lang="fi-FI" b="1" dirty="0"/>
          </a:p>
        </p:txBody>
      </p:sp>
      <p:pic>
        <p:nvPicPr>
          <p:cNvPr id="4" name="Sisällön paikkamerkk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4904"/>
            <a:ext cx="6783211" cy="2794221"/>
          </a:xfrm>
        </p:spPr>
      </p:pic>
    </p:spTree>
    <p:extLst>
      <p:ext uri="{BB962C8B-B14F-4D97-AF65-F5344CB8AC3E}">
        <p14:creationId xmlns:p14="http://schemas.microsoft.com/office/powerpoint/2010/main" val="88455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Working</a:t>
            </a:r>
            <a:r>
              <a:rPr lang="fi-FI" dirty="0" smtClean="0"/>
              <a:t> with </a:t>
            </a:r>
            <a:r>
              <a:rPr lang="fi-FI" dirty="0" err="1" smtClean="0"/>
              <a:t>variables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there’s</a:t>
            </a:r>
            <a:r>
              <a:rPr lang="fi-FI" dirty="0" smtClean="0"/>
              <a:t> a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haven’t</a:t>
            </a:r>
            <a:r>
              <a:rPr lang="fi-FI" dirty="0" smtClean="0"/>
              <a:t> set a </a:t>
            </a:r>
            <a:r>
              <a:rPr lang="fi-FI" dirty="0" err="1" smtClean="0"/>
              <a:t>value</a:t>
            </a:r>
            <a:r>
              <a:rPr lang="fi-FI" dirty="0" smtClean="0"/>
              <a:t> to </a:t>
            </a:r>
            <a:r>
              <a:rPr lang="fi-FI" dirty="0" err="1" smtClean="0"/>
              <a:t>yet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// and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set a </a:t>
            </a:r>
            <a:r>
              <a:rPr lang="fi-FI" dirty="0" err="1" smtClean="0"/>
              <a:t>value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</a:t>
            </a:r>
            <a:r>
              <a:rPr lang="fi-FI" dirty="0" err="1" smtClean="0"/>
              <a:t>variable_name</a:t>
            </a:r>
            <a:r>
              <a:rPr lang="fi-FI" dirty="0" smtClean="0"/>
              <a:t> = 123</a:t>
            </a:r>
          </a:p>
          <a:p>
            <a:r>
              <a:rPr lang="fi-FI" dirty="0" smtClean="0"/>
              <a:t>To </a:t>
            </a:r>
            <a:r>
              <a:rPr lang="fi-FI" dirty="0" err="1" smtClean="0"/>
              <a:t>print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print(”\(name_of_your_variable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print(”Value</a:t>
            </a:r>
            <a:r>
              <a:rPr lang="fi-FI" dirty="0" smtClean="0"/>
              <a:t> is \(</a:t>
            </a:r>
            <a:r>
              <a:rPr lang="fi-FI" dirty="0" err="1" smtClean="0"/>
              <a:t>name_of_your_variable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25458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Arithmetics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basic</a:t>
            </a:r>
            <a:r>
              <a:rPr lang="fi-FI" dirty="0"/>
              <a:t> </a:t>
            </a:r>
            <a:r>
              <a:rPr lang="fi-FI" dirty="0" err="1" smtClean="0"/>
              <a:t>arithmetics</a:t>
            </a:r>
            <a:r>
              <a:rPr lang="fi-FI" dirty="0" smtClean="0"/>
              <a:t> </a:t>
            </a:r>
            <a:r>
              <a:rPr lang="fi-FI" dirty="0" err="1" smtClean="0"/>
              <a:t>symbols</a:t>
            </a:r>
            <a:r>
              <a:rPr lang="fi-FI" dirty="0" smtClean="0"/>
              <a:t> </a:t>
            </a:r>
            <a:r>
              <a:rPr lang="fi-FI" dirty="0" err="1" smtClean="0"/>
              <a:t>work</a:t>
            </a:r>
            <a:r>
              <a:rPr lang="fi-FI" dirty="0" smtClean="0"/>
              <a:t>, </a:t>
            </a:r>
            <a:r>
              <a:rPr lang="fi-FI" dirty="0" err="1" smtClean="0"/>
              <a:t>they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for </a:t>
            </a:r>
            <a:r>
              <a:rPr lang="fi-FI" dirty="0" err="1" smtClean="0"/>
              <a:t>example</a:t>
            </a:r>
            <a:r>
              <a:rPr lang="fi-FI" dirty="0" smtClean="0"/>
              <a:t> *,/,+,-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Int</a:t>
            </a:r>
            <a:r>
              <a:rPr lang="fi-FI" dirty="0" smtClean="0"/>
              <a:t> = 2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Int</a:t>
            </a:r>
            <a:r>
              <a:rPr lang="fi-FI" dirty="0" smtClean="0"/>
              <a:t> = 3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Int</a:t>
            </a:r>
            <a:r>
              <a:rPr lang="fi-FI" dirty="0" smtClean="0"/>
              <a:t> = a + b</a:t>
            </a:r>
          </a:p>
          <a:p>
            <a:r>
              <a:rPr lang="fi-FI" dirty="0" err="1" smtClean="0"/>
              <a:t>Arithmetics</a:t>
            </a:r>
            <a:r>
              <a:rPr lang="fi-FI" dirty="0" smtClean="0"/>
              <a:t> inside </a:t>
            </a:r>
            <a:r>
              <a:rPr lang="fi-FI" dirty="0" err="1" smtClean="0"/>
              <a:t>print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print(”\(1 + 2 + 3)”)</a:t>
            </a:r>
          </a:p>
        </p:txBody>
      </p:sp>
    </p:spTree>
    <p:extLst>
      <p:ext uri="{BB962C8B-B14F-4D97-AF65-F5344CB8AC3E}">
        <p14:creationId xmlns:p14="http://schemas.microsoft.com/office/powerpoint/2010/main" val="44554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strings</a:t>
            </a:r>
            <a:r>
              <a:rPr lang="fi-FI" dirty="0" smtClean="0"/>
              <a:t> </a:t>
            </a:r>
            <a:r>
              <a:rPr lang="fi-FI" dirty="0" err="1" smtClean="0"/>
              <a:t>together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a: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err="1" smtClean="0"/>
              <a:t>co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b: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/>
              <a:t>ol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c: </a:t>
            </a:r>
            <a:r>
              <a:rPr lang="fi-FI" dirty="0" err="1" smtClean="0"/>
              <a:t>String</a:t>
            </a:r>
            <a:r>
              <a:rPr lang="fi-FI" dirty="0" smtClean="0"/>
              <a:t> = a + b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print(”\(c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36332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 err="1" smtClean="0"/>
              <a:t>If</a:t>
            </a:r>
            <a:r>
              <a:rPr lang="fi-FI" b="1" dirty="0" smtClean="0"/>
              <a:t> </a:t>
            </a:r>
            <a:r>
              <a:rPr lang="fi-FI" b="1" dirty="0" err="1" smtClean="0"/>
              <a:t>statement</a:t>
            </a:r>
            <a:r>
              <a:rPr lang="fi-FI" b="1" dirty="0" smtClean="0"/>
              <a:t> with </a:t>
            </a:r>
            <a:r>
              <a:rPr lang="fi-FI" b="1" dirty="0" err="1" smtClean="0"/>
              <a:t>variables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// </a:t>
            </a:r>
            <a:r>
              <a:rPr lang="fi-FI" dirty="0" err="1" smtClean="0"/>
              <a:t>Operators</a:t>
            </a:r>
            <a:r>
              <a:rPr lang="fi-FI" dirty="0" smtClean="0"/>
              <a:t>: &lt;, &gt;, ==, &lt;=, &gt;=, !=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> </a:t>
            </a:r>
            <a:r>
              <a:rPr lang="fi-FI" dirty="0" smtClean="0"/>
              <a:t>= ”</a:t>
            </a:r>
            <a:r>
              <a:rPr lang="fi-FI" dirty="0" err="1" smtClean="0">
                <a:sym typeface="Wingdings" panose="05000000000000000000" pitchFamily="2" charset="2"/>
              </a:rPr>
              <a:t>happy</a:t>
            </a:r>
            <a:r>
              <a:rPr lang="fi-FI" dirty="0" smtClean="0"/>
              <a:t>”</a:t>
            </a:r>
            <a:br>
              <a:rPr lang="fi-FI" dirty="0" smtClean="0"/>
            </a:b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happy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(”:)”)</a:t>
            </a:r>
            <a:br>
              <a:rPr lang="fi-FI" dirty="0" smtClean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(x == ”</a:t>
            </a:r>
            <a:r>
              <a:rPr lang="fi-FI" dirty="0" err="1" smtClean="0"/>
              <a:t>sad</a:t>
            </a:r>
            <a:r>
              <a:rPr lang="fi-FI" dirty="0" smtClean="0"/>
              <a:t>”)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</a:t>
            </a:r>
            <a:r>
              <a:rPr lang="fi-FI" dirty="0" smtClean="0">
                <a:sym typeface="Wingdings" panose="05000000000000000000" pitchFamily="2" charset="2"/>
              </a:rPr>
              <a:t>:(”)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} </a:t>
            </a:r>
            <a:r>
              <a:rPr lang="fi-FI" dirty="0" err="1" smtClean="0"/>
              <a:t>else</a:t>
            </a:r>
            <a:r>
              <a:rPr lang="fi-FI" dirty="0" smtClean="0"/>
              <a:t>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</a:t>
            </a:r>
            <a:r>
              <a:rPr lang="fi-FI" dirty="0" smtClean="0"/>
              <a:t>(”???”)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22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b="1" dirty="0" smtClean="0"/>
              <a:t> </a:t>
            </a:r>
            <a:r>
              <a:rPr lang="fi-FI" b="1" dirty="0" err="1" smtClean="0"/>
              <a:t>now</a:t>
            </a:r>
            <a:r>
              <a:rPr lang="fi-FI" b="1" dirty="0" smtClean="0"/>
              <a:t> </a:t>
            </a:r>
            <a:r>
              <a:rPr lang="fi-FI" b="1" dirty="0" err="1" smtClean="0"/>
              <a:t>available</a:t>
            </a:r>
            <a:r>
              <a:rPr lang="fi-FI" b="1" dirty="0" smtClean="0"/>
              <a:t>!</a:t>
            </a:r>
            <a:endParaRPr lang="fi-FI" b="1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dirty="0" err="1" smtClean="0"/>
              <a:t>google</a:t>
            </a:r>
            <a:r>
              <a:rPr lang="fi-FI" dirty="0" smtClean="0"/>
              <a:t> </a:t>
            </a:r>
            <a:r>
              <a:rPr lang="fi-FI" dirty="0" err="1" smtClean="0"/>
              <a:t>docs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email</a:t>
            </a:r>
            <a:r>
              <a:rPr lang="fi-FI" dirty="0" smtClean="0"/>
              <a:t>.</a:t>
            </a:r>
            <a:endParaRPr lang="fi-FI" dirty="0"/>
          </a:p>
          <a:p>
            <a:r>
              <a:rPr lang="fi-FI" dirty="0" err="1" smtClean="0"/>
              <a:t>Format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code1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smtClean="0"/>
              <a:t>code2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3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4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b="1" dirty="0" smtClean="0"/>
              <a:t>// </a:t>
            </a:r>
            <a:r>
              <a:rPr lang="fi-FI" dirty="0" err="1" smtClean="0"/>
              <a:t>Exercise</a:t>
            </a:r>
            <a:r>
              <a:rPr lang="fi-FI" dirty="0" smtClean="0"/>
              <a:t> 5</a:t>
            </a:r>
            <a:r>
              <a:rPr lang="fi-FI" b="1" dirty="0" smtClean="0"/>
              <a:t/>
            </a:r>
            <a:br>
              <a:rPr lang="fi-FI" b="1" dirty="0" smtClean="0"/>
            </a:br>
            <a:r>
              <a:rPr lang="fi-FI" i="1" dirty="0" err="1" smtClean="0"/>
              <a:t>code</a:t>
            </a:r>
            <a:r>
              <a:rPr lang="fi-FI" i="1" dirty="0" smtClean="0"/>
              <a:t> 5</a:t>
            </a:r>
            <a:r>
              <a:rPr lang="fi-FI" b="1" dirty="0"/>
              <a:t/>
            </a:r>
            <a:br>
              <a:rPr lang="fi-FI" b="1" dirty="0"/>
            </a:br>
            <a:endParaRPr lang="fi-FI" b="1" dirty="0" smtClean="0"/>
          </a:p>
        </p:txBody>
      </p:sp>
    </p:spTree>
    <p:extLst>
      <p:ext uri="{BB962C8B-B14F-4D97-AF65-F5344CB8AC3E}">
        <p14:creationId xmlns:p14="http://schemas.microsoft.com/office/powerpoint/2010/main" val="350282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Course </a:t>
            </a:r>
            <a:r>
              <a:rPr lang="fi-FI" dirty="0" err="1" smtClean="0"/>
              <a:t>Timetable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Wednesday</a:t>
            </a:r>
            <a:r>
              <a:rPr lang="fi-FI" dirty="0" smtClean="0"/>
              <a:t> </a:t>
            </a:r>
            <a:r>
              <a:rPr lang="fi-FI" dirty="0" err="1" smtClean="0"/>
              <a:t>rescheduled</a:t>
            </a:r>
            <a:r>
              <a:rPr lang="fi-FI" smtClean="0"/>
              <a:t>!</a:t>
            </a:r>
            <a:endParaRPr lang="fi-FI" dirty="0" smtClean="0"/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14090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Feel</a:t>
            </a:r>
            <a:r>
              <a:rPr lang="fi-FI" dirty="0" smtClean="0"/>
              <a:t> </a:t>
            </a:r>
            <a:r>
              <a:rPr lang="fi-FI" dirty="0" err="1" smtClean="0"/>
              <a:t>free</a:t>
            </a:r>
            <a:r>
              <a:rPr lang="fi-FI" dirty="0" smtClean="0"/>
              <a:t> to </a:t>
            </a:r>
            <a:r>
              <a:rPr lang="fi-FI" dirty="0" err="1" smtClean="0"/>
              <a:t>pause</a:t>
            </a:r>
            <a:r>
              <a:rPr lang="fi-FI" dirty="0" smtClean="0"/>
              <a:t> and </a:t>
            </a:r>
            <a:r>
              <a:rPr lang="fi-FI" dirty="0" err="1" smtClean="0"/>
              <a:t>ask</a:t>
            </a:r>
            <a:r>
              <a:rPr lang="fi-FI" dirty="0" smtClean="0"/>
              <a:t> </a:t>
            </a:r>
            <a:r>
              <a:rPr lang="fi-FI" dirty="0" err="1" smtClean="0"/>
              <a:t>questions</a:t>
            </a:r>
            <a:r>
              <a:rPr lang="fi-FI" dirty="0" smtClean="0"/>
              <a:t>!</a:t>
            </a:r>
          </a:p>
          <a:p>
            <a:r>
              <a:rPr lang="fi-FI" dirty="0" smtClean="0"/>
              <a:t>3 </a:t>
            </a:r>
            <a:r>
              <a:rPr lang="fi-FI" dirty="0" err="1" smtClean="0"/>
              <a:t>lectures</a:t>
            </a:r>
            <a:r>
              <a:rPr lang="fi-FI" dirty="0" smtClean="0"/>
              <a:t> a </a:t>
            </a:r>
            <a:r>
              <a:rPr lang="fi-FI" dirty="0" err="1" smtClean="0"/>
              <a:t>week</a:t>
            </a:r>
            <a:endParaRPr lang="fi-FI" dirty="0" smtClean="0"/>
          </a:p>
          <a:p>
            <a:r>
              <a:rPr lang="fi-FI" dirty="0" smtClean="0"/>
              <a:t>6 </a:t>
            </a:r>
            <a:r>
              <a:rPr lang="fi-FI" dirty="0" err="1" smtClean="0"/>
              <a:t>lectures</a:t>
            </a:r>
            <a:r>
              <a:rPr lang="fi-FI" dirty="0" smtClean="0"/>
              <a:t> in </a:t>
            </a:r>
            <a:r>
              <a:rPr lang="fi-FI" dirty="0" err="1" smtClean="0"/>
              <a:t>total</a:t>
            </a:r>
            <a:endParaRPr lang="fi-FI" dirty="0" smtClean="0"/>
          </a:p>
          <a:p>
            <a:r>
              <a:rPr lang="fi-FI" dirty="0" err="1" smtClean="0"/>
              <a:t>Optional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9611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Wednesday</a:t>
            </a:r>
            <a:r>
              <a:rPr lang="fi-FI" dirty="0"/>
              <a:t> </a:t>
            </a:r>
            <a:r>
              <a:rPr lang="fi-FI" dirty="0" smtClean="0"/>
              <a:t>18.5.2016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240775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- </a:t>
            </a:r>
            <a:r>
              <a:rPr lang="fi-FI" dirty="0" err="1"/>
              <a:t>Implicitly</a:t>
            </a:r>
            <a:r>
              <a:rPr lang="fi-FI" dirty="0"/>
              <a:t> </a:t>
            </a:r>
            <a:r>
              <a:rPr lang="fi-FI" dirty="0" err="1"/>
              <a:t>Unwrapped</a:t>
            </a:r>
            <a:r>
              <a:rPr lang="fi-FI" dirty="0"/>
              <a:t> </a:t>
            </a:r>
            <a:r>
              <a:rPr lang="fi-FI" dirty="0" err="1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Setting</a:t>
            </a:r>
            <a:r>
              <a:rPr lang="fi-FI" dirty="0" smtClean="0"/>
              <a:t> </a:t>
            </a:r>
            <a:r>
              <a:rPr lang="fi-FI" dirty="0" err="1" smtClean="0"/>
              <a:t>nil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 to </a:t>
            </a:r>
            <a:r>
              <a:rPr lang="fi-FI" dirty="0" err="1" smtClean="0"/>
              <a:t>variables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String</a:t>
            </a:r>
            <a:r>
              <a:rPr lang="fi-FI" dirty="0" smtClean="0"/>
              <a:t>!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works</a:t>
            </a:r>
            <a:r>
              <a:rPr lang="fi-FI" dirty="0" smtClean="0"/>
              <a:t> </a:t>
            </a:r>
            <a:r>
              <a:rPr lang="fi-FI" dirty="0" err="1" smtClean="0"/>
              <a:t>too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 = </a:t>
            </a:r>
            <a:r>
              <a:rPr lang="fi-FI" dirty="0" err="1" smtClean="0"/>
              <a:t>nil</a:t>
            </a:r>
            <a:r>
              <a:rPr lang="fi-FI" dirty="0" smtClean="0"/>
              <a:t> 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doesn’t</a:t>
            </a:r>
            <a:endParaRPr lang="fi-FI" dirty="0" smtClean="0"/>
          </a:p>
          <a:p>
            <a:r>
              <a:rPr lang="fi-FI" dirty="0" err="1" smtClean="0"/>
              <a:t>Values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set to </a:t>
            </a:r>
            <a:r>
              <a:rPr lang="fi-FI" dirty="0" err="1" smtClean="0"/>
              <a:t>null</a:t>
            </a:r>
            <a:endParaRPr lang="fi-FI" dirty="0" smtClean="0"/>
          </a:p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could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with </a:t>
            </a:r>
            <a:r>
              <a:rPr lang="fi-FI" dirty="0" err="1" smtClean="0"/>
              <a:t>this</a:t>
            </a:r>
            <a:r>
              <a:rPr lang="fi-FI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565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 of the </a:t>
            </a:r>
            <a:r>
              <a:rPr lang="fi-FI" dirty="0" err="1" smtClean="0"/>
              <a:t>optionals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smtClean="0"/>
              <a:t>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/>
              <a:t/>
            </a:r>
            <a:br>
              <a:rPr lang="fi-FI" dirty="0"/>
            </a:br>
            <a:r>
              <a:rPr lang="fi-FI" dirty="0" err="1" smtClean="0"/>
              <a:t>print(”\(x</a:t>
            </a:r>
            <a:r>
              <a:rPr lang="fi-FI" dirty="0"/>
              <a:t> </a:t>
            </a:r>
            <a:r>
              <a:rPr lang="fi-FI" dirty="0" smtClean="0"/>
              <a:t>??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”)”)</a:t>
            </a:r>
          </a:p>
          <a:p>
            <a:r>
              <a:rPr lang="fi-FI" dirty="0" smtClean="0"/>
              <a:t>The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above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</a:t>
            </a:r>
            <a:r>
              <a:rPr lang="fi-FI" dirty="0" err="1" smtClean="0"/>
              <a:t>either</a:t>
            </a:r>
            <a:r>
              <a:rPr lang="fi-FI" dirty="0" smtClean="0"/>
              <a:t> the </a:t>
            </a:r>
            <a:r>
              <a:rPr lang="fi-FI" dirty="0" err="1" smtClean="0"/>
              <a:t>value</a:t>
            </a:r>
            <a:r>
              <a:rPr lang="fi-FI" dirty="0" smtClean="0"/>
              <a:t> of x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it’s</a:t>
            </a:r>
            <a:r>
              <a:rPr lang="fi-FI" dirty="0" smtClean="0"/>
              <a:t> set, </a:t>
            </a:r>
            <a:r>
              <a:rPr lang="fi-FI" dirty="0" err="1" smtClean="0"/>
              <a:t>otherwise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output ”</a:t>
            </a:r>
            <a:r>
              <a:rPr lang="fi-FI" dirty="0" err="1" smtClean="0"/>
              <a:t>something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”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71003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String</a:t>
            </a:r>
            <a:r>
              <a:rPr lang="fi-FI" dirty="0" smtClean="0"/>
              <a:t>? = </a:t>
            </a:r>
            <a:r>
              <a:rPr lang="fi-FI" dirty="0" err="1" smtClean="0"/>
              <a:t>nil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print(”\(x</a:t>
            </a:r>
            <a:r>
              <a:rPr lang="fi-FI" dirty="0" smtClean="0"/>
              <a:t> ?? ”</a:t>
            </a:r>
            <a:r>
              <a:rPr lang="fi-FI" dirty="0" err="1" smtClean="0"/>
              <a:t>Oops</a:t>
            </a:r>
            <a:r>
              <a:rPr lang="fi-FI" dirty="0" smtClean="0"/>
              <a:t>, </a:t>
            </a:r>
            <a:r>
              <a:rPr lang="fi-FI" dirty="0" err="1" smtClean="0"/>
              <a:t>forgot</a:t>
            </a:r>
            <a:r>
              <a:rPr lang="fi-FI" dirty="0" smtClean="0"/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304152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For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By for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iterate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.</a:t>
            </a:r>
          </a:p>
          <a:p>
            <a:r>
              <a:rPr lang="fi-FI" dirty="0" smtClean="0"/>
              <a:t>For </a:t>
            </a:r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in1…3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)”);</a:t>
            </a:r>
            <a:br>
              <a:rPr lang="fi-FI" dirty="0" smtClean="0"/>
            </a:br>
            <a:r>
              <a:rPr lang="fi-FI" dirty="0" smtClean="0"/>
              <a:t>    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1to 3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4819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for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 smtClean="0"/>
              <a:t> in for </a:t>
            </a:r>
            <a:r>
              <a:rPr lang="fi-FI" dirty="0" err="1" smtClean="0"/>
              <a:t>loop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for i in1..&lt;5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print(”\(i</a:t>
            </a:r>
            <a:r>
              <a:rPr lang="fi-FI" dirty="0" smtClean="0"/>
              <a:t>)”)</a:t>
            </a:r>
          </a:p>
          <a:p>
            <a:pPr marL="68580" indent="0">
              <a:buNone/>
            </a:pPr>
            <a:r>
              <a:rPr lang="fi-FI" dirty="0"/>
              <a:t> </a:t>
            </a:r>
            <a:r>
              <a:rPr lang="fi-FI" dirty="0" smtClean="0"/>
              <a:t>      }</a:t>
            </a:r>
          </a:p>
          <a:p>
            <a:pPr marL="68580" indent="0">
              <a:buNone/>
            </a:pP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1 to 4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2685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when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</a:t>
            </a:r>
            <a:r>
              <a:rPr lang="fi-FI" dirty="0" err="1" smtClean="0"/>
              <a:t>comes</a:t>
            </a:r>
            <a:r>
              <a:rPr lang="fi-FI" dirty="0" smtClean="0"/>
              <a:t> to </a:t>
            </a:r>
            <a:r>
              <a:rPr lang="fi-FI" dirty="0" err="1" smtClean="0"/>
              <a:t>repetitive</a:t>
            </a:r>
            <a:r>
              <a:rPr lang="fi-FI" dirty="0" smtClean="0"/>
              <a:t> </a:t>
            </a:r>
            <a:r>
              <a:rPr lang="fi-FI" dirty="0" err="1" smtClean="0"/>
              <a:t>tasks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10</a:t>
            </a:r>
            <a:br>
              <a:rPr lang="fi-FI" dirty="0" smtClean="0"/>
            </a:br>
            <a:r>
              <a:rPr lang="fi-FI" dirty="0" err="1" smtClean="0"/>
              <a:t>while</a:t>
            </a:r>
            <a:r>
              <a:rPr lang="fi-FI" dirty="0" smtClean="0"/>
              <a:t> (x &gt; 10) {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x = x – 1;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129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Simular</a:t>
            </a:r>
            <a:r>
              <a:rPr lang="fi-FI" dirty="0" smtClean="0"/>
              <a:t> to </a:t>
            </a:r>
            <a:r>
              <a:rPr lang="fi-FI" dirty="0" err="1" smtClean="0"/>
              <a:t>while</a:t>
            </a:r>
            <a:r>
              <a:rPr lang="fi-FI" dirty="0" smtClean="0"/>
              <a:t> </a:t>
            </a:r>
            <a:r>
              <a:rPr lang="fi-FI" dirty="0" err="1" smtClean="0"/>
              <a:t>loop</a:t>
            </a:r>
            <a:r>
              <a:rPr lang="fi-FI" dirty="0" smtClean="0"/>
              <a:t>, </a:t>
            </a:r>
            <a:r>
              <a:rPr lang="fi-FI" dirty="0" err="1" smtClean="0"/>
              <a:t>except</a:t>
            </a:r>
            <a:r>
              <a:rPr lang="fi-FI" dirty="0" smtClean="0"/>
              <a:t> the </a:t>
            </a:r>
            <a:r>
              <a:rPr lang="fi-FI" dirty="0" err="1" smtClean="0"/>
              <a:t>checking</a:t>
            </a:r>
            <a:r>
              <a:rPr lang="fi-FI" dirty="0" smtClean="0"/>
              <a:t> </a:t>
            </a:r>
            <a:r>
              <a:rPr lang="fi-FI" dirty="0" err="1" smtClean="0"/>
              <a:t>happens</a:t>
            </a:r>
            <a:r>
              <a:rPr lang="fi-FI" dirty="0" smtClean="0"/>
              <a:t> in the </a:t>
            </a:r>
            <a:r>
              <a:rPr lang="fi-FI" dirty="0" err="1" smtClean="0"/>
              <a:t>end</a:t>
            </a:r>
            <a:r>
              <a:rPr lang="fi-FI" dirty="0" smtClean="0"/>
              <a:t> of the </a:t>
            </a:r>
            <a:r>
              <a:rPr lang="fi-FI" dirty="0" err="1" smtClean="0"/>
              <a:t>loop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> = 5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repeat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</a:t>
            </a:r>
            <a:r>
              <a:rPr lang="fi-FI" dirty="0" err="1" smtClean="0"/>
              <a:t>print(”\(x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         x = x – 1</a:t>
            </a:r>
            <a:br>
              <a:rPr lang="fi-FI" dirty="0" smtClean="0"/>
            </a:br>
            <a:r>
              <a:rPr lang="fi-FI" dirty="0" smtClean="0"/>
              <a:t>    } </a:t>
            </a:r>
            <a:r>
              <a:rPr lang="fi-FI" dirty="0" err="1" smtClean="0"/>
              <a:t>while</a:t>
            </a:r>
            <a:r>
              <a:rPr lang="fi-FI" dirty="0" smtClean="0"/>
              <a:t> x &gt; 10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7531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Array</a:t>
            </a:r>
            <a:r>
              <a:rPr lang="fi-FI" dirty="0" smtClean="0"/>
              <a:t> is a </a:t>
            </a:r>
            <a:r>
              <a:rPr lang="fi-FI" dirty="0" err="1" smtClean="0"/>
              <a:t>list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variables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groceries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[”</a:t>
            </a:r>
            <a:r>
              <a:rPr lang="fi-FI" dirty="0" err="1" smtClean="0"/>
              <a:t>Cookies</a:t>
            </a:r>
            <a:r>
              <a:rPr lang="fi-FI" dirty="0" smtClean="0"/>
              <a:t>”, ”</a:t>
            </a:r>
            <a:r>
              <a:rPr lang="fi-FI" dirty="0" err="1" smtClean="0"/>
              <a:t>Soda</a:t>
            </a:r>
            <a:r>
              <a:rPr lang="fi-FI" dirty="0" smtClean="0"/>
              <a:t>”, ”</a:t>
            </a:r>
            <a:r>
              <a:rPr lang="fi-FI" dirty="0" err="1" smtClean="0"/>
              <a:t>Apples</a:t>
            </a:r>
            <a:r>
              <a:rPr lang="fi-FI" dirty="0" smtClean="0"/>
              <a:t>”]</a:t>
            </a:r>
          </a:p>
          <a:p>
            <a:endParaRPr lang="fi-FI" dirty="0"/>
          </a:p>
          <a:p>
            <a:r>
              <a:rPr lang="fi-FI" dirty="0" err="1" smtClean="0"/>
              <a:t>var/let</a:t>
            </a:r>
            <a:r>
              <a:rPr lang="fi-FI" dirty="0" smtClean="0"/>
              <a:t> </a:t>
            </a:r>
            <a:r>
              <a:rPr lang="fi-FI" b="1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err="1" smtClean="0"/>
              <a:t>Type</a:t>
            </a:r>
            <a:r>
              <a:rPr lang="fi-FI" dirty="0" smtClean="0"/>
              <a:t>]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433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arrays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39552" y="2276872"/>
            <a:ext cx="8136904" cy="3508977"/>
          </a:xfrm>
        </p:spPr>
        <p:txBody>
          <a:bodyPr>
            <a:normAutofit lnSpcReduction="1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ways</a:t>
            </a:r>
            <a:r>
              <a:rPr lang="fi-FI" dirty="0" smtClean="0"/>
              <a:t> of </a:t>
            </a:r>
            <a:r>
              <a:rPr lang="fi-FI" dirty="0" err="1" smtClean="0"/>
              <a:t>declaring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= [</a:t>
            </a:r>
            <a:r>
              <a:rPr lang="fi-FI" dirty="0" err="1" smtClean="0"/>
              <a:t>Int</a:t>
            </a:r>
            <a:r>
              <a:rPr lang="fi-FI" dirty="0" smtClean="0"/>
              <a:t>]() // </a:t>
            </a:r>
            <a:r>
              <a:rPr lang="fi-FI" dirty="0" err="1" smtClean="0"/>
              <a:t>creates</a:t>
            </a:r>
            <a:r>
              <a:rPr lang="fi-FI" dirty="0" smtClean="0"/>
              <a:t> an </a:t>
            </a:r>
            <a:r>
              <a:rPr lang="fi-FI" dirty="0" err="1" smtClean="0"/>
              <a:t>empty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= [</a:t>
            </a:r>
            <a:r>
              <a:rPr lang="fi-FI" dirty="0" err="1" smtClean="0"/>
              <a:t>Int](count</a:t>
            </a:r>
            <a:r>
              <a:rPr lang="fi-FI" dirty="0"/>
              <a:t>: 10, </a:t>
            </a:r>
            <a:r>
              <a:rPr lang="fi-FI" dirty="0" err="1"/>
              <a:t>repeatedValue</a:t>
            </a:r>
            <a:r>
              <a:rPr lang="fi-FI" dirty="0"/>
              <a:t>: 3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create</a:t>
            </a:r>
            <a:r>
              <a:rPr lang="fi-FI" dirty="0" smtClean="0"/>
              <a:t> an </a:t>
            </a:r>
            <a:r>
              <a:rPr lang="fi-FI" dirty="0" err="1" smtClean="0"/>
              <a:t>array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10 </a:t>
            </a:r>
            <a:r>
              <a:rPr lang="fi-FI" dirty="0" err="1" smtClean="0"/>
              <a:t>numbers</a:t>
            </a:r>
            <a:r>
              <a:rPr lang="fi-FI" dirty="0" smtClean="0"/>
              <a:t>, // [3, 3, 3, 3, 3, 3, 3, 3, 3, 3]</a:t>
            </a:r>
          </a:p>
          <a:p>
            <a:endParaRPr lang="fi-FI" dirty="0"/>
          </a:p>
          <a:p>
            <a:pPr marL="68580" indent="0">
              <a:buNone/>
            </a:pP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pPr marL="6858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947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</a:t>
            </a:r>
            <a:r>
              <a:rPr lang="fi-FI" dirty="0" err="1" smtClean="0"/>
              <a:t>Objective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Basic </a:t>
            </a:r>
            <a:r>
              <a:rPr lang="fi-FI" dirty="0" err="1" smtClean="0"/>
              <a:t>knowledge</a:t>
            </a:r>
            <a:r>
              <a:rPr lang="fi-FI" dirty="0" smtClean="0"/>
              <a:t> of </a:t>
            </a:r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programming</a:t>
            </a:r>
            <a:r>
              <a:rPr lang="fi-FI" dirty="0" smtClean="0"/>
              <a:t> </a:t>
            </a:r>
            <a:r>
              <a:rPr lang="fi-FI" dirty="0" err="1" smtClean="0"/>
              <a:t>language</a:t>
            </a:r>
            <a:endParaRPr lang="fi-FI" dirty="0" smtClean="0"/>
          </a:p>
          <a:p>
            <a:r>
              <a:rPr lang="fi-FI" dirty="0" err="1" smtClean="0"/>
              <a:t>Ability</a:t>
            </a:r>
            <a:r>
              <a:rPr lang="fi-FI" dirty="0" smtClean="0"/>
              <a:t> to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applications</a:t>
            </a:r>
            <a:r>
              <a:rPr lang="fi-FI" dirty="0" smtClean="0"/>
              <a:t> with </a:t>
            </a:r>
            <a:r>
              <a:rPr lang="fi-FI" dirty="0" err="1" smtClean="0"/>
              <a:t>swift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86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Iterating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groceries</a:t>
            </a:r>
            <a:r>
              <a:rPr lang="fi-FI" dirty="0"/>
              <a:t>: [</a:t>
            </a:r>
            <a:r>
              <a:rPr lang="fi-FI" dirty="0" err="1"/>
              <a:t>String</a:t>
            </a:r>
            <a:r>
              <a:rPr lang="fi-FI" dirty="0"/>
              <a:t>] = [”</a:t>
            </a:r>
            <a:r>
              <a:rPr lang="fi-FI" dirty="0" err="1"/>
              <a:t>Cookies</a:t>
            </a:r>
            <a:r>
              <a:rPr lang="fi-FI" dirty="0"/>
              <a:t>”, ”</a:t>
            </a:r>
            <a:r>
              <a:rPr lang="fi-FI" dirty="0" err="1"/>
              <a:t>Soda</a:t>
            </a:r>
            <a:r>
              <a:rPr lang="fi-FI" dirty="0"/>
              <a:t>”, ”</a:t>
            </a:r>
            <a:r>
              <a:rPr lang="fi-FI" dirty="0" err="1"/>
              <a:t>Apples</a:t>
            </a:r>
            <a:r>
              <a:rPr lang="fi-FI" dirty="0" smtClean="0"/>
              <a:t>”]</a:t>
            </a:r>
            <a:br>
              <a:rPr lang="fi-FI" dirty="0" smtClean="0"/>
            </a:br>
            <a:r>
              <a:rPr lang="fi-FI" dirty="0" smtClean="0"/>
              <a:t>for </a:t>
            </a:r>
            <a:r>
              <a:rPr lang="fi-FI" dirty="0" err="1" smtClean="0"/>
              <a:t>grocery</a:t>
            </a:r>
            <a:r>
              <a:rPr lang="fi-FI" dirty="0" smtClean="0"/>
              <a:t> in </a:t>
            </a:r>
            <a:r>
              <a:rPr lang="fi-FI" dirty="0" err="1" smtClean="0"/>
              <a:t>groceries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print(”\(grocery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every</a:t>
            </a:r>
            <a:r>
              <a:rPr lang="fi-FI" dirty="0" smtClean="0"/>
              <a:t>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arraylist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565767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array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array</a:t>
            </a:r>
            <a:r>
              <a:rPr lang="fi-FI" dirty="0" smtClean="0"/>
              <a:t>: [</a:t>
            </a:r>
            <a:r>
              <a:rPr lang="fi-FI" dirty="0" err="1" smtClean="0"/>
              <a:t>String</a:t>
            </a:r>
            <a:r>
              <a:rPr lang="fi-FI" dirty="0" smtClean="0"/>
              <a:t>] = []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array.append(”</a:t>
            </a:r>
            <a:r>
              <a:rPr lang="fi-FI" dirty="0" err="1" smtClean="0">
                <a:sym typeface="Wingdings" panose="05000000000000000000" pitchFamily="2" charset="2"/>
              </a:rPr>
              <a:t></a:t>
            </a:r>
            <a:r>
              <a:rPr lang="fi-FI" dirty="0" smtClean="0">
                <a:sym typeface="Wingdings" panose="05000000000000000000" pitchFamily="2" charset="2"/>
              </a:rPr>
              <a:t>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5247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Dictionaries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lists</a:t>
            </a:r>
            <a:r>
              <a:rPr lang="fi-FI" dirty="0" smtClean="0"/>
              <a:t> </a:t>
            </a:r>
            <a:r>
              <a:rPr lang="fi-FI" dirty="0" err="1" smtClean="0"/>
              <a:t>containing</a:t>
            </a:r>
            <a:r>
              <a:rPr lang="fi-FI" dirty="0" smtClean="0"/>
              <a:t> </a:t>
            </a:r>
            <a:r>
              <a:rPr lang="fi-FI" dirty="0" err="1" smtClean="0"/>
              <a:t>keys</a:t>
            </a:r>
            <a:r>
              <a:rPr lang="fi-FI" dirty="0" smtClean="0"/>
              <a:t> and </a:t>
            </a:r>
            <a:r>
              <a:rPr lang="fi-FI" dirty="0" err="1" smtClean="0"/>
              <a:t>their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</a:p>
          <a:p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variable_name</a:t>
            </a:r>
            <a:r>
              <a:rPr lang="fi-FI" dirty="0" smtClean="0"/>
              <a:t>: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 smtClean="0"/>
              <a:t>TYPE</a:t>
            </a:r>
            <a:r>
              <a:rPr lang="fi-FI" dirty="0" smtClean="0"/>
              <a:t>] = [</a:t>
            </a:r>
            <a:r>
              <a:rPr lang="fi-FI" b="1" dirty="0" smtClean="0"/>
              <a:t>TYPE</a:t>
            </a:r>
            <a:r>
              <a:rPr lang="fi-FI" dirty="0" smtClean="0"/>
              <a:t>:</a:t>
            </a:r>
            <a:r>
              <a:rPr lang="fi-FI" b="1" dirty="0"/>
              <a:t>TYPE</a:t>
            </a:r>
            <a:r>
              <a:rPr lang="fi-FI" dirty="0" smtClean="0"/>
              <a:t>]()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6578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 smtClean="0"/>
              <a:t>"]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Finland is \(</a:t>
            </a:r>
            <a:r>
              <a:rPr lang="fi-FI" dirty="0" err="1" smtClean="0"/>
              <a:t>capitals[”Finland</a:t>
            </a:r>
            <a:r>
              <a:rPr lang="fi-FI" dirty="0" smtClean="0"/>
              <a:t>”])”)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71532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Going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capitals</a:t>
            </a:r>
            <a:r>
              <a:rPr lang="fi-FI" dirty="0"/>
              <a:t>: [</a:t>
            </a:r>
            <a:r>
              <a:rPr lang="fi-FI" dirty="0" err="1"/>
              <a:t>String:String</a:t>
            </a:r>
            <a:r>
              <a:rPr lang="fi-FI" dirty="0"/>
              <a:t>] = ["</a:t>
            </a:r>
            <a:r>
              <a:rPr lang="fi-FI" dirty="0" err="1"/>
              <a:t>Finland":"Helsinki</a:t>
            </a:r>
            <a:r>
              <a:rPr lang="fi-FI" dirty="0"/>
              <a:t>", "</a:t>
            </a:r>
            <a:r>
              <a:rPr lang="fi-FI" dirty="0" err="1"/>
              <a:t>England":"London</a:t>
            </a:r>
            <a:r>
              <a:rPr lang="fi-FI" dirty="0"/>
              <a:t>"]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for (country, capital) in </a:t>
            </a:r>
            <a:r>
              <a:rPr lang="fi-FI" dirty="0" err="1" smtClean="0"/>
              <a:t>capitals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print(”The</a:t>
            </a:r>
            <a:r>
              <a:rPr lang="fi-FI" dirty="0" smtClean="0"/>
              <a:t> capital of \(country) is \(capital)”)</a:t>
            </a:r>
            <a:br>
              <a:rPr lang="fi-FI" dirty="0" smtClean="0"/>
            </a:br>
            <a:r>
              <a:rPr lang="fi-FI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585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items</a:t>
            </a:r>
            <a:r>
              <a:rPr lang="fi-FI" dirty="0" smtClean="0"/>
              <a:t> to </a:t>
            </a:r>
            <a:r>
              <a:rPr lang="fi-FI" dirty="0" err="1" smtClean="0"/>
              <a:t>dictionary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capitals["Russia</a:t>
            </a:r>
            <a:r>
              <a:rPr lang="fi-FI" dirty="0"/>
              <a:t>"] = "</a:t>
            </a:r>
            <a:r>
              <a:rPr lang="fi-FI" dirty="0" err="1" smtClean="0"/>
              <a:t>Moscow</a:t>
            </a:r>
            <a:r>
              <a:rPr lang="fi-FI" dirty="0" smtClean="0"/>
              <a:t>”</a:t>
            </a:r>
          </a:p>
          <a:p>
            <a:endParaRPr lang="fi-FI" dirty="0"/>
          </a:p>
          <a:p>
            <a:r>
              <a:rPr lang="fi-FI" dirty="0" err="1" smtClean="0"/>
              <a:t>Dictionary[</a:t>
            </a:r>
            <a:r>
              <a:rPr lang="fi-FI" b="1" dirty="0" err="1" smtClean="0"/>
              <a:t>KEY</a:t>
            </a:r>
            <a:r>
              <a:rPr lang="fi-FI" dirty="0" smtClean="0"/>
              <a:t>] = </a:t>
            </a:r>
            <a:r>
              <a:rPr lang="fi-FI" b="1" dirty="0" smtClean="0"/>
              <a:t>VALUE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5386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Friday</a:t>
            </a:r>
            <a:r>
              <a:rPr lang="fi-FI" dirty="0" smtClean="0"/>
              <a:t> 20.5.2016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047736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Functions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How to </a:t>
            </a:r>
            <a:r>
              <a:rPr lang="fi-FI" dirty="0" err="1" smtClean="0"/>
              <a:t>declare</a:t>
            </a:r>
            <a:r>
              <a:rPr lang="fi-FI" dirty="0" smtClean="0"/>
              <a:t> a </a:t>
            </a:r>
            <a:r>
              <a:rPr lang="fi-FI" dirty="0" err="1" smtClean="0"/>
              <a:t>function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// a + b = c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sum(a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, b: </a:t>
            </a:r>
            <a:r>
              <a:rPr lang="fi-FI" dirty="0" err="1" smtClean="0"/>
              <a:t>Int</a:t>
            </a:r>
            <a:r>
              <a:rPr lang="fi-FI" dirty="0" smtClean="0"/>
              <a:t>, c: </a:t>
            </a:r>
            <a:r>
              <a:rPr lang="fi-FI" dirty="0" err="1" smtClean="0"/>
              <a:t>Int</a:t>
            </a:r>
            <a:r>
              <a:rPr lang="fi-FI" dirty="0" smtClean="0"/>
              <a:t>) -&gt; </a:t>
            </a:r>
            <a:r>
              <a:rPr lang="fi-FI" dirty="0" err="1" smtClean="0"/>
              <a:t>Int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return</a:t>
            </a:r>
            <a:r>
              <a:rPr lang="fi-FI" dirty="0" smtClean="0"/>
              <a:t> a + b + c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print(”1 + 1 + 1= \(sum(1, b: 1, c:1))”);</a:t>
            </a:r>
          </a:p>
        </p:txBody>
      </p:sp>
    </p:spTree>
    <p:extLst>
      <p:ext uri="{BB962C8B-B14F-4D97-AF65-F5344CB8AC3E}">
        <p14:creationId xmlns:p14="http://schemas.microsoft.com/office/powerpoint/2010/main" val="66991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Function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returns</a:t>
            </a:r>
            <a:r>
              <a:rPr lang="fi-FI" dirty="0" smtClean="0"/>
              <a:t> </a:t>
            </a:r>
            <a:r>
              <a:rPr lang="fi-FI" dirty="0" err="1" smtClean="0"/>
              <a:t>nothing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dosomething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	// </a:t>
            </a:r>
            <a:r>
              <a:rPr lang="fi-FI" dirty="0" err="1" smtClean="0"/>
              <a:t>panic</a:t>
            </a:r>
            <a:r>
              <a:rPr lang="fi-FI" dirty="0" smtClean="0"/>
              <a:t>!</a:t>
            </a:r>
            <a:br>
              <a:rPr lang="fi-FI" dirty="0" smtClean="0"/>
            </a:br>
            <a:r>
              <a:rPr lang="fi-FI" dirty="0" smtClean="0"/>
              <a:t>}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001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Taking</a:t>
            </a:r>
            <a:r>
              <a:rPr lang="fi-FI" dirty="0" smtClean="0"/>
              <a:t> in </a:t>
            </a:r>
            <a:r>
              <a:rPr lang="fi-FI" dirty="0" err="1" smtClean="0"/>
              <a:t>many</a:t>
            </a:r>
            <a:r>
              <a:rPr lang="fi-FI" dirty="0" smtClean="0"/>
              <a:t> </a:t>
            </a:r>
            <a:r>
              <a:rPr lang="fi-FI" dirty="0" err="1" smtClean="0"/>
              <a:t>parameters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683568" y="2348880"/>
            <a:ext cx="7920996" cy="3508977"/>
          </a:xfrm>
        </p:spPr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view(num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…)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for </a:t>
            </a:r>
            <a:r>
              <a:rPr lang="fi-FI" dirty="0" err="1" smtClean="0"/>
              <a:t>item</a:t>
            </a:r>
            <a:r>
              <a:rPr lang="fi-FI" dirty="0" smtClean="0"/>
              <a:t> in </a:t>
            </a:r>
            <a:r>
              <a:rPr lang="fi-FI" dirty="0" err="1" smtClean="0"/>
              <a:t>num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print(item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//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use</a:t>
            </a:r>
            <a:r>
              <a:rPr lang="fi-FI" dirty="0" smtClean="0"/>
              <a:t>: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view(1, 2, 3, 4, 5)</a:t>
            </a:r>
          </a:p>
        </p:txBody>
      </p:sp>
    </p:spTree>
    <p:extLst>
      <p:ext uri="{BB962C8B-B14F-4D97-AF65-F5344CB8AC3E}">
        <p14:creationId xmlns:p14="http://schemas.microsoft.com/office/powerpoint/2010/main" val="245385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Course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Consists</a:t>
            </a:r>
            <a:r>
              <a:rPr lang="fi-FI" dirty="0" smtClean="0"/>
              <a:t> of </a:t>
            </a:r>
            <a:r>
              <a:rPr lang="fi-FI" dirty="0" err="1" smtClean="0"/>
              <a:t>exercises</a:t>
            </a:r>
            <a:endParaRPr lang="fi-FI" dirty="0" smtClean="0"/>
          </a:p>
          <a:p>
            <a:r>
              <a:rPr lang="fi-FI" dirty="0" err="1" smtClean="0"/>
              <a:t>Weekly</a:t>
            </a:r>
            <a:r>
              <a:rPr lang="fi-FI" dirty="0" smtClean="0"/>
              <a:t> </a:t>
            </a:r>
            <a:r>
              <a:rPr lang="fi-FI" dirty="0" err="1" smtClean="0"/>
              <a:t>lectures</a:t>
            </a:r>
            <a:r>
              <a:rPr lang="fi-FI" dirty="0" smtClean="0"/>
              <a:t> (</a:t>
            </a:r>
            <a:r>
              <a:rPr lang="fi-FI" b="1" i="1" dirty="0" err="1" smtClean="0"/>
              <a:t>optional</a:t>
            </a:r>
            <a:r>
              <a:rPr lang="fi-FI" b="1" i="1" dirty="0" smtClean="0"/>
              <a:t>)</a:t>
            </a:r>
            <a:endParaRPr lang="fi-FI" b="1" dirty="0" smtClean="0"/>
          </a:p>
          <a:p>
            <a:r>
              <a:rPr lang="fi-FI" dirty="0" smtClean="0"/>
              <a:t>10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smtClean="0">
                <a:sym typeface="Wingdings" panose="05000000000000000000" pitchFamily="2" charset="2"/>
              </a:rPr>
              <a:t> 1 </a:t>
            </a:r>
            <a:r>
              <a:rPr lang="fi-FI" dirty="0" err="1" smtClean="0">
                <a:sym typeface="Wingdings" panose="05000000000000000000" pitchFamily="2" charset="2"/>
              </a:rPr>
              <a:t>credit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20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2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30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 3 </a:t>
            </a:r>
            <a:r>
              <a:rPr lang="fi-FI" dirty="0" err="1" smtClean="0">
                <a:sym typeface="Wingdings" panose="05000000000000000000" pitchFamily="2" charset="2"/>
              </a:rPr>
              <a:t>credits</a:t>
            </a:r>
            <a:endParaRPr lang="fi-FI" dirty="0" smtClean="0">
              <a:sym typeface="Wingdings" panose="05000000000000000000" pitchFamily="2" charset="2"/>
            </a:endParaRPr>
          </a:p>
          <a:p>
            <a:r>
              <a:rPr lang="fi-FI" dirty="0" smtClean="0">
                <a:sym typeface="Wingdings" panose="05000000000000000000" pitchFamily="2" charset="2"/>
              </a:rPr>
              <a:t>5 </a:t>
            </a:r>
            <a:r>
              <a:rPr lang="fi-FI" dirty="0" err="1" smtClean="0">
                <a:sym typeface="Wingdings" panose="05000000000000000000" pitchFamily="2" charset="2"/>
              </a:rPr>
              <a:t>exercises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each</a:t>
            </a:r>
            <a:r>
              <a:rPr lang="fi-FI" dirty="0" smtClean="0">
                <a:sym typeface="Wingdings" panose="05000000000000000000" pitchFamily="2" charset="2"/>
              </a:rPr>
              <a:t> </a:t>
            </a:r>
            <a:r>
              <a:rPr lang="fi-FI" dirty="0" err="1" smtClean="0">
                <a:sym typeface="Wingdings" panose="05000000000000000000" pitchFamily="2" charset="2"/>
              </a:rPr>
              <a:t>day</a:t>
            </a:r>
            <a:endParaRPr lang="fi-FI" dirty="0" smtClean="0">
              <a:sym typeface="Wingdings" panose="05000000000000000000" pitchFamily="2" charset="2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11405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Pointers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magic(inout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-&gt; </a:t>
            </a:r>
            <a:r>
              <a:rPr lang="fi-FI" dirty="0" err="1" smtClean="0"/>
              <a:t>Void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text</a:t>
            </a:r>
            <a:r>
              <a:rPr lang="fi-FI" dirty="0" smtClean="0"/>
              <a:t> = ”</a:t>
            </a:r>
            <a:r>
              <a:rPr lang="fi-FI" dirty="0" err="1" smtClean="0"/>
              <a:t>Magical</a:t>
            </a:r>
            <a:r>
              <a:rPr lang="fi-FI" dirty="0" smtClean="0"/>
              <a:t>!”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text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 = ”</a:t>
            </a:r>
            <a:r>
              <a:rPr lang="fi-FI" dirty="0" smtClean="0">
                <a:sym typeface="Wingdings" panose="05000000000000000000" pitchFamily="2" charset="2"/>
              </a:rPr>
              <a:t>”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magic(&amp;text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err="1" smtClean="0"/>
              <a:t>print(text</a:t>
            </a:r>
            <a:r>
              <a:rPr lang="fi-FI" dirty="0" smtClean="0"/>
              <a:t>) // </a:t>
            </a:r>
            <a:r>
              <a:rPr lang="fi-FI" dirty="0" err="1" smtClean="0"/>
              <a:t>prints</a:t>
            </a:r>
            <a:r>
              <a:rPr lang="fi-FI" dirty="0" smtClean="0"/>
              <a:t> </a:t>
            </a:r>
            <a:r>
              <a:rPr lang="fi-FI" dirty="0" err="1" smtClean="0"/>
              <a:t>Magical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43224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Popup-Course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Monday</a:t>
            </a:r>
            <a:r>
              <a:rPr lang="fi-FI" dirty="0" smtClean="0"/>
              <a:t> 23.5.2016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56792"/>
            <a:ext cx="2952328" cy="295232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475944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Classes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4057676"/>
          </a:xfrm>
        </p:spPr>
        <p:txBody>
          <a:bodyPr>
            <a:normAutofit fontScale="62500" lnSpcReduction="20000"/>
          </a:bodyPr>
          <a:lstStyle/>
          <a:p>
            <a:r>
              <a:rPr lang="fi-FI" dirty="0" err="1" smtClean="0"/>
              <a:t>Variables</a:t>
            </a:r>
            <a:r>
              <a:rPr lang="fi-FI" dirty="0" smtClean="0"/>
              <a:t> with </a:t>
            </a:r>
            <a:r>
              <a:rPr lang="fi-FI" dirty="0" err="1" smtClean="0"/>
              <a:t>functionality</a:t>
            </a:r>
            <a:endParaRPr lang="fi-FI" dirty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class</a:t>
            </a:r>
            <a:r>
              <a:rPr lang="fi-FI" dirty="0" smtClean="0"/>
              <a:t>       {</a:t>
            </a:r>
            <a:br>
              <a:rPr lang="fi-FI" dirty="0" smtClean="0"/>
            </a:br>
            <a:r>
              <a:rPr lang="fi-FI" dirty="0" smtClean="0"/>
              <a:t> 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init(var</a:t>
            </a:r>
            <a:r>
              <a:rPr lang="fi-FI" dirty="0" smtClean="0"/>
              <a:t> </a:t>
            </a:r>
            <a:r>
              <a:rPr lang="fi-FI" dirty="0" err="1" smtClean="0"/>
              <a:t>name</a:t>
            </a:r>
            <a:r>
              <a:rPr lang="fi-FI" dirty="0" smtClean="0"/>
              <a:t>: </a:t>
            </a:r>
            <a:r>
              <a:rPr lang="fi-FI" dirty="0" err="1" smtClean="0"/>
              <a:t>String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self.name</a:t>
            </a:r>
            <a:r>
              <a:rPr lang="fi-FI" dirty="0" smtClean="0"/>
              <a:t> = </a:t>
            </a:r>
            <a:r>
              <a:rPr lang="fi-FI" dirty="0" err="1" smtClean="0"/>
              <a:t>name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deinit</a:t>
            </a:r>
            <a:r>
              <a:rPr lang="fi-FI" dirty="0" smtClean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print(”\(self.name</a:t>
            </a:r>
            <a:r>
              <a:rPr lang="fi-FI" dirty="0" smtClean="0"/>
              <a:t>)! NOOOOOOO!”)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    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bark</a:t>
            </a:r>
            <a:r>
              <a:rPr lang="fi-FI" dirty="0" smtClean="0"/>
              <a:t>() -&gt; </a:t>
            </a:r>
            <a:r>
              <a:rPr lang="fi-FI" dirty="0" err="1" smtClean="0"/>
              <a:t>Void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print(”Bark</a:t>
            </a:r>
            <a:r>
              <a:rPr lang="fi-FI" dirty="0" smtClean="0"/>
              <a:t>! </a:t>
            </a:r>
            <a:r>
              <a:rPr lang="fi-FI" dirty="0" err="1" smtClean="0"/>
              <a:t>Bark</a:t>
            </a:r>
            <a:r>
              <a:rPr lang="fi-FI" dirty="0" smtClean="0"/>
              <a:t>!”) 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20" y="2871524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Using </a:t>
            </a:r>
            <a:r>
              <a:rPr lang="fi-FI" dirty="0" err="1" smtClean="0"/>
              <a:t>classes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dog</a:t>
            </a:r>
            <a:r>
              <a:rPr lang="fi-FI" dirty="0" smtClean="0"/>
              <a:t>:       =      (</a:t>
            </a:r>
            <a:r>
              <a:rPr lang="fi-FI" dirty="0" err="1" smtClean="0"/>
              <a:t>name</a:t>
            </a:r>
            <a:r>
              <a:rPr lang="fi-FI" dirty="0" smtClean="0"/>
              <a:t>: ”</a:t>
            </a:r>
            <a:r>
              <a:rPr lang="fi-FI" dirty="0" err="1" smtClean="0"/>
              <a:t>Barky</a:t>
            </a:r>
            <a:r>
              <a:rPr lang="fi-FI" dirty="0" smtClean="0"/>
              <a:t>”)</a:t>
            </a:r>
            <a:br>
              <a:rPr lang="fi-FI" dirty="0" smtClean="0"/>
            </a:br>
            <a:r>
              <a:rPr lang="fi-FI" dirty="0" err="1" smtClean="0"/>
              <a:t>dog.bark</a:t>
            </a:r>
            <a:r>
              <a:rPr lang="fi-FI" dirty="0" smtClean="0"/>
              <a:t>() 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068960"/>
            <a:ext cx="427484" cy="427484"/>
          </a:xfrm>
          <a:prstGeom prst="rect">
            <a:avLst/>
          </a:prstGeom>
        </p:spPr>
      </p:pic>
      <p:pic>
        <p:nvPicPr>
          <p:cNvPr id="5" name="Kuv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068960"/>
            <a:ext cx="427484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62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Structs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 smtClean="0"/>
              <a:t>Is a </a:t>
            </a:r>
            <a:r>
              <a:rPr lang="fi-FI" dirty="0" err="1" smtClean="0"/>
              <a:t>custom</a:t>
            </a:r>
            <a:r>
              <a:rPr lang="fi-FI" dirty="0" smtClean="0"/>
              <a:t> </a:t>
            </a:r>
            <a:r>
              <a:rPr lang="fi-FI" dirty="0" err="1" smtClean="0"/>
              <a:t>datatype</a:t>
            </a:r>
            <a:endParaRPr lang="fi-FI" dirty="0" smtClean="0"/>
          </a:p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struct</a:t>
            </a:r>
            <a:r>
              <a:rPr lang="fi-FI" dirty="0" smtClean="0"/>
              <a:t> </a:t>
            </a:r>
            <a:r>
              <a:rPr lang="fi-FI" dirty="0" err="1" smtClean="0"/>
              <a:t>Vector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y: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func</a:t>
            </a:r>
            <a:r>
              <a:rPr lang="fi-FI" dirty="0" smtClean="0"/>
              <a:t> </a:t>
            </a:r>
            <a:r>
              <a:rPr lang="fi-FI" dirty="0" err="1" smtClean="0"/>
              <a:t>get_string</a:t>
            </a:r>
            <a:r>
              <a:rPr lang="fi-FI" dirty="0" smtClean="0"/>
              <a:t>() -&gt; </a:t>
            </a:r>
            <a:r>
              <a:rPr lang="fi-FI" dirty="0" err="1" smtClean="0"/>
              <a:t>String</a:t>
            </a:r>
            <a:r>
              <a:rPr lang="fi-FI" dirty="0"/>
              <a:t>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return</a:t>
            </a:r>
            <a:r>
              <a:rPr lang="fi-FI" dirty="0" smtClean="0"/>
              <a:t> ”(\(x), \(y))”</a:t>
            </a:r>
            <a:br>
              <a:rPr lang="fi-FI" dirty="0" smtClean="0"/>
            </a:br>
            <a:r>
              <a:rPr lang="fi-FI" dirty="0" smtClean="0"/>
              <a:t>    }</a:t>
            </a:r>
            <a:br>
              <a:rPr lang="fi-FI" dirty="0" smtClean="0"/>
            </a:br>
            <a:r>
              <a:rPr lang="fi-FI" dirty="0" smtClean="0"/>
              <a:t>}</a:t>
            </a:r>
            <a:br>
              <a:rPr lang="fi-FI" dirty="0" smtClean="0"/>
            </a:br>
            <a:r>
              <a:rPr lang="fi-FI" dirty="0" err="1" smtClean="0"/>
              <a:t>var</a:t>
            </a:r>
            <a:r>
              <a:rPr lang="fi-FI" dirty="0" smtClean="0"/>
              <a:t> </a:t>
            </a:r>
            <a:r>
              <a:rPr lang="fi-FI" dirty="0" err="1" smtClean="0"/>
              <a:t>arrow</a:t>
            </a:r>
            <a:r>
              <a:rPr lang="fi-FI" dirty="0" smtClean="0"/>
              <a:t>: </a:t>
            </a:r>
            <a:r>
              <a:rPr lang="fi-FI" dirty="0" err="1" smtClean="0"/>
              <a:t>Vector</a:t>
            </a:r>
            <a:r>
              <a:rPr lang="fi-FI" dirty="0" smtClean="0"/>
              <a:t> = Vector(x:10, y:10)</a:t>
            </a:r>
            <a:br>
              <a:rPr lang="fi-FI" dirty="0" smtClean="0"/>
            </a:br>
            <a:r>
              <a:rPr lang="fi-FI" dirty="0" err="1" smtClean="0"/>
              <a:t>print(arrow.get_string</a:t>
            </a:r>
            <a:r>
              <a:rPr lang="fi-FI" dirty="0" smtClean="0"/>
              <a:t>())   // </a:t>
            </a:r>
            <a:r>
              <a:rPr lang="fi-FI" dirty="0" err="1" smtClean="0"/>
              <a:t>outputs</a:t>
            </a:r>
            <a:r>
              <a:rPr lang="fi-FI" dirty="0" smtClean="0"/>
              <a:t> ”(10, 10)”</a:t>
            </a:r>
            <a:br>
              <a:rPr lang="fi-FI" dirty="0" smtClean="0"/>
            </a:br>
            <a:r>
              <a:rPr lang="fi-FI" dirty="0" err="1" smtClean="0"/>
              <a:t>print(”X</a:t>
            </a:r>
            <a:r>
              <a:rPr lang="fi-FI" dirty="0" smtClean="0"/>
              <a:t>: \(</a:t>
            </a:r>
            <a:r>
              <a:rPr lang="fi-FI" dirty="0" err="1" smtClean="0"/>
              <a:t>arrow.x</a:t>
            </a:r>
            <a:r>
              <a:rPr lang="fi-FI" dirty="0" smtClean="0"/>
              <a:t>)”)</a:t>
            </a:r>
            <a:br>
              <a:rPr lang="fi-FI" dirty="0" smtClean="0"/>
            </a:br>
            <a:r>
              <a:rPr lang="fi-FI" dirty="0" err="1" smtClean="0"/>
              <a:t>print(”Y</a:t>
            </a:r>
            <a:r>
              <a:rPr lang="fi-FI" dirty="0" smtClean="0"/>
              <a:t>: \(</a:t>
            </a:r>
            <a:r>
              <a:rPr lang="fi-FI" dirty="0" err="1" smtClean="0"/>
              <a:t>arrow.y</a:t>
            </a:r>
            <a:r>
              <a:rPr lang="fi-FI" dirty="0" smtClean="0"/>
              <a:t>)”)</a:t>
            </a:r>
          </a:p>
        </p:txBody>
      </p:sp>
    </p:spTree>
    <p:extLst>
      <p:ext uri="{BB962C8B-B14F-4D97-AF65-F5344CB8AC3E}">
        <p14:creationId xmlns:p14="http://schemas.microsoft.com/office/powerpoint/2010/main" val="3854745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structs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dirty="0" err="1" smtClean="0"/>
              <a:t>subscripts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struct</a:t>
            </a:r>
            <a:r>
              <a:rPr lang="fi-FI" dirty="0" smtClean="0"/>
              <a:t> </a:t>
            </a:r>
            <a:r>
              <a:rPr lang="fi-FI" dirty="0" err="1" smtClean="0"/>
              <a:t>Multiplier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var</a:t>
            </a:r>
            <a:r>
              <a:rPr lang="fi-FI" dirty="0" smtClean="0"/>
              <a:t> x: </a:t>
            </a:r>
            <a:r>
              <a:rPr lang="fi-FI" dirty="0" err="1" smtClean="0"/>
              <a:t>Int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subscript(index</a:t>
            </a:r>
            <a:r>
              <a:rPr lang="fi-FI" dirty="0" smtClean="0"/>
              <a:t>: </a:t>
            </a:r>
            <a:r>
              <a:rPr lang="fi-FI" dirty="0" err="1" smtClean="0"/>
              <a:t>Int</a:t>
            </a:r>
            <a:r>
              <a:rPr lang="fi-FI" dirty="0" smtClean="0"/>
              <a:t>) -&gt; </a:t>
            </a:r>
            <a:r>
              <a:rPr lang="fi-FI" dirty="0" err="1" smtClean="0"/>
              <a:t>Int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</a:t>
            </a:r>
            <a:r>
              <a:rPr lang="fi-FI" dirty="0" err="1" smtClean="0"/>
              <a:t>get</a:t>
            </a:r>
            <a:r>
              <a:rPr lang="fi-FI" dirty="0" smtClean="0"/>
              <a:t> {</a:t>
            </a:r>
            <a:br>
              <a:rPr lang="fi-FI" dirty="0" smtClean="0"/>
            </a:br>
            <a:r>
              <a:rPr lang="fi-FI" dirty="0" smtClean="0"/>
              <a:t>            </a:t>
            </a:r>
            <a:r>
              <a:rPr lang="fi-FI" dirty="0" err="1" smtClean="0"/>
              <a:t>return</a:t>
            </a:r>
            <a:r>
              <a:rPr lang="fi-FI" dirty="0" smtClean="0"/>
              <a:t> </a:t>
            </a:r>
            <a:r>
              <a:rPr lang="fi-FI" dirty="0" err="1" smtClean="0"/>
              <a:t>index</a:t>
            </a:r>
            <a:r>
              <a:rPr lang="fi-FI" dirty="0" smtClean="0"/>
              <a:t> * x</a:t>
            </a:r>
            <a:br>
              <a:rPr lang="fi-FI" dirty="0" smtClean="0"/>
            </a:br>
            <a:r>
              <a:rPr lang="fi-FI" dirty="0" smtClean="0"/>
              <a:t>        }</a:t>
            </a:r>
            <a:r>
              <a:rPr lang="fi-FI" dirty="0"/>
              <a:t/>
            </a:r>
            <a:br>
              <a:rPr lang="fi-FI" dirty="0"/>
            </a:br>
            <a:r>
              <a:rPr lang="fi-FI" dirty="0" smtClean="0"/>
              <a:t>        set (</a:t>
            </a:r>
            <a:r>
              <a:rPr lang="fi-FI" dirty="0" err="1" smtClean="0"/>
              <a:t>val</a:t>
            </a:r>
            <a:r>
              <a:rPr lang="fi-FI" dirty="0" smtClean="0"/>
              <a:t>) {</a:t>
            </a:r>
            <a:br>
              <a:rPr lang="fi-FI" dirty="0" smtClean="0"/>
            </a:br>
            <a:r>
              <a:rPr lang="fi-FI" dirty="0" smtClean="0"/>
              <a:t>             // set </a:t>
            </a:r>
            <a:r>
              <a:rPr lang="fi-FI" dirty="0" err="1" smtClean="0"/>
              <a:t>index</a:t>
            </a:r>
            <a:r>
              <a:rPr lang="fi-FI" dirty="0" smtClean="0"/>
              <a:t> to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val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        }</a:t>
            </a:r>
            <a:br>
              <a:rPr lang="fi-FI" dirty="0" smtClean="0"/>
            </a:br>
            <a:r>
              <a:rPr lang="fi-FI" dirty="0" smtClean="0"/>
              <a:t>  }</a:t>
            </a:r>
            <a:br>
              <a:rPr lang="fi-FI" dirty="0" smtClean="0"/>
            </a:br>
            <a:r>
              <a:rPr lang="fi-FI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657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Subscript</a:t>
            </a:r>
            <a:r>
              <a:rPr lang="fi-FI" dirty="0" smtClean="0"/>
              <a:t> in </a:t>
            </a:r>
            <a:r>
              <a:rPr lang="fi-FI" dirty="0" err="1" smtClean="0"/>
              <a:t>use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Example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    </a:t>
            </a:r>
            <a:r>
              <a:rPr lang="fi-FI" dirty="0" err="1" smtClean="0"/>
              <a:t>mult</a:t>
            </a:r>
            <a:r>
              <a:rPr lang="fi-FI" dirty="0" smtClean="0"/>
              <a:t>: </a:t>
            </a:r>
            <a:r>
              <a:rPr lang="fi-FI" dirty="0" err="1" smtClean="0"/>
              <a:t>Multiplier</a:t>
            </a:r>
            <a:r>
              <a:rPr lang="fi-FI" dirty="0" smtClean="0"/>
              <a:t> = </a:t>
            </a:r>
            <a:r>
              <a:rPr lang="fi-FI" dirty="0" err="1" smtClean="0"/>
              <a:t>Multiplier(x</a:t>
            </a:r>
            <a:r>
              <a:rPr lang="fi-FI" dirty="0" smtClean="0"/>
              <a:t>: 10)</a:t>
            </a:r>
            <a:br>
              <a:rPr lang="fi-FI" dirty="0" smtClean="0"/>
            </a:br>
            <a:r>
              <a:rPr lang="fi-FI" dirty="0" smtClean="0"/>
              <a:t>    print(mult[10]) // </a:t>
            </a:r>
            <a:r>
              <a:rPr lang="fi-FI" dirty="0" err="1" smtClean="0"/>
              <a:t>outputs</a:t>
            </a:r>
            <a:r>
              <a:rPr lang="fi-FI" dirty="0" smtClean="0"/>
              <a:t> 100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3043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exercises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Found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 smtClean="0"/>
          </a:p>
          <a:p>
            <a:r>
              <a:rPr lang="fi-FI" dirty="0" smtClean="0"/>
              <a:t>5 </a:t>
            </a:r>
            <a:r>
              <a:rPr lang="fi-FI" dirty="0" err="1" smtClean="0"/>
              <a:t>exercises</a:t>
            </a:r>
            <a:r>
              <a:rPr lang="fi-FI" dirty="0" smtClean="0"/>
              <a:t> </a:t>
            </a:r>
            <a:r>
              <a:rPr lang="fi-FI" dirty="0" err="1" smtClean="0"/>
              <a:t>after</a:t>
            </a:r>
            <a:r>
              <a:rPr lang="fi-FI" dirty="0" smtClean="0"/>
              <a:t> </a:t>
            </a:r>
            <a:r>
              <a:rPr lang="fi-FI" dirty="0" err="1" smtClean="0"/>
              <a:t>each</a:t>
            </a:r>
            <a:r>
              <a:rPr lang="fi-FI" dirty="0" smtClean="0"/>
              <a:t> </a:t>
            </a:r>
            <a:r>
              <a:rPr lang="fi-FI" dirty="0" err="1" smtClean="0"/>
              <a:t>lecture</a:t>
            </a:r>
            <a:endParaRPr lang="fi-FI" dirty="0" smtClean="0"/>
          </a:p>
          <a:p>
            <a:r>
              <a:rPr lang="fi-FI" dirty="0" smtClean="0"/>
              <a:t>Return via </a:t>
            </a:r>
            <a:r>
              <a:rPr lang="fi-FI" dirty="0" err="1" smtClean="0"/>
              <a:t>email</a:t>
            </a:r>
            <a:endParaRPr lang="fi-FI" dirty="0" smtClean="0"/>
          </a:p>
          <a:p>
            <a:endParaRPr lang="fi-FI" dirty="0" smtClean="0"/>
          </a:p>
          <a:p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8447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material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Book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guide</a:t>
            </a:r>
            <a:endParaRPr lang="fi-FI" dirty="0" smtClean="0"/>
          </a:p>
          <a:p>
            <a:r>
              <a:rPr lang="fi-FI" dirty="0" err="1" smtClean="0"/>
              <a:t>Swift</a:t>
            </a:r>
            <a:r>
              <a:rPr lang="fi-FI" dirty="0" smtClean="0"/>
              <a:t> </a:t>
            </a:r>
            <a:r>
              <a:rPr lang="fi-FI" dirty="0" err="1" smtClean="0"/>
              <a:t>Videos</a:t>
            </a:r>
            <a:endParaRPr lang="fi-FI" dirty="0" smtClean="0"/>
          </a:p>
          <a:p>
            <a:r>
              <a:rPr lang="fi-FI" dirty="0" err="1" smtClean="0"/>
              <a:t>Links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at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18959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Getting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Download</a:t>
            </a:r>
            <a:r>
              <a:rPr lang="fi-FI" dirty="0" smtClean="0"/>
              <a:t> ’</a:t>
            </a:r>
            <a:r>
              <a:rPr lang="fi-FI" dirty="0" err="1" smtClean="0"/>
              <a:t>XCode</a:t>
            </a:r>
            <a:r>
              <a:rPr lang="fi-FI" dirty="0" smtClean="0"/>
              <a:t>’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mac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AppStore</a:t>
            </a:r>
            <a:endParaRPr lang="fi-FI" dirty="0" smtClean="0"/>
          </a:p>
          <a:p>
            <a:r>
              <a:rPr lang="fi-FI" dirty="0" err="1" smtClean="0"/>
              <a:t>Follow</a:t>
            </a:r>
            <a:r>
              <a:rPr lang="fi-FI" dirty="0" smtClean="0"/>
              <a:t> </a:t>
            </a:r>
            <a:r>
              <a:rPr lang="fi-FI" dirty="0" err="1" smtClean="0"/>
              <a:t>installation</a:t>
            </a:r>
            <a:r>
              <a:rPr lang="fi-FI" dirty="0" smtClean="0"/>
              <a:t> </a:t>
            </a:r>
            <a:r>
              <a:rPr lang="fi-FI" dirty="0" err="1" smtClean="0"/>
              <a:t>instructions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you’re</a:t>
            </a:r>
            <a:r>
              <a:rPr lang="fi-FI" dirty="0" smtClean="0"/>
              <a:t> on </a:t>
            </a:r>
            <a:r>
              <a:rPr lang="fi-FI" dirty="0" err="1" smtClean="0"/>
              <a:t>ubuntu</a:t>
            </a:r>
            <a:r>
              <a:rPr lang="fi-FI" dirty="0" smtClean="0"/>
              <a:t>. (</a:t>
            </a:r>
            <a:r>
              <a:rPr lang="fi-FI" dirty="0" err="1" smtClean="0"/>
              <a:t>link</a:t>
            </a:r>
            <a:r>
              <a:rPr lang="fi-FI" dirty="0" smtClean="0"/>
              <a:t> </a:t>
            </a:r>
            <a:r>
              <a:rPr lang="fi-FI" dirty="0" err="1" smtClean="0"/>
              <a:t>found</a:t>
            </a:r>
            <a:r>
              <a:rPr lang="fi-FI" dirty="0" smtClean="0"/>
              <a:t> in </a:t>
            </a:r>
            <a:r>
              <a:rPr lang="fi-FI" b="1" dirty="0" smtClean="0"/>
              <a:t>Google </a:t>
            </a:r>
            <a:r>
              <a:rPr lang="fi-FI" b="1" dirty="0" err="1" smtClean="0"/>
              <a:t>Docs</a:t>
            </a:r>
            <a:r>
              <a:rPr lang="fi-FI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99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REPL</a:t>
            </a:r>
            <a:r>
              <a:rPr lang="fi-FI" dirty="0"/>
              <a:t> </a:t>
            </a:r>
            <a:r>
              <a:rPr lang="fi-FI" dirty="0" smtClean="0"/>
              <a:t>- </a:t>
            </a:r>
            <a:r>
              <a:rPr lang="fi-FI" b="1" dirty="0" smtClean="0"/>
              <a:t>R</a:t>
            </a:r>
            <a:r>
              <a:rPr lang="fi-FI" dirty="0" smtClean="0"/>
              <a:t>ead </a:t>
            </a:r>
            <a:r>
              <a:rPr lang="fi-FI" b="1" dirty="0" err="1"/>
              <a:t>E</a:t>
            </a:r>
            <a:r>
              <a:rPr lang="fi-FI" dirty="0" err="1"/>
              <a:t>val</a:t>
            </a:r>
            <a:r>
              <a:rPr lang="fi-FI" dirty="0"/>
              <a:t> </a:t>
            </a:r>
            <a:r>
              <a:rPr lang="fi-FI" b="1" dirty="0" err="1"/>
              <a:t>P</a:t>
            </a:r>
            <a:r>
              <a:rPr lang="fi-FI" dirty="0" err="1"/>
              <a:t>rint</a:t>
            </a:r>
            <a:r>
              <a:rPr lang="fi-FI" dirty="0"/>
              <a:t> </a:t>
            </a:r>
            <a:r>
              <a:rPr lang="fi-FI" b="1" dirty="0" err="1"/>
              <a:t>L</a:t>
            </a:r>
            <a:r>
              <a:rPr lang="fi-FI" dirty="0" err="1"/>
              <a:t>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Open </a:t>
            </a:r>
            <a:r>
              <a:rPr lang="fi-FI" dirty="0" err="1" smtClean="0"/>
              <a:t>console</a:t>
            </a:r>
            <a:r>
              <a:rPr lang="fi-FI" dirty="0" smtClean="0"/>
              <a:t> and </a:t>
            </a:r>
            <a:r>
              <a:rPr lang="fi-FI" dirty="0" err="1" smtClean="0"/>
              <a:t>type</a:t>
            </a:r>
            <a:r>
              <a:rPr lang="fi-FI" dirty="0" smtClean="0"/>
              <a:t> in ”</a:t>
            </a:r>
            <a:r>
              <a:rPr lang="fi-FI" dirty="0" err="1" smtClean="0"/>
              <a:t>swift</a:t>
            </a:r>
            <a:r>
              <a:rPr lang="fi-FI" dirty="0" smtClean="0"/>
              <a:t>”</a:t>
            </a:r>
          </a:p>
          <a:p>
            <a:r>
              <a:rPr lang="fi-FI" dirty="0" err="1" smtClean="0"/>
              <a:t>Automatic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dirty="0" smtClean="0"/>
              <a:t> </a:t>
            </a:r>
            <a:r>
              <a:rPr lang="fi-FI" dirty="0" err="1" smtClean="0"/>
              <a:t>check</a:t>
            </a:r>
            <a:endParaRPr lang="fi-FI" dirty="0" smtClean="0"/>
          </a:p>
          <a:p>
            <a:r>
              <a:rPr lang="fi-FI" dirty="0" smtClean="0"/>
              <a:t>Great for </a:t>
            </a:r>
            <a:r>
              <a:rPr lang="fi-FI" dirty="0" err="1" smtClean="0"/>
              <a:t>testing</a:t>
            </a:r>
            <a:r>
              <a:rPr lang="fi-FI" dirty="0" smtClean="0"/>
              <a:t>!</a:t>
            </a:r>
          </a:p>
          <a:p>
            <a:r>
              <a:rPr lang="fi-FI" dirty="0" err="1" smtClean="0"/>
              <a:t>Comes</a:t>
            </a:r>
            <a:r>
              <a:rPr lang="fi-FI" dirty="0" smtClean="0"/>
              <a:t> with </a:t>
            </a:r>
            <a:r>
              <a:rPr lang="fi-FI" dirty="0" err="1" smtClean="0"/>
              <a:t>useful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:</a:t>
            </a:r>
            <a:br>
              <a:rPr lang="fi-FI" dirty="0" smtClean="0"/>
            </a:br>
            <a:r>
              <a:rPr lang="fi-FI" dirty="0" smtClean="0"/>
              <a:t>	</a:t>
            </a:r>
            <a:r>
              <a:rPr lang="fi-FI" dirty="0" err="1" smtClean="0"/>
              <a:t>type</a:t>
            </a:r>
            <a:r>
              <a:rPr lang="fi-FI" dirty="0" smtClean="0"/>
              <a:t> ’.’ and </a:t>
            </a:r>
            <a:r>
              <a:rPr lang="fi-FI" dirty="0" err="1" smtClean="0"/>
              <a:t>hit</a:t>
            </a:r>
            <a:r>
              <a:rPr lang="fi-FI" dirty="0" smtClean="0"/>
              <a:t> </a:t>
            </a:r>
            <a:r>
              <a:rPr lang="fi-FI" dirty="0" err="1" smtClean="0"/>
              <a:t>shift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66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Printing! Here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go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display</a:t>
            </a:r>
            <a:r>
              <a:rPr lang="fi-FI" dirty="0" smtClean="0"/>
              <a:t> </a:t>
            </a:r>
            <a:r>
              <a:rPr lang="fi-FI" dirty="0" err="1" smtClean="0"/>
              <a:t>something</a:t>
            </a:r>
            <a:r>
              <a:rPr lang="fi-FI" dirty="0" smtClean="0"/>
              <a:t> on the </a:t>
            </a:r>
            <a:r>
              <a:rPr lang="fi-FI" dirty="0" err="1" smtClean="0"/>
              <a:t>console</a:t>
            </a:r>
            <a:r>
              <a:rPr lang="fi-FI" dirty="0" smtClean="0"/>
              <a:t>, </a:t>
            </a:r>
            <a:r>
              <a:rPr lang="fi-FI" dirty="0" err="1" smtClean="0"/>
              <a:t>type</a:t>
            </a:r>
            <a:r>
              <a:rPr lang="fi-FI" dirty="0" smtClean="0"/>
              <a:t> in </a:t>
            </a:r>
            <a:r>
              <a:rPr lang="fi-FI" b="1" i="1" dirty="0" err="1" smtClean="0"/>
              <a:t>print(”hello</a:t>
            </a:r>
            <a:r>
              <a:rPr lang="fi-FI" b="1" i="1" dirty="0" smtClean="0"/>
              <a:t>!”)</a:t>
            </a:r>
            <a:endParaRPr lang="fi-FI" b="1" i="1" dirty="0"/>
          </a:p>
        </p:txBody>
      </p:sp>
    </p:spTree>
    <p:extLst>
      <p:ext uri="{BB962C8B-B14F-4D97-AF65-F5344CB8AC3E}">
        <p14:creationId xmlns:p14="http://schemas.microsoft.com/office/powerpoint/2010/main" val="2832707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1547</TotalTime>
  <Words>530</Words>
  <Application>Microsoft Office PowerPoint</Application>
  <PresentationFormat>Näytössä katseltava diaesitys (4:3)</PresentationFormat>
  <Paragraphs>141</Paragraphs>
  <Slides>46</Slides>
  <Notes>2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46</vt:i4>
      </vt:variant>
    </vt:vector>
  </HeadingPairs>
  <TitlesOfParts>
    <vt:vector size="47" baseType="lpstr">
      <vt:lpstr>Austin</vt:lpstr>
      <vt:lpstr>Swift Popup-Course</vt:lpstr>
      <vt:lpstr>About lecture</vt:lpstr>
      <vt:lpstr>Learning Objective</vt:lpstr>
      <vt:lpstr>About Course</vt:lpstr>
      <vt:lpstr>About exercises</vt:lpstr>
      <vt:lpstr>Useful material</vt:lpstr>
      <vt:lpstr>Getting Started</vt:lpstr>
      <vt:lpstr>REPL - Read Eval Print Loop</vt:lpstr>
      <vt:lpstr>Printing! Here we go!</vt:lpstr>
      <vt:lpstr>About syntax</vt:lpstr>
      <vt:lpstr>Variables</vt:lpstr>
      <vt:lpstr>Types of variables</vt:lpstr>
      <vt:lpstr>Variables can be named with emojis!</vt:lpstr>
      <vt:lpstr>Working with variables</vt:lpstr>
      <vt:lpstr>Arithmetics!</vt:lpstr>
      <vt:lpstr>Adding strings together</vt:lpstr>
      <vt:lpstr>If statement with variables</vt:lpstr>
      <vt:lpstr>Google Docs now available!</vt:lpstr>
      <vt:lpstr>Course Timetable</vt:lpstr>
      <vt:lpstr>Swift Popup-Course</vt:lpstr>
      <vt:lpstr>More about variables - Implicitly Unwrapped Optionals</vt:lpstr>
      <vt:lpstr>Example of the optionals</vt:lpstr>
      <vt:lpstr>Example</vt:lpstr>
      <vt:lpstr>For loops</vt:lpstr>
      <vt:lpstr>More about for loop</vt:lpstr>
      <vt:lpstr>While loops</vt:lpstr>
      <vt:lpstr>Repeat while loop</vt:lpstr>
      <vt:lpstr>Arrays</vt:lpstr>
      <vt:lpstr>More about arrays</vt:lpstr>
      <vt:lpstr>Iterating through array</vt:lpstr>
      <vt:lpstr>Adding items to array</vt:lpstr>
      <vt:lpstr>Dictionary</vt:lpstr>
      <vt:lpstr>Getting value from dictionary</vt:lpstr>
      <vt:lpstr>Going through dictionary</vt:lpstr>
      <vt:lpstr>Adding items to dictionary</vt:lpstr>
      <vt:lpstr>Swift Popup-Course</vt:lpstr>
      <vt:lpstr>Functions</vt:lpstr>
      <vt:lpstr>Function that returns nothing</vt:lpstr>
      <vt:lpstr>Taking in many parameters</vt:lpstr>
      <vt:lpstr>Pointers</vt:lpstr>
      <vt:lpstr>Swift Popup-Course</vt:lpstr>
      <vt:lpstr>Classes</vt:lpstr>
      <vt:lpstr>Using classes</vt:lpstr>
      <vt:lpstr>Structs</vt:lpstr>
      <vt:lpstr>More about structs - subscripts</vt:lpstr>
      <vt:lpstr>Subscript in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Popup-Course</dc:title>
  <dc:creator>6850</dc:creator>
  <cp:lastModifiedBy>6850</cp:lastModifiedBy>
  <cp:revision>76</cp:revision>
  <dcterms:created xsi:type="dcterms:W3CDTF">2016-05-15T18:59:17Z</dcterms:created>
  <dcterms:modified xsi:type="dcterms:W3CDTF">2016-05-24T06:26:48Z</dcterms:modified>
</cp:coreProperties>
</file>