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4" r:id="rId19"/>
    <p:sldId id="275" r:id="rId20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day 16.5.2016" id="{E6A0BD97-8A78-482A-B960-CCA6B914E39D}">
          <p14:sldIdLst>
            <p14:sldId id="256"/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0"/>
            <p14:sldId id="274"/>
            <p14:sldId id="275"/>
          </p14:sldIdLst>
        </p14:section>
        <p14:section name="Future" id="{35FCB3AF-ADFD-4313-AE42-57A0640DFE4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9372AF-F7EA-4C11-BBFE-79600F1AD181}" type="datetimeFigureOut">
              <a:rPr lang="fi-FI" smtClean="0"/>
              <a:t>15.5.2016</a:t>
            </a:fld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15.5.2016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15.5.2016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15.5.2016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15.5.2016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15.5.2016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15.5.2016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15.5.2016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15.5.2016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15.5.2016</a:t>
            </a:fld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15.5.2016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9372AF-F7EA-4C11-BBFE-79600F1AD181}" type="datetimeFigureOut">
              <a:rPr lang="fi-FI" smtClean="0"/>
              <a:t>15.5.2016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Summer 2016</a:t>
            </a:r>
          </a:p>
          <a:p>
            <a:endParaRPr lang="fi-FI" dirty="0"/>
          </a:p>
          <a:p>
            <a:r>
              <a:rPr lang="fi-FI" b="1" dirty="0" smtClean="0"/>
              <a:t>A.B.</a:t>
            </a:r>
            <a:endParaRPr lang="fi-FI" b="1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50854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syntax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”;” is </a:t>
            </a:r>
            <a:r>
              <a:rPr lang="fi-FI" dirty="0" err="1" smtClean="0"/>
              <a:t>optional</a:t>
            </a:r>
            <a:r>
              <a:rPr lang="fi-FI" dirty="0" smtClean="0"/>
              <a:t>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314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43492" y="2323652"/>
            <a:ext cx="7704972" cy="3508977"/>
          </a:xfrm>
        </p:spPr>
        <p:txBody>
          <a:bodyPr/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declerations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constants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let</a:t>
            </a:r>
            <a:r>
              <a:rPr lang="fi-FI" dirty="0" smtClean="0"/>
              <a:t> a = ”</a:t>
            </a:r>
            <a:r>
              <a:rPr lang="fi-FI" dirty="0" err="1" smtClean="0">
                <a:sym typeface="Wingdings" panose="05000000000000000000" pitchFamily="2" charset="2"/>
              </a:rPr>
              <a:t>Cannot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be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changed</a:t>
            </a:r>
            <a:r>
              <a:rPr lang="fi-FI" dirty="0" smtClean="0">
                <a:sym typeface="Wingdings" panose="05000000000000000000" pitchFamily="2" charset="2"/>
              </a:rPr>
              <a:t>”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variables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b = ”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changed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Variable’s</a:t>
            </a:r>
            <a:r>
              <a:rPr lang="fi-FI" dirty="0" smtClean="0"/>
              <a:t> </a:t>
            </a:r>
            <a:r>
              <a:rPr lang="fi-FI" dirty="0" err="1" smtClean="0"/>
              <a:t>type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clarified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following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53874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Int</a:t>
            </a:r>
            <a:r>
              <a:rPr lang="fi-FI" dirty="0" smtClean="0"/>
              <a:t>, </a:t>
            </a:r>
            <a:r>
              <a:rPr lang="fi-FI" dirty="0" err="1" smtClean="0"/>
              <a:t>Double</a:t>
            </a:r>
            <a:r>
              <a:rPr lang="fi-FI" dirty="0" smtClean="0"/>
              <a:t>, </a:t>
            </a:r>
            <a:r>
              <a:rPr lang="fi-FI" dirty="0" err="1" smtClean="0"/>
              <a:t>String</a:t>
            </a:r>
            <a:r>
              <a:rPr lang="fi-FI" dirty="0" smtClean="0"/>
              <a:t>, </a:t>
            </a:r>
            <a:r>
              <a:rPr lang="fi-FI" dirty="0" err="1" smtClean="0"/>
              <a:t>Character</a:t>
            </a:r>
            <a:r>
              <a:rPr lang="fi-FI" dirty="0" smtClean="0"/>
              <a:t>, </a:t>
            </a:r>
            <a:r>
              <a:rPr lang="fi-FI" dirty="0" err="1" smtClean="0"/>
              <a:t>Bool</a:t>
            </a:r>
            <a:r>
              <a:rPr lang="fi-FI" dirty="0" smtClean="0"/>
              <a:t> and 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!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80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err="1" smtClean="0"/>
              <a:t>Variables</a:t>
            </a:r>
            <a:r>
              <a:rPr lang="fi-FI" b="1" dirty="0" smtClean="0"/>
              <a:t> </a:t>
            </a:r>
            <a:r>
              <a:rPr lang="fi-FI" b="1" dirty="0" err="1" smtClean="0"/>
              <a:t>can</a:t>
            </a:r>
            <a:r>
              <a:rPr lang="fi-FI" b="1" dirty="0" smtClean="0"/>
              <a:t> </a:t>
            </a:r>
            <a:r>
              <a:rPr lang="fi-FI" b="1" dirty="0" err="1" smtClean="0"/>
              <a:t>be</a:t>
            </a:r>
            <a:r>
              <a:rPr lang="fi-FI" b="1" dirty="0" smtClean="0"/>
              <a:t> </a:t>
            </a:r>
            <a:r>
              <a:rPr lang="fi-FI" b="1" dirty="0" err="1" smtClean="0"/>
              <a:t>named</a:t>
            </a:r>
            <a:r>
              <a:rPr lang="fi-FI" b="1" dirty="0" smtClean="0"/>
              <a:t> with </a:t>
            </a:r>
            <a:r>
              <a:rPr lang="fi-FI" b="1" dirty="0" err="1" smtClean="0"/>
              <a:t>emojis</a:t>
            </a:r>
            <a:r>
              <a:rPr lang="fi-FI" b="1" dirty="0" smtClean="0"/>
              <a:t>!</a:t>
            </a:r>
            <a:endParaRPr lang="fi-FI" b="1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783211" cy="2794221"/>
          </a:xfrm>
        </p:spPr>
      </p:pic>
    </p:spTree>
    <p:extLst>
      <p:ext uri="{BB962C8B-B14F-4D97-AF65-F5344CB8AC3E}">
        <p14:creationId xmlns:p14="http://schemas.microsoft.com/office/powerpoint/2010/main" val="88455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Working</a:t>
            </a:r>
            <a:r>
              <a:rPr lang="fi-FI" dirty="0" smtClean="0"/>
              <a:t> with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there’s</a:t>
            </a:r>
            <a:r>
              <a:rPr lang="fi-FI" dirty="0" smtClean="0"/>
              <a:t> a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haven’t</a:t>
            </a:r>
            <a:r>
              <a:rPr lang="fi-FI" dirty="0" smtClean="0"/>
              <a:t> set a </a:t>
            </a:r>
            <a:r>
              <a:rPr lang="fi-FI" dirty="0" err="1" smtClean="0"/>
              <a:t>value</a:t>
            </a:r>
            <a:r>
              <a:rPr lang="fi-FI" dirty="0" smtClean="0"/>
              <a:t> to </a:t>
            </a:r>
            <a:r>
              <a:rPr lang="fi-FI" dirty="0" err="1" smtClean="0"/>
              <a:t>yet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variable_name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// and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> to set a </a:t>
            </a:r>
            <a:r>
              <a:rPr lang="fi-FI" dirty="0" err="1" smtClean="0"/>
              <a:t>value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</a:t>
            </a:r>
            <a:r>
              <a:rPr lang="fi-FI" dirty="0" err="1" smtClean="0"/>
              <a:t>variable_name</a:t>
            </a:r>
            <a:r>
              <a:rPr lang="fi-FI" dirty="0" smtClean="0"/>
              <a:t> = 123</a:t>
            </a:r>
          </a:p>
          <a:p>
            <a:r>
              <a:rPr lang="fi-FI" dirty="0" smtClean="0"/>
              <a:t>To </a:t>
            </a:r>
            <a:r>
              <a:rPr lang="fi-FI" dirty="0" err="1" smtClean="0"/>
              <a:t>print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print(”\(name_of_your_variable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print(”Value</a:t>
            </a:r>
            <a:r>
              <a:rPr lang="fi-FI" dirty="0" smtClean="0"/>
              <a:t> is \(</a:t>
            </a:r>
            <a:r>
              <a:rPr lang="fi-FI" dirty="0" err="1" smtClean="0"/>
              <a:t>name_of_your_variable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545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Arithmetics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/>
              <a:t> </a:t>
            </a:r>
            <a:r>
              <a:rPr lang="fi-FI" dirty="0" err="1" smtClean="0"/>
              <a:t>arithmetics</a:t>
            </a:r>
            <a:r>
              <a:rPr lang="fi-FI" dirty="0" smtClean="0"/>
              <a:t> </a:t>
            </a:r>
            <a:r>
              <a:rPr lang="fi-FI" dirty="0" err="1" smtClean="0"/>
              <a:t>symbols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,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for </a:t>
            </a:r>
            <a:r>
              <a:rPr lang="fi-FI" dirty="0" err="1" smtClean="0"/>
              <a:t>example</a:t>
            </a:r>
            <a:r>
              <a:rPr lang="fi-FI" dirty="0" smtClean="0"/>
              <a:t> *,/,+,-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Int</a:t>
            </a:r>
            <a:r>
              <a:rPr lang="fi-FI" dirty="0" smtClean="0"/>
              <a:t> = 2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Int</a:t>
            </a:r>
            <a:r>
              <a:rPr lang="fi-FI" dirty="0" smtClean="0"/>
              <a:t> = 3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Int</a:t>
            </a:r>
            <a:r>
              <a:rPr lang="fi-FI" dirty="0" smtClean="0"/>
              <a:t> = a + b</a:t>
            </a:r>
          </a:p>
          <a:p>
            <a:r>
              <a:rPr lang="fi-FI" dirty="0" err="1" smtClean="0"/>
              <a:t>Arithmetics</a:t>
            </a:r>
            <a:r>
              <a:rPr lang="fi-FI" dirty="0" smtClean="0"/>
              <a:t> inside </a:t>
            </a:r>
            <a:r>
              <a:rPr lang="fi-FI" dirty="0" err="1" smtClean="0"/>
              <a:t>print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print(”\(1 + 2 + 3)”)</a:t>
            </a:r>
          </a:p>
        </p:txBody>
      </p:sp>
    </p:spTree>
    <p:extLst>
      <p:ext uri="{BB962C8B-B14F-4D97-AF65-F5344CB8AC3E}">
        <p14:creationId xmlns:p14="http://schemas.microsoft.com/office/powerpoint/2010/main" val="44554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strings</a:t>
            </a:r>
            <a:r>
              <a:rPr lang="fi-FI" dirty="0" smtClean="0"/>
              <a:t> </a:t>
            </a:r>
            <a:r>
              <a:rPr lang="fi-FI" dirty="0" err="1" smtClean="0"/>
              <a:t>together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String</a:t>
            </a:r>
            <a:r>
              <a:rPr lang="fi-FI" dirty="0" smtClean="0"/>
              <a:t> = ”</a:t>
            </a:r>
            <a:r>
              <a:rPr lang="fi-FI" dirty="0" err="1" smtClean="0"/>
              <a:t>co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String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/>
              <a:t>ol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String</a:t>
            </a:r>
            <a:r>
              <a:rPr lang="fi-FI" dirty="0" smtClean="0"/>
              <a:t> = a + b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print(”\(c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36332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/>
              <a:t>If</a:t>
            </a:r>
            <a:r>
              <a:rPr lang="fi-FI" b="1" dirty="0" smtClean="0"/>
              <a:t> </a:t>
            </a:r>
            <a:r>
              <a:rPr lang="fi-FI" b="1" dirty="0" err="1" smtClean="0"/>
              <a:t>statement</a:t>
            </a:r>
            <a:r>
              <a:rPr lang="fi-FI" b="1" dirty="0" smtClean="0"/>
              <a:t> with </a:t>
            </a:r>
            <a:r>
              <a:rPr lang="fi-FI" b="1" dirty="0" err="1" smtClean="0"/>
              <a:t>variables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// </a:t>
            </a:r>
            <a:r>
              <a:rPr lang="fi-FI" dirty="0" err="1" smtClean="0"/>
              <a:t>Operators</a:t>
            </a:r>
            <a:r>
              <a:rPr lang="fi-FI" dirty="0" smtClean="0"/>
              <a:t>: &lt;, &gt;, ==, &lt;=, &gt;=, !=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>
                <a:sym typeface="Wingdings" panose="05000000000000000000" pitchFamily="2" charset="2"/>
              </a:rPr>
              <a:t>happy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if</a:t>
            </a:r>
            <a:r>
              <a:rPr lang="fi-FI" dirty="0" smtClean="0"/>
              <a:t> (x == ”</a:t>
            </a:r>
            <a:r>
              <a:rPr lang="fi-FI" dirty="0" err="1" smtClean="0"/>
              <a:t>happy</a:t>
            </a:r>
            <a:r>
              <a:rPr lang="fi-FI" dirty="0" smtClean="0"/>
              <a:t>”)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(”:)”)</a:t>
            </a:r>
            <a:br>
              <a:rPr lang="fi-FI" dirty="0" smtClean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(x == ”</a:t>
            </a:r>
            <a:r>
              <a:rPr lang="fi-FI" dirty="0" err="1" smtClean="0"/>
              <a:t>sad</a:t>
            </a:r>
            <a:r>
              <a:rPr lang="fi-FI" dirty="0" smtClean="0"/>
              <a:t>”)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</a:t>
            </a:r>
            <a:r>
              <a:rPr lang="fi-FI" dirty="0" smtClean="0">
                <a:sym typeface="Wingdings" panose="05000000000000000000" pitchFamily="2" charset="2"/>
              </a:rPr>
              <a:t>:(”)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{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(”???”)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22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b="1" dirty="0" smtClean="0"/>
              <a:t> </a:t>
            </a:r>
            <a:r>
              <a:rPr lang="fi-FI" b="1" dirty="0" err="1" smtClean="0"/>
              <a:t>now</a:t>
            </a:r>
            <a:r>
              <a:rPr lang="fi-FI" b="1" dirty="0" smtClean="0"/>
              <a:t> </a:t>
            </a:r>
            <a:r>
              <a:rPr lang="fi-FI" b="1" dirty="0" err="1" smtClean="0"/>
              <a:t>available</a:t>
            </a:r>
            <a:r>
              <a:rPr lang="fi-FI" b="1" dirty="0" smtClean="0"/>
              <a:t>!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dirty="0" err="1" smtClean="0"/>
              <a:t>google</a:t>
            </a:r>
            <a:r>
              <a:rPr lang="fi-FI" dirty="0" smtClean="0"/>
              <a:t> </a:t>
            </a:r>
            <a:r>
              <a:rPr lang="fi-FI" dirty="0" err="1" smtClean="0"/>
              <a:t>docs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email</a:t>
            </a:r>
            <a:r>
              <a:rPr lang="fi-FI" dirty="0" smtClean="0"/>
              <a:t>.</a:t>
            </a:r>
            <a:endParaRPr lang="fi-FI" dirty="0"/>
          </a:p>
          <a:p>
            <a:r>
              <a:rPr lang="fi-FI" dirty="0" err="1" smtClean="0"/>
              <a:t>Format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5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5</a:t>
            </a:r>
            <a:r>
              <a:rPr lang="fi-FI" b="1" dirty="0"/>
              <a:t/>
            </a:r>
            <a:br>
              <a:rPr lang="fi-FI" b="1" dirty="0"/>
            </a:b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350282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Course </a:t>
            </a:r>
            <a:r>
              <a:rPr lang="fi-FI" dirty="0" err="1" smtClean="0"/>
              <a:t>Timetable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Wednesday</a:t>
            </a:r>
            <a:r>
              <a:rPr lang="fi-FI" dirty="0" smtClean="0"/>
              <a:t> </a:t>
            </a:r>
            <a:r>
              <a:rPr lang="fi-FI" dirty="0" err="1" smtClean="0"/>
              <a:t>rescheduled</a:t>
            </a:r>
            <a:r>
              <a:rPr lang="fi-FI" smtClean="0"/>
              <a:t>!</a:t>
            </a:r>
            <a:endParaRPr lang="fi-FI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090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Feel</a:t>
            </a:r>
            <a:r>
              <a:rPr lang="fi-FI" dirty="0" smtClean="0"/>
              <a:t> </a:t>
            </a:r>
            <a:r>
              <a:rPr lang="fi-FI" dirty="0" err="1" smtClean="0"/>
              <a:t>free</a:t>
            </a:r>
            <a:r>
              <a:rPr lang="fi-FI" dirty="0" smtClean="0"/>
              <a:t> to </a:t>
            </a:r>
            <a:r>
              <a:rPr lang="fi-FI" dirty="0" err="1" smtClean="0"/>
              <a:t>pause</a:t>
            </a:r>
            <a:r>
              <a:rPr lang="fi-FI" dirty="0" smtClean="0"/>
              <a:t> and </a:t>
            </a:r>
            <a:r>
              <a:rPr lang="fi-FI" dirty="0" err="1" smtClean="0"/>
              <a:t>ask</a:t>
            </a:r>
            <a:r>
              <a:rPr lang="fi-FI" dirty="0" smtClean="0"/>
              <a:t> </a:t>
            </a:r>
            <a:r>
              <a:rPr lang="fi-FI" dirty="0" err="1" smtClean="0"/>
              <a:t>questions</a:t>
            </a:r>
            <a:r>
              <a:rPr lang="fi-FI" dirty="0" smtClean="0"/>
              <a:t>!</a:t>
            </a:r>
          </a:p>
          <a:p>
            <a:r>
              <a:rPr lang="fi-FI" dirty="0" smtClean="0"/>
              <a:t>3 </a:t>
            </a:r>
            <a:r>
              <a:rPr lang="fi-FI" dirty="0" err="1" smtClean="0"/>
              <a:t>lectures</a:t>
            </a:r>
            <a:r>
              <a:rPr lang="fi-FI" dirty="0" smtClean="0"/>
              <a:t> a </a:t>
            </a:r>
            <a:r>
              <a:rPr lang="fi-FI" dirty="0" err="1" smtClean="0"/>
              <a:t>week</a:t>
            </a:r>
            <a:endParaRPr lang="fi-FI" dirty="0" smtClean="0"/>
          </a:p>
          <a:p>
            <a:r>
              <a:rPr lang="fi-FI" dirty="0" smtClean="0"/>
              <a:t>6 </a:t>
            </a:r>
            <a:r>
              <a:rPr lang="fi-FI" dirty="0" err="1" smtClean="0"/>
              <a:t>lectures</a:t>
            </a:r>
            <a:r>
              <a:rPr lang="fi-FI" dirty="0" smtClean="0"/>
              <a:t> in </a:t>
            </a:r>
            <a:r>
              <a:rPr lang="fi-FI" dirty="0" err="1" smtClean="0"/>
              <a:t>total</a:t>
            </a:r>
            <a:endParaRPr lang="fi-FI" dirty="0" smtClean="0"/>
          </a:p>
          <a:p>
            <a:r>
              <a:rPr lang="fi-FI" dirty="0" err="1" smtClean="0"/>
              <a:t>Optional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9611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Learning </a:t>
            </a:r>
            <a:r>
              <a:rPr lang="fi-FI" dirty="0" err="1" smtClean="0"/>
              <a:t>Objective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Basic </a:t>
            </a:r>
            <a:r>
              <a:rPr lang="fi-FI" dirty="0" err="1" smtClean="0"/>
              <a:t>knowledge</a:t>
            </a:r>
            <a:r>
              <a:rPr lang="fi-FI" dirty="0" smtClean="0"/>
              <a:t> of </a:t>
            </a:r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programming</a:t>
            </a:r>
            <a:r>
              <a:rPr lang="fi-FI" dirty="0" smtClean="0"/>
              <a:t> </a:t>
            </a:r>
            <a:r>
              <a:rPr lang="fi-FI" dirty="0" err="1" smtClean="0"/>
              <a:t>language</a:t>
            </a:r>
            <a:endParaRPr lang="fi-FI" dirty="0" smtClean="0"/>
          </a:p>
          <a:p>
            <a:r>
              <a:rPr lang="fi-FI" dirty="0" err="1" smtClean="0"/>
              <a:t>Ability</a:t>
            </a:r>
            <a:r>
              <a:rPr lang="fi-FI" dirty="0" smtClean="0"/>
              <a:t> to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applications</a:t>
            </a:r>
            <a:r>
              <a:rPr lang="fi-FI" dirty="0" smtClean="0"/>
              <a:t> with </a:t>
            </a:r>
            <a:r>
              <a:rPr lang="fi-FI" dirty="0" err="1" smtClean="0"/>
              <a:t>swift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8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Course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Consists</a:t>
            </a:r>
            <a:r>
              <a:rPr lang="fi-FI" dirty="0" smtClean="0"/>
              <a:t> of </a:t>
            </a:r>
            <a:r>
              <a:rPr lang="fi-FI" dirty="0" err="1" smtClean="0"/>
              <a:t>exercises</a:t>
            </a:r>
            <a:endParaRPr lang="fi-FI" dirty="0" smtClean="0"/>
          </a:p>
          <a:p>
            <a:r>
              <a:rPr lang="fi-FI" dirty="0" err="1" smtClean="0"/>
              <a:t>Weekly</a:t>
            </a:r>
            <a:r>
              <a:rPr lang="fi-FI" dirty="0" smtClean="0"/>
              <a:t> </a:t>
            </a:r>
            <a:r>
              <a:rPr lang="fi-FI" dirty="0" err="1" smtClean="0"/>
              <a:t>lectures</a:t>
            </a:r>
            <a:r>
              <a:rPr lang="fi-FI" dirty="0" smtClean="0"/>
              <a:t> (</a:t>
            </a:r>
            <a:r>
              <a:rPr lang="fi-FI" b="1" i="1" dirty="0" err="1" smtClean="0"/>
              <a:t>optional</a:t>
            </a:r>
            <a:r>
              <a:rPr lang="fi-FI" b="1" i="1" dirty="0" smtClean="0"/>
              <a:t>)</a:t>
            </a:r>
            <a:endParaRPr lang="fi-FI" b="1" dirty="0" smtClean="0"/>
          </a:p>
          <a:p>
            <a:r>
              <a:rPr lang="fi-FI" dirty="0" smtClean="0"/>
              <a:t>10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 1 </a:t>
            </a:r>
            <a:r>
              <a:rPr lang="fi-FI" dirty="0" err="1" smtClean="0">
                <a:sym typeface="Wingdings" panose="05000000000000000000" pitchFamily="2" charset="2"/>
              </a:rPr>
              <a:t>credit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20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2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30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3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5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each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day</a:t>
            </a:r>
            <a:endParaRPr lang="fi-FI" dirty="0" smtClean="0">
              <a:sym typeface="Wingdings" panose="05000000000000000000" pitchFamily="2" charset="2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1140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exercises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 smtClean="0"/>
          </a:p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 smtClean="0"/>
          </a:p>
          <a:p>
            <a:r>
              <a:rPr lang="fi-FI" dirty="0" smtClean="0"/>
              <a:t>Return via </a:t>
            </a:r>
            <a:r>
              <a:rPr lang="fi-FI" dirty="0" err="1" smtClean="0"/>
              <a:t>email</a:t>
            </a:r>
            <a:endParaRPr lang="fi-FI" dirty="0" smtClean="0"/>
          </a:p>
          <a:p>
            <a:endParaRPr lang="fi-FI" dirty="0" smtClean="0"/>
          </a:p>
          <a:p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8447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Book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guide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Videos</a:t>
            </a:r>
            <a:endParaRPr lang="fi-FI" dirty="0" smtClean="0"/>
          </a:p>
          <a:p>
            <a:r>
              <a:rPr lang="fi-FI" dirty="0" err="1" smtClean="0"/>
              <a:t>Links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18959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Started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Download</a:t>
            </a:r>
            <a:r>
              <a:rPr lang="fi-FI" dirty="0" smtClean="0"/>
              <a:t> ’</a:t>
            </a:r>
            <a:r>
              <a:rPr lang="fi-FI" dirty="0" err="1" smtClean="0"/>
              <a:t>XCode</a:t>
            </a:r>
            <a:r>
              <a:rPr lang="fi-FI" dirty="0" smtClean="0"/>
              <a:t>’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mac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AppStore</a:t>
            </a:r>
            <a:endParaRPr lang="fi-FI" dirty="0" smtClean="0"/>
          </a:p>
          <a:p>
            <a:r>
              <a:rPr lang="fi-FI" dirty="0" err="1" smtClean="0"/>
              <a:t>Follow</a:t>
            </a:r>
            <a:r>
              <a:rPr lang="fi-FI" dirty="0" smtClean="0"/>
              <a:t> </a:t>
            </a:r>
            <a:r>
              <a:rPr lang="fi-FI" dirty="0" err="1" smtClean="0"/>
              <a:t>installation</a:t>
            </a:r>
            <a:r>
              <a:rPr lang="fi-FI" dirty="0" smtClean="0"/>
              <a:t> </a:t>
            </a:r>
            <a:r>
              <a:rPr lang="fi-FI" dirty="0" err="1" smtClean="0"/>
              <a:t>instructions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ubuntu</a:t>
            </a:r>
            <a:r>
              <a:rPr lang="fi-FI" dirty="0" smtClean="0"/>
              <a:t>. (</a:t>
            </a: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in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2993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REPL</a:t>
            </a:r>
            <a:r>
              <a:rPr lang="fi-FI" dirty="0"/>
              <a:t> </a:t>
            </a:r>
            <a:r>
              <a:rPr lang="fi-FI" dirty="0" smtClean="0"/>
              <a:t>- </a:t>
            </a:r>
            <a:r>
              <a:rPr lang="fi-FI" b="1" dirty="0" smtClean="0"/>
              <a:t>R</a:t>
            </a:r>
            <a:r>
              <a:rPr lang="fi-FI" dirty="0" smtClean="0"/>
              <a:t>ead </a:t>
            </a:r>
            <a:r>
              <a:rPr lang="fi-FI" b="1" dirty="0" err="1"/>
              <a:t>E</a:t>
            </a:r>
            <a:r>
              <a:rPr lang="fi-FI" dirty="0" err="1"/>
              <a:t>val</a:t>
            </a:r>
            <a:r>
              <a:rPr lang="fi-FI" dirty="0"/>
              <a:t> </a:t>
            </a:r>
            <a:r>
              <a:rPr lang="fi-FI" b="1" dirty="0" err="1"/>
              <a:t>P</a:t>
            </a:r>
            <a:r>
              <a:rPr lang="fi-FI" dirty="0" err="1"/>
              <a:t>rint</a:t>
            </a:r>
            <a:r>
              <a:rPr lang="fi-FI" dirty="0"/>
              <a:t> </a:t>
            </a:r>
            <a:r>
              <a:rPr lang="fi-FI" b="1" dirty="0" err="1"/>
              <a:t>L</a:t>
            </a:r>
            <a:r>
              <a:rPr lang="fi-FI" dirty="0" err="1"/>
              <a:t>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Open </a:t>
            </a:r>
            <a:r>
              <a:rPr lang="fi-FI" dirty="0" err="1" smtClean="0"/>
              <a:t>console</a:t>
            </a:r>
            <a:r>
              <a:rPr lang="fi-FI" dirty="0" smtClean="0"/>
              <a:t> and </a:t>
            </a:r>
            <a:r>
              <a:rPr lang="fi-FI" dirty="0" err="1" smtClean="0"/>
              <a:t>type</a:t>
            </a:r>
            <a:r>
              <a:rPr lang="fi-FI" dirty="0" smtClean="0"/>
              <a:t> in ”</a:t>
            </a:r>
            <a:r>
              <a:rPr lang="fi-FI" dirty="0" err="1" smtClean="0"/>
              <a:t>swift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Automatic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check</a:t>
            </a:r>
            <a:endParaRPr lang="fi-FI" dirty="0" smtClean="0"/>
          </a:p>
          <a:p>
            <a:r>
              <a:rPr lang="fi-FI" dirty="0" smtClean="0"/>
              <a:t>Great for </a:t>
            </a:r>
            <a:r>
              <a:rPr lang="fi-FI" dirty="0" err="1" smtClean="0"/>
              <a:t>testing</a:t>
            </a:r>
            <a:r>
              <a:rPr lang="fi-FI" dirty="0" smtClean="0"/>
              <a:t>!</a:t>
            </a:r>
          </a:p>
          <a:p>
            <a:r>
              <a:rPr lang="fi-FI" dirty="0" err="1" smtClean="0"/>
              <a:t>Comes</a:t>
            </a:r>
            <a:r>
              <a:rPr lang="fi-FI" dirty="0" smtClean="0"/>
              <a:t> with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type</a:t>
            </a:r>
            <a:r>
              <a:rPr lang="fi-FI" dirty="0" smtClean="0"/>
              <a:t> ’.’ and </a:t>
            </a:r>
            <a:r>
              <a:rPr lang="fi-FI" dirty="0" err="1" smtClean="0"/>
              <a:t>hit</a:t>
            </a:r>
            <a:r>
              <a:rPr lang="fi-FI" dirty="0" smtClean="0"/>
              <a:t> </a:t>
            </a:r>
            <a:r>
              <a:rPr lang="fi-FI" dirty="0" err="1" smtClean="0"/>
              <a:t>shift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66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Printing! Here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In </a:t>
            </a:r>
            <a:r>
              <a:rPr lang="fi-FI" dirty="0" err="1" smtClean="0"/>
              <a:t>order</a:t>
            </a:r>
            <a:r>
              <a:rPr lang="fi-FI" dirty="0" smtClean="0"/>
              <a:t> to </a:t>
            </a:r>
            <a:r>
              <a:rPr lang="fi-FI" dirty="0" err="1" smtClean="0"/>
              <a:t>display</a:t>
            </a:r>
            <a:r>
              <a:rPr lang="fi-FI" dirty="0" smtClean="0"/>
              <a:t> </a:t>
            </a:r>
            <a:r>
              <a:rPr lang="fi-FI" dirty="0" err="1" smtClean="0"/>
              <a:t>something</a:t>
            </a:r>
            <a:r>
              <a:rPr lang="fi-FI" dirty="0" smtClean="0"/>
              <a:t> on the </a:t>
            </a:r>
            <a:r>
              <a:rPr lang="fi-FI" dirty="0" err="1" smtClean="0"/>
              <a:t>console</a:t>
            </a:r>
            <a:r>
              <a:rPr lang="fi-FI" dirty="0" smtClean="0"/>
              <a:t>, </a:t>
            </a:r>
            <a:r>
              <a:rPr lang="fi-FI" dirty="0" err="1" smtClean="0"/>
              <a:t>type</a:t>
            </a:r>
            <a:r>
              <a:rPr lang="fi-FI" dirty="0" smtClean="0"/>
              <a:t> in </a:t>
            </a:r>
            <a:r>
              <a:rPr lang="fi-FI" b="1" i="1" dirty="0" err="1" smtClean="0"/>
              <a:t>print(”hello</a:t>
            </a:r>
            <a:r>
              <a:rPr lang="fi-FI" b="1" i="1" dirty="0" smtClean="0"/>
              <a:t>!”)</a:t>
            </a:r>
            <a:endParaRPr lang="fi-FI" b="1" i="1" dirty="0"/>
          </a:p>
        </p:txBody>
      </p:sp>
    </p:spTree>
    <p:extLst>
      <p:ext uri="{BB962C8B-B14F-4D97-AF65-F5344CB8AC3E}">
        <p14:creationId xmlns:p14="http://schemas.microsoft.com/office/powerpoint/2010/main" val="283270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125</TotalTime>
  <Words>277</Words>
  <Application>Microsoft Office PowerPoint</Application>
  <PresentationFormat>Näytössä katseltava diaesitys (4:3)</PresentationFormat>
  <Paragraphs>62</Paragraphs>
  <Slides>19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19</vt:i4>
      </vt:variant>
    </vt:vector>
  </HeadingPairs>
  <TitlesOfParts>
    <vt:vector size="20" baseType="lpstr">
      <vt:lpstr>Austin</vt:lpstr>
      <vt:lpstr>Swift Popup-Course</vt:lpstr>
      <vt:lpstr>About lecture</vt:lpstr>
      <vt:lpstr>Learning Objective</vt:lpstr>
      <vt:lpstr>About Course</vt:lpstr>
      <vt:lpstr>About exercises</vt:lpstr>
      <vt:lpstr>Useful material</vt:lpstr>
      <vt:lpstr>Getting Started</vt:lpstr>
      <vt:lpstr>REPL - Read Eval Print Loop</vt:lpstr>
      <vt:lpstr>Printing! Here we go!</vt:lpstr>
      <vt:lpstr>About syntax</vt:lpstr>
      <vt:lpstr>Variables</vt:lpstr>
      <vt:lpstr>Types of variables</vt:lpstr>
      <vt:lpstr>Variables can be named with emojis!</vt:lpstr>
      <vt:lpstr>Working with variables</vt:lpstr>
      <vt:lpstr>Arithmetics!</vt:lpstr>
      <vt:lpstr>Adding strings together</vt:lpstr>
      <vt:lpstr>If statement with variables</vt:lpstr>
      <vt:lpstr>Google Docs now available!</vt:lpstr>
      <vt:lpstr>Course Timetable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Popup-Course</dc:title>
  <dc:creator>6850</dc:creator>
  <cp:lastModifiedBy>6850</cp:lastModifiedBy>
  <cp:revision>20</cp:revision>
  <dcterms:created xsi:type="dcterms:W3CDTF">2016-05-15T18:59:17Z</dcterms:created>
  <dcterms:modified xsi:type="dcterms:W3CDTF">2016-05-15T21:05:10Z</dcterms:modified>
</cp:coreProperties>
</file>