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72" r:id="rId3"/>
    <p:sldId id="268" r:id="rId4"/>
    <p:sldId id="269" r:id="rId5"/>
    <p:sldId id="273" r:id="rId6"/>
    <p:sldId id="274" r:id="rId7"/>
    <p:sldId id="270" r:id="rId8"/>
    <p:sldId id="271" r:id="rId9"/>
    <p:sldId id="257" r:id="rId10"/>
    <p:sldId id="258" r:id="rId11"/>
    <p:sldId id="260" r:id="rId12"/>
    <p:sldId id="261" r:id="rId13"/>
    <p:sldId id="262" r:id="rId14"/>
    <p:sldId id="263" r:id="rId15"/>
    <p:sldId id="264" r:id="rId16"/>
    <p:sldId id="25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190322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949F82-6B5D-4D87-89E8-74E492AB599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420035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142061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3824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1426909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2878716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69347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1875432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403387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162561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6360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949F82-6B5D-4D87-89E8-74E492AB599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277483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949F82-6B5D-4D87-89E8-74E492AB5996}"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2128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208913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407048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E949F82-6B5D-4D87-89E8-74E492AB5996}" type="datetimeFigureOut">
              <a:rPr lang="en-IN" smtClean="0"/>
              <a:t>12-03-2024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373229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949F82-6B5D-4D87-89E8-74E492AB599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E3B93-CAE8-43BA-9313-BAF032D9D227}" type="slidenum">
              <a:rPr lang="en-IN" smtClean="0"/>
              <a:t>‹#›</a:t>
            </a:fld>
            <a:endParaRPr lang="en-IN"/>
          </a:p>
        </p:txBody>
      </p:sp>
    </p:spTree>
    <p:extLst>
      <p:ext uri="{BB962C8B-B14F-4D97-AF65-F5344CB8AC3E}">
        <p14:creationId xmlns:p14="http://schemas.microsoft.com/office/powerpoint/2010/main" val="136603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949F82-6B5D-4D87-89E8-74E492AB5996}" type="datetimeFigureOut">
              <a:rPr lang="en-IN" smtClean="0"/>
              <a:t>12-03-2024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BE3B93-CAE8-43BA-9313-BAF032D9D227}" type="slidenum">
              <a:rPr lang="en-IN" smtClean="0"/>
              <a:t>‹#›</a:t>
            </a:fld>
            <a:endParaRPr lang="en-IN"/>
          </a:p>
        </p:txBody>
      </p:sp>
    </p:spTree>
    <p:extLst>
      <p:ext uri="{BB962C8B-B14F-4D97-AF65-F5344CB8AC3E}">
        <p14:creationId xmlns:p14="http://schemas.microsoft.com/office/powerpoint/2010/main" val="4657882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62EC-77B6-4BA0-A642-61D6E107C679}"/>
              </a:ext>
            </a:extLst>
          </p:cNvPr>
          <p:cNvSpPr>
            <a:spLocks noGrp="1"/>
          </p:cNvSpPr>
          <p:nvPr>
            <p:ph type="title"/>
          </p:nvPr>
        </p:nvSpPr>
        <p:spPr/>
        <p:txBody>
          <a:bodyPr/>
          <a:lstStyle/>
          <a:p>
            <a:r>
              <a:rPr lang="en-US" dirty="0"/>
              <a:t>Why Data Engineering</a:t>
            </a:r>
            <a:endParaRPr lang="en-IN" dirty="0"/>
          </a:p>
        </p:txBody>
      </p:sp>
      <p:sp>
        <p:nvSpPr>
          <p:cNvPr id="3" name="Content Placeholder 2">
            <a:extLst>
              <a:ext uri="{FF2B5EF4-FFF2-40B4-BE49-F238E27FC236}">
                <a16:creationId xmlns:a16="http://schemas.microsoft.com/office/drawing/2014/main" id="{C2D5DE35-94CB-4F20-BB26-10CF625B4AB2}"/>
              </a:ext>
            </a:extLst>
          </p:cNvPr>
          <p:cNvSpPr>
            <a:spLocks noGrp="1"/>
          </p:cNvSpPr>
          <p:nvPr>
            <p:ph idx="1"/>
          </p:nvPr>
        </p:nvSpPr>
        <p:spPr>
          <a:xfrm>
            <a:off x="1103312" y="2052919"/>
            <a:ext cx="8946541" cy="2201030"/>
          </a:xfrm>
        </p:spPr>
        <p:txBody>
          <a:bodyPr/>
          <a:lstStyle/>
          <a:p>
            <a:r>
              <a:rPr lang="en-US" dirty="0"/>
              <a:t>Data engineering is essential for enabling organizations to derive value from their data assets by ensuring data quality, reliability, accessibility, and scalability. It bridges the gap between raw data and actionable insights, empowering businesses to make informed decisions and gain a competitive edge in today's data-driven world.</a:t>
            </a:r>
            <a:endParaRPr lang="en-IN" dirty="0"/>
          </a:p>
        </p:txBody>
      </p:sp>
      <p:pic>
        <p:nvPicPr>
          <p:cNvPr id="2050" name="Picture 2" descr="https://www.guvi.in/blog/wp-content/uploads/2022/12/image3_7bf6844777.png">
            <a:extLst>
              <a:ext uri="{FF2B5EF4-FFF2-40B4-BE49-F238E27FC236}">
                <a16:creationId xmlns:a16="http://schemas.microsoft.com/office/drawing/2014/main" id="{E5B10B9B-8602-4190-A124-81CF89B9A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3995457"/>
            <a:ext cx="9047853"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8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0C8F-0786-49C0-B107-8C96E29B5711}"/>
              </a:ext>
            </a:extLst>
          </p:cNvPr>
          <p:cNvSpPr>
            <a:spLocks noGrp="1"/>
          </p:cNvSpPr>
          <p:nvPr>
            <p:ph type="title"/>
          </p:nvPr>
        </p:nvSpPr>
        <p:spPr/>
        <p:txBody>
          <a:bodyPr/>
          <a:lstStyle/>
          <a:p>
            <a:r>
              <a:rPr lang="en-US" dirty="0"/>
              <a:t>AWS Lambda</a:t>
            </a:r>
            <a:endParaRPr lang="en-IN" dirty="0"/>
          </a:p>
        </p:txBody>
      </p:sp>
      <p:sp>
        <p:nvSpPr>
          <p:cNvPr id="3" name="Content Placeholder 2">
            <a:extLst>
              <a:ext uri="{FF2B5EF4-FFF2-40B4-BE49-F238E27FC236}">
                <a16:creationId xmlns:a16="http://schemas.microsoft.com/office/drawing/2014/main" id="{6C8D9F07-F5BB-4134-B47F-E89B7D84B176}"/>
              </a:ext>
            </a:extLst>
          </p:cNvPr>
          <p:cNvSpPr>
            <a:spLocks noGrp="1"/>
          </p:cNvSpPr>
          <p:nvPr>
            <p:ph idx="1"/>
          </p:nvPr>
        </p:nvSpPr>
        <p:spPr>
          <a:xfrm>
            <a:off x="875201" y="1331260"/>
            <a:ext cx="8946541" cy="1504706"/>
          </a:xfrm>
        </p:spPr>
        <p:txBody>
          <a:bodyPr>
            <a:normAutofit/>
          </a:bodyPr>
          <a:lstStyle/>
          <a:p>
            <a:r>
              <a:rPr lang="en-US" dirty="0"/>
              <a:t>Developers commonly use AWS Lambda for tasks such as data processing, real-time file processing, building serverless APIs, handling IoT events, and implementing backend logic for web and mobile applications.</a:t>
            </a:r>
          </a:p>
          <a:p>
            <a:endParaRPr lang="en-IN" dirty="0"/>
          </a:p>
        </p:txBody>
      </p:sp>
      <p:pic>
        <p:nvPicPr>
          <p:cNvPr id="7170" name="Picture 2" descr="Serverless Function, FaaS Serverless - AWS Lambda - AWS">
            <a:extLst>
              <a:ext uri="{FF2B5EF4-FFF2-40B4-BE49-F238E27FC236}">
                <a16:creationId xmlns:a16="http://schemas.microsoft.com/office/drawing/2014/main" id="{E3CA79D5-1C82-4B92-AAC8-804EFC153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71" y="2835966"/>
            <a:ext cx="10730657" cy="3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38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318B-B154-4762-B993-D5F0BCF6DF30}"/>
              </a:ext>
            </a:extLst>
          </p:cNvPr>
          <p:cNvSpPr>
            <a:spLocks noGrp="1"/>
          </p:cNvSpPr>
          <p:nvPr>
            <p:ph type="title"/>
          </p:nvPr>
        </p:nvSpPr>
        <p:spPr/>
        <p:txBody>
          <a:bodyPr/>
          <a:lstStyle/>
          <a:p>
            <a:r>
              <a:rPr lang="en-US" dirty="0"/>
              <a:t>AWS Glue Crawler</a:t>
            </a:r>
            <a:endParaRPr lang="en-IN" dirty="0"/>
          </a:p>
        </p:txBody>
      </p:sp>
      <p:sp>
        <p:nvSpPr>
          <p:cNvPr id="3" name="Content Placeholder 2">
            <a:extLst>
              <a:ext uri="{FF2B5EF4-FFF2-40B4-BE49-F238E27FC236}">
                <a16:creationId xmlns:a16="http://schemas.microsoft.com/office/drawing/2014/main" id="{DF84428F-5B1B-49C9-99D8-143B35EE9BAB}"/>
              </a:ext>
            </a:extLst>
          </p:cNvPr>
          <p:cNvSpPr>
            <a:spLocks noGrp="1"/>
          </p:cNvSpPr>
          <p:nvPr>
            <p:ph idx="1"/>
          </p:nvPr>
        </p:nvSpPr>
        <p:spPr>
          <a:xfrm>
            <a:off x="875201" y="1331259"/>
            <a:ext cx="8946541" cy="1875767"/>
          </a:xfrm>
        </p:spPr>
        <p:txBody>
          <a:bodyPr>
            <a:normAutofit/>
          </a:bodyPr>
          <a:lstStyle/>
          <a:p>
            <a:r>
              <a:rPr lang="en-US" dirty="0"/>
              <a:t>By using AWS Glue Crawler, you can automate the process of discovering and cataloging data, which helps in building a centralized metadata repository for your data assets. This metadata catalog can then be used for various purposes such as data governance, data lineage, and data discovery.</a:t>
            </a:r>
            <a:endParaRPr lang="en-IN" dirty="0"/>
          </a:p>
        </p:txBody>
      </p:sp>
      <p:pic>
        <p:nvPicPr>
          <p:cNvPr id="8194" name="Picture 2" descr="Data Engineer (ETL) Project Using Spark with AWS Glue (1/3) — Extract Step  | by Aşkın TAMANLI | AWS Tip">
            <a:extLst>
              <a:ext uri="{FF2B5EF4-FFF2-40B4-BE49-F238E27FC236}">
                <a16:creationId xmlns:a16="http://schemas.microsoft.com/office/drawing/2014/main" id="{4719C6B7-4AD9-4035-BF18-FC5A1A2EF8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446"/>
          <a:stretch/>
        </p:blipFill>
        <p:spPr bwMode="auto">
          <a:xfrm>
            <a:off x="875201" y="3087757"/>
            <a:ext cx="9175633" cy="331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20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0CF0-C060-4214-8FD2-D7A12480E23D}"/>
              </a:ext>
            </a:extLst>
          </p:cNvPr>
          <p:cNvSpPr>
            <a:spLocks noGrp="1"/>
          </p:cNvSpPr>
          <p:nvPr>
            <p:ph type="title"/>
          </p:nvPr>
        </p:nvSpPr>
        <p:spPr/>
        <p:txBody>
          <a:bodyPr/>
          <a:lstStyle/>
          <a:p>
            <a:r>
              <a:rPr lang="en-IN" dirty="0"/>
              <a:t>AWS Glue data Catalogue</a:t>
            </a:r>
          </a:p>
        </p:txBody>
      </p:sp>
      <p:sp>
        <p:nvSpPr>
          <p:cNvPr id="3" name="Content Placeholder 2">
            <a:extLst>
              <a:ext uri="{FF2B5EF4-FFF2-40B4-BE49-F238E27FC236}">
                <a16:creationId xmlns:a16="http://schemas.microsoft.com/office/drawing/2014/main" id="{FF6C1297-8665-40CD-8E1F-182B9F340A55}"/>
              </a:ext>
            </a:extLst>
          </p:cNvPr>
          <p:cNvSpPr>
            <a:spLocks noGrp="1"/>
          </p:cNvSpPr>
          <p:nvPr>
            <p:ph idx="1"/>
          </p:nvPr>
        </p:nvSpPr>
        <p:spPr>
          <a:xfrm>
            <a:off x="1103312" y="2052919"/>
            <a:ext cx="8946541" cy="1763708"/>
          </a:xfrm>
        </p:spPr>
        <p:txBody>
          <a:bodyPr/>
          <a:lstStyle/>
          <a:p>
            <a:r>
              <a:rPr lang="en-US" dirty="0"/>
              <a:t>Overall, the AWS Glue Data Catalog simplifies data discovery, management, and analysis by providing a centralized repository for metadata about your data assets, enabling you to make informed decisions and extract more value from your data.</a:t>
            </a:r>
            <a:endParaRPr lang="en-IN" dirty="0"/>
          </a:p>
        </p:txBody>
      </p:sp>
      <p:pic>
        <p:nvPicPr>
          <p:cNvPr id="9218" name="Picture 2" descr="Automate dynamic mapping and renaming of column names in data files using AWS  Glue: Part 1 | AWS Big Data Blog">
            <a:extLst>
              <a:ext uri="{FF2B5EF4-FFF2-40B4-BE49-F238E27FC236}">
                <a16:creationId xmlns:a16="http://schemas.microsoft.com/office/drawing/2014/main" id="{2D9F67FC-24B3-474F-91E8-EBA24A8C4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3352800"/>
            <a:ext cx="9404723"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64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3326-661E-49CB-95EE-EE2749ED0252}"/>
              </a:ext>
            </a:extLst>
          </p:cNvPr>
          <p:cNvSpPr>
            <a:spLocks noGrp="1"/>
          </p:cNvSpPr>
          <p:nvPr>
            <p:ph type="title"/>
          </p:nvPr>
        </p:nvSpPr>
        <p:spPr/>
        <p:txBody>
          <a:bodyPr/>
          <a:lstStyle/>
          <a:p>
            <a:r>
              <a:rPr lang="en-US" dirty="0"/>
              <a:t>AWS Athena </a:t>
            </a:r>
            <a:endParaRPr lang="en-IN" dirty="0"/>
          </a:p>
        </p:txBody>
      </p:sp>
      <p:sp>
        <p:nvSpPr>
          <p:cNvPr id="3" name="Content Placeholder 2">
            <a:extLst>
              <a:ext uri="{FF2B5EF4-FFF2-40B4-BE49-F238E27FC236}">
                <a16:creationId xmlns:a16="http://schemas.microsoft.com/office/drawing/2014/main" id="{17C7F53B-5343-4B90-8121-76A48A33A6F7}"/>
              </a:ext>
            </a:extLst>
          </p:cNvPr>
          <p:cNvSpPr>
            <a:spLocks noGrp="1"/>
          </p:cNvSpPr>
          <p:nvPr>
            <p:ph idx="1"/>
          </p:nvPr>
        </p:nvSpPr>
        <p:spPr>
          <a:xfrm>
            <a:off x="875201" y="1331260"/>
            <a:ext cx="8946541" cy="1809506"/>
          </a:xfrm>
        </p:spPr>
        <p:txBody>
          <a:bodyPr/>
          <a:lstStyle/>
          <a:p>
            <a:r>
              <a:rPr lang="en-US" dirty="0"/>
              <a:t>AWS Athena is commonly used for ad-hoc analysis, data exploration, log analysis, and building interactive dashboards on top of large datasets stored in Amazon S3, providing a cost-effective and scalable solution for querying data without the need for managing infrastructure.</a:t>
            </a:r>
            <a:endParaRPr lang="en-IN" dirty="0"/>
          </a:p>
        </p:txBody>
      </p:sp>
      <p:pic>
        <p:nvPicPr>
          <p:cNvPr id="10242" name="Picture 2" descr="Query cross-account AWS Glue Data Catalogs using Amazon Athena | AWS Big  Data Blog">
            <a:extLst>
              <a:ext uri="{FF2B5EF4-FFF2-40B4-BE49-F238E27FC236}">
                <a16:creationId xmlns:a16="http://schemas.microsoft.com/office/drawing/2014/main" id="{295B04B1-48EF-413C-87AE-811EC2E30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210" y="2960412"/>
            <a:ext cx="7991268" cy="379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20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1835-1E23-49C8-9A5A-3592DB88D1B4}"/>
              </a:ext>
            </a:extLst>
          </p:cNvPr>
          <p:cNvSpPr>
            <a:spLocks noGrp="1"/>
          </p:cNvSpPr>
          <p:nvPr>
            <p:ph type="title"/>
          </p:nvPr>
        </p:nvSpPr>
        <p:spPr/>
        <p:txBody>
          <a:bodyPr/>
          <a:lstStyle/>
          <a:p>
            <a:r>
              <a:rPr lang="en-US" dirty="0"/>
              <a:t>Amazon Redshift</a:t>
            </a:r>
            <a:endParaRPr lang="en-IN" dirty="0"/>
          </a:p>
        </p:txBody>
      </p:sp>
      <p:sp>
        <p:nvSpPr>
          <p:cNvPr id="3" name="Content Placeholder 2">
            <a:extLst>
              <a:ext uri="{FF2B5EF4-FFF2-40B4-BE49-F238E27FC236}">
                <a16:creationId xmlns:a16="http://schemas.microsoft.com/office/drawing/2014/main" id="{732C0AD1-BBE5-4A1F-9678-7052D5C8F62A}"/>
              </a:ext>
            </a:extLst>
          </p:cNvPr>
          <p:cNvSpPr>
            <a:spLocks noGrp="1"/>
          </p:cNvSpPr>
          <p:nvPr>
            <p:ph idx="1"/>
          </p:nvPr>
        </p:nvSpPr>
        <p:spPr>
          <a:xfrm>
            <a:off x="1104293" y="1331260"/>
            <a:ext cx="8946541" cy="1610724"/>
          </a:xfrm>
        </p:spPr>
        <p:txBody>
          <a:bodyPr/>
          <a:lstStyle/>
          <a:p>
            <a:r>
              <a:rPr lang="en-US" dirty="0"/>
              <a:t>Amazon Redshift is commonly used for data warehousing, data analytics, business intelligence, and reporting applications, providing a scalable and cost-effective solution for storing and analyzing large volumes of data.</a:t>
            </a:r>
            <a:endParaRPr lang="en-IN" dirty="0"/>
          </a:p>
        </p:txBody>
      </p:sp>
      <p:pic>
        <p:nvPicPr>
          <p:cNvPr id="11266" name="Picture 2" descr="Extend your Amazon Redshift Data Warehouse to your Data Lake | AWS Big Data  Blog">
            <a:extLst>
              <a:ext uri="{FF2B5EF4-FFF2-40B4-BE49-F238E27FC236}">
                <a16:creationId xmlns:a16="http://schemas.microsoft.com/office/drawing/2014/main" id="{6FEA2186-5F61-4156-8A61-3AD74540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293" y="2598536"/>
            <a:ext cx="9404722" cy="40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3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DBD1-ADEA-4C7A-A7BD-F2FB27A8762D}"/>
              </a:ext>
            </a:extLst>
          </p:cNvPr>
          <p:cNvSpPr>
            <a:spLocks noGrp="1"/>
          </p:cNvSpPr>
          <p:nvPr>
            <p:ph type="title"/>
          </p:nvPr>
        </p:nvSpPr>
        <p:spPr/>
        <p:txBody>
          <a:bodyPr/>
          <a:lstStyle/>
          <a:p>
            <a:r>
              <a:rPr lang="en-US" dirty="0"/>
              <a:t>Power BI</a:t>
            </a:r>
            <a:endParaRPr lang="en-IN" dirty="0"/>
          </a:p>
        </p:txBody>
      </p:sp>
      <p:sp>
        <p:nvSpPr>
          <p:cNvPr id="3" name="Content Placeholder 2">
            <a:extLst>
              <a:ext uri="{FF2B5EF4-FFF2-40B4-BE49-F238E27FC236}">
                <a16:creationId xmlns:a16="http://schemas.microsoft.com/office/drawing/2014/main" id="{F947FF1A-FD5E-4B31-B6B2-1961ABA2130F}"/>
              </a:ext>
            </a:extLst>
          </p:cNvPr>
          <p:cNvSpPr>
            <a:spLocks noGrp="1"/>
          </p:cNvSpPr>
          <p:nvPr>
            <p:ph idx="1"/>
          </p:nvPr>
        </p:nvSpPr>
        <p:spPr>
          <a:xfrm>
            <a:off x="1104293" y="1331259"/>
            <a:ext cx="8946541" cy="2097741"/>
          </a:xfrm>
        </p:spPr>
        <p:txBody>
          <a:bodyPr/>
          <a:lstStyle/>
          <a:p>
            <a:r>
              <a:rPr lang="en-US" dirty="0"/>
              <a:t>Power BI is a business analytics service provided by Microsoft that enables users to visualize and analyze data, share insights across an organization, and make data-driven decisions. It offers a suite of tools for data preparation, data modeling, visualization, and collaboration, making it a comprehensive platform for business intelligence (BI) and analytics.</a:t>
            </a:r>
            <a:endParaRPr lang="en-IN" dirty="0"/>
          </a:p>
        </p:txBody>
      </p:sp>
      <p:pic>
        <p:nvPicPr>
          <p:cNvPr id="12290" name="Picture 2" descr="What is Microsoft Power BI? | Definition from TechTarget">
            <a:extLst>
              <a:ext uri="{FF2B5EF4-FFF2-40B4-BE49-F238E27FC236}">
                <a16:creationId xmlns:a16="http://schemas.microsoft.com/office/drawing/2014/main" id="{27F97E8C-50F7-4590-9019-EE5FE8A91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292" y="3274845"/>
            <a:ext cx="9073377" cy="345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17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E131B1-F210-4311-9BF8-97F744BA0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12" y="1020417"/>
            <a:ext cx="11603714" cy="4717773"/>
          </a:xfrm>
          <a:prstGeom prst="rect">
            <a:avLst/>
          </a:prstGeom>
        </p:spPr>
      </p:pic>
      <p:sp>
        <p:nvSpPr>
          <p:cNvPr id="4" name="Oval 3">
            <a:extLst>
              <a:ext uri="{FF2B5EF4-FFF2-40B4-BE49-F238E27FC236}">
                <a16:creationId xmlns:a16="http://schemas.microsoft.com/office/drawing/2014/main" id="{778CEDC6-08A2-4157-AB48-018D894B779A}"/>
              </a:ext>
            </a:extLst>
          </p:cNvPr>
          <p:cNvSpPr/>
          <p:nvPr/>
        </p:nvSpPr>
        <p:spPr>
          <a:xfrm>
            <a:off x="1086678" y="1683026"/>
            <a:ext cx="278296" cy="29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367AD18-E641-4DA5-B60E-94F0BD2B57AF}"/>
              </a:ext>
            </a:extLst>
          </p:cNvPr>
          <p:cNvSpPr/>
          <p:nvPr/>
        </p:nvSpPr>
        <p:spPr>
          <a:xfrm>
            <a:off x="4536091" y="1789044"/>
            <a:ext cx="278296" cy="29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9023789-4D53-4840-B4DA-B636F4257B40}"/>
              </a:ext>
            </a:extLst>
          </p:cNvPr>
          <p:cNvSpPr/>
          <p:nvPr/>
        </p:nvSpPr>
        <p:spPr>
          <a:xfrm>
            <a:off x="8016710" y="1643270"/>
            <a:ext cx="278296" cy="29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145E6B5-DD31-4CEF-A001-F0EF6C6FA2B1}"/>
              </a:ext>
            </a:extLst>
          </p:cNvPr>
          <p:cNvSpPr/>
          <p:nvPr/>
        </p:nvSpPr>
        <p:spPr>
          <a:xfrm>
            <a:off x="10850752" y="2802836"/>
            <a:ext cx="278296" cy="29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A40E62F2-76A7-4B72-A7F9-7D5377EB03D4}"/>
              </a:ext>
            </a:extLst>
          </p:cNvPr>
          <p:cNvSpPr/>
          <p:nvPr/>
        </p:nvSpPr>
        <p:spPr>
          <a:xfrm>
            <a:off x="10121882" y="4618383"/>
            <a:ext cx="278296" cy="29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F0F8791-9EAF-496B-85E0-CA03AB331BDC}"/>
              </a:ext>
            </a:extLst>
          </p:cNvPr>
          <p:cNvSpPr/>
          <p:nvPr/>
        </p:nvSpPr>
        <p:spPr>
          <a:xfrm>
            <a:off x="5205325" y="4764157"/>
            <a:ext cx="278296" cy="29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7AF4AC9-0C8A-4DEA-B8FF-E33AC4EC9BBA}"/>
              </a:ext>
            </a:extLst>
          </p:cNvPr>
          <p:cNvSpPr/>
          <p:nvPr/>
        </p:nvSpPr>
        <p:spPr>
          <a:xfrm>
            <a:off x="636104" y="62947"/>
            <a:ext cx="9250018" cy="9607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dirty="0">
                <a:solidFill>
                  <a:schemeClr val="tx1"/>
                </a:solidFill>
              </a:rPr>
              <a:t>Project: Serverless Data migration</a:t>
            </a:r>
            <a:endParaRPr lang="en-IN" sz="3600" dirty="0">
              <a:solidFill>
                <a:schemeClr val="tx1"/>
              </a:solidFill>
            </a:endParaRPr>
          </a:p>
        </p:txBody>
      </p:sp>
    </p:spTree>
    <p:extLst>
      <p:ext uri="{BB962C8B-B14F-4D97-AF65-F5344CB8AC3E}">
        <p14:creationId xmlns:p14="http://schemas.microsoft.com/office/powerpoint/2010/main" val="16584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25 -0.00209 L 0.0125 -0.00209 C 0.02982 -0.00278 0.04727 -0.00394 0.06458 -0.00394 C 0.06862 -0.00394 0.07279 -0.0044 0.07656 -0.00209 C 0.07761 -0.00139 0.07708 0.00185 0.07761 0.0037 C 0.07813 0.00532 0.07904 0.00625 0.07982 0.00764 C 0.0806 0.01203 0.0806 0.01458 0.08307 0.01713 C 0.08412 0.01828 0.08529 0.01852 0.08633 0.01921 L 0.11458 0.01713 L 0.16029 0.01527 L 0.16029 0.01527 L 0.16029 0.01921 " pathEditMode="relative" ptsTypes="AAAAAAAAAA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1328 0.00185 L 0.01328 0.00185 C 0.01797 0.00115 0.02266 4.07407E-6 0.02735 4.07407E-6 C 0.06967 4.07407E-6 0.04649 0.00509 0.06654 4.07407E-6 C 0.06537 -0.0007 0.06433 -0.00232 0.06328 -0.00209 C 0.06224 -0.00162 0.06003 0.00185 0.06107 0.00185 C 0.06342 0.00185 0.06524 -0.00162 0.06758 -0.00209 L 0.07852 -0.00394 C 0.07813 -0.00579 0.07735 -0.00764 0.07735 -0.00973 C 0.07735 -0.03102 0.08568 -0.02107 0.09909 -0.02153 C 0.12123 -0.02199 0.14336 -0.02153 0.1655 -0.02153 L 0.1655 -0.02153 L 0.16433 -0.01945 " pathEditMode="relative" ptsTypes="AAAAAAAAAAAAA">
                                      <p:cBhvr>
                                        <p:cTn id="10" dur="2000" fill="hold"/>
                                        <p:tgtEl>
                                          <p:spTgt spid="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1263 -0.00023 L 0.01263 -0.00023 C 0.02995 0.01134 0.02083 0.00764 0.05169 0.0037 C 0.05677 0.00301 0.06693 -0.00023 0.06693 -0.00023 C 0.07201 -0.00324 0.07044 -0.00324 0.07786 -0.00023 C 0.08008 0.00069 0.08438 0.0037 0.08438 0.0037 C 0.08242 0.02477 0.08268 0.01551 0.08438 0.04815 C 0.08503 0.06134 0.08372 0.0588 0.08867 0.06181 L 0.1181 0.05972 C 0.12422 0.05926 0.13034 0.0581 0.13659 0.05787 C 0.14779 0.05741 0.15898 0.05787 0.17031 0.05787 L 0.17031 0.05787 " pathEditMode="relative" ptsTypes="AAAAAAAAAAAA">
                                      <p:cBhvr>
                                        <p:cTn id="14" dur="2000" fill="hold"/>
                                        <p:tgtEl>
                                          <p:spTgt spid="7"/>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078 0.02037 L 0.00078 0.02037 C 0.00117 0.03958 -0.00039 0.05926 0.00183 0.07824 C 0.00235 0.08218 0.00847 0.08218 0.00847 0.08218 C 0.00964 0.10093 0.01068 0.11389 0.01068 0.13426 C 0.01068 0.14074 0.01003 0.14722 0.00951 0.15347 C 0.00821 0.16875 0.00847 0.15208 0.00847 0.1632 L 0.00729 0.16528 " pathEditMode="relative" ptsTypes="AAAAAAAA">
                                      <p:cBhvr>
                                        <p:cTn id="18" dur="2000" fill="hold"/>
                                        <p:tgtEl>
                                          <p:spTgt spid="8"/>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1107 0.00277 L -0.01107 0.00277 L -0.08724 0.00486 C -0.13959 0.00486 -0.11966 -0.00625 -0.13828 0.00486 C -0.13868 0.0074 -0.13881 0.00995 -0.13946 0.0125 C -0.13998 0.01458 -0.14076 0.01643 -0.14154 0.01828 C -0.1431 0.02152 -0.14662 0.02777 -0.14922 0.02986 C -0.15052 0.03101 -0.15209 0.03125 -0.15352 0.03171 C -0.16615 0.03125 -0.17891 0.03101 -0.19154 0.02986 C -0.1931 0.02963 -0.1944 0.02801 -0.19597 0.02801 C -0.21289 0.02801 -0.22995 0.02916 -0.24701 0.02986 C -0.2543 0.03426 -0.24532 0.02916 -0.25677 0.03379 C -0.25795 0.03426 -0.25886 0.03541 -0.26003 0.03564 C -0.26732 0.0368 -0.27461 0.03703 -0.28177 0.0375 C -0.28321 0.03819 -0.2849 0.04097 -0.2862 0.03958 C -0.28711 0.03842 -0.28503 0.03379 -0.28503 0.03379 L -0.28503 0.03379 " pathEditMode="relative" ptsTypes="AAAAAAAAAAAAAAAAA">
                                      <p:cBhvr>
                                        <p:cTn id="22" dur="2000" fill="hold"/>
                                        <p:tgtEl>
                                          <p:spTgt spid="9"/>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1549 0.00278 L -0.01549 0.00278 L -0.0362 0.00648 C -0.03984 0.00718 -0.04349 0.00764 -0.04713 0.00857 L -0.05469 0.01042 C -0.05651 0.00972 -0.05833 0.00857 -0.06015 0.00857 C -0.12187 0.00463 -0.09935 0.01759 -0.12096 0.00463 C -0.12292 0.00509 -0.13086 0.0044 -0.13294 0.01042 C -0.13411 0.01389 -0.1332 0.01968 -0.13515 0.02199 C -0.1362 0.02338 -0.13737 0.02454 -0.13841 0.02593 C -0.13958 0.02778 -0.14036 0.03033 -0.14167 0.03172 C -0.14258 0.03287 -0.14375 0.0331 -0.14492 0.0338 L -0.19167 0.03172 C -0.19349 0.03172 -0.19518 0.03009 -0.197 0.02986 C -0.2039 0.02871 -0.21081 0.02847 -0.21771 0.02778 C -0.22057 0.02732 -0.22357 0.02685 -0.22643 0.02593 C -0.22747 0.02547 -0.22851 0.02408 -0.22969 0.02408 C -0.2431 0.02269 -0.25651 0.02269 -0.26992 0.02199 C -0.27721 0.01783 -0.27435 0.01644 -0.27851 0.02014 L -0.27851 0.02014 " pathEditMode="relative" ptsTypes="AAAAAAAAAAAAAAAAAAAA">
                                      <p:cBhvr>
                                        <p:cTn id="26"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3F91-BC45-4A13-B461-8F702D74173A}"/>
              </a:ext>
            </a:extLst>
          </p:cNvPr>
          <p:cNvSpPr>
            <a:spLocks noGrp="1"/>
          </p:cNvSpPr>
          <p:nvPr>
            <p:ph type="title"/>
          </p:nvPr>
        </p:nvSpPr>
        <p:spPr/>
        <p:txBody>
          <a:bodyPr/>
          <a:lstStyle/>
          <a:p>
            <a:r>
              <a:rPr lang="en-IN" dirty="0"/>
              <a:t>Data Engineer Demand</a:t>
            </a:r>
          </a:p>
        </p:txBody>
      </p:sp>
      <p:pic>
        <p:nvPicPr>
          <p:cNvPr id="13314" name="Picture 2" descr="How to Become a Data Engineer. A shortcut for beginners in 2024 | by 💡Mike  Shakhomirov | Towards Data Science">
            <a:extLst>
              <a:ext uri="{FF2B5EF4-FFF2-40B4-BE49-F238E27FC236}">
                <a16:creationId xmlns:a16="http://schemas.microsoft.com/office/drawing/2014/main" id="{28990BF7-7D3F-4E96-A716-F9A87EB436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0" y="1497497"/>
            <a:ext cx="10459211" cy="538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7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20F2-3FF9-484D-96F3-29B111F32100}"/>
              </a:ext>
            </a:extLst>
          </p:cNvPr>
          <p:cNvSpPr>
            <a:spLocks noGrp="1"/>
          </p:cNvSpPr>
          <p:nvPr>
            <p:ph type="title"/>
          </p:nvPr>
        </p:nvSpPr>
        <p:spPr/>
        <p:txBody>
          <a:bodyPr/>
          <a:lstStyle/>
          <a:p>
            <a:r>
              <a:rPr lang="en-US" dirty="0"/>
              <a:t>Data Engineering  Roadmap</a:t>
            </a:r>
            <a:endParaRPr lang="en-IN" dirty="0"/>
          </a:p>
        </p:txBody>
      </p:sp>
      <p:pic>
        <p:nvPicPr>
          <p:cNvPr id="1026" name="Picture 2" descr="data-engineer&#10;">
            <a:extLst>
              <a:ext uri="{FF2B5EF4-FFF2-40B4-BE49-F238E27FC236}">
                <a16:creationId xmlns:a16="http://schemas.microsoft.com/office/drawing/2014/main" id="{01DD6013-F87B-4584-A980-B10C284CA0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330" y="1325217"/>
            <a:ext cx="10654748" cy="527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6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97C92-3EED-4D66-BC01-4E4420113001}"/>
              </a:ext>
            </a:extLst>
          </p:cNvPr>
          <p:cNvSpPr>
            <a:spLocks noGrp="1"/>
          </p:cNvSpPr>
          <p:nvPr>
            <p:ph idx="1"/>
          </p:nvPr>
        </p:nvSpPr>
        <p:spPr>
          <a:xfrm>
            <a:off x="1103312" y="2052918"/>
            <a:ext cx="8946541" cy="1538421"/>
          </a:xfrm>
        </p:spPr>
        <p:txBody>
          <a:bodyPr/>
          <a:lstStyle/>
          <a:p>
            <a:r>
              <a:rPr lang="en-US" dirty="0"/>
              <a:t>AWS offers a powerful and flexible platform for data engineering, providing the tools, scalability, security, and cost-effectiveness needed to build robust and scalable data processing pipelines and applications</a:t>
            </a:r>
            <a:endParaRPr lang="en-IN" dirty="0"/>
          </a:p>
        </p:txBody>
      </p:sp>
      <p:sp>
        <p:nvSpPr>
          <p:cNvPr id="5" name="Title 4">
            <a:extLst>
              <a:ext uri="{FF2B5EF4-FFF2-40B4-BE49-F238E27FC236}">
                <a16:creationId xmlns:a16="http://schemas.microsoft.com/office/drawing/2014/main" id="{61D604E1-CE83-41D7-8ABE-C77B21F4D0BD}"/>
              </a:ext>
            </a:extLst>
          </p:cNvPr>
          <p:cNvSpPr>
            <a:spLocks noGrp="1"/>
          </p:cNvSpPr>
          <p:nvPr>
            <p:ph type="title"/>
          </p:nvPr>
        </p:nvSpPr>
        <p:spPr/>
        <p:txBody>
          <a:bodyPr/>
          <a:lstStyle/>
          <a:p>
            <a:r>
              <a:rPr lang="en-US" dirty="0"/>
              <a:t>Why AWS for Data Engineering </a:t>
            </a:r>
            <a:endParaRPr lang="en-IN" dirty="0"/>
          </a:p>
        </p:txBody>
      </p:sp>
      <p:pic>
        <p:nvPicPr>
          <p:cNvPr id="3075" name="Picture 3" descr="Data Lake in AWS | A Guide to Build your Data Lake in AWS">
            <a:extLst>
              <a:ext uri="{FF2B5EF4-FFF2-40B4-BE49-F238E27FC236}">
                <a16:creationId xmlns:a16="http://schemas.microsoft.com/office/drawing/2014/main" id="{36EB2375-9557-4A85-ABE5-3BB72E4A3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1" y="3429000"/>
            <a:ext cx="919362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6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3B47-CFF2-4C94-B5B7-A09E612069BC}"/>
              </a:ext>
            </a:extLst>
          </p:cNvPr>
          <p:cNvSpPr>
            <a:spLocks noGrp="1"/>
          </p:cNvSpPr>
          <p:nvPr>
            <p:ph type="title"/>
          </p:nvPr>
        </p:nvSpPr>
        <p:spPr>
          <a:xfrm>
            <a:off x="646111" y="571987"/>
            <a:ext cx="9404723" cy="1400530"/>
          </a:xfrm>
        </p:spPr>
        <p:txBody>
          <a:bodyPr/>
          <a:lstStyle/>
          <a:p>
            <a:r>
              <a:rPr lang="en-US" sz="4400" dirty="0">
                <a:solidFill>
                  <a:schemeClr val="tx1"/>
                </a:solidFill>
              </a:rPr>
              <a:t>Project: Serverless Data migration</a:t>
            </a:r>
            <a:br>
              <a:rPr lang="en-IN" sz="4400" dirty="0">
                <a:solidFill>
                  <a:schemeClr val="tx1"/>
                </a:solidFill>
              </a:rPr>
            </a:br>
            <a:endParaRPr lang="en-IN" dirty="0"/>
          </a:p>
        </p:txBody>
      </p:sp>
      <p:sp>
        <p:nvSpPr>
          <p:cNvPr id="3" name="Rectangle 2">
            <a:extLst>
              <a:ext uri="{FF2B5EF4-FFF2-40B4-BE49-F238E27FC236}">
                <a16:creationId xmlns:a16="http://schemas.microsoft.com/office/drawing/2014/main" id="{DACC134C-BFCB-421B-982B-E6DC21E2043F}"/>
              </a:ext>
            </a:extLst>
          </p:cNvPr>
          <p:cNvSpPr/>
          <p:nvPr/>
        </p:nvSpPr>
        <p:spPr>
          <a:xfrm>
            <a:off x="384313" y="1219200"/>
            <a:ext cx="11807687" cy="366628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solidFill>
                  <a:schemeClr val="tx1"/>
                </a:solidFill>
              </a:rPr>
              <a:t>Scenario: Company X wants to migrate their customer data from an on-premises database to Amazon Redshift, a fully managed data warehousing service provided by AWS. They also want to store a backup of the data in Amazon S3 for archival purposes. The migration process should be serverless to minimize operational overhead and ensure scalability.</a:t>
            </a:r>
            <a:endParaRPr lang="en-IN" sz="2400" dirty="0">
              <a:solidFill>
                <a:schemeClr val="tx1"/>
              </a:solidFill>
            </a:endParaRPr>
          </a:p>
        </p:txBody>
      </p:sp>
    </p:spTree>
    <p:extLst>
      <p:ext uri="{BB962C8B-B14F-4D97-AF65-F5344CB8AC3E}">
        <p14:creationId xmlns:p14="http://schemas.microsoft.com/office/powerpoint/2010/main" val="276486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1218-8940-4750-8AE2-05D0400F3169}"/>
              </a:ext>
            </a:extLst>
          </p:cNvPr>
          <p:cNvSpPr>
            <a:spLocks noGrp="1"/>
          </p:cNvSpPr>
          <p:nvPr>
            <p:ph type="title"/>
          </p:nvPr>
        </p:nvSpPr>
        <p:spPr/>
        <p:txBody>
          <a:bodyPr/>
          <a:lstStyle/>
          <a:p>
            <a:r>
              <a:rPr lang="en-US" dirty="0"/>
              <a:t>What is ETL</a:t>
            </a:r>
            <a:endParaRPr lang="en-IN" dirty="0"/>
          </a:p>
        </p:txBody>
      </p:sp>
      <p:sp>
        <p:nvSpPr>
          <p:cNvPr id="3" name="Content Placeholder 2">
            <a:extLst>
              <a:ext uri="{FF2B5EF4-FFF2-40B4-BE49-F238E27FC236}">
                <a16:creationId xmlns:a16="http://schemas.microsoft.com/office/drawing/2014/main" id="{B52C5A5F-32DA-4BB9-9E37-3193D90F3CCA}"/>
              </a:ext>
            </a:extLst>
          </p:cNvPr>
          <p:cNvSpPr>
            <a:spLocks noGrp="1"/>
          </p:cNvSpPr>
          <p:nvPr>
            <p:ph idx="1"/>
          </p:nvPr>
        </p:nvSpPr>
        <p:spPr>
          <a:xfrm>
            <a:off x="970790" y="1296072"/>
            <a:ext cx="8946541" cy="1114352"/>
          </a:xfrm>
        </p:spPr>
        <p:txBody>
          <a:bodyPr>
            <a:normAutofit fontScale="77500" lnSpcReduction="20000"/>
          </a:bodyPr>
          <a:lstStyle/>
          <a:p>
            <a:br>
              <a:rPr lang="en-US" dirty="0"/>
            </a:br>
            <a:r>
              <a:rPr lang="en-US" dirty="0"/>
              <a:t>ETL stands for Extract, Transform, Load. It's a process used in data warehousing and data integration to move data from various sources, transform it into a format that is suitable for analysis or reporting, and then load it into a target destination such as a data warehouse or a database.</a:t>
            </a:r>
            <a:endParaRPr lang="en-IN" dirty="0"/>
          </a:p>
        </p:txBody>
      </p:sp>
      <p:pic>
        <p:nvPicPr>
          <p:cNvPr id="1026" name="Picture 2" descr="Event-driven ETL workflows using AWS Lambda​ - DataFactZ">
            <a:extLst>
              <a:ext uri="{FF2B5EF4-FFF2-40B4-BE49-F238E27FC236}">
                <a16:creationId xmlns:a16="http://schemas.microsoft.com/office/drawing/2014/main" id="{7ABBA17E-2602-4BFA-BA83-97C607374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90" y="2626930"/>
            <a:ext cx="8946541" cy="397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3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9F6C-D4A1-416B-AB08-B007874DA3CF}"/>
              </a:ext>
            </a:extLst>
          </p:cNvPr>
          <p:cNvSpPr>
            <a:spLocks noGrp="1"/>
          </p:cNvSpPr>
          <p:nvPr>
            <p:ph type="title"/>
          </p:nvPr>
        </p:nvSpPr>
        <p:spPr/>
        <p:txBody>
          <a:bodyPr/>
          <a:lstStyle/>
          <a:p>
            <a:r>
              <a:rPr lang="en-US" dirty="0"/>
              <a:t>Benefits of Serverless Architecture</a:t>
            </a:r>
            <a:endParaRPr lang="en-IN" dirty="0"/>
          </a:p>
        </p:txBody>
      </p:sp>
      <p:pic>
        <p:nvPicPr>
          <p:cNvPr id="4098" name="Picture 2" descr="Serverless Architecture PowerPoint Template - PPT Slides">
            <a:extLst>
              <a:ext uri="{FF2B5EF4-FFF2-40B4-BE49-F238E27FC236}">
                <a16:creationId xmlns:a16="http://schemas.microsoft.com/office/drawing/2014/main" id="{B8983324-5F03-4263-B7A1-4AE1BEC0487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 b="6387"/>
          <a:stretch/>
        </p:blipFill>
        <p:spPr bwMode="auto">
          <a:xfrm>
            <a:off x="874643" y="1471036"/>
            <a:ext cx="9523993" cy="528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51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E3EE-4A87-473E-ABCC-D0F26EB72D8F}"/>
              </a:ext>
            </a:extLst>
          </p:cNvPr>
          <p:cNvSpPr>
            <a:spLocks noGrp="1"/>
          </p:cNvSpPr>
          <p:nvPr>
            <p:ph type="title"/>
          </p:nvPr>
        </p:nvSpPr>
        <p:spPr/>
        <p:txBody>
          <a:bodyPr/>
          <a:lstStyle/>
          <a:p>
            <a:r>
              <a:rPr lang="en-US" dirty="0"/>
              <a:t>What is IAM</a:t>
            </a:r>
            <a:endParaRPr lang="en-IN" dirty="0"/>
          </a:p>
        </p:txBody>
      </p:sp>
      <p:sp>
        <p:nvSpPr>
          <p:cNvPr id="3" name="Content Placeholder 2">
            <a:extLst>
              <a:ext uri="{FF2B5EF4-FFF2-40B4-BE49-F238E27FC236}">
                <a16:creationId xmlns:a16="http://schemas.microsoft.com/office/drawing/2014/main" id="{1B712686-E4A6-4C0E-B286-42EF8484BD36}"/>
              </a:ext>
            </a:extLst>
          </p:cNvPr>
          <p:cNvSpPr>
            <a:spLocks noGrp="1"/>
          </p:cNvSpPr>
          <p:nvPr>
            <p:ph idx="1"/>
          </p:nvPr>
        </p:nvSpPr>
        <p:spPr>
          <a:xfrm>
            <a:off x="875201" y="1324049"/>
            <a:ext cx="8946541" cy="1816717"/>
          </a:xfrm>
        </p:spPr>
        <p:txBody>
          <a:bodyPr/>
          <a:lstStyle/>
          <a:p>
            <a:r>
              <a:rPr lang="en-US" dirty="0"/>
              <a:t>AWS IAM (Identity and Access Management) is a service provided by Amazon Web Services (AWS) that allows you to manage access to AWS services and resources securely. It enables you to control who can access your AWS resources (authentication) and what actions they can perform (authorization).</a:t>
            </a:r>
            <a:endParaRPr lang="en-IN" dirty="0"/>
          </a:p>
        </p:txBody>
      </p:sp>
      <p:pic>
        <p:nvPicPr>
          <p:cNvPr id="5122" name="Picture 2" descr="How IAM works">
            <a:extLst>
              <a:ext uri="{FF2B5EF4-FFF2-40B4-BE49-F238E27FC236}">
                <a16:creationId xmlns:a16="http://schemas.microsoft.com/office/drawing/2014/main" id="{5B5C7C46-512E-4885-B495-C948C6C4A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438" y="3123313"/>
            <a:ext cx="8543304" cy="370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3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3318-3FD3-42C3-B84E-29CAE30B8024}"/>
              </a:ext>
            </a:extLst>
          </p:cNvPr>
          <p:cNvSpPr>
            <a:spLocks noGrp="1"/>
          </p:cNvSpPr>
          <p:nvPr>
            <p:ph type="title"/>
          </p:nvPr>
        </p:nvSpPr>
        <p:spPr/>
        <p:txBody>
          <a:bodyPr/>
          <a:lstStyle/>
          <a:p>
            <a:r>
              <a:rPr lang="en-US" dirty="0"/>
              <a:t>What is S3</a:t>
            </a:r>
            <a:endParaRPr lang="en-IN" dirty="0"/>
          </a:p>
        </p:txBody>
      </p:sp>
      <p:sp>
        <p:nvSpPr>
          <p:cNvPr id="3" name="Content Placeholder 2">
            <a:extLst>
              <a:ext uri="{FF2B5EF4-FFF2-40B4-BE49-F238E27FC236}">
                <a16:creationId xmlns:a16="http://schemas.microsoft.com/office/drawing/2014/main" id="{141E4CB0-C2BE-4BD4-B293-9384C1B07957}"/>
              </a:ext>
            </a:extLst>
          </p:cNvPr>
          <p:cNvSpPr>
            <a:spLocks noGrp="1"/>
          </p:cNvSpPr>
          <p:nvPr>
            <p:ph idx="1"/>
          </p:nvPr>
        </p:nvSpPr>
        <p:spPr>
          <a:xfrm>
            <a:off x="1104293" y="1152983"/>
            <a:ext cx="8946541" cy="942072"/>
          </a:xfrm>
        </p:spPr>
        <p:txBody>
          <a:bodyPr/>
          <a:lstStyle/>
          <a:p>
            <a:r>
              <a:rPr lang="en-US" dirty="0"/>
              <a:t>S3 stands for Amazon Simple Storage ServiceS3 is designed to store and retrieve any amount of data from anywhere on the web</a:t>
            </a:r>
            <a:endParaRPr lang="en-IN" dirty="0"/>
          </a:p>
        </p:txBody>
      </p:sp>
      <p:pic>
        <p:nvPicPr>
          <p:cNvPr id="6146" name="Picture 2" descr="Cloud Object Storage - Amazon S3 - AWS">
            <a:extLst>
              <a:ext uri="{FF2B5EF4-FFF2-40B4-BE49-F238E27FC236}">
                <a16:creationId xmlns:a16="http://schemas.microsoft.com/office/drawing/2014/main" id="{E5503B78-3323-4747-B972-0C1AC29C8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3248"/>
            <a:ext cx="12192000" cy="500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303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TotalTime>
  <Words>599</Words>
  <Application>Microsoft Office PowerPoint</Application>
  <PresentationFormat>Widescreen</PresentationFormat>
  <Paragraphs>28</Paragraphs>
  <Slides>16</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Why Data Engineering</vt:lpstr>
      <vt:lpstr>Data Engineer Demand</vt:lpstr>
      <vt:lpstr>Data Engineering  Roadmap</vt:lpstr>
      <vt:lpstr>Why AWS for Data Engineering </vt:lpstr>
      <vt:lpstr>Project: Serverless Data migration </vt:lpstr>
      <vt:lpstr>What is ETL</vt:lpstr>
      <vt:lpstr>Benefits of Serverless Architecture</vt:lpstr>
      <vt:lpstr>What is IAM</vt:lpstr>
      <vt:lpstr>What is S3</vt:lpstr>
      <vt:lpstr>AWS Lambda</vt:lpstr>
      <vt:lpstr>AWS Glue Crawler</vt:lpstr>
      <vt:lpstr>AWS Glue data Catalogue</vt:lpstr>
      <vt:lpstr>AWS Athena </vt:lpstr>
      <vt:lpstr>Amazon Redshift</vt:lpstr>
      <vt:lpstr>Power BI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Dipankar Das</dc:creator>
  <cp:lastModifiedBy>Dipankar Das</cp:lastModifiedBy>
  <cp:revision>13</cp:revision>
  <dcterms:created xsi:type="dcterms:W3CDTF">2024-03-10T14:57:27Z</dcterms:created>
  <dcterms:modified xsi:type="dcterms:W3CDTF">2024-03-12T15:55:48Z</dcterms:modified>
</cp:coreProperties>
</file>