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63" r:id="rId2"/>
    <p:sldId id="264" r:id="rId3"/>
    <p:sldId id="272" r:id="rId4"/>
    <p:sldId id="273" r:id="rId5"/>
    <p:sldId id="265" r:id="rId6"/>
    <p:sldId id="266" r:id="rId7"/>
    <p:sldId id="256" r:id="rId8"/>
    <p:sldId id="267" r:id="rId9"/>
    <p:sldId id="274" r:id="rId10"/>
    <p:sldId id="277" r:id="rId11"/>
    <p:sldId id="275" r:id="rId12"/>
    <p:sldId id="276" r:id="rId13"/>
    <p:sldId id="278" r:id="rId14"/>
    <p:sldId id="257" r:id="rId15"/>
    <p:sldId id="269" r:id="rId16"/>
    <p:sldId id="268" r:id="rId17"/>
    <p:sldId id="270" r:id="rId18"/>
    <p:sldId id="271" r:id="rId19"/>
    <p:sldId id="258" r:id="rId20"/>
    <p:sldId id="259" r:id="rId21"/>
    <p:sldId id="260" r:id="rId22"/>
    <p:sldId id="261" r:id="rId23"/>
    <p:sldId id="26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08F98-2D32-4729-81A3-42DC08ED5508}" type="datetimeFigureOut">
              <a:rPr lang="ru-RU" smtClean="0"/>
              <a:t>09.09.2018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F7B8D-8281-4267-A6BA-0E6EE9AFC1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23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Противоречивость – номер телефона</a:t>
            </a:r>
          </a:p>
          <a:p>
            <a:r>
              <a:rPr lang="ru-RU" dirty="0" smtClean="0"/>
              <a:t>Изменение</a:t>
            </a:r>
            <a:r>
              <a:rPr lang="ru-RU" baseline="0" dirty="0" smtClean="0"/>
              <a:t> м ж</a:t>
            </a:r>
          </a:p>
          <a:p>
            <a:r>
              <a:rPr lang="ru-RU" baseline="0" dirty="0" smtClean="0"/>
              <a:t>Расширение </a:t>
            </a:r>
            <a:r>
              <a:rPr lang="ru-RU" baseline="0" dirty="0" err="1" smtClean="0"/>
              <a:t>кгу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кфу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7B8D-8281-4267-A6BA-0E6EE9AFC10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725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231816"/>
            <a:ext cx="9676821" cy="762096"/>
          </a:xfrm>
        </p:spPr>
        <p:txBody>
          <a:bodyPr/>
          <a:lstStyle/>
          <a:p>
            <a:r>
              <a:rPr lang="ru-RU" dirty="0" smtClean="0"/>
              <a:t>Проектирование базы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1486991"/>
            <a:ext cx="8791575" cy="481044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Для чего?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Удовлетворение информационных потребностей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Производительность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Непротиворечивость и корректность </a:t>
            </a:r>
            <a:r>
              <a:rPr lang="ru-RU" dirty="0" smtClean="0">
                <a:solidFill>
                  <a:schemeClr val="tx1"/>
                </a:solidFill>
              </a:rPr>
              <a:t>данных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«Корректность» - точность описания информации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«Корректность» носит оценочный характер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Верифицируемость (можно проверить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Простота расширения/изменения</a:t>
            </a:r>
          </a:p>
          <a:p>
            <a:pPr lvl="1" algn="l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450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332191"/>
            <a:ext cx="9905998" cy="609918"/>
          </a:xfrm>
        </p:spPr>
        <p:txBody>
          <a:bodyPr>
            <a:normAutofit/>
          </a:bodyPr>
          <a:lstStyle/>
          <a:p>
            <a:r>
              <a:rPr lang="ru-RU" dirty="0" smtClean="0"/>
              <a:t>Нормализация отношений </a:t>
            </a:r>
            <a:r>
              <a:rPr lang="ru-RU" dirty="0" err="1" smtClean="0"/>
              <a:t>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942109"/>
            <a:ext cx="9905999" cy="484909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Первая нормальная </a:t>
            </a:r>
            <a:r>
              <a:rPr lang="ru-RU" dirty="0" smtClean="0"/>
              <a:t>форма. Простые атрибуты.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759" y="1637867"/>
            <a:ext cx="3924300" cy="11525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505" y="3182937"/>
            <a:ext cx="45339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0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332191"/>
            <a:ext cx="9905998" cy="609918"/>
          </a:xfrm>
        </p:spPr>
        <p:txBody>
          <a:bodyPr>
            <a:normAutofit/>
          </a:bodyPr>
          <a:lstStyle/>
          <a:p>
            <a:r>
              <a:rPr lang="ru-RU" dirty="0" smtClean="0"/>
              <a:t>Нормализация отношений </a:t>
            </a:r>
            <a:r>
              <a:rPr lang="ru-RU" dirty="0" err="1" smtClean="0"/>
              <a:t>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942109"/>
            <a:ext cx="9905999" cy="4849092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Вторая нормальная форма</a:t>
            </a:r>
            <a:r>
              <a:rPr lang="ru-RU" dirty="0" smtClean="0"/>
              <a:t>. </a:t>
            </a:r>
            <a:r>
              <a:rPr lang="ru-RU" dirty="0"/>
              <a:t>что отношение находится во второй нормальной форме, если оно находится в 1НФ, и при этом все </a:t>
            </a:r>
            <a:r>
              <a:rPr lang="ru-RU" dirty="0" err="1"/>
              <a:t>неключевые</a:t>
            </a:r>
            <a:r>
              <a:rPr lang="ru-RU" dirty="0"/>
              <a:t> атрибуты зависят только от первичного ключа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869" y="2399867"/>
            <a:ext cx="6372225" cy="19335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356" y="4730463"/>
            <a:ext cx="5838825" cy="1905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125" y="5195887"/>
            <a:ext cx="44005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5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332191"/>
            <a:ext cx="9905998" cy="609918"/>
          </a:xfrm>
        </p:spPr>
        <p:txBody>
          <a:bodyPr>
            <a:normAutofit/>
          </a:bodyPr>
          <a:lstStyle/>
          <a:p>
            <a:r>
              <a:rPr lang="ru-RU" dirty="0" smtClean="0"/>
              <a:t>Нормализация отношений </a:t>
            </a:r>
            <a:r>
              <a:rPr lang="ru-RU" dirty="0" err="1" smtClean="0"/>
              <a:t>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942109"/>
            <a:ext cx="9905999" cy="4849092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Третья нормальная </a:t>
            </a:r>
            <a:r>
              <a:rPr lang="ru-RU" b="1" dirty="0"/>
              <a:t>форма</a:t>
            </a:r>
            <a:r>
              <a:rPr lang="ru-RU" dirty="0"/>
              <a:t> — если оно находится во второй нормальной форме и каждый </a:t>
            </a:r>
            <a:r>
              <a:rPr lang="ru-RU" dirty="0" err="1"/>
              <a:t>неключевой</a:t>
            </a:r>
            <a:r>
              <a:rPr lang="ru-RU" dirty="0"/>
              <a:t> атрибут </a:t>
            </a:r>
            <a:r>
              <a:rPr lang="ru-RU" dirty="0" smtClean="0"/>
              <a:t>зависит </a:t>
            </a:r>
            <a:r>
              <a:rPr lang="ru-RU" u="sng" dirty="0" smtClean="0"/>
              <a:t>только </a:t>
            </a:r>
            <a:r>
              <a:rPr lang="ru-RU" u="sng" dirty="0"/>
              <a:t>от первичного ключа и не зависят друг от друга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142" y="2394383"/>
            <a:ext cx="6067425" cy="15335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142" y="4127644"/>
            <a:ext cx="52292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6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332191"/>
            <a:ext cx="9905998" cy="609918"/>
          </a:xfrm>
        </p:spPr>
        <p:txBody>
          <a:bodyPr>
            <a:normAutofit/>
          </a:bodyPr>
          <a:lstStyle/>
          <a:p>
            <a:r>
              <a:rPr lang="ru-RU" dirty="0" smtClean="0"/>
              <a:t>Нормализация отношений </a:t>
            </a:r>
            <a:r>
              <a:rPr lang="ru-RU" dirty="0" err="1" smtClean="0"/>
              <a:t>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942109"/>
            <a:ext cx="9905999" cy="4849092"/>
          </a:xfrm>
        </p:spPr>
        <p:txBody>
          <a:bodyPr/>
          <a:lstStyle/>
          <a:p>
            <a:r>
              <a:rPr lang="ru-RU" dirty="0" smtClean="0"/>
              <a:t>Нормальная </a:t>
            </a:r>
            <a:r>
              <a:rPr lang="ru-RU" dirty="0"/>
              <a:t>форма </a:t>
            </a:r>
            <a:r>
              <a:rPr lang="ru-RU" dirty="0" err="1"/>
              <a:t>Бойса</a:t>
            </a:r>
            <a:r>
              <a:rPr lang="ru-RU" dirty="0"/>
              <a:t>-Кодда (НФБК) (частная форма третьей нормальной формы</a:t>
            </a:r>
            <a:r>
              <a:rPr lang="ru-RU" dirty="0" smtClean="0"/>
              <a:t>)</a:t>
            </a:r>
          </a:p>
          <a:p>
            <a:r>
              <a:rPr lang="ru-RU" dirty="0"/>
              <a:t>Четвертая нормальная форма</a:t>
            </a:r>
          </a:p>
          <a:p>
            <a:r>
              <a:rPr lang="ru-RU" dirty="0"/>
              <a:t>Пятая нормальная </a:t>
            </a:r>
            <a:r>
              <a:rPr lang="ru-RU" dirty="0" smtClean="0"/>
              <a:t>форма</a:t>
            </a:r>
          </a:p>
          <a:p>
            <a:r>
              <a:rPr lang="ru-RU" dirty="0"/>
              <a:t>Доменно-ключевая нормальная форма</a:t>
            </a:r>
          </a:p>
          <a:p>
            <a:r>
              <a:rPr lang="ru-RU" dirty="0"/>
              <a:t>Шестая нормальная форма</a:t>
            </a:r>
          </a:p>
          <a:p>
            <a:pPr marL="0" indent="0">
              <a:buNone/>
            </a:pPr>
            <a:r>
              <a:rPr lang="en-US" dirty="0"/>
              <a:t>https://habr.com/post/254773/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734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3" y="147003"/>
            <a:ext cx="8791575" cy="758688"/>
          </a:xfrm>
        </p:spPr>
        <p:txBody>
          <a:bodyPr/>
          <a:lstStyle/>
          <a:p>
            <a:r>
              <a:rPr lang="ru-RU" dirty="0" smtClean="0"/>
              <a:t>Модели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1045029"/>
            <a:ext cx="8791575" cy="421277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Иерархическая модель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Сетевая модель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Реляционная модель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EAV-модель </a:t>
            </a:r>
            <a:r>
              <a:rPr lang="ru-RU" dirty="0">
                <a:solidFill>
                  <a:schemeClr val="tx1"/>
                </a:solidFill>
              </a:rPr>
              <a:t>(</a:t>
            </a:r>
            <a:r>
              <a:rPr lang="ru-RU" dirty="0" err="1">
                <a:solidFill>
                  <a:schemeClr val="tx1"/>
                </a:solidFill>
              </a:rPr>
              <a:t>Entity</a:t>
            </a:r>
            <a:r>
              <a:rPr lang="ru-RU" dirty="0">
                <a:solidFill>
                  <a:schemeClr val="tx1"/>
                </a:solidFill>
              </a:rPr>
              <a:t>–</a:t>
            </a:r>
            <a:r>
              <a:rPr lang="ru-RU" dirty="0" err="1">
                <a:solidFill>
                  <a:schemeClr val="tx1"/>
                </a:solidFill>
              </a:rPr>
              <a:t>attribute</a:t>
            </a:r>
            <a:r>
              <a:rPr lang="ru-RU" dirty="0">
                <a:solidFill>
                  <a:schemeClr val="tx1"/>
                </a:solidFill>
              </a:rPr>
              <a:t>–</a:t>
            </a:r>
            <a:r>
              <a:rPr lang="ru-RU" dirty="0" err="1">
                <a:solidFill>
                  <a:schemeClr val="tx1"/>
                </a:solidFill>
              </a:rPr>
              <a:t>value</a:t>
            </a:r>
            <a:r>
              <a:rPr lang="ru-RU" dirty="0">
                <a:solidFill>
                  <a:schemeClr val="tx1"/>
                </a:solidFill>
              </a:rPr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252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3" y="147003"/>
            <a:ext cx="8791575" cy="758688"/>
          </a:xfrm>
        </p:spPr>
        <p:txBody>
          <a:bodyPr/>
          <a:lstStyle/>
          <a:p>
            <a:r>
              <a:rPr lang="ru-RU" dirty="0" smtClean="0"/>
              <a:t>Модели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3" y="2412274"/>
            <a:ext cx="8791575" cy="4212771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иерархическая </a:t>
            </a:r>
            <a:r>
              <a:rPr lang="ru-RU" dirty="0">
                <a:solidFill>
                  <a:schemeClr val="tx1"/>
                </a:solidFill>
              </a:rPr>
              <a:t>модель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Один Предок – много потомков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Пример – каталоги </a:t>
            </a:r>
            <a:r>
              <a:rPr lang="en-US" dirty="0" smtClean="0">
                <a:solidFill>
                  <a:schemeClr val="tx1"/>
                </a:solidFill>
              </a:rPr>
              <a:t>windows</a:t>
            </a:r>
            <a:endParaRPr lang="ru-RU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Минусы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Многие ко многим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Только один предок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Операции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Добавить в базу данных новую запись</a:t>
            </a:r>
            <a:endParaRPr lang="en-US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Изменить значение данных предварительно извлеченной записи.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Удалить некоторую запись и все подчиненные ей записи.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Извлечь корневую запись по ключевому значению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Извлечь следующую запись.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pic>
        <p:nvPicPr>
          <p:cNvPr id="2050" name="Picture 2" descr="ÐÑÐ¸Ð¼ÐµÑ Ð¸ÐµÑÐ°ÑÑÐ¸ÑÐµÑÐºÐ¾Ð¹ Ð±Ð°Ð·Ñ Ð´Ð°Ð½Ð½ÑÑ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434" y="770994"/>
            <a:ext cx="5184595" cy="435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73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3" y="147003"/>
            <a:ext cx="8791575" cy="758688"/>
          </a:xfrm>
        </p:spPr>
        <p:txBody>
          <a:bodyPr/>
          <a:lstStyle/>
          <a:p>
            <a:r>
              <a:rPr lang="ru-RU" dirty="0" smtClean="0"/>
              <a:t>Модели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8047" y="905691"/>
            <a:ext cx="8791575" cy="5381897"/>
          </a:xfrm>
        </p:spPr>
        <p:txBody>
          <a:bodyPr>
            <a:normAutofit fontScale="40000" lnSpcReduction="20000"/>
          </a:bodyPr>
          <a:lstStyle/>
          <a:p>
            <a:r>
              <a:rPr lang="ru-RU" sz="4000" dirty="0" smtClean="0">
                <a:solidFill>
                  <a:schemeClr val="tx1"/>
                </a:solidFill>
              </a:rPr>
              <a:t>сетевая модель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4000" dirty="0" smtClean="0">
                <a:solidFill>
                  <a:schemeClr val="tx1"/>
                </a:solidFill>
              </a:rPr>
              <a:t>Развитие иерархической модели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4000" dirty="0" smtClean="0">
                <a:solidFill>
                  <a:schemeClr val="tx1"/>
                </a:solidFill>
              </a:rPr>
              <a:t>Множество предков разного типа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4000" dirty="0" smtClean="0">
                <a:solidFill>
                  <a:schemeClr val="tx1"/>
                </a:solidFill>
              </a:rPr>
              <a:t>Минусы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4000" dirty="0" smtClean="0"/>
              <a:t>Многие ко многим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4000" dirty="0" smtClean="0">
                <a:solidFill>
                  <a:schemeClr val="tx1"/>
                </a:solidFill>
              </a:rPr>
              <a:t>Только один предок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4000" dirty="0" smtClean="0">
                <a:solidFill>
                  <a:schemeClr val="tx1"/>
                </a:solidFill>
              </a:rPr>
              <a:t>Операции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4000" dirty="0"/>
              <a:t>Добавить							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4000" dirty="0"/>
              <a:t>Включить в групповое отношение		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4000" dirty="0" smtClean="0"/>
              <a:t>Переключить родителя</a:t>
            </a:r>
            <a:r>
              <a:rPr lang="ru-RU" sz="4000" dirty="0"/>
              <a:t>							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4000" dirty="0"/>
              <a:t>Обновить							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4000" dirty="0"/>
              <a:t>Извлечь								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4000" dirty="0"/>
              <a:t>Удалить								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4000" dirty="0"/>
              <a:t>Исключить из группового отношения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pic>
        <p:nvPicPr>
          <p:cNvPr id="3074" name="Picture 2" descr="Ð¡ÐµÑÐµÐ²Ð°Ñ Ð¼Ð¾Ð´ÐµÐ»Ñ Ð±Ð°Ð·Ñ Ð´Ð°Ð½Ð½ÑÑ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642" y="905691"/>
            <a:ext cx="6199223" cy="435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11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3" y="147003"/>
            <a:ext cx="8791575" cy="758688"/>
          </a:xfrm>
        </p:spPr>
        <p:txBody>
          <a:bodyPr/>
          <a:lstStyle/>
          <a:p>
            <a:r>
              <a:rPr lang="ru-RU" dirty="0" smtClean="0"/>
              <a:t>Модели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1045029"/>
            <a:ext cx="8791575" cy="4212771"/>
          </a:xfrm>
        </p:spPr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Реляционная модель </a:t>
            </a:r>
            <a:endParaRPr lang="ru-RU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Представление </a:t>
            </a:r>
            <a:r>
              <a:rPr lang="ru-RU" dirty="0" err="1" smtClean="0">
                <a:solidFill>
                  <a:schemeClr val="tx1"/>
                </a:solidFill>
              </a:rPr>
              <a:t>бд</a:t>
            </a:r>
            <a:r>
              <a:rPr lang="ru-RU" dirty="0" smtClean="0">
                <a:solidFill>
                  <a:schemeClr val="tx1"/>
                </a:solidFill>
              </a:rPr>
              <a:t> в виде нормализованных отношений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ориентирована </a:t>
            </a:r>
            <a:r>
              <a:rPr lang="ru-RU" dirty="0">
                <a:solidFill>
                  <a:schemeClr val="tx1"/>
                </a:solidFill>
              </a:rPr>
              <a:t>на организацию данных в виде двумерных таблиц. Каждая реляционная таблица представляет собой двумерный </a:t>
            </a:r>
            <a:r>
              <a:rPr lang="ru-RU" dirty="0" smtClean="0">
                <a:solidFill>
                  <a:schemeClr val="tx1"/>
                </a:solidFill>
              </a:rPr>
              <a:t>массив </a:t>
            </a: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Выделяется понятие нормализации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Реляция (</a:t>
            </a:r>
            <a:r>
              <a:rPr lang="en-US" dirty="0" smtClean="0">
                <a:solidFill>
                  <a:schemeClr val="tx1"/>
                </a:solidFill>
              </a:rPr>
              <a:t>relation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- совокупность отношений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1:1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1:М / М:1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М:М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439" y="2440577"/>
            <a:ext cx="4362450" cy="990600"/>
          </a:xfrm>
          <a:prstGeom prst="rect">
            <a:avLst/>
          </a:prstGeom>
        </p:spPr>
      </p:pic>
      <p:pic>
        <p:nvPicPr>
          <p:cNvPr id="4098" name="Picture 2" descr="ÐÐ°Ð·Ð° Ð´Ð°Ð½Ð½ÑÑ Ð¾ Ð¿Ð¾Ð´ÑÐ°Ð·Ð´ÐµÐ»ÐµÐ½Ð¸ÑÑ Ð¸ ÑÐ¾ÑÑÑÐ´Ð½Ð¸ÐºÐ°Ñ Ð¿ÑÐµÐ´Ð¿ÑÐ¸ÑÑÐ¸Ñ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643" y="4206513"/>
            <a:ext cx="5715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22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3" y="147003"/>
            <a:ext cx="8791575" cy="758688"/>
          </a:xfrm>
        </p:spPr>
        <p:txBody>
          <a:bodyPr/>
          <a:lstStyle/>
          <a:p>
            <a:r>
              <a:rPr lang="ru-RU" dirty="0" smtClean="0"/>
              <a:t>Модели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1045029"/>
            <a:ext cx="8791575" cy="421277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EAV (</a:t>
            </a:r>
            <a:r>
              <a:rPr lang="ru-RU" dirty="0" err="1">
                <a:solidFill>
                  <a:schemeClr val="tx1"/>
                </a:solidFill>
              </a:rPr>
              <a:t>СУЩНОСть</a:t>
            </a:r>
            <a:r>
              <a:rPr lang="ru-RU" dirty="0">
                <a:solidFill>
                  <a:schemeClr val="tx1"/>
                </a:solidFill>
              </a:rPr>
              <a:t> – атрибут - значение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модель </a:t>
            </a:r>
            <a:endParaRPr lang="ru-RU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tx1"/>
                </a:solidFill>
              </a:rPr>
              <a:t>разреженная матрица (потенциально огромное количество атрибутов)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tx1"/>
                </a:solidFill>
              </a:rPr>
              <a:t>Экономия пространства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tx1"/>
                </a:solidFill>
              </a:rPr>
              <a:t>Виды таблиц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tx1"/>
                </a:solidFill>
              </a:rPr>
              <a:t>Длинные – ссылаются на множество строк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tx1"/>
                </a:solidFill>
              </a:rPr>
              <a:t>Тощие – ссылаются на небольшое количество столбцов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tx1"/>
                </a:solidFill>
              </a:rPr>
              <a:t>Никто не отменял реляционный дизайн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pic>
        <p:nvPicPr>
          <p:cNvPr id="5122" name="Picture 2" descr="https://media.springernature.com/original/springer-static/image/art%3A10.1186%2F2047-2501-1-9/MediaObjects/13755_2012_Article_9_Fig2_HT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37" y="3638641"/>
            <a:ext cx="6051550" cy="309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15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43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231816"/>
            <a:ext cx="9676821" cy="762096"/>
          </a:xfrm>
        </p:spPr>
        <p:txBody>
          <a:bodyPr/>
          <a:lstStyle/>
          <a:p>
            <a:r>
              <a:rPr lang="ru-RU" dirty="0" smtClean="0"/>
              <a:t>Проектирование базы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1486991"/>
            <a:ext cx="8791575" cy="481044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Инфологическое проектирование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Описание бизнес компонентов, бизнес процессов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Описание информационных потребностей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Ограничения целостности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Лингвистические отношения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связи показателей (может/должен)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ER - </a:t>
            </a:r>
            <a:r>
              <a:rPr lang="ru-RU" dirty="0" smtClean="0">
                <a:solidFill>
                  <a:schemeClr val="tx1"/>
                </a:solidFill>
              </a:rPr>
              <a:t>диаграммы</a:t>
            </a:r>
          </a:p>
        </p:txBody>
      </p:sp>
    </p:spTree>
    <p:extLst>
      <p:ext uri="{BB962C8B-B14F-4D97-AF65-F5344CB8AC3E}">
        <p14:creationId xmlns:p14="http://schemas.microsoft.com/office/powerpoint/2010/main" val="341921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977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619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762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05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139547"/>
            <a:ext cx="9905998" cy="626808"/>
          </a:xfrm>
        </p:spPr>
        <p:txBody>
          <a:bodyPr/>
          <a:lstStyle/>
          <a:p>
            <a:r>
              <a:rPr lang="ru-RU" dirty="0"/>
              <a:t>Проектирование базы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766355"/>
            <a:ext cx="9905999" cy="57737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ER </a:t>
            </a:r>
            <a:r>
              <a:rPr lang="ru-RU" dirty="0" smtClean="0"/>
              <a:t>модель</a:t>
            </a:r>
          </a:p>
          <a:p>
            <a:pPr marL="0" indent="0">
              <a:buNone/>
            </a:pPr>
            <a:r>
              <a:rPr lang="ru-RU" dirty="0" smtClean="0"/>
              <a:t>Модель </a:t>
            </a:r>
            <a:r>
              <a:rPr lang="ru-RU" dirty="0"/>
              <a:t>данных, позволяющая описывать концептуальные схемы предметной области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Не про базу, а про бизнес</a:t>
            </a:r>
          </a:p>
          <a:p>
            <a:r>
              <a:rPr lang="ru-RU" dirty="0" smtClean="0"/>
              <a:t>Нотация Питера </a:t>
            </a:r>
            <a:r>
              <a:rPr lang="ru-RU" dirty="0" err="1" smtClean="0"/>
              <a:t>Чена</a:t>
            </a:r>
            <a:r>
              <a:rPr lang="ru-RU" dirty="0" smtClean="0"/>
              <a:t>/ </a:t>
            </a:r>
            <a:r>
              <a:rPr lang="en-US" dirty="0"/>
              <a:t>Crow’s </a:t>
            </a:r>
            <a:r>
              <a:rPr lang="en-US" dirty="0" smtClean="0"/>
              <a:t>Foot</a:t>
            </a:r>
            <a:r>
              <a:rPr lang="ru-RU" b="1" dirty="0" smtClean="0"/>
              <a:t> (</a:t>
            </a:r>
            <a:r>
              <a:rPr lang="ru-RU" dirty="0" smtClean="0"/>
              <a:t>воронья лапка)</a:t>
            </a:r>
          </a:p>
          <a:p>
            <a:r>
              <a:rPr lang="ru-RU" dirty="0" smtClean="0"/>
              <a:t>Устная трактовка </a:t>
            </a:r>
          </a:p>
          <a:p>
            <a:pPr lvl="1"/>
            <a:r>
              <a:rPr lang="ru-RU" dirty="0" smtClean="0"/>
              <a:t>каждый </a:t>
            </a:r>
            <a:r>
              <a:rPr lang="ru-RU" dirty="0"/>
              <a:t>МУЖЧИНА является сыном одного и только одного МУЖЧИНЫ ;</a:t>
            </a:r>
          </a:p>
          <a:p>
            <a:pPr lvl="1"/>
            <a:r>
              <a:rPr lang="ru-RU" dirty="0"/>
              <a:t>каждый МУЖЧИНА может являться отцом одного или более МУЖЧИН.</a:t>
            </a:r>
            <a:endParaRPr lang="ru-RU" dirty="0" smtClean="0"/>
          </a:p>
          <a:p>
            <a:r>
              <a:rPr lang="ru-RU" dirty="0" smtClean="0"/>
              <a:t>Артефакты</a:t>
            </a:r>
          </a:p>
          <a:p>
            <a:pPr lvl="1"/>
            <a:r>
              <a:rPr lang="ru-RU" dirty="0" smtClean="0"/>
              <a:t>Сущность</a:t>
            </a:r>
          </a:p>
          <a:p>
            <a:pPr lvl="1"/>
            <a:r>
              <a:rPr lang="ru-RU" dirty="0" smtClean="0"/>
              <a:t>Связь</a:t>
            </a:r>
          </a:p>
          <a:p>
            <a:pPr lvl="1"/>
            <a:r>
              <a:rPr lang="ru-RU" dirty="0" smtClean="0"/>
              <a:t>атрибут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6146" name="Picture 2" descr="ÐÑÐ¸Ð¼ÐµÑ ÑÐµÐºÑÑÑÐ¸Ð²Ð½Ð¾Ð³Ð¾ ÑÐ¸Ð¿Ð° ÑÐ²ÑÐ·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262" y="1819003"/>
            <a:ext cx="3989316" cy="188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6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4" y="174381"/>
            <a:ext cx="9905998" cy="565848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Проектирование базы данных</a:t>
            </a:r>
          </a:p>
        </p:txBody>
      </p:sp>
      <p:pic>
        <p:nvPicPr>
          <p:cNvPr id="7170" name="Picture 2" descr="http://images.myshared.ru/6/544322/slide_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826" y="860119"/>
            <a:ext cx="7997174" cy="599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7" y="740229"/>
            <a:ext cx="3854495" cy="284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6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231816"/>
            <a:ext cx="9676821" cy="762096"/>
          </a:xfrm>
        </p:spPr>
        <p:txBody>
          <a:bodyPr/>
          <a:lstStyle/>
          <a:p>
            <a:r>
              <a:rPr lang="ru-RU" dirty="0" smtClean="0"/>
              <a:t>Проектирование базы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1486991"/>
            <a:ext cx="8791575" cy="4810442"/>
          </a:xfrm>
        </p:spPr>
        <p:txBody>
          <a:bodyPr>
            <a:normAutofit fontScale="92500" lnSpcReduction="20000"/>
          </a:bodyPr>
          <a:lstStyle/>
          <a:p>
            <a:r>
              <a:rPr lang="ru-RU" dirty="0" err="1" smtClean="0">
                <a:solidFill>
                  <a:schemeClr val="tx1"/>
                </a:solidFill>
              </a:rPr>
              <a:t>даталогическое</a:t>
            </a:r>
            <a:r>
              <a:rPr lang="ru-RU" dirty="0" smtClean="0">
                <a:solidFill>
                  <a:schemeClr val="tx1"/>
                </a:solidFill>
              </a:rPr>
              <a:t> проектирование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Выбор модели хранения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dirty="0"/>
              <a:t>Реляционная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dirty="0"/>
              <a:t>Сетевая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Иерархическая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dirty="0"/>
              <a:t>EAV-модель (</a:t>
            </a:r>
            <a:r>
              <a:rPr lang="ru-RU" dirty="0" err="1"/>
              <a:t>Entity</a:t>
            </a:r>
            <a:r>
              <a:rPr lang="ru-RU" dirty="0"/>
              <a:t>–</a:t>
            </a:r>
            <a:r>
              <a:rPr lang="ru-RU" dirty="0" err="1"/>
              <a:t>attribute</a:t>
            </a:r>
            <a:r>
              <a:rPr lang="ru-RU" dirty="0"/>
              <a:t>–</a:t>
            </a:r>
            <a:r>
              <a:rPr lang="ru-RU" dirty="0" err="1"/>
              <a:t>value</a:t>
            </a:r>
            <a:r>
              <a:rPr lang="ru-RU" dirty="0" smtClean="0"/>
              <a:t>)</a:t>
            </a:r>
            <a:endParaRPr lang="ru-RU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Разработка логической структуры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Определить информационные единицы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Связи между ними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Имена/типы/ключи/атрибуты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На вход: инфологическая модель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На выходе: структура </a:t>
            </a:r>
            <a:r>
              <a:rPr lang="ru-RU" dirty="0" err="1" smtClean="0">
                <a:solidFill>
                  <a:schemeClr val="tx1"/>
                </a:solidFill>
              </a:rPr>
              <a:t>бд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0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231816"/>
            <a:ext cx="9676821" cy="762096"/>
          </a:xfrm>
        </p:spPr>
        <p:txBody>
          <a:bodyPr/>
          <a:lstStyle/>
          <a:p>
            <a:r>
              <a:rPr lang="ru-RU" dirty="0" smtClean="0"/>
              <a:t>Проектирование базы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1486991"/>
            <a:ext cx="8791575" cy="481044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Физическое проектирование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Создание набора таблиц и ограничений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Определение структур хранения и методов доступа для обеспечения максимально производительности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Разработка средств защиты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420570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3" y="286340"/>
            <a:ext cx="8791575" cy="72385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Основные понятия </a:t>
            </a:r>
            <a:r>
              <a:rPr lang="ru-RU" dirty="0" err="1" smtClean="0"/>
              <a:t>Бд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1193073"/>
            <a:ext cx="8791575" cy="489421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Таблицы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Столбцы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Индексы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Ограничения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Ключи</a:t>
            </a:r>
            <a:endParaRPr lang="ru-RU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Отношения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Хранимые процедуры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транзакции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391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3" y="286340"/>
            <a:ext cx="8791575" cy="72385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Основные понятия </a:t>
            </a:r>
            <a:r>
              <a:rPr lang="ru-RU" dirty="0" err="1" smtClean="0"/>
              <a:t>Бд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3" y="1193072"/>
            <a:ext cx="9431619" cy="456329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627" y="3257685"/>
            <a:ext cx="4899373" cy="249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2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332191"/>
            <a:ext cx="9905998" cy="609918"/>
          </a:xfrm>
        </p:spPr>
        <p:txBody>
          <a:bodyPr>
            <a:normAutofit/>
          </a:bodyPr>
          <a:lstStyle/>
          <a:p>
            <a:r>
              <a:rPr lang="ru-RU" dirty="0" smtClean="0"/>
              <a:t>Нормализация отношений </a:t>
            </a:r>
            <a:r>
              <a:rPr lang="ru-RU" dirty="0" err="1" smtClean="0"/>
              <a:t>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942109"/>
            <a:ext cx="9905999" cy="4849092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Цель нормализации</a:t>
            </a:r>
            <a:r>
              <a:rPr lang="ru-RU" dirty="0"/>
              <a:t>: исключить избыточное дублирование данных, которое является причиной аномалий, возникших при добавлении, редактировании и удалении кортежей(строк таблицы).</a:t>
            </a:r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Нормальная </a:t>
            </a:r>
            <a:r>
              <a:rPr lang="ru-RU" b="1" dirty="0"/>
              <a:t>форма</a:t>
            </a:r>
            <a:r>
              <a:rPr lang="ru-RU" dirty="0"/>
              <a:t> — требование, предъявляемое к структуре таблиц в теории реляционных баз данных для устранения из базы избыточных функциональных зависимостей между атрибутами (полями таблиц</a:t>
            </a:r>
            <a:r>
              <a:rPr lang="ru-RU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8871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337</TotalTime>
  <Words>482</Words>
  <Application>Microsoft Office PowerPoint</Application>
  <PresentationFormat>Широкоэкранный</PresentationFormat>
  <Paragraphs>139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Tw Cen MT</vt:lpstr>
      <vt:lpstr>Контур</vt:lpstr>
      <vt:lpstr>Проектирование базы данных</vt:lpstr>
      <vt:lpstr>Проектирование базы данных</vt:lpstr>
      <vt:lpstr>Проектирование базы данных</vt:lpstr>
      <vt:lpstr>Проектирование базы данных</vt:lpstr>
      <vt:lpstr>Проектирование базы данных</vt:lpstr>
      <vt:lpstr>Проектирование базы данных</vt:lpstr>
      <vt:lpstr>Основные понятия Бд</vt:lpstr>
      <vt:lpstr>Основные понятия Бд</vt:lpstr>
      <vt:lpstr>Нормализация отношений бд</vt:lpstr>
      <vt:lpstr>Нормализация отношений бд</vt:lpstr>
      <vt:lpstr>Нормализация отношений бд</vt:lpstr>
      <vt:lpstr>Нормализация отношений бд</vt:lpstr>
      <vt:lpstr>Нормализация отношений бд</vt:lpstr>
      <vt:lpstr>Модели данных</vt:lpstr>
      <vt:lpstr>Модели данных</vt:lpstr>
      <vt:lpstr>Модели данных</vt:lpstr>
      <vt:lpstr>Модели данных</vt:lpstr>
      <vt:lpstr>Модели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базы данных</dc:title>
  <dc:creator>Арслан Катеев</dc:creator>
  <cp:lastModifiedBy>Арслан Катеев</cp:lastModifiedBy>
  <cp:revision>27</cp:revision>
  <dcterms:created xsi:type="dcterms:W3CDTF">2018-09-09T09:42:49Z</dcterms:created>
  <dcterms:modified xsi:type="dcterms:W3CDTF">2018-09-09T15:20:08Z</dcterms:modified>
</cp:coreProperties>
</file>