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1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7E53A-81F9-4E8F-9451-F25338AFE658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CA81-D0C1-43F4-8C16-AA104F6BCEF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26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292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3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610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8344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019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738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56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812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895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2056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DDBF-2E37-4B8A-ACF8-3B389D1AB3B4}" type="datetimeFigureOut">
              <a:rPr lang="fr-FR" smtClean="0"/>
              <a:pPr/>
              <a:t>26/04/2022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0D61-8E62-4406-8541-019A53DF516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547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.jpeg"/><Relationship Id="rId3" Type="http://schemas.openxmlformats.org/officeDocument/2006/relationships/image" Target="../media/image2.png"/><Relationship Id="rId25" Type="http://schemas.openxmlformats.org/officeDocument/2006/relationships/image" Target="../media/image4.png"/><Relationship Id="rId2" Type="http://schemas.openxmlformats.org/officeDocument/2006/relationships/image" Target="../media/image1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microsoft.com/office/2007/relationships/hdphoto" Target="../media/hdphoto3.wdp"/><Relationship Id="rId28" Type="http://schemas.openxmlformats.org/officeDocument/2006/relationships/image" Target="../media/image7.png"/><Relationship Id="rId31" Type="http://schemas.openxmlformats.org/officeDocument/2006/relationships/image" Target="../media/image10.jpeg"/><Relationship Id="rId4" Type="http://schemas.openxmlformats.org/officeDocument/2006/relationships/image" Target="../media/image3.png"/><Relationship Id="rId27" Type="http://schemas.openxmlformats.org/officeDocument/2006/relationships/image" Target="../media/image6.jpeg"/><Relationship Id="rId3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jpeg"/><Relationship Id="rId3" Type="http://schemas.openxmlformats.org/officeDocument/2006/relationships/image" Target="../media/image12.png"/><Relationship Id="rId21" Type="http://schemas.openxmlformats.org/officeDocument/2006/relationships/image" Target="../media/image19.jpeg"/><Relationship Id="rId17" Type="http://schemas.openxmlformats.org/officeDocument/2006/relationships/image" Target="../media/image15.jpeg"/><Relationship Id="rId2" Type="http://schemas.openxmlformats.org/officeDocument/2006/relationships/image" Target="../media/image1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9" Type="http://schemas.openxmlformats.org/officeDocument/2006/relationships/image" Target="../media/image17.jpeg"/><Relationship Id="rId14" Type="http://schemas.microsoft.com/office/2007/relationships/hdphoto" Target="../media/hdphoto4.wdp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uage 82"/>
          <p:cNvSpPr/>
          <p:nvPr/>
        </p:nvSpPr>
        <p:spPr>
          <a:xfrm>
            <a:off x="8477956" y="1027289"/>
            <a:ext cx="3522133" cy="2393244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16080" y="176569"/>
            <a:ext cx="3902467" cy="10607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rtl="1">
              <a:lnSpc>
                <a:spcPct val="90000"/>
              </a:lnSpc>
            </a:pPr>
            <a:r>
              <a:rPr lang="ar-DZ" sz="1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Monadi" pitchFamily="18" charset="-78"/>
                <a:cs typeface="Monadi" pitchFamily="18" charset="-78"/>
              </a:rPr>
              <a:t>الجمهورية الجزائرية الديمقراطية الشعبية</a:t>
            </a:r>
          </a:p>
          <a:p>
            <a:pPr algn="ctr" rtl="1">
              <a:lnSpc>
                <a:spcPct val="90000"/>
              </a:lnSpc>
            </a:pPr>
            <a:r>
              <a:rPr lang="ar-DZ" sz="1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Monadi" pitchFamily="18" charset="-78"/>
                <a:cs typeface="Monadi" pitchFamily="18" charset="-78"/>
              </a:rPr>
              <a:t>وزارة التربية الوطنية</a:t>
            </a:r>
          </a:p>
          <a:p>
            <a:pPr algn="ctr" rtl="1">
              <a:lnSpc>
                <a:spcPct val="90000"/>
              </a:lnSpc>
            </a:pPr>
            <a:r>
              <a:rPr lang="ar-DZ" sz="1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Monadi" pitchFamily="18" charset="-78"/>
                <a:cs typeface="Monadi" pitchFamily="18" charset="-78"/>
              </a:rPr>
              <a:t>الديوان الوطني</a:t>
            </a:r>
          </a:p>
          <a:p>
            <a:pPr algn="ctr" rtl="1">
              <a:lnSpc>
                <a:spcPct val="90000"/>
              </a:lnSpc>
            </a:pPr>
            <a:r>
              <a:rPr lang="ar-DZ" sz="1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Monadi" pitchFamily="18" charset="-78"/>
                <a:cs typeface="Monadi" pitchFamily="18" charset="-78"/>
              </a:rPr>
              <a:t>للتعليم والتكوين عن بعد</a:t>
            </a:r>
            <a:endParaRPr lang="fr-FR" sz="1400" b="1" cap="all" dirty="0" smtClean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Monadi" pitchFamily="18" charset="-78"/>
              <a:cs typeface="Monadi" pitchFamily="18" charset="-78"/>
            </a:endParaRPr>
          </a:p>
          <a:p>
            <a:pPr algn="ctr" rtl="1">
              <a:lnSpc>
                <a:spcPct val="90000"/>
              </a:lnSpc>
            </a:pPr>
            <a:r>
              <a:rPr lang="ar-DZ" sz="1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Monadi" pitchFamily="18" charset="-78"/>
                <a:cs typeface="Monadi" pitchFamily="18" charset="-78"/>
              </a:rPr>
              <a:t>المركز </a:t>
            </a:r>
            <a:r>
              <a:rPr lang="ar-DZ" sz="1400" b="1" cap="all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Monadi" pitchFamily="18" charset="-78"/>
                <a:cs typeface="Monadi" pitchFamily="18" charset="-78"/>
              </a:rPr>
              <a:t>الولائي</a:t>
            </a:r>
            <a:r>
              <a:rPr lang="ar-DZ" sz="14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Monadi" pitchFamily="18" charset="-78"/>
                <a:cs typeface="Monadi" pitchFamily="18" charset="-78"/>
              </a:rPr>
              <a:t> عين الدفلى</a:t>
            </a:r>
            <a:endParaRPr lang="fr-FR" sz="1400" b="1" cap="all" dirty="0" smtClean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Monadi" pitchFamily="18" charset="-78"/>
              <a:cs typeface="Monadi" pitchFamily="18" charset="-78"/>
            </a:endParaRPr>
          </a:p>
          <a:p>
            <a:pPr algn="ctr" rtl="1"/>
            <a:endParaRPr lang="fr-FR" sz="1400" b="1" cap="all" dirty="0" smtClean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Monadi" pitchFamily="18" charset="-78"/>
              <a:cs typeface="Monadi" pitchFamily="18" charset="-78"/>
            </a:endParaRPr>
          </a:p>
          <a:p>
            <a:pPr marL="0" lvl="1" algn="ctr" rtl="1">
              <a:lnSpc>
                <a:spcPct val="90000"/>
              </a:lnSpc>
            </a:pPr>
            <a:endParaRPr lang="fr-FR" sz="1400" b="1" cap="all" dirty="0" smtClean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latin typeface="Monadi" pitchFamily="18" charset="-78"/>
              <a:cs typeface="Monadi" pitchFamily="18" charset="-78"/>
            </a:endParaRPr>
          </a:p>
        </p:txBody>
      </p:sp>
      <p:pic>
        <p:nvPicPr>
          <p:cNvPr id="8" name="Image 7" descr="one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44" y="325676"/>
            <a:ext cx="769147" cy="794784"/>
          </a:xfrm>
          <a:prstGeom prst="rect">
            <a:avLst/>
          </a:prstGeom>
        </p:spPr>
      </p:pic>
      <p:pic>
        <p:nvPicPr>
          <p:cNvPr id="9" name="Picture 2" descr="https://scontent-mrs1-1.xx.fbcdn.net/v/t1.15752-9/51431089_335577320394197_5506113911302127616_n.png?_nc_cat=102&amp;_nc_ht=scontent-mrs1-1.xx&amp;oh=e69866d2e4eb0cce67c4896a2deef598&amp;oe=5CEB8FB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8" y="397290"/>
            <a:ext cx="892261" cy="6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e 33"/>
          <p:cNvGrpSpPr/>
          <p:nvPr/>
        </p:nvGrpSpPr>
        <p:grpSpPr>
          <a:xfrm>
            <a:off x="4018853" y="3997409"/>
            <a:ext cx="3605607" cy="707886"/>
            <a:chOff x="-235647" y="2696305"/>
            <a:chExt cx="3605607" cy="862024"/>
          </a:xfrm>
        </p:grpSpPr>
        <p:sp>
          <p:nvSpPr>
            <p:cNvPr id="36" name="TextBox 13"/>
            <p:cNvSpPr txBox="1"/>
            <p:nvPr/>
          </p:nvSpPr>
          <p:spPr>
            <a:xfrm>
              <a:off x="-235647" y="2989832"/>
              <a:ext cx="3605607" cy="5232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1050" b="1" kern="0" dirty="0" smtClean="0">
                  <a:solidFill>
                    <a:srgbClr val="FFFFFF"/>
                  </a:solidFill>
                  <a:latin typeface="Monadi" pitchFamily="18"/>
                  <a:cs typeface="Monadi"/>
                </a:rPr>
                <a:t>الدخول الى الأرضية اسم المستخدم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1050" b="1" kern="0" dirty="0" smtClean="0">
                  <a:solidFill>
                    <a:srgbClr val="FFFFFF"/>
                  </a:solidFill>
                  <a:latin typeface="Monadi" pitchFamily="18"/>
                  <a:cs typeface="Monadi"/>
                </a:rPr>
                <a:t>و كلمة المر</a:t>
              </a:r>
              <a:endParaRPr lang="en-US" sz="1050" b="1" i="0" u="none" strike="noStrike" kern="1200" cap="none" spc="0" baseline="0" dirty="0">
                <a:solidFill>
                  <a:srgbClr val="FFFFFF"/>
                </a:solidFill>
                <a:uFillTx/>
                <a:latin typeface="Monadi" pitchFamily="18"/>
                <a:cs typeface="Monadi"/>
              </a:endParaRPr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2429234" y="2696305"/>
              <a:ext cx="503240" cy="86202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4000" b="1" i="0" u="none" strike="noStrike" kern="1200" cap="none" spc="0" baseline="0" dirty="0">
                <a:solidFill>
                  <a:srgbClr val="FFFF00"/>
                </a:solidFill>
                <a:uFillTx/>
                <a:latin typeface="Tw Cen MT" pitchFamily="34"/>
              </a:endParaRPr>
            </a:p>
          </p:txBody>
        </p:sp>
      </p:grpSp>
      <p:sp>
        <p:nvSpPr>
          <p:cNvPr id="41" name="ZoneTexte 40"/>
          <p:cNvSpPr txBox="1"/>
          <p:nvPr/>
        </p:nvSpPr>
        <p:spPr>
          <a:xfrm flipH="1">
            <a:off x="5991862" y="5719623"/>
            <a:ext cx="889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endParaRPr lang="fr-FR" sz="800" b="1" dirty="0">
              <a:solidFill>
                <a:srgbClr val="002060"/>
              </a:solidFill>
              <a:latin typeface="Monadi" pitchFamily="18" charset="-78"/>
              <a:cs typeface="Monadi" pitchFamily="18" charset="-78"/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24">
                    <a14:imgEffect>
                      <a14:backgroundRemoval t="10171" b="90171" l="8726" r="88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32206" y="5187448"/>
            <a:ext cx="1182881" cy="143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8221" y="777835"/>
            <a:ext cx="852209" cy="7994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Organigramme : Bande perforée 56"/>
          <p:cNvSpPr/>
          <p:nvPr/>
        </p:nvSpPr>
        <p:spPr>
          <a:xfrm>
            <a:off x="440267" y="1591733"/>
            <a:ext cx="3262489" cy="1617472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ar-DZ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امتحان </a:t>
            </a:r>
            <a:r>
              <a:rPr lang="ar-DZ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إثبات </a:t>
            </a:r>
            <a:r>
              <a:rPr lang="ar-DZ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المستوى </a:t>
            </a:r>
            <a:endParaRPr lang="fr-FR" sz="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C:\Users\CWEFD44POSTE 01\Pictures\images (7).jp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462844" y="3386666"/>
            <a:ext cx="3251200" cy="1738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0" name="ZoneTexte 59"/>
          <p:cNvSpPr txBox="1"/>
          <p:nvPr/>
        </p:nvSpPr>
        <p:spPr>
          <a:xfrm>
            <a:off x="508000" y="5102577"/>
            <a:ext cx="322862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DZ" sz="1600" b="1" dirty="0" smtClean="0"/>
              <a:t>مستشارة التوجيه </a:t>
            </a:r>
            <a:r>
              <a:rPr lang="ar-DZ" sz="1600" b="1" dirty="0" err="1" smtClean="0"/>
              <a:t>للارشاد</a:t>
            </a:r>
            <a:r>
              <a:rPr lang="ar-DZ" sz="1600" b="1" dirty="0" smtClean="0"/>
              <a:t> المدرسي والمهني</a:t>
            </a:r>
          </a:p>
          <a:p>
            <a:endParaRPr lang="ar-DZ" sz="1600" b="1" dirty="0" smtClean="0"/>
          </a:p>
          <a:p>
            <a:pPr algn="ctr"/>
            <a:r>
              <a:rPr lang="ar-DZ" sz="1600" b="1" dirty="0" smtClean="0"/>
              <a:t>*</a:t>
            </a:r>
            <a:r>
              <a:rPr lang="ar-DZ" sz="2400" b="1" dirty="0" err="1" smtClean="0"/>
              <a:t>بوسعيدي</a:t>
            </a:r>
            <a:r>
              <a:rPr lang="ar-DZ" sz="2400" b="1" dirty="0" smtClean="0"/>
              <a:t> </a:t>
            </a:r>
            <a:r>
              <a:rPr lang="ar-DZ" sz="2400" b="1" dirty="0" smtClean="0"/>
              <a:t>عائشة</a:t>
            </a:r>
            <a:r>
              <a:rPr lang="ar-DZ" sz="1600" b="1" dirty="0" smtClean="0"/>
              <a:t>*</a:t>
            </a:r>
          </a:p>
          <a:p>
            <a:pPr algn="ctr"/>
            <a:endParaRPr lang="ar-DZ" sz="1600" dirty="0" smtClean="0"/>
          </a:p>
          <a:p>
            <a:pPr algn="ctr"/>
            <a:r>
              <a:rPr lang="ar-DZ" sz="1600" b="1" dirty="0" smtClean="0"/>
              <a:t>2021/2022</a:t>
            </a:r>
          </a:p>
        </p:txBody>
      </p:sp>
      <p:sp>
        <p:nvSpPr>
          <p:cNvPr id="61" name="Pentagone 60"/>
          <p:cNvSpPr/>
          <p:nvPr/>
        </p:nvSpPr>
        <p:spPr>
          <a:xfrm>
            <a:off x="4605867" y="248356"/>
            <a:ext cx="2991555" cy="790222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كيف يمكنني التغلب على القلق في الامتحانات</a:t>
            </a:r>
            <a:endParaRPr lang="fr-FR" b="1" dirty="0"/>
          </a:p>
        </p:txBody>
      </p:sp>
      <p:sp>
        <p:nvSpPr>
          <p:cNvPr id="62" name="Organigramme : Données stockées 61"/>
          <p:cNvSpPr/>
          <p:nvPr/>
        </p:nvSpPr>
        <p:spPr>
          <a:xfrm>
            <a:off x="4436532" y="1151467"/>
            <a:ext cx="1456267" cy="793270"/>
          </a:xfrm>
          <a:prstGeom prst="flowChartOnline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1200" dirty="0" smtClean="0"/>
              <a:t>لا</a:t>
            </a:r>
            <a:r>
              <a:rPr lang="ar-DZ" sz="1200" b="1" dirty="0" smtClean="0"/>
              <a:t> تنس تناول الطعام والشراب</a:t>
            </a:r>
            <a:endParaRPr lang="fr-FR" sz="1200" b="1" dirty="0"/>
          </a:p>
        </p:txBody>
      </p:sp>
      <p:sp>
        <p:nvSpPr>
          <p:cNvPr id="64" name="Organigramme : Données stockées 63"/>
          <p:cNvSpPr/>
          <p:nvPr/>
        </p:nvSpPr>
        <p:spPr>
          <a:xfrm>
            <a:off x="6011332" y="1157112"/>
            <a:ext cx="1456267" cy="79327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تعلم كيفية الدراسة بشكل أكثر فاعلية</a:t>
            </a:r>
            <a:endParaRPr lang="fr-FR" sz="1200" b="1" dirty="0"/>
          </a:p>
        </p:txBody>
      </p:sp>
      <p:sp>
        <p:nvSpPr>
          <p:cNvPr id="65" name="Organigramme : Données stockées 64"/>
          <p:cNvSpPr/>
          <p:nvPr/>
        </p:nvSpPr>
        <p:spPr>
          <a:xfrm>
            <a:off x="4487332" y="2173111"/>
            <a:ext cx="1456267" cy="79327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مارس بعض التمارين الرياضية</a:t>
            </a:r>
            <a:endParaRPr lang="fr-FR" sz="1200" b="1" dirty="0"/>
          </a:p>
        </p:txBody>
      </p:sp>
      <p:sp>
        <p:nvSpPr>
          <p:cNvPr id="67" name="Organigramme : Données stockées 66"/>
          <p:cNvSpPr/>
          <p:nvPr/>
        </p:nvSpPr>
        <p:spPr>
          <a:xfrm>
            <a:off x="5988754" y="2206978"/>
            <a:ext cx="1456267" cy="793270"/>
          </a:xfrm>
          <a:prstGeom prst="flowChartOnline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ادرس مبكرا وفي</a:t>
            </a:r>
            <a:r>
              <a:rPr lang="ar-DZ" sz="1200" dirty="0" smtClean="0"/>
              <a:t> </a:t>
            </a:r>
            <a:r>
              <a:rPr lang="ar-DZ" sz="1200" b="1" dirty="0" smtClean="0"/>
              <a:t>أماكن</a:t>
            </a:r>
            <a:r>
              <a:rPr lang="ar-DZ" b="1" dirty="0" smtClean="0"/>
              <a:t>  </a:t>
            </a:r>
            <a:r>
              <a:rPr lang="ar-DZ" sz="1200" b="1" dirty="0" smtClean="0"/>
              <a:t>مماثلة</a:t>
            </a:r>
            <a:endParaRPr lang="fr-FR" sz="1200" b="1" dirty="0"/>
          </a:p>
        </p:txBody>
      </p:sp>
      <p:sp>
        <p:nvSpPr>
          <p:cNvPr id="68" name="Organigramme : Données stockées 67"/>
          <p:cNvSpPr/>
          <p:nvPr/>
        </p:nvSpPr>
        <p:spPr>
          <a:xfrm>
            <a:off x="4442176" y="3279422"/>
            <a:ext cx="1456267" cy="793270"/>
          </a:xfrm>
          <a:prstGeom prst="flowChartOnline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ا</a:t>
            </a:r>
            <a:r>
              <a:rPr lang="ar-DZ" sz="1200" b="1" dirty="0" smtClean="0"/>
              <a:t>حصل</a:t>
            </a:r>
            <a:r>
              <a:rPr lang="ar-DZ" b="1" dirty="0" smtClean="0"/>
              <a:t> </a:t>
            </a:r>
            <a:r>
              <a:rPr lang="ar-DZ" sz="1200" b="1" dirty="0" smtClean="0"/>
              <a:t>على قسط وافر من النوم</a:t>
            </a:r>
            <a:endParaRPr lang="fr-FR" sz="1200" b="1" dirty="0"/>
          </a:p>
        </p:txBody>
      </p:sp>
      <p:sp>
        <p:nvSpPr>
          <p:cNvPr id="70" name="Organigramme : Données stockées 69"/>
          <p:cNvSpPr/>
          <p:nvPr/>
        </p:nvSpPr>
        <p:spPr>
          <a:xfrm>
            <a:off x="6033910" y="3279422"/>
            <a:ext cx="1456267" cy="79327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ضع</a:t>
            </a:r>
            <a:r>
              <a:rPr lang="ar-DZ" b="1" dirty="0" smtClean="0"/>
              <a:t> </a:t>
            </a:r>
            <a:r>
              <a:rPr lang="ar-DZ" sz="1200" b="1" dirty="0" smtClean="0"/>
              <a:t>روتينا ثابتا قبل الامتحانات</a:t>
            </a:r>
            <a:endParaRPr lang="fr-FR" sz="1200" b="1" dirty="0"/>
          </a:p>
        </p:txBody>
      </p:sp>
      <p:sp>
        <p:nvSpPr>
          <p:cNvPr id="71" name="Organigramme : Données stockées 70"/>
          <p:cNvSpPr/>
          <p:nvPr/>
        </p:nvSpPr>
        <p:spPr>
          <a:xfrm>
            <a:off x="4543777" y="5446888"/>
            <a:ext cx="1456267" cy="793270"/>
          </a:xfrm>
          <a:prstGeom prst="flowChartOnline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قم بزيارة استشاري متخصص عند</a:t>
            </a:r>
            <a:r>
              <a:rPr lang="ar-DZ" b="1" dirty="0" smtClean="0"/>
              <a:t> </a:t>
            </a:r>
            <a:r>
              <a:rPr lang="ar-DZ" sz="1200" b="1" dirty="0" smtClean="0"/>
              <a:t>الضرورة</a:t>
            </a:r>
            <a:endParaRPr lang="fr-FR" sz="1200" b="1" dirty="0"/>
          </a:p>
        </p:txBody>
      </p:sp>
      <p:sp>
        <p:nvSpPr>
          <p:cNvPr id="72" name="Organigramme : Données stockées 71"/>
          <p:cNvSpPr/>
          <p:nvPr/>
        </p:nvSpPr>
        <p:spPr>
          <a:xfrm>
            <a:off x="6095998" y="4346223"/>
            <a:ext cx="1456267" cy="793270"/>
          </a:xfrm>
          <a:prstGeom prst="flowChartOnline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تحدث إلى مدرسك</a:t>
            </a:r>
            <a:endParaRPr lang="fr-FR" sz="1200" b="1" dirty="0"/>
          </a:p>
        </p:txBody>
      </p:sp>
      <p:sp>
        <p:nvSpPr>
          <p:cNvPr id="73" name="Organigramme : Données stockées 72"/>
          <p:cNvSpPr/>
          <p:nvPr/>
        </p:nvSpPr>
        <p:spPr>
          <a:xfrm>
            <a:off x="4509910" y="4374444"/>
            <a:ext cx="1456267" cy="79327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dirty="0" err="1" smtClean="0"/>
              <a:t>لاتتجاهل</a:t>
            </a:r>
            <a:r>
              <a:rPr lang="ar-DZ" sz="1200" dirty="0" smtClean="0"/>
              <a:t> صعوبات</a:t>
            </a:r>
            <a:r>
              <a:rPr lang="ar-DZ" dirty="0" smtClean="0"/>
              <a:t> </a:t>
            </a:r>
            <a:r>
              <a:rPr lang="ar-DZ" sz="1200" dirty="0" smtClean="0"/>
              <a:t>التعلم</a:t>
            </a:r>
            <a:endParaRPr lang="fr-FR" sz="1200" dirty="0"/>
          </a:p>
        </p:txBody>
      </p:sp>
      <p:sp>
        <p:nvSpPr>
          <p:cNvPr id="74" name="Organigramme : Données stockées 73"/>
          <p:cNvSpPr/>
          <p:nvPr/>
        </p:nvSpPr>
        <p:spPr>
          <a:xfrm>
            <a:off x="6248400" y="5413023"/>
            <a:ext cx="1456267" cy="79327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تعلم أساليب الاسترخاء</a:t>
            </a:r>
            <a:endParaRPr lang="fr-FR" sz="1200" b="1" dirty="0"/>
          </a:p>
        </p:txBody>
      </p:sp>
      <p:sp>
        <p:nvSpPr>
          <p:cNvPr id="76" name="Ellipse 75"/>
          <p:cNvSpPr/>
          <p:nvPr/>
        </p:nvSpPr>
        <p:spPr>
          <a:xfrm>
            <a:off x="8895645" y="146756"/>
            <a:ext cx="2754489" cy="8353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خطوات التغلب على الخوف في الامتحانات</a:t>
            </a:r>
            <a:endParaRPr lang="fr-FR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8511823" y="1298222"/>
            <a:ext cx="2878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الثقة العالية بالنفس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فهم المادة جيدا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تجنب المناقشات مع الزملاء فبل الامتحان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تجنب المذاكرة في اللحظة </a:t>
            </a:r>
            <a:r>
              <a:rPr lang="ar-DZ" sz="1400" b="1" dirty="0" err="1" smtClean="0"/>
              <a:t>الاخيرة</a:t>
            </a:r>
            <a:endParaRPr lang="ar-DZ" sz="1400" b="1" dirty="0" smtClean="0"/>
          </a:p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اخذ الوقت </a:t>
            </a:r>
            <a:r>
              <a:rPr lang="ar-DZ" sz="1400" b="1" dirty="0" err="1" smtClean="0"/>
              <a:t>للتامل</a:t>
            </a:r>
            <a:r>
              <a:rPr lang="ar-DZ" sz="1400" b="1" dirty="0" smtClean="0"/>
              <a:t> والاسترخاء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الالتزام بالنهج المقرر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تدوين النقاط والملاحظات الهامة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400" b="1" dirty="0" smtClean="0"/>
              <a:t>الاطلاع على امتحانات سنوات سابقة</a:t>
            </a:r>
            <a:endParaRPr lang="fr-FR" sz="1400" b="1" dirty="0"/>
          </a:p>
        </p:txBody>
      </p:sp>
      <p:pic>
        <p:nvPicPr>
          <p:cNvPr id="4" name="Picture 6" descr="مفاتيح النجاح في الدراسة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8421511" y="4096564"/>
            <a:ext cx="3386666" cy="2761436"/>
          </a:xfrm>
          <a:prstGeom prst="rect">
            <a:avLst/>
          </a:prstGeom>
          <a:noFill/>
        </p:spPr>
      </p:pic>
      <p:sp>
        <p:nvSpPr>
          <p:cNvPr id="82" name="Moins 81"/>
          <p:cNvSpPr/>
          <p:nvPr/>
        </p:nvSpPr>
        <p:spPr>
          <a:xfrm>
            <a:off x="8230890" y="2654018"/>
            <a:ext cx="3397956" cy="2269066"/>
          </a:xfrm>
          <a:prstGeom prst="mathMin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مفاتيح النجاح</a:t>
            </a:r>
            <a:endParaRPr lang="fr-FR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063" y="2753415"/>
            <a:ext cx="706587" cy="584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859" y="1576656"/>
            <a:ext cx="6762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8122" y="0"/>
            <a:ext cx="901700" cy="542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CWEFD44POSTE 01\Pictures\download (3).jpg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8613422" y="3612444"/>
            <a:ext cx="846667" cy="654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9235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uban courbé vers le bas 64"/>
          <p:cNvSpPr/>
          <p:nvPr/>
        </p:nvSpPr>
        <p:spPr>
          <a:xfrm>
            <a:off x="474135" y="0"/>
            <a:ext cx="3081866" cy="12192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كيف تستعد </a:t>
            </a:r>
            <a:r>
              <a:rPr lang="ar-DZ" b="1" smtClean="0"/>
              <a:t>للامتحانات نفسيا وذهنيا </a:t>
            </a:r>
            <a:r>
              <a:rPr lang="ar-DZ" b="1" dirty="0" smtClean="0"/>
              <a:t>وبدنيا</a:t>
            </a:r>
            <a:endParaRPr lang="fr-FR" b="1" dirty="0"/>
          </a:p>
        </p:txBody>
      </p:sp>
      <p:grpSp>
        <p:nvGrpSpPr>
          <p:cNvPr id="84" name="Group 14"/>
          <p:cNvGrpSpPr/>
          <p:nvPr/>
        </p:nvGrpSpPr>
        <p:grpSpPr>
          <a:xfrm>
            <a:off x="293510" y="3730978"/>
            <a:ext cx="3591540" cy="933774"/>
            <a:chOff x="1228298" y="2106686"/>
            <a:chExt cx="8619949" cy="2723297"/>
          </a:xfrm>
        </p:grpSpPr>
        <p:sp>
          <p:nvSpPr>
            <p:cNvPr id="85" name="Parallelogram 2"/>
            <p:cNvSpPr/>
            <p:nvPr/>
          </p:nvSpPr>
          <p:spPr>
            <a:xfrm>
              <a:off x="3736501" y="2501770"/>
              <a:ext cx="5132342" cy="1514473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dirty="0" smtClean="0"/>
                <a:t>الاستعداد الذهني</a:t>
              </a:r>
              <a:endParaRPr lang="en-IN" dirty="0"/>
            </a:p>
          </p:txBody>
        </p:sp>
        <p:sp>
          <p:nvSpPr>
            <p:cNvPr id="87" name="Oval 1"/>
            <p:cNvSpPr/>
            <p:nvPr/>
          </p:nvSpPr>
          <p:spPr>
            <a:xfrm>
              <a:off x="1228298" y="2106686"/>
              <a:ext cx="3193577" cy="2107097"/>
            </a:xfrm>
            <a:prstGeom prst="ellipse">
              <a:avLst/>
            </a:prstGeom>
            <a:solidFill>
              <a:schemeClr val="bg1"/>
            </a:solidFill>
            <a:ln w="133350" cap="flat" cmpd="thinThick">
              <a:solidFill>
                <a:schemeClr val="accent6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TextBox 6"/>
            <p:cNvSpPr txBox="1"/>
            <p:nvPr/>
          </p:nvSpPr>
          <p:spPr>
            <a:xfrm>
              <a:off x="1756935" y="2552187"/>
              <a:ext cx="2136303" cy="131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TextBox 9"/>
            <p:cNvSpPr txBox="1"/>
            <p:nvPr/>
          </p:nvSpPr>
          <p:spPr>
            <a:xfrm>
              <a:off x="4625845" y="2983074"/>
              <a:ext cx="5222402" cy="18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36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6" name="Group 14"/>
          <p:cNvGrpSpPr/>
          <p:nvPr/>
        </p:nvGrpSpPr>
        <p:grpSpPr>
          <a:xfrm>
            <a:off x="372533" y="1320800"/>
            <a:ext cx="3591540" cy="933774"/>
            <a:chOff x="1228298" y="2106686"/>
            <a:chExt cx="8619949" cy="2723297"/>
          </a:xfrm>
        </p:grpSpPr>
        <p:sp>
          <p:nvSpPr>
            <p:cNvPr id="69" name="Parallelogram 2"/>
            <p:cNvSpPr/>
            <p:nvPr/>
          </p:nvSpPr>
          <p:spPr>
            <a:xfrm>
              <a:off x="3736501" y="2501770"/>
              <a:ext cx="5132342" cy="1514473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dirty="0" smtClean="0"/>
                <a:t>الاستعداد النفسي</a:t>
              </a:r>
              <a:endParaRPr lang="en-IN" dirty="0"/>
            </a:p>
          </p:txBody>
        </p:sp>
        <p:sp>
          <p:nvSpPr>
            <p:cNvPr id="70" name="Oval 1"/>
            <p:cNvSpPr/>
            <p:nvPr/>
          </p:nvSpPr>
          <p:spPr>
            <a:xfrm>
              <a:off x="1228298" y="2106686"/>
              <a:ext cx="3193577" cy="2107097"/>
            </a:xfrm>
            <a:prstGeom prst="ellipse">
              <a:avLst/>
            </a:prstGeom>
            <a:solidFill>
              <a:schemeClr val="bg1"/>
            </a:solidFill>
            <a:ln w="133350" cap="flat" cmpd="thinThick">
              <a:solidFill>
                <a:schemeClr val="accent6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6"/>
            <p:cNvSpPr txBox="1"/>
            <p:nvPr/>
          </p:nvSpPr>
          <p:spPr>
            <a:xfrm>
              <a:off x="1756935" y="2552187"/>
              <a:ext cx="2136303" cy="131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TextBox 9"/>
            <p:cNvSpPr txBox="1"/>
            <p:nvPr/>
          </p:nvSpPr>
          <p:spPr>
            <a:xfrm>
              <a:off x="4625845" y="2983074"/>
              <a:ext cx="5222402" cy="18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36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5" name="TextBox 13"/>
          <p:cNvSpPr txBox="1"/>
          <p:nvPr/>
        </p:nvSpPr>
        <p:spPr>
          <a:xfrm>
            <a:off x="548337" y="4818386"/>
            <a:ext cx="2661488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dirty="0" smtClean="0">
                <a:solidFill>
                  <a:schemeClr val="bg1"/>
                </a:solidFill>
                <a:latin typeface="Monadi" pitchFamily="18" charset="-78"/>
                <a:cs typeface="Monadi" pitchFamily="18" charset="-78"/>
              </a:rPr>
              <a:t>حصص سمعية بصرية</a:t>
            </a:r>
            <a:endParaRPr lang="en-US" b="1" i="0" u="none" strike="noStrike" kern="1200" cap="none" spc="0" baseline="0" dirty="0">
              <a:solidFill>
                <a:schemeClr val="bg1"/>
              </a:solidFill>
              <a:uFillTx/>
              <a:latin typeface="Monadi" pitchFamily="18" charset="-78"/>
              <a:cs typeface="Monadi" pitchFamily="18" charset="-78"/>
            </a:endParaRPr>
          </a:p>
        </p:txBody>
      </p:sp>
      <p:sp>
        <p:nvSpPr>
          <p:cNvPr id="44" name="Explosion 2 43"/>
          <p:cNvSpPr/>
          <p:nvPr/>
        </p:nvSpPr>
        <p:spPr>
          <a:xfrm>
            <a:off x="6230471" y="3165664"/>
            <a:ext cx="1807703" cy="918727"/>
          </a:xfrm>
          <a:prstGeom prst="irregularSeal2">
            <a:avLst/>
          </a:prstGeom>
          <a:solidFill>
            <a:srgbClr val="0070C0"/>
          </a:solidFill>
          <a:ln w="38100">
            <a:solidFill>
              <a:srgbClr val="92D050"/>
            </a:solidFill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قبل المذاكرة</a:t>
            </a:r>
            <a:endParaRPr lang="fr-FR" sz="1200" b="1" dirty="0"/>
          </a:p>
        </p:txBody>
      </p:sp>
      <p:pic>
        <p:nvPicPr>
          <p:cNvPr id="205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561" y="1343378"/>
            <a:ext cx="879102" cy="5983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353844">
            <a:off x="443181" y="279917"/>
            <a:ext cx="867921" cy="89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5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796"/>
          <a:stretch/>
        </p:blipFill>
        <p:spPr bwMode="auto">
          <a:xfrm>
            <a:off x="449464" y="3635022"/>
            <a:ext cx="869422" cy="7450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 descr="RÃ©sultat de recherche d'images pour &quot;twitter logo png&quot;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3027" y="-5764235"/>
            <a:ext cx="5223321" cy="52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ZoneTexte 72"/>
          <p:cNvSpPr txBox="1"/>
          <p:nvPr/>
        </p:nvSpPr>
        <p:spPr>
          <a:xfrm>
            <a:off x="293510" y="2427111"/>
            <a:ext cx="311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282223" y="2111022"/>
            <a:ext cx="314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النوم المبكر وترك السهر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قم </a:t>
            </a:r>
            <a:r>
              <a:rPr lang="ar-DZ" sz="1200" b="1" dirty="0" err="1" smtClean="0"/>
              <a:t>باعداد</a:t>
            </a:r>
            <a:r>
              <a:rPr lang="ar-DZ" sz="1200" b="1" dirty="0" smtClean="0"/>
              <a:t> جدول مذاكرة لتنظيم اليوم الدراسي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حدد هدفك من الدراسة حتى تسعى لتحقيقه والوصول </a:t>
            </a:r>
            <a:r>
              <a:rPr lang="ar-DZ" sz="1200" b="1" dirty="0" err="1" smtClean="0"/>
              <a:t>اليه</a:t>
            </a:r>
            <a:r>
              <a:rPr lang="ar-DZ" sz="1200" b="1" dirty="0" smtClean="0"/>
              <a:t>.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تذكر انك تقضي وقتا ممتعا مع </a:t>
            </a:r>
            <a:r>
              <a:rPr lang="ar-DZ" sz="1200" b="1" dirty="0" err="1" smtClean="0"/>
              <a:t>اصدقائك</a:t>
            </a:r>
            <a:r>
              <a:rPr lang="ar-DZ" sz="1200" b="1" dirty="0" smtClean="0"/>
              <a:t> في المدرسة.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قم بتجهيز وترتيب </a:t>
            </a:r>
            <a:r>
              <a:rPr lang="ar-DZ" sz="1200" b="1" dirty="0" err="1" smtClean="0"/>
              <a:t>ادواتك</a:t>
            </a:r>
            <a:r>
              <a:rPr lang="ar-DZ" sz="1200" b="1" dirty="0" smtClean="0"/>
              <a:t> المدرسية.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الانتظام في حضور المحاضرات </a:t>
            </a:r>
            <a:r>
              <a:rPr lang="ar-DZ" sz="1200" b="1" dirty="0" err="1" smtClean="0"/>
              <a:t>او</a:t>
            </a:r>
            <a:r>
              <a:rPr lang="ar-DZ" sz="1200" b="1" dirty="0" smtClean="0"/>
              <a:t> الحصص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قم بتجهيز الملخصات لجميع المواد.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1200" b="1" dirty="0" smtClean="0"/>
              <a:t>ننصحك بعمل جدول زمني للمراجعة خلال </a:t>
            </a:r>
            <a:r>
              <a:rPr lang="ar-DZ" sz="1200" dirty="0" smtClean="0"/>
              <a:t>فترة الامتحانات.</a:t>
            </a:r>
          </a:p>
          <a:p>
            <a:pPr algn="r" rtl="1">
              <a:buFont typeface="Wingdings" pitchFamily="2" charset="2"/>
              <a:buChar char="ü"/>
            </a:pPr>
            <a:endParaRPr lang="fr-FR" sz="1200" dirty="0"/>
          </a:p>
        </p:txBody>
      </p:sp>
      <p:sp>
        <p:nvSpPr>
          <p:cNvPr id="96" name="ZoneTexte 95"/>
          <p:cNvSpPr txBox="1"/>
          <p:nvPr/>
        </p:nvSpPr>
        <p:spPr>
          <a:xfrm>
            <a:off x="349955" y="4576297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DZ" sz="1200" dirty="0" smtClean="0"/>
              <a:t>ت</a:t>
            </a:r>
            <a:r>
              <a:rPr lang="ar-DZ" sz="1200" b="1" dirty="0" smtClean="0"/>
              <a:t>صفح الكتب الدراسية بشكل سريع من اجل تنشيط الذهن.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ابتعد عن جميع الأمور التي تشتت انتباهك.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يمكنك الاطلاع على أسئلة الامتحانات السابقة</a:t>
            </a:r>
            <a:r>
              <a:rPr lang="ar-DZ" b="1" dirty="0" smtClean="0"/>
              <a:t>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التقليل  من الوجبات الغذائية السريعة التي تأثر على صحة العقل.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تناول الفاكهة والخضروات.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تناول المكسرات لأنها تزيد من معدل تركيزك.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تناول الفطور الصحي الخالي من الدهون والألياف.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أكثر من مشروبات الفاكهة الطبيعية والمشروبات الصحية بدلا من المشروبات الغاوية</a:t>
            </a:r>
            <a:r>
              <a:rPr lang="ar-DZ" sz="1200" dirty="0" smtClean="0"/>
              <a:t>.</a:t>
            </a:r>
            <a:r>
              <a:rPr lang="ar-DZ" dirty="0" smtClean="0"/>
              <a:t>.</a:t>
            </a:r>
            <a:endParaRPr lang="fr-FR" dirty="0"/>
          </a:p>
        </p:txBody>
      </p:sp>
      <p:grpSp>
        <p:nvGrpSpPr>
          <p:cNvPr id="101" name="Group 14"/>
          <p:cNvGrpSpPr/>
          <p:nvPr/>
        </p:nvGrpSpPr>
        <p:grpSpPr>
          <a:xfrm>
            <a:off x="4882443" y="180623"/>
            <a:ext cx="3591540" cy="933774"/>
            <a:chOff x="1228298" y="2106686"/>
            <a:chExt cx="8619949" cy="2723297"/>
          </a:xfrm>
        </p:grpSpPr>
        <p:sp>
          <p:nvSpPr>
            <p:cNvPr id="102" name="Parallelogram 2"/>
            <p:cNvSpPr/>
            <p:nvPr/>
          </p:nvSpPr>
          <p:spPr>
            <a:xfrm>
              <a:off x="3736501" y="2501770"/>
              <a:ext cx="5132342" cy="1514473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DZ" dirty="0" smtClean="0"/>
                <a:t>الاستعداد البدني</a:t>
              </a:r>
              <a:endParaRPr lang="en-IN" dirty="0"/>
            </a:p>
          </p:txBody>
        </p:sp>
        <p:sp>
          <p:nvSpPr>
            <p:cNvPr id="103" name="Oval 1"/>
            <p:cNvSpPr/>
            <p:nvPr/>
          </p:nvSpPr>
          <p:spPr>
            <a:xfrm>
              <a:off x="1228298" y="2106686"/>
              <a:ext cx="3193577" cy="2107097"/>
            </a:xfrm>
            <a:prstGeom prst="ellipse">
              <a:avLst/>
            </a:prstGeom>
            <a:solidFill>
              <a:schemeClr val="bg1"/>
            </a:solidFill>
            <a:ln w="133350" cap="flat" cmpd="thinThick">
              <a:solidFill>
                <a:schemeClr val="accent6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TextBox 6"/>
            <p:cNvSpPr txBox="1"/>
            <p:nvPr/>
          </p:nvSpPr>
          <p:spPr>
            <a:xfrm>
              <a:off x="1756935" y="2552187"/>
              <a:ext cx="2136303" cy="131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2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5" name="TextBox 9"/>
            <p:cNvSpPr txBox="1"/>
            <p:nvPr/>
          </p:nvSpPr>
          <p:spPr>
            <a:xfrm>
              <a:off x="4625845" y="2983074"/>
              <a:ext cx="5222402" cy="1846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3600" spc="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6" name="ZoneTexte 105"/>
          <p:cNvSpPr txBox="1"/>
          <p:nvPr/>
        </p:nvSpPr>
        <p:spPr>
          <a:xfrm>
            <a:off x="4989688" y="1095022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تجنب الكسل والخمول.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عليك أن تقلل بالتدريج من فترة الجلوس أمام الحاسوب أو التلفاز لكي تستعد للامتحانات وحتى تقلل من إجهاد عينيك</a:t>
            </a:r>
            <a:r>
              <a:rPr lang="ar-DZ" sz="1200" dirty="0" smtClean="0"/>
              <a:t>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1200" b="1" dirty="0" smtClean="0"/>
              <a:t>ننصحك بأخذ قسط من الراحة والنوم الجيد الذي </a:t>
            </a:r>
            <a:r>
              <a:rPr lang="ar-DZ" sz="1200" b="1" dirty="0" err="1" smtClean="0"/>
              <a:t>لايقل</a:t>
            </a:r>
            <a:r>
              <a:rPr lang="ar-DZ" sz="1200" b="1" dirty="0" smtClean="0"/>
              <a:t> عن 8 ساعات</a:t>
            </a:r>
            <a:endParaRPr lang="fr-FR" sz="1200" b="1" dirty="0"/>
          </a:p>
        </p:txBody>
      </p:sp>
      <p:sp>
        <p:nvSpPr>
          <p:cNvPr id="108" name="Ruban vers le haut 107"/>
          <p:cNvSpPr/>
          <p:nvPr/>
        </p:nvSpPr>
        <p:spPr>
          <a:xfrm>
            <a:off x="5125157" y="2190044"/>
            <a:ext cx="2822223" cy="925689"/>
          </a:xfrm>
          <a:prstGeom prst="ribbon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000" b="1" dirty="0" smtClean="0"/>
              <a:t>أدعية الامتحانات</a:t>
            </a:r>
            <a:endParaRPr lang="fr-FR" sz="20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5181600" y="4176888"/>
            <a:ext cx="2923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1200" b="1" dirty="0" smtClean="0"/>
              <a:t>اللهم إني أسالك فهم النبيين وحفظ المرسلين والملائكة المقربين</a:t>
            </a:r>
          </a:p>
          <a:p>
            <a:pPr algn="r"/>
            <a:r>
              <a:rPr lang="ar-DZ" sz="1200" b="1" dirty="0" smtClean="0"/>
              <a:t>اللهم اجعل ألسنتنا عامرة بذكرك وقلوبنا بخشيتك وأسرارنا بطاعتك انك على كل شيء قدير حسبنا ونعم الوكيل</a:t>
            </a:r>
            <a:endParaRPr lang="fr-FR" sz="1200" b="1" dirty="0"/>
          </a:p>
        </p:txBody>
      </p:sp>
      <p:sp>
        <p:nvSpPr>
          <p:cNvPr id="111" name="Explosion 2 110"/>
          <p:cNvSpPr/>
          <p:nvPr/>
        </p:nvSpPr>
        <p:spPr>
          <a:xfrm>
            <a:off x="6484472" y="5112997"/>
            <a:ext cx="1807703" cy="918727"/>
          </a:xfrm>
          <a:prstGeom prst="irregularSeal2">
            <a:avLst/>
          </a:prstGeom>
          <a:solidFill>
            <a:srgbClr val="0070C0"/>
          </a:solidFill>
          <a:ln w="38100">
            <a:solidFill>
              <a:srgbClr val="92D050"/>
            </a:solidFill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بعد المذاكرة</a:t>
            </a:r>
            <a:endParaRPr lang="fr-FR" sz="1200" b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305777" y="6107289"/>
            <a:ext cx="287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1200" b="1" dirty="0" smtClean="0"/>
              <a:t>اللهم إني استودعك </a:t>
            </a:r>
            <a:r>
              <a:rPr lang="ar-DZ" sz="1200" b="1" dirty="0" err="1" smtClean="0"/>
              <a:t>ماقرات</a:t>
            </a:r>
            <a:r>
              <a:rPr lang="ar-DZ" sz="1200" b="1" dirty="0" smtClean="0"/>
              <a:t> وما </a:t>
            </a:r>
            <a:r>
              <a:rPr lang="ar-DZ" sz="1200" b="1" dirty="0" err="1" smtClean="0"/>
              <a:t>حفضت</a:t>
            </a:r>
            <a:r>
              <a:rPr lang="ar-DZ" sz="1200" b="1" dirty="0" smtClean="0"/>
              <a:t> وما تعلمت فرده عند حاجتي إليه انك على كل شيء قدير</a:t>
            </a:r>
            <a:endParaRPr lang="fr-FR" sz="1200" b="1" dirty="0"/>
          </a:p>
        </p:txBody>
      </p:sp>
      <p:sp>
        <p:nvSpPr>
          <p:cNvPr id="113" name="Explosion 2 112"/>
          <p:cNvSpPr/>
          <p:nvPr/>
        </p:nvSpPr>
        <p:spPr>
          <a:xfrm>
            <a:off x="10063049" y="0"/>
            <a:ext cx="1807703" cy="918727"/>
          </a:xfrm>
          <a:prstGeom prst="irregularSeal2">
            <a:avLst/>
          </a:prstGeom>
          <a:solidFill>
            <a:srgbClr val="0070C0"/>
          </a:solidFill>
          <a:ln w="38100">
            <a:solidFill>
              <a:srgbClr val="92D050"/>
            </a:solidFill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يوم </a:t>
            </a:r>
            <a:r>
              <a:rPr lang="ar-DZ" sz="1200" b="1" dirty="0" err="1" smtClean="0"/>
              <a:t>المتحان</a:t>
            </a:r>
            <a:endParaRPr lang="fr-FR" sz="1200" b="1" dirty="0"/>
          </a:p>
        </p:txBody>
      </p:sp>
      <p:sp>
        <p:nvSpPr>
          <p:cNvPr id="114" name="ZoneTexte 113"/>
          <p:cNvSpPr txBox="1"/>
          <p:nvPr/>
        </p:nvSpPr>
        <p:spPr>
          <a:xfrm>
            <a:off x="9121422" y="1004711"/>
            <a:ext cx="285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1200" b="1" dirty="0" smtClean="0"/>
              <a:t>اللهم إني توكلت عليك وسلمت أمري إليك </a:t>
            </a:r>
            <a:r>
              <a:rPr lang="ar-DZ" sz="1200" b="1" dirty="0" err="1" smtClean="0"/>
              <a:t>لاملجا</a:t>
            </a:r>
            <a:r>
              <a:rPr lang="ar-DZ" sz="1200" b="1" dirty="0" smtClean="0"/>
              <a:t> ومنجى منك إليك</a:t>
            </a:r>
            <a:endParaRPr lang="fr-FR" sz="1200" b="1" dirty="0"/>
          </a:p>
        </p:txBody>
      </p:sp>
      <p:sp>
        <p:nvSpPr>
          <p:cNvPr id="115" name="Explosion 2 114"/>
          <p:cNvSpPr/>
          <p:nvPr/>
        </p:nvSpPr>
        <p:spPr>
          <a:xfrm>
            <a:off x="10074338" y="1331219"/>
            <a:ext cx="1807703" cy="918727"/>
          </a:xfrm>
          <a:prstGeom prst="irregularSeal2">
            <a:avLst/>
          </a:prstGeom>
          <a:solidFill>
            <a:srgbClr val="0070C0"/>
          </a:solidFill>
          <a:ln w="38100">
            <a:solidFill>
              <a:srgbClr val="92D050"/>
            </a:solidFill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smtClean="0"/>
              <a:t>دخول القاعة</a:t>
            </a:r>
            <a:endParaRPr lang="fr-FR" sz="1200" b="1" dirty="0"/>
          </a:p>
        </p:txBody>
      </p:sp>
      <p:sp>
        <p:nvSpPr>
          <p:cNvPr id="116" name="ZoneTexte 115"/>
          <p:cNvSpPr txBox="1"/>
          <p:nvPr/>
        </p:nvSpPr>
        <p:spPr>
          <a:xfrm>
            <a:off x="9098844" y="2291644"/>
            <a:ext cx="27883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1200" b="1" dirty="0" smtClean="0"/>
              <a:t>ربي أدخلني مدخل صدق وأخرجني مخرج صدق واجعل لي من لدنك سلطنا نصير</a:t>
            </a:r>
            <a:r>
              <a:rPr lang="ar-DZ" b="1" dirty="0" smtClean="0"/>
              <a:t>ا</a:t>
            </a:r>
            <a:endParaRPr lang="fr-FR" b="1" dirty="0"/>
          </a:p>
        </p:txBody>
      </p:sp>
      <p:sp>
        <p:nvSpPr>
          <p:cNvPr id="117" name="Explosion 2 116"/>
          <p:cNvSpPr/>
          <p:nvPr/>
        </p:nvSpPr>
        <p:spPr>
          <a:xfrm>
            <a:off x="10040471" y="2776197"/>
            <a:ext cx="1807703" cy="918727"/>
          </a:xfrm>
          <a:prstGeom prst="irregularSeal2">
            <a:avLst/>
          </a:prstGeom>
          <a:solidFill>
            <a:srgbClr val="0070C0"/>
          </a:solidFill>
          <a:ln w="38100">
            <a:solidFill>
              <a:srgbClr val="92D050"/>
            </a:solidFill>
            <a:prstDash val="sys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200" b="1" dirty="0" err="1" smtClean="0"/>
              <a:t>اثناء</a:t>
            </a:r>
            <a:r>
              <a:rPr lang="ar-DZ" sz="1200" b="1" dirty="0" smtClean="0"/>
              <a:t> الامتحان </a:t>
            </a:r>
            <a:endParaRPr lang="fr-FR" sz="1200" b="1" dirty="0"/>
          </a:p>
        </p:txBody>
      </p:sp>
      <p:sp>
        <p:nvSpPr>
          <p:cNvPr id="118" name="ZoneTexte 117"/>
          <p:cNvSpPr txBox="1"/>
          <p:nvPr/>
        </p:nvSpPr>
        <p:spPr>
          <a:xfrm>
            <a:off x="9448801" y="3759200"/>
            <a:ext cx="2404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1200" b="1" dirty="0" smtClean="0"/>
              <a:t>لا اله إلا أنت سبحانك إني كنت من الظالمين </a:t>
            </a:r>
            <a:r>
              <a:rPr lang="ar-DZ" sz="1200" b="1" dirty="0" err="1" smtClean="0"/>
              <a:t>ياحي</a:t>
            </a:r>
            <a:r>
              <a:rPr lang="ar-DZ" sz="1200" b="1" dirty="0" smtClean="0"/>
              <a:t> </a:t>
            </a:r>
            <a:r>
              <a:rPr lang="ar-DZ" sz="1200" b="1" dirty="0" err="1" smtClean="0"/>
              <a:t>ياقيوم</a:t>
            </a:r>
            <a:r>
              <a:rPr lang="ar-DZ" sz="1200" b="1" dirty="0" smtClean="0"/>
              <a:t> برحمتك استغيث </a:t>
            </a:r>
          </a:p>
          <a:p>
            <a:pPr algn="r"/>
            <a:r>
              <a:rPr lang="ar-DZ" sz="1200" b="1" dirty="0" smtClean="0"/>
              <a:t>رب أن مسني الضر وأنت ارحم الراحمين</a:t>
            </a:r>
            <a:r>
              <a:rPr lang="ar-DZ" b="1" dirty="0" smtClean="0"/>
              <a:t>.</a:t>
            </a:r>
            <a:endParaRPr lang="fr-FR" b="1" dirty="0"/>
          </a:p>
        </p:txBody>
      </p:sp>
      <p:pic>
        <p:nvPicPr>
          <p:cNvPr id="5" name="Picture 3" descr="C:\Users\CWEFD44POSTE 01\Pictures\images (18)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00978" y="158043"/>
            <a:ext cx="1027289" cy="632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C:\Users\CWEFD44POSTE 01\Pictures\images (9)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655734" y="5373510"/>
            <a:ext cx="903111" cy="554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5" descr="C:\Users\CWEFD44POSTE 01\Pictures\images (4)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9426222" y="2957689"/>
            <a:ext cx="733779" cy="553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5" name="Picture 7" descr="C:\Users\CWEFD44POSTE 01\Pictures\download (2).jp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305776" y="3364089"/>
            <a:ext cx="1004711" cy="801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C:\Users\CWEFD44POSTE 01\Pictures\download (4)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9290756" y="1591734"/>
            <a:ext cx="903112" cy="541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C:\Users\CWEFD44POSTE 01\Pictures\11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20152089">
            <a:off x="9403644" y="225778"/>
            <a:ext cx="802922" cy="462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9" name="Parchemin horizontal 118"/>
          <p:cNvSpPr/>
          <p:nvPr/>
        </p:nvSpPr>
        <p:spPr>
          <a:xfrm>
            <a:off x="9832623" y="4413956"/>
            <a:ext cx="1933222" cy="756356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ملاحظة هامة</a:t>
            </a:r>
            <a:endParaRPr lang="fr-FR" dirty="0"/>
          </a:p>
        </p:txBody>
      </p:sp>
      <p:sp>
        <p:nvSpPr>
          <p:cNvPr id="120" name="ZoneTexte 119"/>
          <p:cNvSpPr txBox="1"/>
          <p:nvPr/>
        </p:nvSpPr>
        <p:spPr>
          <a:xfrm>
            <a:off x="9381067" y="5260622"/>
            <a:ext cx="26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1200" b="1" dirty="0" smtClean="0"/>
              <a:t>الاستعداد الجيد للامتحان يكون من بداية العام الدراسي بمتابعة الأساتذة على مستوى الأرضية </a:t>
            </a:r>
            <a:r>
              <a:rPr lang="ar-DZ" sz="1200" b="1" dirty="0" err="1" smtClean="0"/>
              <a:t>و</a:t>
            </a:r>
            <a:r>
              <a:rPr lang="ar-DZ" sz="1200" b="1" dirty="0" smtClean="0"/>
              <a:t> كذا حل التمارين ومراجعة الدروس في المنزل. </a:t>
            </a:r>
            <a:endParaRPr lang="fr-FR" sz="1200" b="1" dirty="0"/>
          </a:p>
        </p:txBody>
      </p:sp>
      <p:pic>
        <p:nvPicPr>
          <p:cNvPr id="2058" name="Picture 10" descr="C:\Users\CWEFD44POSTE 01\Pictures\unnamed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9618134" y="5949245"/>
            <a:ext cx="2381955" cy="908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3430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588</TotalTime>
  <Words>433</Words>
  <Application>Microsoft Office PowerPoint</Application>
  <PresentationFormat>Personnalisé</PresentationFormat>
  <Paragraphs>73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Frioua</dc:creator>
  <cp:lastModifiedBy>CWEFD44POSTE 01</cp:lastModifiedBy>
  <cp:revision>71</cp:revision>
  <dcterms:created xsi:type="dcterms:W3CDTF">2019-02-13T17:56:43Z</dcterms:created>
  <dcterms:modified xsi:type="dcterms:W3CDTF">2022-04-26T12:33:58Z</dcterms:modified>
</cp:coreProperties>
</file>