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78" r:id="rId4"/>
    <p:sldId id="262" r:id="rId5"/>
    <p:sldId id="269" r:id="rId6"/>
    <p:sldId id="271" r:id="rId7"/>
    <p:sldId id="287" r:id="rId8"/>
    <p:sldId id="259" r:id="rId9"/>
    <p:sldId id="272" r:id="rId10"/>
    <p:sldId id="282" r:id="rId11"/>
    <p:sldId id="273" r:id="rId12"/>
    <p:sldId id="283" r:id="rId13"/>
    <p:sldId id="284" r:id="rId14"/>
    <p:sldId id="261" r:id="rId15"/>
    <p:sldId id="274" r:id="rId16"/>
    <p:sldId id="264" r:id="rId17"/>
    <p:sldId id="265" r:id="rId18"/>
    <p:sldId id="266" r:id="rId19"/>
    <p:sldId id="286" r:id="rId20"/>
    <p:sldId id="276" r:id="rId21"/>
    <p:sldId id="277"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0000"/>
    <a:srgbClr val="ACACAC"/>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9945C2-6590-4D52-AA69-D02F3B2FF25C}" v="64" dt="2023-06-12T23:57:20.587"/>
    <p1510:client id="{204923E3-CA97-4174-97FB-512F4844CD62}" v="2038" dt="2023-06-05T23:11:33.447"/>
    <p1510:client id="{3D6C3ABF-16E1-478A-9A86-7A6217A05CC8}" v="32" dt="2023-06-12T23:49:24.978"/>
    <p1510:client id="{4C44E397-DD01-4946-999B-A24F313D4975}" v="2" dt="2023-06-12T23:57:40.332"/>
    <p1510:client id="{F79E3DFC-278E-453F-92C1-9BCE140264EA}" v="14" dt="2023-06-12T23:51:58.053"/>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pic>
        <p:nvPicPr>
          <p:cNvPr id="3" name="Imagem 2" descr="Logotipo, nome da empresa&#10;&#10;Descrição gerada automaticamente">
            <a:extLst>
              <a:ext uri="{FF2B5EF4-FFF2-40B4-BE49-F238E27FC236}">
                <a16:creationId xmlns:a16="http://schemas.microsoft.com/office/drawing/2014/main" id="{D209983B-3E2A-E718-A8B0-EF6C64721688}"/>
              </a:ext>
            </a:extLst>
          </p:cNvPr>
          <p:cNvPicPr>
            <a:picLocks noChangeAspect="1"/>
          </p:cNvPicPr>
          <p:nvPr userDrawn="1"/>
        </p:nvPicPr>
        <p:blipFill rotWithShape="1">
          <a:blip r:embed="rId2">
            <a:lum bright="70000" contrast="-70000"/>
            <a:extLst>
              <a:ext uri="{28A0092B-C50C-407E-A947-70E740481C1C}">
                <a14:useLocalDpi xmlns:a14="http://schemas.microsoft.com/office/drawing/2010/main" val="0"/>
              </a:ext>
            </a:extLst>
          </a:blip>
          <a:srcRect t="10900" b="11413"/>
          <a:stretch/>
        </p:blipFill>
        <p:spPr>
          <a:xfrm>
            <a:off x="11110144" y="5966690"/>
            <a:ext cx="1081855" cy="900545"/>
          </a:xfrm>
          <a:prstGeom prst="rect">
            <a:avLst/>
          </a:prstGeom>
        </p:spPr>
      </p:pic>
    </p:spTree>
    <p:extLst>
      <p:ext uri="{BB962C8B-B14F-4D97-AF65-F5344CB8AC3E}">
        <p14:creationId xmlns:p14="http://schemas.microsoft.com/office/powerpoint/2010/main" val="186684114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7506996"/>
      </p:ext>
    </p:extLst>
  </p:cSld>
  <p:clrMap bg1="lt1" tx1="dk1" bg2="lt2" tx2="dk2" accent1="accent1" accent2="accent2" accent3="accent3" accent4="accent4" accent5="accent5" accent6="accent6" hlink="hlink" folHlink="folHlink"/>
  <p:sldLayoutIdLst>
    <p:sldLayoutId id="214748372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github.com/d4rkwav3/projetoa3.2023.1/releases/tag/version.0.0.1"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a:extLst>
              <a:ext uri="{FF2B5EF4-FFF2-40B4-BE49-F238E27FC236}">
                <a16:creationId xmlns:a16="http://schemas.microsoft.com/office/drawing/2014/main" id="{5D4758F2-EC14-DA02-9A4B-E330390217CA}"/>
              </a:ext>
            </a:extLst>
          </p:cNvPr>
          <p:cNvSpPr/>
          <p:nvPr/>
        </p:nvSpPr>
        <p:spPr>
          <a:xfrm>
            <a:off x="1" y="289"/>
            <a:ext cx="12192000" cy="6858000"/>
          </a:xfrm>
          <a:prstGeom prst="rect">
            <a:avLst/>
          </a:prstGeom>
          <a:gradFill flip="none" rotWithShape="1">
            <a:gsLst>
              <a:gs pos="0">
                <a:srgbClr val="FFFFFF"/>
              </a:gs>
              <a:gs pos="32000">
                <a:srgbClr val="ACACAC"/>
              </a:gs>
              <a:gs pos="64000">
                <a:srgbClr val="680000"/>
              </a:gs>
              <a:gs pos="94000">
                <a:srgbClr val="000000"/>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7" name="Agrupar 16">
            <a:extLst>
              <a:ext uri="{FF2B5EF4-FFF2-40B4-BE49-F238E27FC236}">
                <a16:creationId xmlns:a16="http://schemas.microsoft.com/office/drawing/2014/main" id="{F6188C9C-DAB3-CBE9-4F24-EA9B1F4C05FE}"/>
              </a:ext>
            </a:extLst>
          </p:cNvPr>
          <p:cNvGrpSpPr/>
          <p:nvPr/>
        </p:nvGrpSpPr>
        <p:grpSpPr>
          <a:xfrm>
            <a:off x="5968659" y="76017"/>
            <a:ext cx="5934205" cy="6521983"/>
            <a:chOff x="5968659" y="76017"/>
            <a:chExt cx="5934205" cy="6521983"/>
          </a:xfrm>
          <a:effectLst>
            <a:outerShdw blurRad="50800" dist="50800" dir="5400000" algn="ctr" rotWithShape="0">
              <a:srgbClr val="000000"/>
            </a:outerShdw>
          </a:effectLst>
        </p:grpSpPr>
        <p:grpSp>
          <p:nvGrpSpPr>
            <p:cNvPr id="16" name="Agrupar 15">
              <a:extLst>
                <a:ext uri="{FF2B5EF4-FFF2-40B4-BE49-F238E27FC236}">
                  <a16:creationId xmlns:a16="http://schemas.microsoft.com/office/drawing/2014/main" id="{57783667-5BD8-C66F-69A5-447F31091F60}"/>
                </a:ext>
              </a:extLst>
            </p:cNvPr>
            <p:cNvGrpSpPr/>
            <p:nvPr/>
          </p:nvGrpSpPr>
          <p:grpSpPr>
            <a:xfrm>
              <a:off x="7609944" y="76017"/>
              <a:ext cx="2001892" cy="1905000"/>
              <a:chOff x="7939316" y="1627305"/>
              <a:chExt cx="2001892" cy="1905000"/>
            </a:xfrm>
          </p:grpSpPr>
          <p:sp>
            <p:nvSpPr>
              <p:cNvPr id="15" name="Elipse 14">
                <a:extLst>
                  <a:ext uri="{FF2B5EF4-FFF2-40B4-BE49-F238E27FC236}">
                    <a16:creationId xmlns:a16="http://schemas.microsoft.com/office/drawing/2014/main" id="{4BB08DD4-3BB3-6D3B-C90C-39C20FEEC056}"/>
                  </a:ext>
                </a:extLst>
              </p:cNvPr>
              <p:cNvSpPr/>
              <p:nvPr/>
            </p:nvSpPr>
            <p:spPr>
              <a:xfrm>
                <a:off x="7939316" y="1627305"/>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8" name="Picture 4" descr="Símbolo de saúde feminina - ícones de logotipo grátis">
                <a:extLst>
                  <a:ext uri="{FF2B5EF4-FFF2-40B4-BE49-F238E27FC236}">
                    <a16:creationId xmlns:a16="http://schemas.microsoft.com/office/drawing/2014/main" id="{7D49A070-878F-C067-8E6A-19391D515C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5514" y="1650586"/>
                <a:ext cx="1841045" cy="18410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Agrupar 32">
              <a:extLst>
                <a:ext uri="{FF2B5EF4-FFF2-40B4-BE49-F238E27FC236}">
                  <a16:creationId xmlns:a16="http://schemas.microsoft.com/office/drawing/2014/main" id="{E0FB07D5-C2EC-617E-D2C2-51DF8A568407}"/>
                </a:ext>
              </a:extLst>
            </p:cNvPr>
            <p:cNvGrpSpPr/>
            <p:nvPr/>
          </p:nvGrpSpPr>
          <p:grpSpPr>
            <a:xfrm>
              <a:off x="6720696" y="2362414"/>
              <a:ext cx="2001892" cy="1905000"/>
              <a:chOff x="6693397" y="2234934"/>
              <a:chExt cx="2001892" cy="1905000"/>
            </a:xfrm>
          </p:grpSpPr>
          <p:sp>
            <p:nvSpPr>
              <p:cNvPr id="19" name="Elipse 18">
                <a:extLst>
                  <a:ext uri="{FF2B5EF4-FFF2-40B4-BE49-F238E27FC236}">
                    <a16:creationId xmlns:a16="http://schemas.microsoft.com/office/drawing/2014/main" id="{2B3F173E-4EFC-F7CD-F90F-A5667FB5C8EC}"/>
                  </a:ext>
                </a:extLst>
              </p:cNvPr>
              <p:cNvSpPr/>
              <p:nvPr/>
            </p:nvSpPr>
            <p:spPr>
              <a:xfrm>
                <a:off x="6693397" y="2234934"/>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48" name="Picture 24" descr="Dormir - ícones de do utilizador grátis">
                <a:extLst>
                  <a:ext uri="{FF2B5EF4-FFF2-40B4-BE49-F238E27FC236}">
                    <a16:creationId xmlns:a16="http://schemas.microsoft.com/office/drawing/2014/main" id="{32515EB7-09BF-904F-8C79-CE7380366D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3699" y="2511842"/>
                <a:ext cx="1351183" cy="13511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Agrupar 30">
              <a:extLst>
                <a:ext uri="{FF2B5EF4-FFF2-40B4-BE49-F238E27FC236}">
                  <a16:creationId xmlns:a16="http://schemas.microsoft.com/office/drawing/2014/main" id="{8104B60E-A6A1-0958-01A8-224968650094}"/>
                </a:ext>
              </a:extLst>
            </p:cNvPr>
            <p:cNvGrpSpPr/>
            <p:nvPr/>
          </p:nvGrpSpPr>
          <p:grpSpPr>
            <a:xfrm>
              <a:off x="9687602" y="3902517"/>
              <a:ext cx="2001892" cy="1905000"/>
              <a:chOff x="7158865" y="4267414"/>
              <a:chExt cx="2001892" cy="1905000"/>
            </a:xfrm>
          </p:grpSpPr>
          <p:sp>
            <p:nvSpPr>
              <p:cNvPr id="23" name="Elipse 22">
                <a:extLst>
                  <a:ext uri="{FF2B5EF4-FFF2-40B4-BE49-F238E27FC236}">
                    <a16:creationId xmlns:a16="http://schemas.microsoft.com/office/drawing/2014/main" id="{E3813690-F2F4-C2A7-7101-9F80CA556B9E}"/>
                  </a:ext>
                </a:extLst>
              </p:cNvPr>
              <p:cNvSpPr/>
              <p:nvPr/>
            </p:nvSpPr>
            <p:spPr>
              <a:xfrm>
                <a:off x="7158865" y="4267414"/>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52" name="Picture 28" descr="Frutas - ícones de comida grátis">
                <a:extLst>
                  <a:ext uri="{FF2B5EF4-FFF2-40B4-BE49-F238E27FC236}">
                    <a16:creationId xmlns:a16="http://schemas.microsoft.com/office/drawing/2014/main" id="{456312FE-5321-BDF6-C0EC-AE59ADF232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5971" y="4572753"/>
                <a:ext cx="1287680" cy="12876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Agrupar 28">
              <a:extLst>
                <a:ext uri="{FF2B5EF4-FFF2-40B4-BE49-F238E27FC236}">
                  <a16:creationId xmlns:a16="http://schemas.microsoft.com/office/drawing/2014/main" id="{B1E6ED81-0E16-04C8-7D53-428A7A7A7934}"/>
                </a:ext>
              </a:extLst>
            </p:cNvPr>
            <p:cNvGrpSpPr/>
            <p:nvPr/>
          </p:nvGrpSpPr>
          <p:grpSpPr>
            <a:xfrm>
              <a:off x="5968659" y="4693000"/>
              <a:ext cx="2001892" cy="1905000"/>
              <a:chOff x="5062886" y="4267414"/>
              <a:chExt cx="2001892" cy="1905000"/>
            </a:xfrm>
          </p:grpSpPr>
          <p:sp>
            <p:nvSpPr>
              <p:cNvPr id="25" name="Elipse 24">
                <a:extLst>
                  <a:ext uri="{FF2B5EF4-FFF2-40B4-BE49-F238E27FC236}">
                    <a16:creationId xmlns:a16="http://schemas.microsoft.com/office/drawing/2014/main" id="{7A41BF1D-FA2E-6143-9047-E222B55D77B7}"/>
                  </a:ext>
                </a:extLst>
              </p:cNvPr>
              <p:cNvSpPr/>
              <p:nvPr/>
            </p:nvSpPr>
            <p:spPr>
              <a:xfrm>
                <a:off x="5062886" y="4267414"/>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50" name="Picture 26" descr="Fitness Silhouette PNG Download Grátis | PNG Arts">
                <a:extLst>
                  <a:ext uri="{FF2B5EF4-FFF2-40B4-BE49-F238E27FC236}">
                    <a16:creationId xmlns:a16="http://schemas.microsoft.com/office/drawing/2014/main" id="{CCD2F5E0-EAFB-06E7-B9A6-0FFD3722835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785"/>
              <a:stretch/>
            </p:blipFill>
            <p:spPr bwMode="auto">
              <a:xfrm>
                <a:off x="5341543" y="4549318"/>
                <a:ext cx="1444578" cy="13411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Agrupar 34">
              <a:extLst>
                <a:ext uri="{FF2B5EF4-FFF2-40B4-BE49-F238E27FC236}">
                  <a16:creationId xmlns:a16="http://schemas.microsoft.com/office/drawing/2014/main" id="{E5074A7D-E68A-ABEA-4CE5-D873970C6C7F}"/>
                </a:ext>
              </a:extLst>
            </p:cNvPr>
            <p:cNvGrpSpPr/>
            <p:nvPr/>
          </p:nvGrpSpPr>
          <p:grpSpPr>
            <a:xfrm>
              <a:off x="9900972" y="1342128"/>
              <a:ext cx="2001892" cy="1905000"/>
              <a:chOff x="3360184" y="4863739"/>
              <a:chExt cx="2001892" cy="1905000"/>
            </a:xfrm>
          </p:grpSpPr>
          <p:sp>
            <p:nvSpPr>
              <p:cNvPr id="27" name="Elipse 26">
                <a:extLst>
                  <a:ext uri="{FF2B5EF4-FFF2-40B4-BE49-F238E27FC236}">
                    <a16:creationId xmlns:a16="http://schemas.microsoft.com/office/drawing/2014/main" id="{7EB6A8E0-089E-1A5B-77E3-725730C6310D}"/>
                  </a:ext>
                </a:extLst>
              </p:cNvPr>
              <p:cNvSpPr/>
              <p:nvPr/>
            </p:nvSpPr>
            <p:spPr>
              <a:xfrm>
                <a:off x="3360184" y="4863739"/>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54" name="Picture 30" descr="Coração - ícones de médico grátis">
                <a:extLst>
                  <a:ext uri="{FF2B5EF4-FFF2-40B4-BE49-F238E27FC236}">
                    <a16:creationId xmlns:a16="http://schemas.microsoft.com/office/drawing/2014/main" id="{72A11D34-EF4C-34D6-7448-A1C601A70C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5061" y="5169358"/>
                <a:ext cx="1293761" cy="129376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4" name="CaixaDeTexto 43">
            <a:extLst>
              <a:ext uri="{FF2B5EF4-FFF2-40B4-BE49-F238E27FC236}">
                <a16:creationId xmlns:a16="http://schemas.microsoft.com/office/drawing/2014/main" id="{482D7F11-DD7D-CE2B-4A45-02C167CD72C8}"/>
              </a:ext>
            </a:extLst>
          </p:cNvPr>
          <p:cNvSpPr txBox="1"/>
          <p:nvPr/>
        </p:nvSpPr>
        <p:spPr>
          <a:xfrm>
            <a:off x="539149" y="3363908"/>
            <a:ext cx="4632385" cy="1077218"/>
          </a:xfrm>
          <a:prstGeom prst="rect">
            <a:avLst/>
          </a:prstGeom>
          <a:noFill/>
        </p:spPr>
        <p:txBody>
          <a:bodyPr wrap="square" rtlCol="0">
            <a:spAutoFit/>
          </a:bodyPr>
          <a:lstStyle/>
          <a:p>
            <a:pPr algn="ctr"/>
            <a:r>
              <a:rPr lang="pt-BR" sz="3200" b="1">
                <a:solidFill>
                  <a:srgbClr val="FFFFFF"/>
                </a:solidFill>
                <a:latin typeface="Arial" panose="020B0604020202020204" pitchFamily="34" charset="0"/>
                <a:cs typeface="Arial" panose="020B0604020202020204" pitchFamily="34" charset="0"/>
              </a:rPr>
              <a:t>PROJETO A3</a:t>
            </a:r>
          </a:p>
          <a:p>
            <a:pPr algn="ctr"/>
            <a:r>
              <a:rPr lang="pt-BR" sz="3200" b="1">
                <a:solidFill>
                  <a:srgbClr val="FFFFFF"/>
                </a:solidFill>
                <a:latin typeface="Arial" panose="020B0604020202020204" pitchFamily="34" charset="0"/>
                <a:cs typeface="Arial" panose="020B0604020202020204" pitchFamily="34" charset="0"/>
              </a:rPr>
              <a:t>Saúde &amp; Bem-estar</a:t>
            </a:r>
          </a:p>
        </p:txBody>
      </p:sp>
      <p:grpSp>
        <p:nvGrpSpPr>
          <p:cNvPr id="4" name="Agrupar 3">
            <a:extLst>
              <a:ext uri="{FF2B5EF4-FFF2-40B4-BE49-F238E27FC236}">
                <a16:creationId xmlns:a16="http://schemas.microsoft.com/office/drawing/2014/main" id="{6CA174C7-BA13-308D-A1AE-E0D0A189B7B5}"/>
              </a:ext>
            </a:extLst>
          </p:cNvPr>
          <p:cNvGrpSpPr/>
          <p:nvPr/>
        </p:nvGrpSpPr>
        <p:grpSpPr>
          <a:xfrm>
            <a:off x="1594914" y="880771"/>
            <a:ext cx="2520853" cy="2698219"/>
            <a:chOff x="1594914" y="880771"/>
            <a:chExt cx="2520853" cy="2698219"/>
          </a:xfrm>
        </p:grpSpPr>
        <p:pic>
          <p:nvPicPr>
            <p:cNvPr id="26" name="Imagem 25" descr="Logotipo, nome da empresa&#10;&#10;Descrição gerada automaticamente">
              <a:extLst>
                <a:ext uri="{FF2B5EF4-FFF2-40B4-BE49-F238E27FC236}">
                  <a16:creationId xmlns:a16="http://schemas.microsoft.com/office/drawing/2014/main" id="{2D296DA6-BA4B-DA38-A8DA-1BE540D26BBD}"/>
                </a:ext>
              </a:extLst>
            </p:cNvPr>
            <p:cNvPicPr>
              <a:picLocks noChangeAspect="1"/>
            </p:cNvPicPr>
            <p:nvPr/>
          </p:nvPicPr>
          <p:blipFill rotWithShape="1">
            <a:blip r:embed="rId7">
              <a:extLst>
                <a:ext uri="{28A0092B-C50C-407E-A947-70E740481C1C}">
                  <a14:useLocalDpi xmlns:a14="http://schemas.microsoft.com/office/drawing/2010/main" val="0"/>
                </a:ext>
              </a:extLst>
            </a:blip>
            <a:srcRect l="30387" t="14608" r="29869" b="32052"/>
            <a:stretch/>
          </p:blipFill>
          <p:spPr>
            <a:xfrm>
              <a:off x="1594914" y="880771"/>
              <a:ext cx="2520853" cy="1905000"/>
            </a:xfrm>
            <a:prstGeom prst="rect">
              <a:avLst/>
            </a:prstGeom>
          </p:spPr>
        </p:pic>
        <p:pic>
          <p:nvPicPr>
            <p:cNvPr id="3" name="Imagem 2" descr="Texto&#10;&#10;Descrição gerada automaticamente">
              <a:extLst>
                <a:ext uri="{FF2B5EF4-FFF2-40B4-BE49-F238E27FC236}">
                  <a16:creationId xmlns:a16="http://schemas.microsoft.com/office/drawing/2014/main" id="{9943D8F1-EA64-1BEB-8F66-976BC902A91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76881" y="2362414"/>
              <a:ext cx="2160638" cy="1216576"/>
            </a:xfrm>
            <a:prstGeom prst="rect">
              <a:avLst/>
            </a:prstGeom>
          </p:spPr>
        </p:pic>
      </p:grpSp>
    </p:spTree>
    <p:extLst>
      <p:ext uri="{BB962C8B-B14F-4D97-AF65-F5344CB8AC3E}">
        <p14:creationId xmlns:p14="http://schemas.microsoft.com/office/powerpoint/2010/main" val="515439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1EB6B7A-13B0-D5AB-68D1-335C14398DD2}"/>
              </a:ext>
            </a:extLst>
          </p:cNvPr>
          <p:cNvSpPr/>
          <p:nvPr/>
        </p:nvSpPr>
        <p:spPr>
          <a:xfrm>
            <a:off x="0" y="1"/>
            <a:ext cx="12192000" cy="815788"/>
          </a:xfrm>
          <a:prstGeom prst="rect">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C1ADDEB3-4E47-AB29-1434-587284516CF3}"/>
              </a:ext>
            </a:extLst>
          </p:cNvPr>
          <p:cNvSpPr txBox="1"/>
          <p:nvPr/>
        </p:nvSpPr>
        <p:spPr>
          <a:xfrm>
            <a:off x="0" y="115507"/>
            <a:ext cx="6100558" cy="584775"/>
          </a:xfrm>
          <a:prstGeom prst="rect">
            <a:avLst/>
          </a:prstGeom>
          <a:noFill/>
        </p:spPr>
        <p:txBody>
          <a:bodyPr wrap="square" lIns="91440" tIns="45720" rIns="91440" bIns="45720" rtlCol="0" anchor="t">
            <a:spAutoFit/>
          </a:bodyPr>
          <a:lstStyle/>
          <a:p>
            <a:r>
              <a:rPr lang="pt-BR" sz="3200" b="1">
                <a:solidFill>
                  <a:srgbClr val="FFFFFF"/>
                </a:solidFill>
                <a:latin typeface="Arial"/>
                <a:ea typeface="+mn-lt"/>
                <a:cs typeface="Arial"/>
              </a:rPr>
              <a:t>ESTRUTURA DA APLICAÇÃO</a:t>
            </a:r>
            <a:endParaRPr lang="pt-BR"/>
          </a:p>
        </p:txBody>
      </p:sp>
      <p:sp>
        <p:nvSpPr>
          <p:cNvPr id="4" name="CaixaDeTexto 3">
            <a:extLst>
              <a:ext uri="{FF2B5EF4-FFF2-40B4-BE49-F238E27FC236}">
                <a16:creationId xmlns:a16="http://schemas.microsoft.com/office/drawing/2014/main" id="{BC227C0A-C202-04F3-D61E-C011E603F977}"/>
              </a:ext>
            </a:extLst>
          </p:cNvPr>
          <p:cNvSpPr txBox="1"/>
          <p:nvPr/>
        </p:nvSpPr>
        <p:spPr>
          <a:xfrm>
            <a:off x="213451" y="931295"/>
            <a:ext cx="4632385" cy="523220"/>
          </a:xfrm>
          <a:prstGeom prst="rect">
            <a:avLst/>
          </a:prstGeom>
          <a:noFill/>
        </p:spPr>
        <p:txBody>
          <a:bodyPr wrap="square" lIns="91440" tIns="45720" rIns="91440" bIns="45720" rtlCol="0" anchor="t">
            <a:spAutoFit/>
          </a:bodyPr>
          <a:lstStyle/>
          <a:p>
            <a:r>
              <a:rPr lang="pt-BR" sz="2800" b="1" err="1">
                <a:solidFill>
                  <a:srgbClr val="000000"/>
                </a:solidFill>
                <a:latin typeface="Arial"/>
                <a:cs typeface="Arial"/>
              </a:rPr>
              <a:t>Microsserviços</a:t>
            </a:r>
            <a:endParaRPr lang="pt-BR"/>
          </a:p>
        </p:txBody>
      </p:sp>
      <p:pic>
        <p:nvPicPr>
          <p:cNvPr id="7" name="Imagem 7" descr="Diagrama&#10;&#10;Descrição gerada automaticamente">
            <a:extLst>
              <a:ext uri="{FF2B5EF4-FFF2-40B4-BE49-F238E27FC236}">
                <a16:creationId xmlns:a16="http://schemas.microsoft.com/office/drawing/2014/main" id="{1854A1C8-9E17-354B-120C-82DB62DED70E}"/>
              </a:ext>
            </a:extLst>
          </p:cNvPr>
          <p:cNvPicPr>
            <a:picLocks noChangeAspect="1"/>
          </p:cNvPicPr>
          <p:nvPr/>
        </p:nvPicPr>
        <p:blipFill>
          <a:blip r:embed="rId2"/>
          <a:stretch>
            <a:fillRect/>
          </a:stretch>
        </p:blipFill>
        <p:spPr>
          <a:xfrm>
            <a:off x="2524664" y="1720062"/>
            <a:ext cx="7300822" cy="4237382"/>
          </a:xfrm>
          <a:prstGeom prst="rect">
            <a:avLst/>
          </a:prstGeom>
        </p:spPr>
      </p:pic>
    </p:spTree>
    <p:extLst>
      <p:ext uri="{BB962C8B-B14F-4D97-AF65-F5344CB8AC3E}">
        <p14:creationId xmlns:p14="http://schemas.microsoft.com/office/powerpoint/2010/main" val="1536812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1EB6B7A-13B0-D5AB-68D1-335C14398DD2}"/>
              </a:ext>
            </a:extLst>
          </p:cNvPr>
          <p:cNvSpPr/>
          <p:nvPr/>
        </p:nvSpPr>
        <p:spPr>
          <a:xfrm>
            <a:off x="0" y="1"/>
            <a:ext cx="12192000" cy="815788"/>
          </a:xfrm>
          <a:prstGeom prst="rect">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C1ADDEB3-4E47-AB29-1434-587284516CF3}"/>
              </a:ext>
            </a:extLst>
          </p:cNvPr>
          <p:cNvSpPr txBox="1"/>
          <p:nvPr/>
        </p:nvSpPr>
        <p:spPr>
          <a:xfrm>
            <a:off x="0" y="115507"/>
            <a:ext cx="6100558" cy="584775"/>
          </a:xfrm>
          <a:prstGeom prst="rect">
            <a:avLst/>
          </a:prstGeom>
          <a:noFill/>
        </p:spPr>
        <p:txBody>
          <a:bodyPr wrap="square" lIns="91440" tIns="45720" rIns="91440" bIns="45720" rtlCol="0" anchor="t">
            <a:spAutoFit/>
          </a:bodyPr>
          <a:lstStyle/>
          <a:p>
            <a:r>
              <a:rPr lang="pt-BR" sz="3200" b="1">
                <a:solidFill>
                  <a:srgbClr val="FFFFFF"/>
                </a:solidFill>
                <a:latin typeface="Arial"/>
                <a:ea typeface="+mn-lt"/>
                <a:cs typeface="Arial"/>
              </a:rPr>
              <a:t>ESTRUTURA DA APLICAÇÃO</a:t>
            </a:r>
            <a:endParaRPr lang="pt-BR"/>
          </a:p>
        </p:txBody>
      </p:sp>
      <p:sp>
        <p:nvSpPr>
          <p:cNvPr id="4" name="CaixaDeTexto 3">
            <a:extLst>
              <a:ext uri="{FF2B5EF4-FFF2-40B4-BE49-F238E27FC236}">
                <a16:creationId xmlns:a16="http://schemas.microsoft.com/office/drawing/2014/main" id="{BC227C0A-C202-04F3-D61E-C011E603F977}"/>
              </a:ext>
            </a:extLst>
          </p:cNvPr>
          <p:cNvSpPr txBox="1"/>
          <p:nvPr/>
        </p:nvSpPr>
        <p:spPr>
          <a:xfrm>
            <a:off x="213451" y="931295"/>
            <a:ext cx="4632385" cy="523220"/>
          </a:xfrm>
          <a:prstGeom prst="rect">
            <a:avLst/>
          </a:prstGeom>
          <a:noFill/>
        </p:spPr>
        <p:txBody>
          <a:bodyPr wrap="square" lIns="91440" tIns="45720" rIns="91440" bIns="45720" rtlCol="0" anchor="t">
            <a:spAutoFit/>
          </a:bodyPr>
          <a:lstStyle/>
          <a:p>
            <a:r>
              <a:rPr lang="pt-BR" sz="2800" b="1">
                <a:solidFill>
                  <a:srgbClr val="000000"/>
                </a:solidFill>
                <a:latin typeface="Arial"/>
                <a:cs typeface="Arial"/>
              </a:rPr>
              <a:t>Fluxograma</a:t>
            </a:r>
            <a:endParaRPr lang="pt-BR"/>
          </a:p>
        </p:txBody>
      </p:sp>
      <p:pic>
        <p:nvPicPr>
          <p:cNvPr id="5" name="Imagem 6" descr="Diagrama&#10;&#10;Descrição gerada automaticamente">
            <a:extLst>
              <a:ext uri="{FF2B5EF4-FFF2-40B4-BE49-F238E27FC236}">
                <a16:creationId xmlns:a16="http://schemas.microsoft.com/office/drawing/2014/main" id="{75EC530F-3562-6544-FF71-5904A573988E}"/>
              </a:ext>
            </a:extLst>
          </p:cNvPr>
          <p:cNvPicPr>
            <a:picLocks noChangeAspect="1"/>
          </p:cNvPicPr>
          <p:nvPr/>
        </p:nvPicPr>
        <p:blipFill>
          <a:blip r:embed="rId2"/>
          <a:stretch>
            <a:fillRect/>
          </a:stretch>
        </p:blipFill>
        <p:spPr>
          <a:xfrm>
            <a:off x="3626267" y="1189185"/>
            <a:ext cx="4836509" cy="5550991"/>
          </a:xfrm>
          <a:prstGeom prst="rect">
            <a:avLst/>
          </a:prstGeom>
        </p:spPr>
      </p:pic>
    </p:spTree>
    <p:extLst>
      <p:ext uri="{BB962C8B-B14F-4D97-AF65-F5344CB8AC3E}">
        <p14:creationId xmlns:p14="http://schemas.microsoft.com/office/powerpoint/2010/main" val="327681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1EB6B7A-13B0-D5AB-68D1-335C14398DD2}"/>
              </a:ext>
            </a:extLst>
          </p:cNvPr>
          <p:cNvSpPr/>
          <p:nvPr/>
        </p:nvSpPr>
        <p:spPr>
          <a:xfrm>
            <a:off x="0" y="1"/>
            <a:ext cx="12192000" cy="815788"/>
          </a:xfrm>
          <a:prstGeom prst="rect">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C1ADDEB3-4E47-AB29-1434-587284516CF3}"/>
              </a:ext>
            </a:extLst>
          </p:cNvPr>
          <p:cNvSpPr txBox="1"/>
          <p:nvPr/>
        </p:nvSpPr>
        <p:spPr>
          <a:xfrm>
            <a:off x="0" y="115507"/>
            <a:ext cx="6100558" cy="584775"/>
          </a:xfrm>
          <a:prstGeom prst="rect">
            <a:avLst/>
          </a:prstGeom>
          <a:noFill/>
        </p:spPr>
        <p:txBody>
          <a:bodyPr wrap="square" lIns="91440" tIns="45720" rIns="91440" bIns="45720" rtlCol="0" anchor="t">
            <a:spAutoFit/>
          </a:bodyPr>
          <a:lstStyle/>
          <a:p>
            <a:r>
              <a:rPr lang="pt-BR" sz="3200" b="1">
                <a:solidFill>
                  <a:srgbClr val="FFFFFF"/>
                </a:solidFill>
                <a:latin typeface="Arial"/>
                <a:ea typeface="+mn-lt"/>
                <a:cs typeface="Arial"/>
              </a:rPr>
              <a:t>ESTRUTURA DA APLICAÇÃO</a:t>
            </a:r>
            <a:endParaRPr lang="pt-BR"/>
          </a:p>
        </p:txBody>
      </p:sp>
      <p:sp>
        <p:nvSpPr>
          <p:cNvPr id="4" name="CaixaDeTexto 3">
            <a:extLst>
              <a:ext uri="{FF2B5EF4-FFF2-40B4-BE49-F238E27FC236}">
                <a16:creationId xmlns:a16="http://schemas.microsoft.com/office/drawing/2014/main" id="{BC227C0A-C202-04F3-D61E-C011E603F977}"/>
              </a:ext>
            </a:extLst>
          </p:cNvPr>
          <p:cNvSpPr txBox="1"/>
          <p:nvPr/>
        </p:nvSpPr>
        <p:spPr>
          <a:xfrm>
            <a:off x="213451" y="931295"/>
            <a:ext cx="4632385" cy="523220"/>
          </a:xfrm>
          <a:prstGeom prst="rect">
            <a:avLst/>
          </a:prstGeom>
          <a:noFill/>
        </p:spPr>
        <p:txBody>
          <a:bodyPr wrap="square" lIns="91440" tIns="45720" rIns="91440" bIns="45720" rtlCol="0" anchor="t">
            <a:spAutoFit/>
          </a:bodyPr>
          <a:lstStyle/>
          <a:p>
            <a:r>
              <a:rPr lang="pt-BR" sz="2800" b="1">
                <a:solidFill>
                  <a:srgbClr val="000000"/>
                </a:solidFill>
                <a:latin typeface="Arial"/>
                <a:cs typeface="Arial"/>
              </a:rPr>
              <a:t>Diagrama de caso de uso</a:t>
            </a:r>
            <a:endParaRPr lang="pt-BR"/>
          </a:p>
        </p:txBody>
      </p:sp>
      <p:pic>
        <p:nvPicPr>
          <p:cNvPr id="6" name="Imagem 6" descr="Diagrama&#10;&#10;Descrição gerada automaticamente">
            <a:extLst>
              <a:ext uri="{FF2B5EF4-FFF2-40B4-BE49-F238E27FC236}">
                <a16:creationId xmlns:a16="http://schemas.microsoft.com/office/drawing/2014/main" id="{8CF780C3-B323-62BC-0F40-2BD029089C71}"/>
              </a:ext>
            </a:extLst>
          </p:cNvPr>
          <p:cNvPicPr>
            <a:picLocks noChangeAspect="1"/>
          </p:cNvPicPr>
          <p:nvPr/>
        </p:nvPicPr>
        <p:blipFill>
          <a:blip r:embed="rId2"/>
          <a:stretch>
            <a:fillRect/>
          </a:stretch>
        </p:blipFill>
        <p:spPr>
          <a:xfrm>
            <a:off x="2654061" y="1384259"/>
            <a:ext cx="5474898" cy="5139030"/>
          </a:xfrm>
          <a:prstGeom prst="rect">
            <a:avLst/>
          </a:prstGeom>
        </p:spPr>
      </p:pic>
    </p:spTree>
    <p:extLst>
      <p:ext uri="{BB962C8B-B14F-4D97-AF65-F5344CB8AC3E}">
        <p14:creationId xmlns:p14="http://schemas.microsoft.com/office/powerpoint/2010/main" val="1230723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1EB6B7A-13B0-D5AB-68D1-335C14398DD2}"/>
              </a:ext>
            </a:extLst>
          </p:cNvPr>
          <p:cNvSpPr/>
          <p:nvPr/>
        </p:nvSpPr>
        <p:spPr>
          <a:xfrm>
            <a:off x="0" y="1"/>
            <a:ext cx="12192000" cy="815788"/>
          </a:xfrm>
          <a:prstGeom prst="rect">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C1ADDEB3-4E47-AB29-1434-587284516CF3}"/>
              </a:ext>
            </a:extLst>
          </p:cNvPr>
          <p:cNvSpPr txBox="1"/>
          <p:nvPr/>
        </p:nvSpPr>
        <p:spPr>
          <a:xfrm>
            <a:off x="0" y="115507"/>
            <a:ext cx="6100558" cy="584775"/>
          </a:xfrm>
          <a:prstGeom prst="rect">
            <a:avLst/>
          </a:prstGeom>
          <a:noFill/>
        </p:spPr>
        <p:txBody>
          <a:bodyPr wrap="square" lIns="91440" tIns="45720" rIns="91440" bIns="45720" rtlCol="0" anchor="t">
            <a:spAutoFit/>
          </a:bodyPr>
          <a:lstStyle/>
          <a:p>
            <a:r>
              <a:rPr lang="pt-BR" sz="3200" b="1">
                <a:solidFill>
                  <a:srgbClr val="FFFFFF"/>
                </a:solidFill>
                <a:latin typeface="Arial"/>
                <a:ea typeface="+mn-lt"/>
                <a:cs typeface="Arial"/>
              </a:rPr>
              <a:t>ESTRUTURA DA APLICAÇÃO</a:t>
            </a:r>
            <a:endParaRPr lang="pt-BR"/>
          </a:p>
        </p:txBody>
      </p:sp>
      <p:sp>
        <p:nvSpPr>
          <p:cNvPr id="4" name="CaixaDeTexto 3">
            <a:extLst>
              <a:ext uri="{FF2B5EF4-FFF2-40B4-BE49-F238E27FC236}">
                <a16:creationId xmlns:a16="http://schemas.microsoft.com/office/drawing/2014/main" id="{BC227C0A-C202-04F3-D61E-C011E603F977}"/>
              </a:ext>
            </a:extLst>
          </p:cNvPr>
          <p:cNvSpPr txBox="1"/>
          <p:nvPr/>
        </p:nvSpPr>
        <p:spPr>
          <a:xfrm>
            <a:off x="213451" y="931295"/>
            <a:ext cx="6077557" cy="523220"/>
          </a:xfrm>
          <a:prstGeom prst="rect">
            <a:avLst/>
          </a:prstGeom>
          <a:noFill/>
        </p:spPr>
        <p:txBody>
          <a:bodyPr wrap="square" lIns="91440" tIns="45720" rIns="91440" bIns="45720" rtlCol="0" anchor="t">
            <a:spAutoFit/>
          </a:bodyPr>
          <a:lstStyle/>
          <a:p>
            <a:r>
              <a:rPr lang="pt-BR" sz="2800" b="1">
                <a:solidFill>
                  <a:srgbClr val="000000"/>
                </a:solidFill>
                <a:latin typeface="Arial"/>
                <a:cs typeface="Arial"/>
              </a:rPr>
              <a:t>Modelagem do banco de dados</a:t>
            </a:r>
            <a:endParaRPr lang="pt-BR"/>
          </a:p>
        </p:txBody>
      </p:sp>
      <p:pic>
        <p:nvPicPr>
          <p:cNvPr id="6" name="Imagem 6" descr="Interface gráfica do usuário, Tabela&#10;&#10;Descrição gerada automaticamente">
            <a:extLst>
              <a:ext uri="{FF2B5EF4-FFF2-40B4-BE49-F238E27FC236}">
                <a16:creationId xmlns:a16="http://schemas.microsoft.com/office/drawing/2014/main" id="{BC260459-7B77-729E-2EA2-BAB1FDB58319}"/>
              </a:ext>
            </a:extLst>
          </p:cNvPr>
          <p:cNvPicPr>
            <a:picLocks noChangeAspect="1"/>
          </p:cNvPicPr>
          <p:nvPr/>
        </p:nvPicPr>
        <p:blipFill rotWithShape="1">
          <a:blip r:embed="rId2"/>
          <a:srcRect l="932" t="1275" r="-776" b="15259"/>
          <a:stretch/>
        </p:blipFill>
        <p:spPr>
          <a:xfrm>
            <a:off x="313028" y="1505786"/>
            <a:ext cx="10368995" cy="4934055"/>
          </a:xfrm>
          <a:prstGeom prst="rect">
            <a:avLst/>
          </a:prstGeom>
        </p:spPr>
      </p:pic>
    </p:spTree>
    <p:extLst>
      <p:ext uri="{BB962C8B-B14F-4D97-AF65-F5344CB8AC3E}">
        <p14:creationId xmlns:p14="http://schemas.microsoft.com/office/powerpoint/2010/main" val="3309322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E0009FF1-0FB6-9D59-BB1F-9A10778DC614}"/>
              </a:ext>
            </a:extLst>
          </p:cNvPr>
          <p:cNvSpPr/>
          <p:nvPr/>
        </p:nvSpPr>
        <p:spPr>
          <a:xfrm>
            <a:off x="1" y="289"/>
            <a:ext cx="12192000" cy="6858000"/>
          </a:xfrm>
          <a:prstGeom prst="rect">
            <a:avLst/>
          </a:prstGeom>
          <a:gradFill flip="none" rotWithShape="1">
            <a:gsLst>
              <a:gs pos="0">
                <a:srgbClr val="FFFFFF"/>
              </a:gs>
              <a:gs pos="32000">
                <a:srgbClr val="ACACAC"/>
              </a:gs>
              <a:gs pos="64000">
                <a:srgbClr val="680000"/>
              </a:gs>
              <a:gs pos="94000">
                <a:srgbClr val="000000"/>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50BEA1C4-1BCC-780C-68DF-9A51FBD9C323}"/>
              </a:ext>
            </a:extLst>
          </p:cNvPr>
          <p:cNvSpPr/>
          <p:nvPr/>
        </p:nvSpPr>
        <p:spPr>
          <a:xfrm>
            <a:off x="0" y="1966912"/>
            <a:ext cx="12192000" cy="2924175"/>
          </a:xfrm>
          <a:prstGeom prst="rect">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1191201D-EF24-B06D-5F35-3AF6C55E5543}"/>
              </a:ext>
            </a:extLst>
          </p:cNvPr>
          <p:cNvSpPr txBox="1"/>
          <p:nvPr/>
        </p:nvSpPr>
        <p:spPr>
          <a:xfrm>
            <a:off x="724441" y="2890391"/>
            <a:ext cx="4632385" cy="1077218"/>
          </a:xfrm>
          <a:prstGeom prst="rect">
            <a:avLst/>
          </a:prstGeom>
          <a:noFill/>
        </p:spPr>
        <p:txBody>
          <a:bodyPr wrap="square" lIns="91440" tIns="45720" rIns="91440" bIns="45720" rtlCol="0" anchor="t">
            <a:spAutoFit/>
          </a:bodyPr>
          <a:lstStyle/>
          <a:p>
            <a:pPr algn="ctr"/>
            <a:r>
              <a:rPr lang="pt-BR" sz="3200" b="1">
                <a:solidFill>
                  <a:srgbClr val="FFFFFF"/>
                </a:solidFill>
                <a:latin typeface="Arial"/>
                <a:cs typeface="Arial"/>
              </a:rPr>
              <a:t>SEGURANÇA E TESTES</a:t>
            </a:r>
            <a:endParaRPr lang="pt-BR" sz="3200" b="1">
              <a:solidFill>
                <a:srgbClr val="FFFFFF"/>
              </a:solidFill>
              <a:latin typeface="Arial" panose="020B0604020202020204" pitchFamily="34" charset="0"/>
              <a:cs typeface="Arial" panose="020B0604020202020204" pitchFamily="34" charset="0"/>
            </a:endParaRPr>
          </a:p>
        </p:txBody>
      </p:sp>
      <p:grpSp>
        <p:nvGrpSpPr>
          <p:cNvPr id="9" name="Agrupar 8">
            <a:extLst>
              <a:ext uri="{FF2B5EF4-FFF2-40B4-BE49-F238E27FC236}">
                <a16:creationId xmlns:a16="http://schemas.microsoft.com/office/drawing/2014/main" id="{B4F6AFC8-D136-CA27-88B9-C15037EB1C64}"/>
              </a:ext>
            </a:extLst>
          </p:cNvPr>
          <p:cNvGrpSpPr/>
          <p:nvPr/>
        </p:nvGrpSpPr>
        <p:grpSpPr>
          <a:xfrm>
            <a:off x="5968659" y="76017"/>
            <a:ext cx="5934205" cy="6521983"/>
            <a:chOff x="5968659" y="76017"/>
            <a:chExt cx="5934205" cy="6521983"/>
          </a:xfrm>
          <a:effectLst>
            <a:outerShdw blurRad="38100" dist="50800" dir="5400000" algn="ctr" rotWithShape="0">
              <a:schemeClr val="tx1"/>
            </a:outerShdw>
          </a:effectLst>
        </p:grpSpPr>
        <p:grpSp>
          <p:nvGrpSpPr>
            <p:cNvPr id="10" name="Agrupar 9">
              <a:extLst>
                <a:ext uri="{FF2B5EF4-FFF2-40B4-BE49-F238E27FC236}">
                  <a16:creationId xmlns:a16="http://schemas.microsoft.com/office/drawing/2014/main" id="{54A91C03-5320-74EF-49C9-98C5B4C813DC}"/>
                </a:ext>
              </a:extLst>
            </p:cNvPr>
            <p:cNvGrpSpPr/>
            <p:nvPr/>
          </p:nvGrpSpPr>
          <p:grpSpPr>
            <a:xfrm>
              <a:off x="7609944" y="76017"/>
              <a:ext cx="2001892" cy="1905000"/>
              <a:chOff x="7939316" y="1627305"/>
              <a:chExt cx="2001892" cy="1905000"/>
            </a:xfrm>
          </p:grpSpPr>
          <p:sp>
            <p:nvSpPr>
              <p:cNvPr id="24" name="Elipse 23">
                <a:extLst>
                  <a:ext uri="{FF2B5EF4-FFF2-40B4-BE49-F238E27FC236}">
                    <a16:creationId xmlns:a16="http://schemas.microsoft.com/office/drawing/2014/main" id="{E8C1783F-91F2-B261-DAF6-DF2677C633D7}"/>
                  </a:ext>
                </a:extLst>
              </p:cNvPr>
              <p:cNvSpPr/>
              <p:nvPr/>
            </p:nvSpPr>
            <p:spPr>
              <a:xfrm>
                <a:off x="7939316" y="1627305"/>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5" name="Picture 4" descr="Símbolo de saúde feminina - ícones de logotipo grátis">
                <a:extLst>
                  <a:ext uri="{FF2B5EF4-FFF2-40B4-BE49-F238E27FC236}">
                    <a16:creationId xmlns:a16="http://schemas.microsoft.com/office/drawing/2014/main" id="{ED890879-D77E-2E6C-0A97-E9929A77A42F}"/>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8025514" y="1650586"/>
                <a:ext cx="1841045" cy="18410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Agrupar 10">
              <a:extLst>
                <a:ext uri="{FF2B5EF4-FFF2-40B4-BE49-F238E27FC236}">
                  <a16:creationId xmlns:a16="http://schemas.microsoft.com/office/drawing/2014/main" id="{63143F0A-FC0E-9860-7433-5D941BAAC83C}"/>
                </a:ext>
              </a:extLst>
            </p:cNvPr>
            <p:cNvGrpSpPr/>
            <p:nvPr/>
          </p:nvGrpSpPr>
          <p:grpSpPr>
            <a:xfrm>
              <a:off x="6720696" y="2362414"/>
              <a:ext cx="2001892" cy="1905000"/>
              <a:chOff x="6693397" y="2234934"/>
              <a:chExt cx="2001892" cy="1905000"/>
            </a:xfrm>
          </p:grpSpPr>
          <p:sp>
            <p:nvSpPr>
              <p:cNvPr id="22" name="Elipse 21">
                <a:extLst>
                  <a:ext uri="{FF2B5EF4-FFF2-40B4-BE49-F238E27FC236}">
                    <a16:creationId xmlns:a16="http://schemas.microsoft.com/office/drawing/2014/main" id="{366C3CFD-879A-AE24-DE5E-A9E3CEECEF89}"/>
                  </a:ext>
                </a:extLst>
              </p:cNvPr>
              <p:cNvSpPr/>
              <p:nvPr/>
            </p:nvSpPr>
            <p:spPr>
              <a:xfrm>
                <a:off x="6693397" y="2234934"/>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3" name="Picture 24" descr="Dormir - ícones de do utilizador grátis">
                <a:extLst>
                  <a:ext uri="{FF2B5EF4-FFF2-40B4-BE49-F238E27FC236}">
                    <a16:creationId xmlns:a16="http://schemas.microsoft.com/office/drawing/2014/main" id="{5AAAF783-B2D2-86C7-DA3F-B3854B7617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3699" y="2511842"/>
                <a:ext cx="1351183" cy="13511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Agrupar 11">
              <a:extLst>
                <a:ext uri="{FF2B5EF4-FFF2-40B4-BE49-F238E27FC236}">
                  <a16:creationId xmlns:a16="http://schemas.microsoft.com/office/drawing/2014/main" id="{77391BAD-6810-E61B-97E9-F159A20DAF8E}"/>
                </a:ext>
              </a:extLst>
            </p:cNvPr>
            <p:cNvGrpSpPr/>
            <p:nvPr/>
          </p:nvGrpSpPr>
          <p:grpSpPr>
            <a:xfrm>
              <a:off x="9687602" y="3902517"/>
              <a:ext cx="2001892" cy="1905000"/>
              <a:chOff x="7158865" y="4267414"/>
              <a:chExt cx="2001892" cy="1905000"/>
            </a:xfrm>
          </p:grpSpPr>
          <p:sp>
            <p:nvSpPr>
              <p:cNvPr id="20" name="Elipse 19">
                <a:extLst>
                  <a:ext uri="{FF2B5EF4-FFF2-40B4-BE49-F238E27FC236}">
                    <a16:creationId xmlns:a16="http://schemas.microsoft.com/office/drawing/2014/main" id="{5A1B719B-B65B-11C3-D2D6-AB8BC1C9A740}"/>
                  </a:ext>
                </a:extLst>
              </p:cNvPr>
              <p:cNvSpPr/>
              <p:nvPr/>
            </p:nvSpPr>
            <p:spPr>
              <a:xfrm>
                <a:off x="7158865" y="4267414"/>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1" name="Picture 28" descr="Frutas - ícones de comida grátis">
                <a:extLst>
                  <a:ext uri="{FF2B5EF4-FFF2-40B4-BE49-F238E27FC236}">
                    <a16:creationId xmlns:a16="http://schemas.microsoft.com/office/drawing/2014/main" id="{58075905-3D3A-D684-287E-DFED3F5F0E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5971" y="4572753"/>
                <a:ext cx="1287680" cy="12876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Agrupar 12">
              <a:extLst>
                <a:ext uri="{FF2B5EF4-FFF2-40B4-BE49-F238E27FC236}">
                  <a16:creationId xmlns:a16="http://schemas.microsoft.com/office/drawing/2014/main" id="{C53C9DF3-0701-35DB-CE9E-940B3D1A4B8B}"/>
                </a:ext>
              </a:extLst>
            </p:cNvPr>
            <p:cNvGrpSpPr/>
            <p:nvPr/>
          </p:nvGrpSpPr>
          <p:grpSpPr>
            <a:xfrm>
              <a:off x="5968659" y="4693000"/>
              <a:ext cx="2001892" cy="1905000"/>
              <a:chOff x="5062886" y="4267414"/>
              <a:chExt cx="2001892" cy="1905000"/>
            </a:xfrm>
          </p:grpSpPr>
          <p:sp>
            <p:nvSpPr>
              <p:cNvPr id="18" name="Elipse 17">
                <a:extLst>
                  <a:ext uri="{FF2B5EF4-FFF2-40B4-BE49-F238E27FC236}">
                    <a16:creationId xmlns:a16="http://schemas.microsoft.com/office/drawing/2014/main" id="{5A099465-DBA2-7CD7-846D-D16599260BB9}"/>
                  </a:ext>
                </a:extLst>
              </p:cNvPr>
              <p:cNvSpPr/>
              <p:nvPr/>
            </p:nvSpPr>
            <p:spPr>
              <a:xfrm>
                <a:off x="5062886" y="4267414"/>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9" name="Picture 26" descr="Fitness Silhouette PNG Download Grátis | PNG Arts">
                <a:extLst>
                  <a:ext uri="{FF2B5EF4-FFF2-40B4-BE49-F238E27FC236}">
                    <a16:creationId xmlns:a16="http://schemas.microsoft.com/office/drawing/2014/main" id="{AD3A3A3F-2207-E781-E47A-2A7A83E7D15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785"/>
              <a:stretch/>
            </p:blipFill>
            <p:spPr bwMode="auto">
              <a:xfrm>
                <a:off x="5341543" y="4549318"/>
                <a:ext cx="1444578" cy="13411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Agrupar 14">
              <a:extLst>
                <a:ext uri="{FF2B5EF4-FFF2-40B4-BE49-F238E27FC236}">
                  <a16:creationId xmlns:a16="http://schemas.microsoft.com/office/drawing/2014/main" id="{34CA4F82-36A3-768C-3A71-A4EDF91B2E11}"/>
                </a:ext>
              </a:extLst>
            </p:cNvPr>
            <p:cNvGrpSpPr/>
            <p:nvPr/>
          </p:nvGrpSpPr>
          <p:grpSpPr>
            <a:xfrm>
              <a:off x="9900972" y="1342128"/>
              <a:ext cx="2001892" cy="1905000"/>
              <a:chOff x="3360184" y="4863739"/>
              <a:chExt cx="2001892" cy="1905000"/>
            </a:xfrm>
          </p:grpSpPr>
          <p:sp>
            <p:nvSpPr>
              <p:cNvPr id="16" name="Elipse 15">
                <a:extLst>
                  <a:ext uri="{FF2B5EF4-FFF2-40B4-BE49-F238E27FC236}">
                    <a16:creationId xmlns:a16="http://schemas.microsoft.com/office/drawing/2014/main" id="{865BCC83-7DBD-4154-B666-18EBBBBC0852}"/>
                  </a:ext>
                </a:extLst>
              </p:cNvPr>
              <p:cNvSpPr/>
              <p:nvPr/>
            </p:nvSpPr>
            <p:spPr>
              <a:xfrm>
                <a:off x="3360184" y="4863739"/>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Picture 30" descr="Coração - ícones de médico grátis">
                <a:extLst>
                  <a:ext uri="{FF2B5EF4-FFF2-40B4-BE49-F238E27FC236}">
                    <a16:creationId xmlns:a16="http://schemas.microsoft.com/office/drawing/2014/main" id="{BF422F89-51D6-A1C2-34B2-B1F6A5F90A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5061" y="5169358"/>
                <a:ext cx="1293761" cy="1293761"/>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205824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1EB6B7A-13B0-D5AB-68D1-335C14398DD2}"/>
              </a:ext>
            </a:extLst>
          </p:cNvPr>
          <p:cNvSpPr/>
          <p:nvPr/>
        </p:nvSpPr>
        <p:spPr>
          <a:xfrm>
            <a:off x="0" y="1"/>
            <a:ext cx="12192000" cy="815788"/>
          </a:xfrm>
          <a:prstGeom prst="rect">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C1ADDEB3-4E47-AB29-1434-587284516CF3}"/>
              </a:ext>
            </a:extLst>
          </p:cNvPr>
          <p:cNvSpPr txBox="1"/>
          <p:nvPr/>
        </p:nvSpPr>
        <p:spPr>
          <a:xfrm>
            <a:off x="0" y="115507"/>
            <a:ext cx="6100558" cy="584775"/>
          </a:xfrm>
          <a:prstGeom prst="rect">
            <a:avLst/>
          </a:prstGeom>
          <a:noFill/>
        </p:spPr>
        <p:txBody>
          <a:bodyPr wrap="square" lIns="91440" tIns="45720" rIns="91440" bIns="45720" rtlCol="0" anchor="t">
            <a:spAutoFit/>
          </a:bodyPr>
          <a:lstStyle/>
          <a:p>
            <a:r>
              <a:rPr lang="pt-BR" sz="3200" b="1">
                <a:solidFill>
                  <a:srgbClr val="FFFFFF"/>
                </a:solidFill>
                <a:latin typeface="Arial"/>
                <a:cs typeface="Arial"/>
              </a:rPr>
              <a:t>SEGURANÇA E TESTES</a:t>
            </a:r>
            <a:endParaRPr lang="pt-BR" sz="3200">
              <a:solidFill>
                <a:srgbClr val="FFFFFF"/>
              </a:solidFill>
              <a:latin typeface="Arial"/>
              <a:cs typeface="Arial"/>
            </a:endParaRPr>
          </a:p>
        </p:txBody>
      </p:sp>
      <p:sp>
        <p:nvSpPr>
          <p:cNvPr id="4" name="CaixaDeTexto 3">
            <a:extLst>
              <a:ext uri="{FF2B5EF4-FFF2-40B4-BE49-F238E27FC236}">
                <a16:creationId xmlns:a16="http://schemas.microsoft.com/office/drawing/2014/main" id="{BC227C0A-C202-04F3-D61E-C011E603F977}"/>
              </a:ext>
            </a:extLst>
          </p:cNvPr>
          <p:cNvSpPr txBox="1"/>
          <p:nvPr/>
        </p:nvSpPr>
        <p:spPr>
          <a:xfrm>
            <a:off x="213451" y="931295"/>
            <a:ext cx="4632385" cy="523220"/>
          </a:xfrm>
          <a:prstGeom prst="rect">
            <a:avLst/>
          </a:prstGeom>
          <a:noFill/>
        </p:spPr>
        <p:txBody>
          <a:bodyPr wrap="square" lIns="91440" tIns="45720" rIns="91440" bIns="45720" rtlCol="0" anchor="t">
            <a:spAutoFit/>
          </a:bodyPr>
          <a:lstStyle/>
          <a:p>
            <a:r>
              <a:rPr lang="pt-BR" sz="2800" b="1">
                <a:solidFill>
                  <a:srgbClr val="000000"/>
                </a:solidFill>
                <a:latin typeface="Arial"/>
                <a:cs typeface="Arial"/>
              </a:rPr>
              <a:t>Segurança</a:t>
            </a:r>
            <a:endParaRPr lang="pt-BR"/>
          </a:p>
        </p:txBody>
      </p:sp>
      <p:sp>
        <p:nvSpPr>
          <p:cNvPr id="5" name="CaixaDeTexto 4">
            <a:extLst>
              <a:ext uri="{FF2B5EF4-FFF2-40B4-BE49-F238E27FC236}">
                <a16:creationId xmlns:a16="http://schemas.microsoft.com/office/drawing/2014/main" id="{4C31F59D-7469-83E6-DFBE-6837BBEBACD1}"/>
              </a:ext>
            </a:extLst>
          </p:cNvPr>
          <p:cNvSpPr txBox="1"/>
          <p:nvPr/>
        </p:nvSpPr>
        <p:spPr>
          <a:xfrm>
            <a:off x="1130663" y="1557686"/>
            <a:ext cx="9930673" cy="4801314"/>
          </a:xfrm>
          <a:prstGeom prst="rect">
            <a:avLst/>
          </a:prstGeom>
          <a:noFill/>
        </p:spPr>
        <p:txBody>
          <a:bodyPr wrap="square" lIns="91440" tIns="45720" rIns="91440" bIns="45720" rtlCol="0" anchor="t">
            <a:spAutoFit/>
          </a:bodyPr>
          <a:lstStyle/>
          <a:p>
            <a:r>
              <a:rPr lang="pt-BR" b="1">
                <a:ea typeface="+mn-lt"/>
                <a:cs typeface="+mn-lt"/>
              </a:rPr>
              <a:t>	VALIDAÇÃO DE DADOS DE ENTRADA: </a:t>
            </a:r>
            <a:r>
              <a:rPr lang="pt-BR">
                <a:ea typeface="+mn-lt"/>
                <a:cs typeface="+mn-lt"/>
              </a:rPr>
              <a:t>Todas as entradas de dados de fontes externas (consumo de APIs) ou de entrada de dados de pesquisa por parte do usuário precisam ser validadas, erros de formatação devem ser tratados automaticamente quando possível e caso contrário, o usuário deve ser informado sobre o erro de formatação.</a:t>
            </a:r>
          </a:p>
          <a:p>
            <a:endParaRPr lang="pt-BR">
              <a:ea typeface="Calibri" panose="020F0502020204030204"/>
              <a:cs typeface="Calibri" panose="020F0502020204030204"/>
            </a:endParaRPr>
          </a:p>
          <a:p>
            <a:r>
              <a:rPr lang="pt-BR" b="1">
                <a:ea typeface="+mn-lt"/>
                <a:cs typeface="+mn-lt"/>
              </a:rPr>
              <a:t>	ARMAZENAMENTO DE DADOS SENSÍVEIS:</a:t>
            </a:r>
            <a:r>
              <a:rPr lang="pt-BR">
                <a:ea typeface="+mn-lt"/>
                <a:cs typeface="+mn-lt"/>
              </a:rPr>
              <a:t> A arquitetura de banco de dados foi desenvolvida para armazenar o mínimo de informações do usuário possível, porém a senha de acesso a conta do usuário ainda é necessária, o armazenamento da senha de acesso deve ser feito exclusivamente em formato de hash1 sha-256 ao invés de texto simples. </a:t>
            </a:r>
          </a:p>
          <a:p>
            <a:endParaRPr lang="pt-BR">
              <a:ea typeface="+mn-lt"/>
              <a:cs typeface="+mn-lt"/>
            </a:endParaRPr>
          </a:p>
          <a:p>
            <a:r>
              <a:rPr lang="pt-BR" b="1">
                <a:ea typeface="+mn-lt"/>
                <a:cs typeface="+mn-lt"/>
              </a:rPr>
              <a:t>	LIMITE DE TENTATIVA DE ACESSO:</a:t>
            </a:r>
            <a:r>
              <a:rPr lang="pt-BR">
                <a:ea typeface="+mn-lt"/>
                <a:cs typeface="+mn-lt"/>
              </a:rPr>
              <a:t> O sistema deve limitar a quantidade de tentativa de acesso, contabilizando as tentativas sem sucesso e bloqueando novas tentativas após um limite pré-definido ser atingido. </a:t>
            </a:r>
          </a:p>
          <a:p>
            <a:endParaRPr lang="pt-BR">
              <a:ea typeface="Calibri"/>
              <a:cs typeface="Calibri"/>
            </a:endParaRPr>
          </a:p>
          <a:p>
            <a:r>
              <a:rPr lang="pt-BR" b="1">
                <a:ea typeface="Calibri"/>
                <a:cs typeface="Calibri"/>
              </a:rPr>
              <a:t>	CONFIRMAÇÃO DE CADASTRO E AVISO DE ALTERAÇÃO DE CONFIGURAÇÃO: </a:t>
            </a:r>
            <a:r>
              <a:rPr lang="pt-BR">
                <a:ea typeface="+mn-lt"/>
                <a:cs typeface="+mn-lt"/>
              </a:rPr>
              <a:t>Alterações subsequentes de senha ou e-mail deve gerar uma nova confirmação a ser enviada no e-mail cadastrado, antes da alteração ser efetivada.</a:t>
            </a:r>
            <a:endParaRPr lang="pt-BR">
              <a:ea typeface="Calibri"/>
              <a:cs typeface="Calibri"/>
            </a:endParaRPr>
          </a:p>
        </p:txBody>
      </p:sp>
    </p:spTree>
    <p:extLst>
      <p:ext uri="{BB962C8B-B14F-4D97-AF65-F5344CB8AC3E}">
        <p14:creationId xmlns:p14="http://schemas.microsoft.com/office/powerpoint/2010/main" val="1852612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1EB6B7A-13B0-D5AB-68D1-335C14398DD2}"/>
              </a:ext>
            </a:extLst>
          </p:cNvPr>
          <p:cNvSpPr/>
          <p:nvPr/>
        </p:nvSpPr>
        <p:spPr>
          <a:xfrm>
            <a:off x="0" y="1"/>
            <a:ext cx="12192000" cy="815788"/>
          </a:xfrm>
          <a:prstGeom prst="rect">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C1ADDEB3-4E47-AB29-1434-587284516CF3}"/>
              </a:ext>
            </a:extLst>
          </p:cNvPr>
          <p:cNvSpPr txBox="1"/>
          <p:nvPr/>
        </p:nvSpPr>
        <p:spPr>
          <a:xfrm>
            <a:off x="0" y="115507"/>
            <a:ext cx="6100558" cy="584775"/>
          </a:xfrm>
          <a:prstGeom prst="rect">
            <a:avLst/>
          </a:prstGeom>
          <a:noFill/>
        </p:spPr>
        <p:txBody>
          <a:bodyPr wrap="square" lIns="91440" tIns="45720" rIns="91440" bIns="45720" rtlCol="0" anchor="t">
            <a:spAutoFit/>
          </a:bodyPr>
          <a:lstStyle/>
          <a:p>
            <a:r>
              <a:rPr lang="pt-BR" sz="3200" b="1">
                <a:solidFill>
                  <a:srgbClr val="FFFFFF"/>
                </a:solidFill>
                <a:latin typeface="Arial"/>
                <a:cs typeface="Arial"/>
              </a:rPr>
              <a:t>SEGURANÇA E TESTES</a:t>
            </a:r>
            <a:endParaRPr lang="pt-BR" sz="3200">
              <a:solidFill>
                <a:srgbClr val="FFFFFF"/>
              </a:solidFill>
              <a:latin typeface="Arial"/>
              <a:cs typeface="Arial"/>
            </a:endParaRPr>
          </a:p>
        </p:txBody>
      </p:sp>
      <p:sp>
        <p:nvSpPr>
          <p:cNvPr id="4" name="CaixaDeTexto 3">
            <a:extLst>
              <a:ext uri="{FF2B5EF4-FFF2-40B4-BE49-F238E27FC236}">
                <a16:creationId xmlns:a16="http://schemas.microsoft.com/office/drawing/2014/main" id="{BC227C0A-C202-04F3-D61E-C011E603F977}"/>
              </a:ext>
            </a:extLst>
          </p:cNvPr>
          <p:cNvSpPr txBox="1"/>
          <p:nvPr/>
        </p:nvSpPr>
        <p:spPr>
          <a:xfrm>
            <a:off x="213451" y="931295"/>
            <a:ext cx="4632385" cy="523220"/>
          </a:xfrm>
          <a:prstGeom prst="rect">
            <a:avLst/>
          </a:prstGeom>
          <a:noFill/>
        </p:spPr>
        <p:txBody>
          <a:bodyPr wrap="square" lIns="91440" tIns="45720" rIns="91440" bIns="45720" rtlCol="0" anchor="t">
            <a:spAutoFit/>
          </a:bodyPr>
          <a:lstStyle/>
          <a:p>
            <a:r>
              <a:rPr lang="pt-BR" sz="2800" b="1">
                <a:solidFill>
                  <a:srgbClr val="000000"/>
                </a:solidFill>
                <a:latin typeface="Arial"/>
                <a:cs typeface="Arial"/>
              </a:rPr>
              <a:t>Plano de testes</a:t>
            </a:r>
            <a:endParaRPr lang="pt-BR"/>
          </a:p>
        </p:txBody>
      </p:sp>
      <p:graphicFrame>
        <p:nvGraphicFramePr>
          <p:cNvPr id="9" name="Tabela 8">
            <a:extLst>
              <a:ext uri="{FF2B5EF4-FFF2-40B4-BE49-F238E27FC236}">
                <a16:creationId xmlns:a16="http://schemas.microsoft.com/office/drawing/2014/main" id="{3BB7DD4D-A3EF-EC46-72C5-7B2F7F71BA48}"/>
              </a:ext>
            </a:extLst>
          </p:cNvPr>
          <p:cNvGraphicFramePr>
            <a:graphicFrameLocks noGrp="1"/>
          </p:cNvGraphicFramePr>
          <p:nvPr>
            <p:extLst>
              <p:ext uri="{D42A27DB-BD31-4B8C-83A1-F6EECF244321}">
                <p14:modId xmlns:p14="http://schemas.microsoft.com/office/powerpoint/2010/main" val="1045242355"/>
              </p:ext>
            </p:extLst>
          </p:nvPr>
        </p:nvGraphicFramePr>
        <p:xfrm>
          <a:off x="126431" y="1552825"/>
          <a:ext cx="11939138" cy="4373880"/>
        </p:xfrm>
        <a:graphic>
          <a:graphicData uri="http://schemas.openxmlformats.org/drawingml/2006/table">
            <a:tbl>
              <a:tblPr firstRow="1" bandRow="1">
                <a:tableStyleId>{5940675A-B579-460E-94D1-54222C63F5DA}</a:tableStyleId>
              </a:tblPr>
              <a:tblGrid>
                <a:gridCol w="4328663">
                  <a:extLst>
                    <a:ext uri="{9D8B030D-6E8A-4147-A177-3AD203B41FA5}">
                      <a16:colId xmlns:a16="http://schemas.microsoft.com/office/drawing/2014/main" val="1512227215"/>
                    </a:ext>
                  </a:extLst>
                </a:gridCol>
                <a:gridCol w="7610475">
                  <a:extLst>
                    <a:ext uri="{9D8B030D-6E8A-4147-A177-3AD203B41FA5}">
                      <a16:colId xmlns:a16="http://schemas.microsoft.com/office/drawing/2014/main" val="3124556454"/>
                    </a:ext>
                  </a:extLst>
                </a:gridCol>
              </a:tblGrid>
              <a:tr h="200025">
                <a:tc gridSpan="2">
                  <a:txBody>
                    <a:bodyPr/>
                    <a:lstStyle/>
                    <a:p>
                      <a:pPr algn="ctr" rtl="0" fontAlgn="b"/>
                      <a:r>
                        <a:rPr lang="pt-BR" b="1">
                          <a:solidFill>
                            <a:schemeClr val="bg1"/>
                          </a:solidFill>
                          <a:effectLst/>
                        </a:rPr>
                        <a:t>PLANO DE TESTES - TELA DE LOGIN</a:t>
                      </a:r>
                    </a:p>
                  </a:txBody>
                  <a:tcPr marL="28575" marR="28575" marT="19050" marB="19050" anchor="b">
                    <a:solidFill>
                      <a:srgbClr val="680000"/>
                    </a:solidFill>
                  </a:tcPr>
                </a:tc>
                <a:tc hMerge="1">
                  <a:txBody>
                    <a:bodyPr/>
                    <a:lstStyle/>
                    <a:p>
                      <a:endParaRPr lang="pt-BR"/>
                    </a:p>
                  </a:txBody>
                  <a:tcPr/>
                </a:tc>
                <a:extLst>
                  <a:ext uri="{0D108BD9-81ED-4DB2-BD59-A6C34878D82A}">
                    <a16:rowId xmlns:a16="http://schemas.microsoft.com/office/drawing/2014/main" val="4088527200"/>
                  </a:ext>
                </a:extLst>
              </a:tr>
              <a:tr h="200025">
                <a:tc rowSpan="5">
                  <a:txBody>
                    <a:bodyPr/>
                    <a:lstStyle/>
                    <a:p>
                      <a:pPr algn="ctr" rtl="0" fontAlgn="ctr"/>
                      <a:r>
                        <a:rPr lang="pt-BR" b="1">
                          <a:effectLst/>
                        </a:rPr>
                        <a:t>CAMPO DE TEXTO PARA O E-MAIL</a:t>
                      </a:r>
                    </a:p>
                  </a:txBody>
                  <a:tcPr marL="28575" marR="28575" marT="19050" marB="19050" anchor="ctr"/>
                </a:tc>
                <a:tc>
                  <a:txBody>
                    <a:bodyPr/>
                    <a:lstStyle/>
                    <a:p>
                      <a:pPr rtl="0" fontAlgn="b"/>
                      <a:r>
                        <a:rPr lang="pt-BR" sz="1800">
                          <a:effectLst/>
                        </a:rPr>
                        <a:t>A) A string digitada deve ter no mínimo 10 caracteres</a:t>
                      </a:r>
                    </a:p>
                  </a:txBody>
                  <a:tcPr marL="28575" marR="28575" marT="19050" marB="19050" anchor="b"/>
                </a:tc>
                <a:extLst>
                  <a:ext uri="{0D108BD9-81ED-4DB2-BD59-A6C34878D82A}">
                    <a16:rowId xmlns:a16="http://schemas.microsoft.com/office/drawing/2014/main" val="577506681"/>
                  </a:ext>
                </a:extLst>
              </a:tr>
              <a:tr h="200025">
                <a:tc vMerge="1">
                  <a:txBody>
                    <a:bodyPr/>
                    <a:lstStyle/>
                    <a:p>
                      <a:endParaRPr lang="pt-BR"/>
                    </a:p>
                  </a:txBody>
                  <a:tcPr/>
                </a:tc>
                <a:tc>
                  <a:txBody>
                    <a:bodyPr/>
                    <a:lstStyle/>
                    <a:p>
                      <a:pPr rtl="0" fontAlgn="b"/>
                      <a:r>
                        <a:rPr lang="pt-BR" sz="1800">
                          <a:effectLst/>
                        </a:rPr>
                        <a:t>B) O primeiro caractere da string não pode ser um dígito;</a:t>
                      </a:r>
                    </a:p>
                  </a:txBody>
                  <a:tcPr marL="28575" marR="28575" marT="19050" marB="19050" anchor="b"/>
                </a:tc>
                <a:extLst>
                  <a:ext uri="{0D108BD9-81ED-4DB2-BD59-A6C34878D82A}">
                    <a16:rowId xmlns:a16="http://schemas.microsoft.com/office/drawing/2014/main" val="3282947888"/>
                  </a:ext>
                </a:extLst>
              </a:tr>
              <a:tr h="200025">
                <a:tc vMerge="1">
                  <a:txBody>
                    <a:bodyPr/>
                    <a:lstStyle/>
                    <a:p>
                      <a:endParaRPr lang="pt-BR"/>
                    </a:p>
                  </a:txBody>
                  <a:tcPr/>
                </a:tc>
                <a:tc>
                  <a:txBody>
                    <a:bodyPr/>
                    <a:lstStyle/>
                    <a:p>
                      <a:pPr rtl="0" fontAlgn="b"/>
                      <a:r>
                        <a:rPr lang="pt-BR" sz="1800">
                          <a:effectLst/>
                        </a:rPr>
                        <a:t>C) O caractere “@” (Arroba) deve ser localizado na string;</a:t>
                      </a:r>
                    </a:p>
                  </a:txBody>
                  <a:tcPr marL="28575" marR="28575" marT="19050" marB="19050" anchor="b"/>
                </a:tc>
                <a:extLst>
                  <a:ext uri="{0D108BD9-81ED-4DB2-BD59-A6C34878D82A}">
                    <a16:rowId xmlns:a16="http://schemas.microsoft.com/office/drawing/2014/main" val="115480294"/>
                  </a:ext>
                </a:extLst>
              </a:tr>
              <a:tr h="200025">
                <a:tc vMerge="1">
                  <a:txBody>
                    <a:bodyPr/>
                    <a:lstStyle/>
                    <a:p>
                      <a:endParaRPr lang="pt-BR"/>
                    </a:p>
                  </a:txBody>
                  <a:tcPr/>
                </a:tc>
                <a:tc>
                  <a:txBody>
                    <a:bodyPr/>
                    <a:lstStyle/>
                    <a:p>
                      <a:pPr rtl="0" fontAlgn="b"/>
                      <a:r>
                        <a:rPr lang="pt-BR" sz="1800">
                          <a:effectLst/>
                        </a:rPr>
                        <a:t>D) O caractere de . (Ponto) deve ser localizado após o caractere de @.</a:t>
                      </a:r>
                    </a:p>
                  </a:txBody>
                  <a:tcPr marL="28575" marR="28575" marT="19050" marB="19050" anchor="b"/>
                </a:tc>
                <a:extLst>
                  <a:ext uri="{0D108BD9-81ED-4DB2-BD59-A6C34878D82A}">
                    <a16:rowId xmlns:a16="http://schemas.microsoft.com/office/drawing/2014/main" val="3865415184"/>
                  </a:ext>
                </a:extLst>
              </a:tr>
              <a:tr h="200025">
                <a:tc vMerge="1">
                  <a:txBody>
                    <a:bodyPr/>
                    <a:lstStyle/>
                    <a:p>
                      <a:endParaRPr lang="pt-BR"/>
                    </a:p>
                  </a:txBody>
                  <a:tcPr/>
                </a:tc>
                <a:tc>
                  <a:txBody>
                    <a:bodyPr/>
                    <a:lstStyle/>
                    <a:p>
                      <a:pPr rtl="0" fontAlgn="b"/>
                      <a:r>
                        <a:rPr lang="pt-BR" sz="1800">
                          <a:effectLst/>
                        </a:rPr>
                        <a:t>E) A string não pode conter caracteres em branco.</a:t>
                      </a:r>
                    </a:p>
                  </a:txBody>
                  <a:tcPr marL="28575" marR="28575" marT="19050" marB="19050" anchor="b"/>
                </a:tc>
                <a:extLst>
                  <a:ext uri="{0D108BD9-81ED-4DB2-BD59-A6C34878D82A}">
                    <a16:rowId xmlns:a16="http://schemas.microsoft.com/office/drawing/2014/main" val="423535593"/>
                  </a:ext>
                </a:extLst>
              </a:tr>
              <a:tr h="200025">
                <a:tc rowSpan="4">
                  <a:txBody>
                    <a:bodyPr/>
                    <a:lstStyle/>
                    <a:p>
                      <a:pPr algn="ctr" rtl="0" fontAlgn="ctr"/>
                      <a:r>
                        <a:rPr lang="pt-BR" b="1">
                          <a:effectLst/>
                        </a:rPr>
                        <a:t>CAMPO DE TEXTO PARA SENHA</a:t>
                      </a:r>
                    </a:p>
                  </a:txBody>
                  <a:tcPr marL="28575" marR="28575" marT="19050" marB="19050" anchor="ctr"/>
                </a:tc>
                <a:tc>
                  <a:txBody>
                    <a:bodyPr/>
                    <a:lstStyle/>
                    <a:p>
                      <a:pPr rtl="0" fontAlgn="b"/>
                      <a:r>
                        <a:rPr lang="pt-BR" sz="1800">
                          <a:effectLst/>
                        </a:rPr>
                        <a:t>A) A string deve ser mascarada por algum caractere coringa.</a:t>
                      </a:r>
                    </a:p>
                  </a:txBody>
                  <a:tcPr marL="28575" marR="28575" marT="19050" marB="19050" anchor="b"/>
                </a:tc>
                <a:extLst>
                  <a:ext uri="{0D108BD9-81ED-4DB2-BD59-A6C34878D82A}">
                    <a16:rowId xmlns:a16="http://schemas.microsoft.com/office/drawing/2014/main" val="4381163"/>
                  </a:ext>
                </a:extLst>
              </a:tr>
              <a:tr h="200025">
                <a:tc vMerge="1">
                  <a:txBody>
                    <a:bodyPr/>
                    <a:lstStyle/>
                    <a:p>
                      <a:endParaRPr lang="pt-BR"/>
                    </a:p>
                  </a:txBody>
                  <a:tcPr/>
                </a:tc>
                <a:tc>
                  <a:txBody>
                    <a:bodyPr/>
                    <a:lstStyle/>
                    <a:p>
                      <a:pPr rtl="0" fontAlgn="b"/>
                      <a:r>
                        <a:rPr lang="pt-BR" sz="1800">
                          <a:effectLst/>
                        </a:rPr>
                        <a:t>B) A string deve ter um comprimento mínimo de 8 caracteres.</a:t>
                      </a:r>
                    </a:p>
                  </a:txBody>
                  <a:tcPr marL="28575" marR="28575" marT="19050" marB="19050" anchor="b"/>
                </a:tc>
                <a:extLst>
                  <a:ext uri="{0D108BD9-81ED-4DB2-BD59-A6C34878D82A}">
                    <a16:rowId xmlns:a16="http://schemas.microsoft.com/office/drawing/2014/main" val="2740228005"/>
                  </a:ext>
                </a:extLst>
              </a:tr>
              <a:tr h="200025">
                <a:tc vMerge="1">
                  <a:txBody>
                    <a:bodyPr/>
                    <a:lstStyle/>
                    <a:p>
                      <a:endParaRPr lang="pt-BR"/>
                    </a:p>
                  </a:txBody>
                  <a:tcPr/>
                </a:tc>
                <a:tc>
                  <a:txBody>
                    <a:bodyPr/>
                    <a:lstStyle/>
                    <a:p>
                      <a:pPr rtl="0" fontAlgn="b"/>
                      <a:r>
                        <a:rPr lang="pt-BR" sz="1800">
                          <a:effectLst/>
                        </a:rPr>
                        <a:t>C) O caractere “@” (Arroba) deve ser localizado na string;</a:t>
                      </a:r>
                    </a:p>
                  </a:txBody>
                  <a:tcPr marL="28575" marR="28575" marT="19050" marB="19050" anchor="b"/>
                </a:tc>
                <a:extLst>
                  <a:ext uri="{0D108BD9-81ED-4DB2-BD59-A6C34878D82A}">
                    <a16:rowId xmlns:a16="http://schemas.microsoft.com/office/drawing/2014/main" val="3456488521"/>
                  </a:ext>
                </a:extLst>
              </a:tr>
              <a:tr h="200025">
                <a:tc vMerge="1">
                  <a:txBody>
                    <a:bodyPr/>
                    <a:lstStyle/>
                    <a:p>
                      <a:endParaRPr lang="pt-BR"/>
                    </a:p>
                  </a:txBody>
                  <a:tcPr/>
                </a:tc>
                <a:tc>
                  <a:txBody>
                    <a:bodyPr/>
                    <a:lstStyle/>
                    <a:p>
                      <a:pPr rtl="0" fontAlgn="b"/>
                      <a:r>
                        <a:rPr lang="pt-BR" sz="1800">
                          <a:effectLst/>
                        </a:rPr>
                        <a:t>D) A string não pode conter caracteres em branco.</a:t>
                      </a:r>
                    </a:p>
                  </a:txBody>
                  <a:tcPr marL="28575" marR="28575" marT="19050" marB="19050" anchor="b"/>
                </a:tc>
                <a:extLst>
                  <a:ext uri="{0D108BD9-81ED-4DB2-BD59-A6C34878D82A}">
                    <a16:rowId xmlns:a16="http://schemas.microsoft.com/office/drawing/2014/main" val="866497102"/>
                  </a:ext>
                </a:extLst>
              </a:tr>
              <a:tr h="200025">
                <a:tc rowSpan="2">
                  <a:txBody>
                    <a:bodyPr/>
                    <a:lstStyle/>
                    <a:p>
                      <a:pPr algn="ctr" rtl="0" fontAlgn="ctr"/>
                      <a:r>
                        <a:rPr lang="pt-BR" b="1">
                          <a:effectLst/>
                        </a:rPr>
                        <a:t>BOTÃO DE LOGIN</a:t>
                      </a:r>
                    </a:p>
                  </a:txBody>
                  <a:tcPr marL="28575" marR="28575" marT="19050" marB="19050" anchor="ctr"/>
                </a:tc>
                <a:tc>
                  <a:txBody>
                    <a:bodyPr/>
                    <a:lstStyle/>
                    <a:p>
                      <a:pPr rtl="0" fontAlgn="b"/>
                      <a:r>
                        <a:rPr lang="pt-BR" sz="1800">
                          <a:effectLst/>
                        </a:rPr>
                        <a:t>A) Ao ativar o botão, a aplicação deve navegar a tela inicial em caso de sucesso.</a:t>
                      </a:r>
                    </a:p>
                  </a:txBody>
                  <a:tcPr marL="28575" marR="28575" marT="19050" marB="19050" anchor="b"/>
                </a:tc>
                <a:extLst>
                  <a:ext uri="{0D108BD9-81ED-4DB2-BD59-A6C34878D82A}">
                    <a16:rowId xmlns:a16="http://schemas.microsoft.com/office/drawing/2014/main" val="1556437918"/>
                  </a:ext>
                </a:extLst>
              </a:tr>
              <a:tr h="200025">
                <a:tc vMerge="1">
                  <a:txBody>
                    <a:bodyPr/>
                    <a:lstStyle/>
                    <a:p>
                      <a:endParaRPr lang="pt-BR"/>
                    </a:p>
                  </a:txBody>
                  <a:tcPr/>
                </a:tc>
                <a:tc>
                  <a:txBody>
                    <a:bodyPr/>
                    <a:lstStyle/>
                    <a:p>
                      <a:pPr rtl="0" fontAlgn="b"/>
                      <a:r>
                        <a:rPr lang="pt-BR" sz="1800">
                          <a:effectLst/>
                        </a:rPr>
                        <a:t>B) Em caso de erro, uma mensagem de erro deve ser apresentada.</a:t>
                      </a:r>
                    </a:p>
                  </a:txBody>
                  <a:tcPr marL="28575" marR="28575" marT="19050" marB="19050" anchor="b"/>
                </a:tc>
                <a:extLst>
                  <a:ext uri="{0D108BD9-81ED-4DB2-BD59-A6C34878D82A}">
                    <a16:rowId xmlns:a16="http://schemas.microsoft.com/office/drawing/2014/main" val="1583097820"/>
                  </a:ext>
                </a:extLst>
              </a:tr>
              <a:tr h="200025">
                <a:tc>
                  <a:txBody>
                    <a:bodyPr/>
                    <a:lstStyle/>
                    <a:p>
                      <a:pPr algn="ctr" rtl="0" fontAlgn="b"/>
                      <a:r>
                        <a:rPr lang="pt-BR" b="1">
                          <a:effectLst/>
                        </a:rPr>
                        <a:t>TEXTO CLICÁVEL DE REDEFINIÇÃO DE SENHA</a:t>
                      </a:r>
                    </a:p>
                  </a:txBody>
                  <a:tcPr marL="28575" marR="28575" marT="19050" marB="19050" anchor="b"/>
                </a:tc>
                <a:tc>
                  <a:txBody>
                    <a:bodyPr/>
                    <a:lstStyle/>
                    <a:p>
                      <a:pPr rtl="0" fontAlgn="b"/>
                      <a:r>
                        <a:rPr lang="pt-BR" sz="1800">
                          <a:effectLst/>
                        </a:rPr>
                        <a:t>A) Clicar no texto deve abrir a tela de recuperação de senha.</a:t>
                      </a:r>
                    </a:p>
                  </a:txBody>
                  <a:tcPr marL="28575" marR="28575" marT="19050" marB="19050" anchor="b"/>
                </a:tc>
                <a:extLst>
                  <a:ext uri="{0D108BD9-81ED-4DB2-BD59-A6C34878D82A}">
                    <a16:rowId xmlns:a16="http://schemas.microsoft.com/office/drawing/2014/main" val="4230757295"/>
                  </a:ext>
                </a:extLst>
              </a:tr>
              <a:tr h="200025">
                <a:tc>
                  <a:txBody>
                    <a:bodyPr/>
                    <a:lstStyle/>
                    <a:p>
                      <a:pPr algn="ctr" rtl="0" fontAlgn="b"/>
                      <a:r>
                        <a:rPr lang="pt-BR" b="1">
                          <a:effectLst/>
                        </a:rPr>
                        <a:t>TEXTO CLICÁVEL DE NOVO CADASTRO</a:t>
                      </a:r>
                    </a:p>
                  </a:txBody>
                  <a:tcPr marL="28575" marR="28575" marT="19050" marB="19050" anchor="b"/>
                </a:tc>
                <a:tc>
                  <a:txBody>
                    <a:bodyPr/>
                    <a:lstStyle/>
                    <a:p>
                      <a:pPr rtl="0" fontAlgn="b"/>
                      <a:r>
                        <a:rPr lang="pt-BR" sz="1800">
                          <a:effectLst/>
                        </a:rPr>
                        <a:t>A) Clicar no texto deve abrir a tela de cadastro de usuário.</a:t>
                      </a:r>
                    </a:p>
                  </a:txBody>
                  <a:tcPr marL="28575" marR="28575" marT="19050" marB="19050" anchor="b"/>
                </a:tc>
                <a:extLst>
                  <a:ext uri="{0D108BD9-81ED-4DB2-BD59-A6C34878D82A}">
                    <a16:rowId xmlns:a16="http://schemas.microsoft.com/office/drawing/2014/main" val="2040427363"/>
                  </a:ext>
                </a:extLst>
              </a:tr>
            </a:tbl>
          </a:graphicData>
        </a:graphic>
      </p:graphicFrame>
    </p:spTree>
    <p:extLst>
      <p:ext uri="{BB962C8B-B14F-4D97-AF65-F5344CB8AC3E}">
        <p14:creationId xmlns:p14="http://schemas.microsoft.com/office/powerpoint/2010/main" val="1547518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E0009FF1-0FB6-9D59-BB1F-9A10778DC614}"/>
              </a:ext>
            </a:extLst>
          </p:cNvPr>
          <p:cNvSpPr/>
          <p:nvPr/>
        </p:nvSpPr>
        <p:spPr>
          <a:xfrm>
            <a:off x="1" y="289"/>
            <a:ext cx="12192000" cy="6858000"/>
          </a:xfrm>
          <a:prstGeom prst="rect">
            <a:avLst/>
          </a:prstGeom>
          <a:gradFill flip="none" rotWithShape="1">
            <a:gsLst>
              <a:gs pos="0">
                <a:srgbClr val="FFFFFF"/>
              </a:gs>
              <a:gs pos="32000">
                <a:srgbClr val="ACACAC"/>
              </a:gs>
              <a:gs pos="64000">
                <a:srgbClr val="680000"/>
              </a:gs>
              <a:gs pos="94000">
                <a:srgbClr val="000000"/>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50BEA1C4-1BCC-780C-68DF-9A51FBD9C323}"/>
              </a:ext>
            </a:extLst>
          </p:cNvPr>
          <p:cNvSpPr/>
          <p:nvPr/>
        </p:nvSpPr>
        <p:spPr>
          <a:xfrm>
            <a:off x="0" y="1966912"/>
            <a:ext cx="12192000" cy="2924175"/>
          </a:xfrm>
          <a:prstGeom prst="rect">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1191201D-EF24-B06D-5F35-3AF6C55E5543}"/>
              </a:ext>
            </a:extLst>
          </p:cNvPr>
          <p:cNvSpPr txBox="1"/>
          <p:nvPr/>
        </p:nvSpPr>
        <p:spPr>
          <a:xfrm>
            <a:off x="724441" y="2890391"/>
            <a:ext cx="4632385" cy="1077218"/>
          </a:xfrm>
          <a:prstGeom prst="rect">
            <a:avLst/>
          </a:prstGeom>
          <a:noFill/>
        </p:spPr>
        <p:txBody>
          <a:bodyPr wrap="square" lIns="91440" tIns="45720" rIns="91440" bIns="45720" rtlCol="0" anchor="t">
            <a:spAutoFit/>
          </a:bodyPr>
          <a:lstStyle/>
          <a:p>
            <a:pPr algn="ctr"/>
            <a:r>
              <a:rPr lang="pt-BR" sz="3200" b="1">
                <a:solidFill>
                  <a:srgbClr val="FFFFFF"/>
                </a:solidFill>
                <a:latin typeface="Arial"/>
                <a:cs typeface="Arial"/>
              </a:rPr>
              <a:t>CUSTOS E MONETIZAÇÃO</a:t>
            </a:r>
            <a:endParaRPr lang="pt-BR" sz="3200" b="1">
              <a:solidFill>
                <a:srgbClr val="FFFFFF"/>
              </a:solidFill>
              <a:latin typeface="Arial" panose="020B0604020202020204" pitchFamily="34" charset="0"/>
              <a:cs typeface="Arial" panose="020B0604020202020204" pitchFamily="34" charset="0"/>
            </a:endParaRPr>
          </a:p>
        </p:txBody>
      </p:sp>
      <p:grpSp>
        <p:nvGrpSpPr>
          <p:cNvPr id="9" name="Agrupar 8">
            <a:extLst>
              <a:ext uri="{FF2B5EF4-FFF2-40B4-BE49-F238E27FC236}">
                <a16:creationId xmlns:a16="http://schemas.microsoft.com/office/drawing/2014/main" id="{B4F6AFC8-D136-CA27-88B9-C15037EB1C64}"/>
              </a:ext>
            </a:extLst>
          </p:cNvPr>
          <p:cNvGrpSpPr/>
          <p:nvPr/>
        </p:nvGrpSpPr>
        <p:grpSpPr>
          <a:xfrm>
            <a:off x="5968659" y="76017"/>
            <a:ext cx="5934205" cy="6521983"/>
            <a:chOff x="5968659" y="76017"/>
            <a:chExt cx="5934205" cy="6521983"/>
          </a:xfrm>
          <a:effectLst>
            <a:outerShdw blurRad="38100" dist="50800" dir="5400000" algn="ctr" rotWithShape="0">
              <a:schemeClr val="tx1"/>
            </a:outerShdw>
          </a:effectLst>
        </p:grpSpPr>
        <p:grpSp>
          <p:nvGrpSpPr>
            <p:cNvPr id="10" name="Agrupar 9">
              <a:extLst>
                <a:ext uri="{FF2B5EF4-FFF2-40B4-BE49-F238E27FC236}">
                  <a16:creationId xmlns:a16="http://schemas.microsoft.com/office/drawing/2014/main" id="{54A91C03-5320-74EF-49C9-98C5B4C813DC}"/>
                </a:ext>
              </a:extLst>
            </p:cNvPr>
            <p:cNvGrpSpPr/>
            <p:nvPr/>
          </p:nvGrpSpPr>
          <p:grpSpPr>
            <a:xfrm>
              <a:off x="7609944" y="76017"/>
              <a:ext cx="2001892" cy="1905000"/>
              <a:chOff x="7939316" y="1627305"/>
              <a:chExt cx="2001892" cy="1905000"/>
            </a:xfrm>
          </p:grpSpPr>
          <p:sp>
            <p:nvSpPr>
              <p:cNvPr id="24" name="Elipse 23">
                <a:extLst>
                  <a:ext uri="{FF2B5EF4-FFF2-40B4-BE49-F238E27FC236}">
                    <a16:creationId xmlns:a16="http://schemas.microsoft.com/office/drawing/2014/main" id="{E8C1783F-91F2-B261-DAF6-DF2677C633D7}"/>
                  </a:ext>
                </a:extLst>
              </p:cNvPr>
              <p:cNvSpPr/>
              <p:nvPr/>
            </p:nvSpPr>
            <p:spPr>
              <a:xfrm>
                <a:off x="7939316" y="1627305"/>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5" name="Picture 4" descr="Símbolo de saúde feminina - ícones de logotipo grátis">
                <a:extLst>
                  <a:ext uri="{FF2B5EF4-FFF2-40B4-BE49-F238E27FC236}">
                    <a16:creationId xmlns:a16="http://schemas.microsoft.com/office/drawing/2014/main" id="{ED890879-D77E-2E6C-0A97-E9929A77A42F}"/>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8025514" y="1650586"/>
                <a:ext cx="1841045" cy="18410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Agrupar 10">
              <a:extLst>
                <a:ext uri="{FF2B5EF4-FFF2-40B4-BE49-F238E27FC236}">
                  <a16:creationId xmlns:a16="http://schemas.microsoft.com/office/drawing/2014/main" id="{63143F0A-FC0E-9860-7433-5D941BAAC83C}"/>
                </a:ext>
              </a:extLst>
            </p:cNvPr>
            <p:cNvGrpSpPr/>
            <p:nvPr/>
          </p:nvGrpSpPr>
          <p:grpSpPr>
            <a:xfrm>
              <a:off x="6720696" y="2362414"/>
              <a:ext cx="2001892" cy="1905000"/>
              <a:chOff x="6693397" y="2234934"/>
              <a:chExt cx="2001892" cy="1905000"/>
            </a:xfrm>
          </p:grpSpPr>
          <p:sp>
            <p:nvSpPr>
              <p:cNvPr id="22" name="Elipse 21">
                <a:extLst>
                  <a:ext uri="{FF2B5EF4-FFF2-40B4-BE49-F238E27FC236}">
                    <a16:creationId xmlns:a16="http://schemas.microsoft.com/office/drawing/2014/main" id="{366C3CFD-879A-AE24-DE5E-A9E3CEECEF89}"/>
                  </a:ext>
                </a:extLst>
              </p:cNvPr>
              <p:cNvSpPr/>
              <p:nvPr/>
            </p:nvSpPr>
            <p:spPr>
              <a:xfrm>
                <a:off x="6693397" y="2234934"/>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3" name="Picture 24" descr="Dormir - ícones de do utilizador grátis">
                <a:extLst>
                  <a:ext uri="{FF2B5EF4-FFF2-40B4-BE49-F238E27FC236}">
                    <a16:creationId xmlns:a16="http://schemas.microsoft.com/office/drawing/2014/main" id="{5AAAF783-B2D2-86C7-DA3F-B3854B7617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3699" y="2511842"/>
                <a:ext cx="1351183" cy="13511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Agrupar 11">
              <a:extLst>
                <a:ext uri="{FF2B5EF4-FFF2-40B4-BE49-F238E27FC236}">
                  <a16:creationId xmlns:a16="http://schemas.microsoft.com/office/drawing/2014/main" id="{77391BAD-6810-E61B-97E9-F159A20DAF8E}"/>
                </a:ext>
              </a:extLst>
            </p:cNvPr>
            <p:cNvGrpSpPr/>
            <p:nvPr/>
          </p:nvGrpSpPr>
          <p:grpSpPr>
            <a:xfrm>
              <a:off x="9687602" y="3902517"/>
              <a:ext cx="2001892" cy="1905000"/>
              <a:chOff x="7158865" y="4267414"/>
              <a:chExt cx="2001892" cy="1905000"/>
            </a:xfrm>
          </p:grpSpPr>
          <p:sp>
            <p:nvSpPr>
              <p:cNvPr id="20" name="Elipse 19">
                <a:extLst>
                  <a:ext uri="{FF2B5EF4-FFF2-40B4-BE49-F238E27FC236}">
                    <a16:creationId xmlns:a16="http://schemas.microsoft.com/office/drawing/2014/main" id="{5A1B719B-B65B-11C3-D2D6-AB8BC1C9A740}"/>
                  </a:ext>
                </a:extLst>
              </p:cNvPr>
              <p:cNvSpPr/>
              <p:nvPr/>
            </p:nvSpPr>
            <p:spPr>
              <a:xfrm>
                <a:off x="7158865" y="4267414"/>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1" name="Picture 28" descr="Frutas - ícones de comida grátis">
                <a:extLst>
                  <a:ext uri="{FF2B5EF4-FFF2-40B4-BE49-F238E27FC236}">
                    <a16:creationId xmlns:a16="http://schemas.microsoft.com/office/drawing/2014/main" id="{58075905-3D3A-D684-287E-DFED3F5F0E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5971" y="4572753"/>
                <a:ext cx="1287680" cy="12876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Agrupar 12">
              <a:extLst>
                <a:ext uri="{FF2B5EF4-FFF2-40B4-BE49-F238E27FC236}">
                  <a16:creationId xmlns:a16="http://schemas.microsoft.com/office/drawing/2014/main" id="{C53C9DF3-0701-35DB-CE9E-940B3D1A4B8B}"/>
                </a:ext>
              </a:extLst>
            </p:cNvPr>
            <p:cNvGrpSpPr/>
            <p:nvPr/>
          </p:nvGrpSpPr>
          <p:grpSpPr>
            <a:xfrm>
              <a:off x="5968659" y="4693000"/>
              <a:ext cx="2001892" cy="1905000"/>
              <a:chOff x="5062886" y="4267414"/>
              <a:chExt cx="2001892" cy="1905000"/>
            </a:xfrm>
          </p:grpSpPr>
          <p:sp>
            <p:nvSpPr>
              <p:cNvPr id="18" name="Elipse 17">
                <a:extLst>
                  <a:ext uri="{FF2B5EF4-FFF2-40B4-BE49-F238E27FC236}">
                    <a16:creationId xmlns:a16="http://schemas.microsoft.com/office/drawing/2014/main" id="{5A099465-DBA2-7CD7-846D-D16599260BB9}"/>
                  </a:ext>
                </a:extLst>
              </p:cNvPr>
              <p:cNvSpPr/>
              <p:nvPr/>
            </p:nvSpPr>
            <p:spPr>
              <a:xfrm>
                <a:off x="5062886" y="4267414"/>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9" name="Picture 26" descr="Fitness Silhouette PNG Download Grátis | PNG Arts">
                <a:extLst>
                  <a:ext uri="{FF2B5EF4-FFF2-40B4-BE49-F238E27FC236}">
                    <a16:creationId xmlns:a16="http://schemas.microsoft.com/office/drawing/2014/main" id="{AD3A3A3F-2207-E781-E47A-2A7A83E7D15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785"/>
              <a:stretch/>
            </p:blipFill>
            <p:spPr bwMode="auto">
              <a:xfrm>
                <a:off x="5341543" y="4549318"/>
                <a:ext cx="1444578" cy="13411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Agrupar 14">
              <a:extLst>
                <a:ext uri="{FF2B5EF4-FFF2-40B4-BE49-F238E27FC236}">
                  <a16:creationId xmlns:a16="http://schemas.microsoft.com/office/drawing/2014/main" id="{34CA4F82-36A3-768C-3A71-A4EDF91B2E11}"/>
                </a:ext>
              </a:extLst>
            </p:cNvPr>
            <p:cNvGrpSpPr/>
            <p:nvPr/>
          </p:nvGrpSpPr>
          <p:grpSpPr>
            <a:xfrm>
              <a:off x="9900972" y="1342128"/>
              <a:ext cx="2001892" cy="1905000"/>
              <a:chOff x="3360184" y="4863739"/>
              <a:chExt cx="2001892" cy="1905000"/>
            </a:xfrm>
          </p:grpSpPr>
          <p:sp>
            <p:nvSpPr>
              <p:cNvPr id="16" name="Elipse 15">
                <a:extLst>
                  <a:ext uri="{FF2B5EF4-FFF2-40B4-BE49-F238E27FC236}">
                    <a16:creationId xmlns:a16="http://schemas.microsoft.com/office/drawing/2014/main" id="{865BCC83-7DBD-4154-B666-18EBBBBC0852}"/>
                  </a:ext>
                </a:extLst>
              </p:cNvPr>
              <p:cNvSpPr/>
              <p:nvPr/>
            </p:nvSpPr>
            <p:spPr>
              <a:xfrm>
                <a:off x="3360184" y="4863739"/>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Picture 30" descr="Coração - ícones de médico grátis">
                <a:extLst>
                  <a:ext uri="{FF2B5EF4-FFF2-40B4-BE49-F238E27FC236}">
                    <a16:creationId xmlns:a16="http://schemas.microsoft.com/office/drawing/2014/main" id="{BF422F89-51D6-A1C2-34B2-B1F6A5F90A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5061" y="5169358"/>
                <a:ext cx="1293761" cy="1293761"/>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949672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1EB6B7A-13B0-D5AB-68D1-335C14398DD2}"/>
              </a:ext>
            </a:extLst>
          </p:cNvPr>
          <p:cNvSpPr/>
          <p:nvPr/>
        </p:nvSpPr>
        <p:spPr>
          <a:xfrm>
            <a:off x="0" y="1"/>
            <a:ext cx="12192000" cy="815788"/>
          </a:xfrm>
          <a:prstGeom prst="rect">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C1ADDEB3-4E47-AB29-1434-587284516CF3}"/>
              </a:ext>
            </a:extLst>
          </p:cNvPr>
          <p:cNvSpPr txBox="1"/>
          <p:nvPr/>
        </p:nvSpPr>
        <p:spPr>
          <a:xfrm>
            <a:off x="0" y="115507"/>
            <a:ext cx="6100558" cy="584775"/>
          </a:xfrm>
          <a:prstGeom prst="rect">
            <a:avLst/>
          </a:prstGeom>
          <a:noFill/>
        </p:spPr>
        <p:txBody>
          <a:bodyPr wrap="square" lIns="91440" tIns="45720" rIns="91440" bIns="45720" rtlCol="0" anchor="t">
            <a:spAutoFit/>
          </a:bodyPr>
          <a:lstStyle/>
          <a:p>
            <a:pPr algn="ctr"/>
            <a:r>
              <a:rPr lang="pt-BR" sz="3200" b="1">
                <a:solidFill>
                  <a:srgbClr val="FFFFFF"/>
                </a:solidFill>
                <a:latin typeface="Arial"/>
                <a:cs typeface="Arial"/>
              </a:rPr>
              <a:t>CUSTOS E MONETIZAÇÃO</a:t>
            </a:r>
            <a:endParaRPr lang="pt-BR" sz="3200">
              <a:solidFill>
                <a:srgbClr val="FFFFFF"/>
              </a:solidFill>
              <a:latin typeface="Arial"/>
              <a:cs typeface="Arial"/>
            </a:endParaRPr>
          </a:p>
        </p:txBody>
      </p:sp>
      <p:graphicFrame>
        <p:nvGraphicFramePr>
          <p:cNvPr id="15" name="Tabela 14">
            <a:extLst>
              <a:ext uri="{FF2B5EF4-FFF2-40B4-BE49-F238E27FC236}">
                <a16:creationId xmlns:a16="http://schemas.microsoft.com/office/drawing/2014/main" id="{1D84606B-911C-85F8-A3CA-8138C73D2AD9}"/>
              </a:ext>
            </a:extLst>
          </p:cNvPr>
          <p:cNvGraphicFramePr>
            <a:graphicFrameLocks noGrp="1"/>
          </p:cNvGraphicFramePr>
          <p:nvPr>
            <p:extLst>
              <p:ext uri="{D42A27DB-BD31-4B8C-83A1-F6EECF244321}">
                <p14:modId xmlns:p14="http://schemas.microsoft.com/office/powerpoint/2010/main" val="1256876371"/>
              </p:ext>
            </p:extLst>
          </p:nvPr>
        </p:nvGraphicFramePr>
        <p:xfrm>
          <a:off x="316081" y="1013460"/>
          <a:ext cx="11559838" cy="4831080"/>
        </p:xfrm>
        <a:graphic>
          <a:graphicData uri="http://schemas.openxmlformats.org/drawingml/2006/table">
            <a:tbl>
              <a:tblPr firstRow="1" bandRow="1">
                <a:tableStyleId>{5940675A-B579-460E-94D1-54222C63F5DA}</a:tableStyleId>
              </a:tblPr>
              <a:tblGrid>
                <a:gridCol w="1759526">
                  <a:extLst>
                    <a:ext uri="{9D8B030D-6E8A-4147-A177-3AD203B41FA5}">
                      <a16:colId xmlns:a16="http://schemas.microsoft.com/office/drawing/2014/main" val="4255031549"/>
                    </a:ext>
                  </a:extLst>
                </a:gridCol>
                <a:gridCol w="668226">
                  <a:extLst>
                    <a:ext uri="{9D8B030D-6E8A-4147-A177-3AD203B41FA5}">
                      <a16:colId xmlns:a16="http://schemas.microsoft.com/office/drawing/2014/main" val="352553057"/>
                    </a:ext>
                  </a:extLst>
                </a:gridCol>
                <a:gridCol w="1160574">
                  <a:extLst>
                    <a:ext uri="{9D8B030D-6E8A-4147-A177-3AD203B41FA5}">
                      <a16:colId xmlns:a16="http://schemas.microsoft.com/office/drawing/2014/main" val="3367968164"/>
                    </a:ext>
                  </a:extLst>
                </a:gridCol>
                <a:gridCol w="1485900">
                  <a:extLst>
                    <a:ext uri="{9D8B030D-6E8A-4147-A177-3AD203B41FA5}">
                      <a16:colId xmlns:a16="http://schemas.microsoft.com/office/drawing/2014/main" val="1374704346"/>
                    </a:ext>
                  </a:extLst>
                </a:gridCol>
                <a:gridCol w="1828800">
                  <a:extLst>
                    <a:ext uri="{9D8B030D-6E8A-4147-A177-3AD203B41FA5}">
                      <a16:colId xmlns:a16="http://schemas.microsoft.com/office/drawing/2014/main" val="2786051912"/>
                    </a:ext>
                  </a:extLst>
                </a:gridCol>
                <a:gridCol w="1590675">
                  <a:extLst>
                    <a:ext uri="{9D8B030D-6E8A-4147-A177-3AD203B41FA5}">
                      <a16:colId xmlns:a16="http://schemas.microsoft.com/office/drawing/2014/main" val="4170463195"/>
                    </a:ext>
                  </a:extLst>
                </a:gridCol>
                <a:gridCol w="1552575">
                  <a:extLst>
                    <a:ext uri="{9D8B030D-6E8A-4147-A177-3AD203B41FA5}">
                      <a16:colId xmlns:a16="http://schemas.microsoft.com/office/drawing/2014/main" val="3868250526"/>
                    </a:ext>
                  </a:extLst>
                </a:gridCol>
                <a:gridCol w="1513562">
                  <a:extLst>
                    <a:ext uri="{9D8B030D-6E8A-4147-A177-3AD203B41FA5}">
                      <a16:colId xmlns:a16="http://schemas.microsoft.com/office/drawing/2014/main" val="3202559182"/>
                    </a:ext>
                  </a:extLst>
                </a:gridCol>
              </a:tblGrid>
              <a:tr h="233275">
                <a:tc>
                  <a:txBody>
                    <a:bodyPr/>
                    <a:lstStyle/>
                    <a:p>
                      <a:pPr algn="ctr" rtl="0" fontAlgn="b"/>
                      <a:endParaRPr lang="pt-BR" sz="1800" b="1">
                        <a:solidFill>
                          <a:schemeClr val="bg1"/>
                        </a:solidFill>
                        <a:effectLst/>
                      </a:endParaRPr>
                    </a:p>
                  </a:txBody>
                  <a:tcPr marL="28575" marR="28575" marT="19050" marB="19050" anchor="ctr">
                    <a:solidFill>
                      <a:srgbClr val="680000"/>
                    </a:solidFill>
                  </a:tcPr>
                </a:tc>
                <a:tc gridSpan="2">
                  <a:txBody>
                    <a:bodyPr/>
                    <a:lstStyle/>
                    <a:p>
                      <a:pPr algn="ctr" rtl="0" fontAlgn="b"/>
                      <a:r>
                        <a:rPr lang="pt-BR" sz="1800" b="1">
                          <a:solidFill>
                            <a:schemeClr val="bg1"/>
                          </a:solidFill>
                          <a:effectLst/>
                        </a:rPr>
                        <a:t>IOPS</a:t>
                      </a:r>
                      <a:endParaRPr lang="pt-BR" sz="1800" b="1">
                        <a:solidFill>
                          <a:schemeClr val="bg1"/>
                        </a:solidFill>
                        <a:effectLst/>
                        <a:latin typeface="Calibri" panose="020F0502020204030204" pitchFamily="34" charset="0"/>
                      </a:endParaRPr>
                    </a:p>
                  </a:txBody>
                  <a:tcPr marL="28575" marR="28575" marT="19050" marB="19050" anchor="ctr">
                    <a:solidFill>
                      <a:srgbClr val="680000"/>
                    </a:solidFill>
                  </a:tcPr>
                </a:tc>
                <a:tc hMerge="1">
                  <a:txBody>
                    <a:bodyPr/>
                    <a:lstStyle/>
                    <a:p>
                      <a:endParaRPr lang="pt-BR"/>
                    </a:p>
                  </a:txBody>
                  <a:tcPr/>
                </a:tc>
                <a:tc>
                  <a:txBody>
                    <a:bodyPr/>
                    <a:lstStyle/>
                    <a:p>
                      <a:pPr algn="ctr" rtl="0" fontAlgn="b"/>
                      <a:r>
                        <a:rPr lang="pt-BR" sz="1800" b="1">
                          <a:solidFill>
                            <a:schemeClr val="bg1"/>
                          </a:solidFill>
                          <a:effectLst/>
                        </a:rPr>
                        <a:t>VM</a:t>
                      </a:r>
                      <a:endParaRPr lang="pt-BR" sz="1800" b="1">
                        <a:solidFill>
                          <a:schemeClr val="bg1"/>
                        </a:solidFill>
                        <a:effectLst/>
                        <a:latin typeface="Calibri" panose="020F0502020204030204" pitchFamily="34" charset="0"/>
                      </a:endParaRPr>
                    </a:p>
                  </a:txBody>
                  <a:tcPr marL="28575" marR="28575" marT="19050" marB="19050" anchor="ctr">
                    <a:solidFill>
                      <a:srgbClr val="680000"/>
                    </a:solidFill>
                  </a:tcPr>
                </a:tc>
                <a:tc>
                  <a:txBody>
                    <a:bodyPr/>
                    <a:lstStyle/>
                    <a:p>
                      <a:pPr algn="ctr" rtl="0" fontAlgn="b"/>
                      <a:r>
                        <a:rPr lang="pt-BR" sz="1800" b="1">
                          <a:solidFill>
                            <a:schemeClr val="bg1"/>
                          </a:solidFill>
                          <a:effectLst/>
                        </a:rPr>
                        <a:t>Armazenamento DB</a:t>
                      </a:r>
                      <a:endParaRPr lang="pt-BR" sz="1800" b="1">
                        <a:solidFill>
                          <a:schemeClr val="bg1"/>
                        </a:solidFill>
                        <a:effectLst/>
                        <a:latin typeface="Calibri" panose="020F0502020204030204" pitchFamily="34" charset="0"/>
                      </a:endParaRPr>
                    </a:p>
                  </a:txBody>
                  <a:tcPr marL="28575" marR="28575" marT="19050" marB="19050" anchor="ctr">
                    <a:solidFill>
                      <a:srgbClr val="680000"/>
                    </a:solidFill>
                  </a:tcPr>
                </a:tc>
                <a:tc>
                  <a:txBody>
                    <a:bodyPr/>
                    <a:lstStyle/>
                    <a:p>
                      <a:pPr algn="ctr" rtl="0" fontAlgn="b"/>
                      <a:r>
                        <a:rPr lang="pt-BR" sz="1800" b="1">
                          <a:solidFill>
                            <a:schemeClr val="bg1"/>
                          </a:solidFill>
                          <a:effectLst/>
                        </a:rPr>
                        <a:t>Licença de Assinatura</a:t>
                      </a:r>
                      <a:endParaRPr lang="pt-BR" sz="1800" b="1">
                        <a:solidFill>
                          <a:schemeClr val="bg1"/>
                        </a:solidFill>
                        <a:effectLst/>
                        <a:latin typeface="Calibri" panose="020F0502020204030204" pitchFamily="34" charset="0"/>
                      </a:endParaRPr>
                    </a:p>
                  </a:txBody>
                  <a:tcPr marL="28575" marR="28575" marT="19050" marB="19050" anchor="ctr">
                    <a:solidFill>
                      <a:srgbClr val="680000"/>
                    </a:solidFill>
                  </a:tcPr>
                </a:tc>
                <a:tc>
                  <a:txBody>
                    <a:bodyPr/>
                    <a:lstStyle/>
                    <a:p>
                      <a:pPr algn="ctr" rtl="0" fontAlgn="b"/>
                      <a:r>
                        <a:rPr lang="pt-BR" sz="1800" b="1">
                          <a:solidFill>
                            <a:schemeClr val="bg1"/>
                          </a:solidFill>
                          <a:effectLst/>
                        </a:rPr>
                        <a:t>Usuários</a:t>
                      </a:r>
                    </a:p>
                  </a:txBody>
                  <a:tcPr marL="28575" marR="28575" marT="19050" marB="19050" anchor="ctr">
                    <a:solidFill>
                      <a:srgbClr val="680000"/>
                    </a:solidFill>
                  </a:tcPr>
                </a:tc>
                <a:tc>
                  <a:txBody>
                    <a:bodyPr/>
                    <a:lstStyle/>
                    <a:p>
                      <a:pPr algn="ctr" rtl="0" fontAlgn="b"/>
                      <a:r>
                        <a:rPr lang="pt-BR" sz="1800" b="1">
                          <a:solidFill>
                            <a:schemeClr val="bg1"/>
                          </a:solidFill>
                          <a:effectLst/>
                        </a:rPr>
                        <a:t>Total</a:t>
                      </a:r>
                    </a:p>
                  </a:txBody>
                  <a:tcPr marL="28575" marR="28575" marT="19050" marB="19050" anchor="ctr">
                    <a:solidFill>
                      <a:srgbClr val="680000"/>
                    </a:solidFill>
                  </a:tcPr>
                </a:tc>
                <a:extLst>
                  <a:ext uri="{0D108BD9-81ED-4DB2-BD59-A6C34878D82A}">
                    <a16:rowId xmlns:a16="http://schemas.microsoft.com/office/drawing/2014/main" val="2990772991"/>
                  </a:ext>
                </a:extLst>
              </a:tr>
              <a:tr h="200025">
                <a:tc>
                  <a:txBody>
                    <a:bodyPr/>
                    <a:lstStyle/>
                    <a:p>
                      <a:pPr algn="ctr" rtl="0" fontAlgn="b"/>
                      <a:r>
                        <a:rPr lang="pt-BR" sz="1600">
                          <a:effectLst/>
                        </a:rPr>
                        <a:t>Valor inicial</a:t>
                      </a:r>
                    </a:p>
                  </a:txBody>
                  <a:tcPr marL="28575" marR="28575" marT="19050" marB="19050" anchor="ctr"/>
                </a:tc>
                <a:tc gridSpan="2">
                  <a:txBody>
                    <a:bodyPr/>
                    <a:lstStyle/>
                    <a:p>
                      <a:pPr algn="ctr" rtl="0" fontAlgn="b"/>
                      <a:r>
                        <a:rPr lang="pt-BR" sz="1600">
                          <a:effectLst/>
                        </a:rPr>
                        <a:t>US$4,25/mês 100gb e 6000</a:t>
                      </a:r>
                    </a:p>
                  </a:txBody>
                  <a:tcPr marL="28575" marR="28575" marT="19050" marB="19050" anchor="ctr"/>
                </a:tc>
                <a:tc hMerge="1">
                  <a:txBody>
                    <a:bodyPr/>
                    <a:lstStyle/>
                    <a:p>
                      <a:endParaRPr lang="pt-BR"/>
                    </a:p>
                  </a:txBody>
                  <a:tcPr/>
                </a:tc>
                <a:tc>
                  <a:txBody>
                    <a:bodyPr/>
                    <a:lstStyle/>
                    <a:p>
                      <a:pPr algn="ctr" rtl="0" fontAlgn="b"/>
                      <a:r>
                        <a:rPr lang="pt-BR" sz="1600">
                          <a:effectLst/>
                        </a:rPr>
                        <a:t>$0,0980/hora 2CPU 32VRAM</a:t>
                      </a:r>
                    </a:p>
                  </a:txBody>
                  <a:tcPr marL="28575" marR="28575" marT="19050" marB="19050" anchor="ctr"/>
                </a:tc>
                <a:tc>
                  <a:txBody>
                    <a:bodyPr/>
                    <a:lstStyle/>
                    <a:p>
                      <a:pPr algn="ctr" rtl="0" fontAlgn="b"/>
                      <a:r>
                        <a:rPr lang="pt-BR" sz="1600">
                          <a:effectLst/>
                        </a:rPr>
                        <a:t>0,0085 por GB</a:t>
                      </a:r>
                    </a:p>
                  </a:txBody>
                  <a:tcPr marL="28575" marR="28575" marT="19050" marB="19050" anchor="ctr"/>
                </a:tc>
                <a:tc>
                  <a:txBody>
                    <a:bodyPr/>
                    <a:lstStyle/>
                    <a:p>
                      <a:pPr algn="ctr" rtl="0" fontAlgn="b"/>
                      <a:r>
                        <a:rPr lang="pt-BR" sz="1600">
                          <a:effectLst/>
                        </a:rPr>
                        <a:t>U$ 25</a:t>
                      </a:r>
                    </a:p>
                  </a:txBody>
                  <a:tcPr marL="28575" marR="28575" marT="19050" marB="19050" anchor="ctr"/>
                </a:tc>
                <a:tc>
                  <a:txBody>
                    <a:bodyPr/>
                    <a:lstStyle/>
                    <a:p>
                      <a:pPr rtl="0" fontAlgn="b"/>
                      <a:endParaRPr lang="pt-BR" sz="1600">
                        <a:effectLst/>
                      </a:endParaRPr>
                    </a:p>
                  </a:txBody>
                  <a:tcPr marL="28575" marR="28575" marT="19050" marB="19050" anchor="ctr"/>
                </a:tc>
                <a:tc>
                  <a:txBody>
                    <a:bodyPr/>
                    <a:lstStyle/>
                    <a:p>
                      <a:pPr rtl="0" fontAlgn="b"/>
                      <a:endParaRPr lang="pt-BR" sz="1600">
                        <a:effectLst/>
                      </a:endParaRPr>
                    </a:p>
                  </a:txBody>
                  <a:tcPr marL="28575" marR="28575" marT="19050" marB="19050" anchor="ctr"/>
                </a:tc>
                <a:extLst>
                  <a:ext uri="{0D108BD9-81ED-4DB2-BD59-A6C34878D82A}">
                    <a16:rowId xmlns:a16="http://schemas.microsoft.com/office/drawing/2014/main" val="16706404"/>
                  </a:ext>
                </a:extLst>
              </a:tr>
              <a:tr h="200025">
                <a:tc>
                  <a:txBody>
                    <a:bodyPr/>
                    <a:lstStyle/>
                    <a:p>
                      <a:pPr algn="ctr" rtl="0" fontAlgn="b"/>
                      <a:endParaRPr lang="pt-BR" sz="1600">
                        <a:effectLst/>
                      </a:endParaRPr>
                    </a:p>
                  </a:txBody>
                  <a:tcPr marL="28575" marR="28575" marT="19050" marB="19050" anchor="ctr"/>
                </a:tc>
                <a:tc>
                  <a:txBody>
                    <a:bodyPr/>
                    <a:lstStyle/>
                    <a:p>
                      <a:pPr rtl="0" fontAlgn="b"/>
                      <a:endParaRPr lang="pt-BR" sz="1600">
                        <a:effectLst/>
                      </a:endParaRPr>
                    </a:p>
                  </a:txBody>
                  <a:tcPr marL="28575" marR="28575" marT="19050" marB="19050" anchor="ctr"/>
                </a:tc>
                <a:tc>
                  <a:txBody>
                    <a:bodyPr/>
                    <a:lstStyle/>
                    <a:p>
                      <a:pPr rtl="0" fontAlgn="b"/>
                      <a:endParaRPr lang="pt-BR" sz="1600">
                        <a:effectLst/>
                      </a:endParaRPr>
                    </a:p>
                  </a:txBody>
                  <a:tcPr marL="28575" marR="28575" marT="19050" marB="19050" anchor="ctr"/>
                </a:tc>
                <a:tc>
                  <a:txBody>
                    <a:bodyPr/>
                    <a:lstStyle/>
                    <a:p>
                      <a:pPr rtl="0" fontAlgn="b"/>
                      <a:endParaRPr lang="pt-BR" sz="1600">
                        <a:effectLst/>
                      </a:endParaRPr>
                    </a:p>
                  </a:txBody>
                  <a:tcPr marL="28575" marR="28575" marT="19050" marB="19050" anchor="ctr"/>
                </a:tc>
                <a:tc>
                  <a:txBody>
                    <a:bodyPr/>
                    <a:lstStyle/>
                    <a:p>
                      <a:pPr rtl="0" fontAlgn="b"/>
                      <a:endParaRPr lang="pt-BR" sz="1600">
                        <a:effectLst/>
                      </a:endParaRPr>
                    </a:p>
                  </a:txBody>
                  <a:tcPr marL="28575" marR="28575" marT="19050" marB="19050" anchor="ctr"/>
                </a:tc>
                <a:tc>
                  <a:txBody>
                    <a:bodyPr/>
                    <a:lstStyle/>
                    <a:p>
                      <a:pPr rtl="0" fontAlgn="b"/>
                      <a:endParaRPr lang="pt-BR" sz="1600">
                        <a:effectLst/>
                      </a:endParaRPr>
                    </a:p>
                  </a:txBody>
                  <a:tcPr marL="28575" marR="28575" marT="19050" marB="19050" anchor="ctr"/>
                </a:tc>
                <a:tc>
                  <a:txBody>
                    <a:bodyPr/>
                    <a:lstStyle/>
                    <a:p>
                      <a:pPr algn="ctr" rtl="0" fontAlgn="b"/>
                      <a:endParaRPr lang="pt-BR" sz="1600">
                        <a:effectLst/>
                      </a:endParaRPr>
                    </a:p>
                  </a:txBody>
                  <a:tcPr marL="28575" marR="28575" marT="19050" marB="19050" anchor="ctr"/>
                </a:tc>
                <a:tc>
                  <a:txBody>
                    <a:bodyPr/>
                    <a:lstStyle/>
                    <a:p>
                      <a:pPr rtl="0" fontAlgn="b"/>
                      <a:endParaRPr lang="pt-BR" sz="1600">
                        <a:effectLst/>
                      </a:endParaRPr>
                    </a:p>
                  </a:txBody>
                  <a:tcPr marL="28575" marR="28575" marT="19050" marB="19050" anchor="ctr"/>
                </a:tc>
                <a:extLst>
                  <a:ext uri="{0D108BD9-81ED-4DB2-BD59-A6C34878D82A}">
                    <a16:rowId xmlns:a16="http://schemas.microsoft.com/office/drawing/2014/main" val="1051995644"/>
                  </a:ext>
                </a:extLst>
              </a:tr>
              <a:tr h="200025">
                <a:tc>
                  <a:txBody>
                    <a:bodyPr/>
                    <a:lstStyle/>
                    <a:p>
                      <a:pPr algn="ctr" rtl="0" fontAlgn="b"/>
                      <a:r>
                        <a:rPr lang="pt-BR" sz="1600">
                          <a:effectLst/>
                        </a:rPr>
                        <a:t>Inicio</a:t>
                      </a:r>
                    </a:p>
                  </a:txBody>
                  <a:tcPr marL="28575" marR="28575" marT="19050" marB="19050" anchor="ctr"/>
                </a:tc>
                <a:tc gridSpan="2">
                  <a:txBody>
                    <a:bodyPr/>
                    <a:lstStyle/>
                    <a:p>
                      <a:pPr algn="ctr" rtl="0" fontAlgn="b"/>
                      <a:r>
                        <a:rPr lang="pt-BR" sz="1600">
                          <a:effectLst/>
                        </a:rPr>
                        <a:t>U$ 42,50</a:t>
                      </a:r>
                    </a:p>
                  </a:txBody>
                  <a:tcPr marL="28575" marR="28575" marT="19050" marB="19050" anchor="ctr"/>
                </a:tc>
                <a:tc hMerge="1">
                  <a:txBody>
                    <a:bodyPr/>
                    <a:lstStyle/>
                    <a:p>
                      <a:endParaRPr lang="pt-BR"/>
                    </a:p>
                  </a:txBody>
                  <a:tcPr/>
                </a:tc>
                <a:tc>
                  <a:txBody>
                    <a:bodyPr/>
                    <a:lstStyle/>
                    <a:p>
                      <a:pPr algn="ctr" rtl="0" fontAlgn="b"/>
                      <a:r>
                        <a:rPr lang="pt-BR" sz="1600">
                          <a:effectLst/>
                        </a:rPr>
                        <a:t>US$ 70,56</a:t>
                      </a:r>
                    </a:p>
                  </a:txBody>
                  <a:tcPr marL="28575" marR="28575" marT="19050" marB="19050" anchor="ctr"/>
                </a:tc>
                <a:tc>
                  <a:txBody>
                    <a:bodyPr/>
                    <a:lstStyle/>
                    <a:p>
                      <a:pPr algn="ctr" rtl="0" fontAlgn="b"/>
                      <a:r>
                        <a:rPr lang="pt-BR" sz="1600">
                          <a:effectLst/>
                        </a:rPr>
                        <a:t>US$ 61,20</a:t>
                      </a:r>
                    </a:p>
                  </a:txBody>
                  <a:tcPr marL="28575" marR="28575" marT="19050" marB="19050" anchor="ctr"/>
                </a:tc>
                <a:tc>
                  <a:txBody>
                    <a:bodyPr/>
                    <a:lstStyle/>
                    <a:p>
                      <a:pPr algn="ctr" rtl="0" fontAlgn="b"/>
                      <a:r>
                        <a:rPr lang="pt-BR" sz="1600">
                          <a:effectLst/>
                        </a:rPr>
                        <a:t>US$ 25</a:t>
                      </a:r>
                    </a:p>
                  </a:txBody>
                  <a:tcPr marL="28575" marR="28575" marT="19050" marB="19050" anchor="ctr"/>
                </a:tc>
                <a:tc>
                  <a:txBody>
                    <a:bodyPr/>
                    <a:lstStyle/>
                    <a:p>
                      <a:pPr algn="ctr" rtl="0" fontAlgn="b"/>
                      <a:r>
                        <a:rPr lang="pt-BR" sz="1600">
                          <a:effectLst/>
                        </a:rPr>
                        <a:t>10.000</a:t>
                      </a:r>
                    </a:p>
                  </a:txBody>
                  <a:tcPr marL="28575" marR="28575" marT="19050" marB="19050" anchor="ctr"/>
                </a:tc>
                <a:tc>
                  <a:txBody>
                    <a:bodyPr/>
                    <a:lstStyle/>
                    <a:p>
                      <a:pPr algn="ctr" rtl="0" fontAlgn="b"/>
                      <a:r>
                        <a:rPr lang="pt-BR" sz="1600">
                          <a:effectLst/>
                        </a:rPr>
                        <a:t>US$ 174,26</a:t>
                      </a:r>
                    </a:p>
                  </a:txBody>
                  <a:tcPr marL="28575" marR="28575" marT="19050" marB="19050" anchor="ctr"/>
                </a:tc>
                <a:extLst>
                  <a:ext uri="{0D108BD9-81ED-4DB2-BD59-A6C34878D82A}">
                    <a16:rowId xmlns:a16="http://schemas.microsoft.com/office/drawing/2014/main" val="3856594954"/>
                  </a:ext>
                </a:extLst>
              </a:tr>
              <a:tr h="200025">
                <a:tc rowSpan="3">
                  <a:txBody>
                    <a:bodyPr/>
                    <a:lstStyle/>
                    <a:p>
                      <a:pPr algn="ctr" rtl="0" fontAlgn="ctr"/>
                      <a:r>
                        <a:rPr lang="pt-BR" sz="1600">
                          <a:effectLst/>
                        </a:rPr>
                        <a:t>Escalonamento</a:t>
                      </a:r>
                    </a:p>
                  </a:txBody>
                  <a:tcPr marL="28575" marR="28575" marT="19050" marB="19050" anchor="ctr"/>
                </a:tc>
                <a:tc gridSpan="2">
                  <a:txBody>
                    <a:bodyPr/>
                    <a:lstStyle/>
                    <a:p>
                      <a:pPr algn="ctr" rtl="0" fontAlgn="b"/>
                      <a:r>
                        <a:rPr lang="pt-BR" sz="1600">
                          <a:effectLst/>
                        </a:rPr>
                        <a:t>US$ 425,00</a:t>
                      </a:r>
                    </a:p>
                  </a:txBody>
                  <a:tcPr marL="28575" marR="28575" marT="19050" marB="19050" anchor="ctr"/>
                </a:tc>
                <a:tc hMerge="1">
                  <a:txBody>
                    <a:bodyPr/>
                    <a:lstStyle/>
                    <a:p>
                      <a:endParaRPr lang="pt-BR"/>
                    </a:p>
                  </a:txBody>
                  <a:tcPr/>
                </a:tc>
                <a:tc>
                  <a:txBody>
                    <a:bodyPr/>
                    <a:lstStyle/>
                    <a:p>
                      <a:pPr algn="ctr" rtl="0" fontAlgn="b"/>
                      <a:r>
                        <a:rPr lang="pt-BR" sz="1600">
                          <a:effectLst/>
                        </a:rPr>
                        <a:t>US$ 705,60</a:t>
                      </a:r>
                    </a:p>
                  </a:txBody>
                  <a:tcPr marL="28575" marR="28575" marT="19050" marB="19050" anchor="ctr"/>
                </a:tc>
                <a:tc>
                  <a:txBody>
                    <a:bodyPr/>
                    <a:lstStyle/>
                    <a:p>
                      <a:pPr algn="ctr" rtl="0" fontAlgn="b"/>
                      <a:r>
                        <a:rPr lang="pt-BR" sz="1600">
                          <a:effectLst/>
                        </a:rPr>
                        <a:t>US$ 612,00</a:t>
                      </a:r>
                    </a:p>
                  </a:txBody>
                  <a:tcPr marL="28575" marR="28575" marT="19050" marB="19050" anchor="ctr"/>
                </a:tc>
                <a:tc>
                  <a:txBody>
                    <a:bodyPr/>
                    <a:lstStyle/>
                    <a:p>
                      <a:pPr algn="ctr" rtl="0" fontAlgn="b"/>
                      <a:r>
                        <a:rPr lang="pt-BR" sz="1600">
                          <a:effectLst/>
                        </a:rPr>
                        <a:t>*</a:t>
                      </a:r>
                    </a:p>
                  </a:txBody>
                  <a:tcPr marL="28575" marR="28575" marT="19050" marB="19050" anchor="ctr"/>
                </a:tc>
                <a:tc>
                  <a:txBody>
                    <a:bodyPr/>
                    <a:lstStyle/>
                    <a:p>
                      <a:pPr algn="ctr" rtl="0" fontAlgn="b"/>
                      <a:r>
                        <a:rPr lang="pt-BR" sz="1600">
                          <a:effectLst/>
                        </a:rPr>
                        <a:t>100.000</a:t>
                      </a:r>
                    </a:p>
                  </a:txBody>
                  <a:tcPr marL="28575" marR="28575" marT="19050" marB="19050" anchor="ctr"/>
                </a:tc>
                <a:tc>
                  <a:txBody>
                    <a:bodyPr/>
                    <a:lstStyle/>
                    <a:p>
                      <a:pPr algn="ctr" rtl="0" fontAlgn="b"/>
                      <a:r>
                        <a:rPr lang="pt-BR" sz="1600">
                          <a:effectLst/>
                        </a:rPr>
                        <a:t>US$ 1.742,60</a:t>
                      </a:r>
                    </a:p>
                  </a:txBody>
                  <a:tcPr marL="28575" marR="28575" marT="19050" marB="19050" anchor="ctr"/>
                </a:tc>
                <a:extLst>
                  <a:ext uri="{0D108BD9-81ED-4DB2-BD59-A6C34878D82A}">
                    <a16:rowId xmlns:a16="http://schemas.microsoft.com/office/drawing/2014/main" val="2691723537"/>
                  </a:ext>
                </a:extLst>
              </a:tr>
              <a:tr h="200025">
                <a:tc vMerge="1">
                  <a:txBody>
                    <a:bodyPr/>
                    <a:lstStyle/>
                    <a:p>
                      <a:endParaRPr lang="pt-BR"/>
                    </a:p>
                  </a:txBody>
                  <a:tcPr/>
                </a:tc>
                <a:tc gridSpan="2">
                  <a:txBody>
                    <a:bodyPr/>
                    <a:lstStyle/>
                    <a:p>
                      <a:pPr algn="ctr" rtl="0" fontAlgn="b"/>
                      <a:r>
                        <a:rPr lang="pt-BR" sz="1600">
                          <a:effectLst/>
                        </a:rPr>
                        <a:t>US$ 4.250,00</a:t>
                      </a:r>
                    </a:p>
                  </a:txBody>
                  <a:tcPr marL="28575" marR="28575" marT="19050" marB="19050" anchor="ctr"/>
                </a:tc>
                <a:tc hMerge="1">
                  <a:txBody>
                    <a:bodyPr/>
                    <a:lstStyle/>
                    <a:p>
                      <a:endParaRPr lang="pt-BR"/>
                    </a:p>
                  </a:txBody>
                  <a:tcPr/>
                </a:tc>
                <a:tc>
                  <a:txBody>
                    <a:bodyPr/>
                    <a:lstStyle/>
                    <a:p>
                      <a:pPr algn="ctr" rtl="0" fontAlgn="b"/>
                      <a:r>
                        <a:rPr lang="pt-BR" sz="1600">
                          <a:effectLst/>
                        </a:rPr>
                        <a:t>US$ 7.056,00</a:t>
                      </a:r>
                    </a:p>
                  </a:txBody>
                  <a:tcPr marL="28575" marR="28575" marT="19050" marB="19050" anchor="ctr"/>
                </a:tc>
                <a:tc>
                  <a:txBody>
                    <a:bodyPr/>
                    <a:lstStyle/>
                    <a:p>
                      <a:pPr algn="ctr" rtl="0" fontAlgn="b"/>
                      <a:r>
                        <a:rPr lang="pt-BR" sz="1600">
                          <a:effectLst/>
                        </a:rPr>
                        <a:t>US$ 6.120,00</a:t>
                      </a:r>
                    </a:p>
                  </a:txBody>
                  <a:tcPr marL="28575" marR="28575" marT="19050" marB="19050" anchor="ctr"/>
                </a:tc>
                <a:tc>
                  <a:txBody>
                    <a:bodyPr/>
                    <a:lstStyle/>
                    <a:p>
                      <a:pPr algn="ctr" rtl="0" fontAlgn="b"/>
                      <a:r>
                        <a:rPr lang="pt-BR" sz="1600">
                          <a:effectLst/>
                        </a:rPr>
                        <a:t>*</a:t>
                      </a:r>
                    </a:p>
                  </a:txBody>
                  <a:tcPr marL="28575" marR="28575" marT="19050" marB="19050" anchor="ctr"/>
                </a:tc>
                <a:tc>
                  <a:txBody>
                    <a:bodyPr/>
                    <a:lstStyle/>
                    <a:p>
                      <a:pPr algn="ctr" rtl="0" fontAlgn="b"/>
                      <a:r>
                        <a:rPr lang="pt-BR" sz="1600">
                          <a:effectLst/>
                        </a:rPr>
                        <a:t>1.000.000</a:t>
                      </a:r>
                    </a:p>
                  </a:txBody>
                  <a:tcPr marL="28575" marR="28575" marT="19050" marB="19050" anchor="ctr"/>
                </a:tc>
                <a:tc>
                  <a:txBody>
                    <a:bodyPr/>
                    <a:lstStyle/>
                    <a:p>
                      <a:pPr algn="ctr" rtl="0" fontAlgn="b"/>
                      <a:r>
                        <a:rPr lang="pt-BR" sz="1600">
                          <a:effectLst/>
                        </a:rPr>
                        <a:t>US$ 17.426,60</a:t>
                      </a:r>
                    </a:p>
                  </a:txBody>
                  <a:tcPr marL="28575" marR="28575" marT="19050" marB="19050" anchor="ctr"/>
                </a:tc>
                <a:extLst>
                  <a:ext uri="{0D108BD9-81ED-4DB2-BD59-A6C34878D82A}">
                    <a16:rowId xmlns:a16="http://schemas.microsoft.com/office/drawing/2014/main" val="1240133301"/>
                  </a:ext>
                </a:extLst>
              </a:tr>
              <a:tr h="200025">
                <a:tc vMerge="1">
                  <a:txBody>
                    <a:bodyPr/>
                    <a:lstStyle/>
                    <a:p>
                      <a:endParaRPr lang="pt-BR"/>
                    </a:p>
                  </a:txBody>
                  <a:tcPr/>
                </a:tc>
                <a:tc gridSpan="2">
                  <a:txBody>
                    <a:bodyPr/>
                    <a:lstStyle/>
                    <a:p>
                      <a:pPr algn="ctr" rtl="0" fontAlgn="b"/>
                      <a:r>
                        <a:rPr lang="pt-BR" sz="1600">
                          <a:effectLst/>
                        </a:rPr>
                        <a:t>US$ 425.000,00</a:t>
                      </a:r>
                    </a:p>
                  </a:txBody>
                  <a:tcPr marL="28575" marR="28575" marT="19050" marB="19050" anchor="ctr"/>
                </a:tc>
                <a:tc hMerge="1">
                  <a:txBody>
                    <a:bodyPr/>
                    <a:lstStyle/>
                    <a:p>
                      <a:endParaRPr lang="pt-BR"/>
                    </a:p>
                  </a:txBody>
                  <a:tcPr/>
                </a:tc>
                <a:tc>
                  <a:txBody>
                    <a:bodyPr/>
                    <a:lstStyle/>
                    <a:p>
                      <a:pPr algn="ctr" rtl="0" fontAlgn="b"/>
                      <a:r>
                        <a:rPr lang="pt-BR" sz="1600">
                          <a:effectLst/>
                        </a:rPr>
                        <a:t>US$ 70.560,00</a:t>
                      </a:r>
                    </a:p>
                  </a:txBody>
                  <a:tcPr marL="28575" marR="28575" marT="19050" marB="19050" anchor="ctr"/>
                </a:tc>
                <a:tc>
                  <a:txBody>
                    <a:bodyPr/>
                    <a:lstStyle/>
                    <a:p>
                      <a:pPr algn="ctr" rtl="0" fontAlgn="b"/>
                      <a:r>
                        <a:rPr lang="pt-BR" sz="1600">
                          <a:effectLst/>
                        </a:rPr>
                        <a:t>US$ 612.000,00</a:t>
                      </a:r>
                    </a:p>
                  </a:txBody>
                  <a:tcPr marL="28575" marR="28575" marT="19050" marB="19050" anchor="ctr"/>
                </a:tc>
                <a:tc>
                  <a:txBody>
                    <a:bodyPr/>
                    <a:lstStyle/>
                    <a:p>
                      <a:pPr algn="ctr" rtl="0" fontAlgn="b"/>
                      <a:r>
                        <a:rPr lang="pt-BR" sz="1600">
                          <a:effectLst/>
                        </a:rPr>
                        <a:t>*</a:t>
                      </a:r>
                    </a:p>
                  </a:txBody>
                  <a:tcPr marL="28575" marR="28575" marT="19050" marB="19050" anchor="ctr"/>
                </a:tc>
                <a:tc>
                  <a:txBody>
                    <a:bodyPr/>
                    <a:lstStyle/>
                    <a:p>
                      <a:pPr algn="ctr" rtl="0" fontAlgn="b"/>
                      <a:r>
                        <a:rPr lang="pt-BR" sz="1600">
                          <a:effectLst/>
                        </a:rPr>
                        <a:t>10.000.000</a:t>
                      </a:r>
                    </a:p>
                  </a:txBody>
                  <a:tcPr marL="28575" marR="28575" marT="19050" marB="19050" anchor="ctr"/>
                </a:tc>
                <a:tc>
                  <a:txBody>
                    <a:bodyPr/>
                    <a:lstStyle/>
                    <a:p>
                      <a:pPr algn="ctr" rtl="0" fontAlgn="b"/>
                      <a:r>
                        <a:rPr lang="pt-BR" sz="1600">
                          <a:effectLst/>
                        </a:rPr>
                        <a:t>US$ 174.260</a:t>
                      </a:r>
                    </a:p>
                  </a:txBody>
                  <a:tcPr marL="28575" marR="28575" marT="19050" marB="19050" anchor="ctr"/>
                </a:tc>
                <a:extLst>
                  <a:ext uri="{0D108BD9-81ED-4DB2-BD59-A6C34878D82A}">
                    <a16:rowId xmlns:a16="http://schemas.microsoft.com/office/drawing/2014/main" val="1661794265"/>
                  </a:ext>
                </a:extLst>
              </a:tr>
              <a:tr h="200025">
                <a:tc>
                  <a:txBody>
                    <a:bodyPr/>
                    <a:lstStyle/>
                    <a:p>
                      <a:pPr rtl="0" fontAlgn="b"/>
                      <a:endParaRPr lang="pt-BR" sz="1600">
                        <a:effectLst/>
                      </a:endParaRPr>
                    </a:p>
                  </a:txBody>
                  <a:tcPr marL="28575" marR="28575" marT="19050" marB="19050" anchor="ctr"/>
                </a:tc>
                <a:tc gridSpan="2">
                  <a:txBody>
                    <a:bodyPr/>
                    <a:lstStyle/>
                    <a:p>
                      <a:pPr rtl="0" fontAlgn="b"/>
                      <a:endParaRPr lang="pt-BR" sz="1600">
                        <a:effectLst/>
                      </a:endParaRPr>
                    </a:p>
                  </a:txBody>
                  <a:tcPr marL="28575" marR="28575" marT="19050" marB="19050" anchor="ctr"/>
                </a:tc>
                <a:tc hMerge="1">
                  <a:txBody>
                    <a:bodyPr/>
                    <a:lstStyle/>
                    <a:p>
                      <a:endParaRPr lang="pt-BR"/>
                    </a:p>
                  </a:txBody>
                  <a:tcPr/>
                </a:tc>
                <a:tc>
                  <a:txBody>
                    <a:bodyPr/>
                    <a:lstStyle/>
                    <a:p>
                      <a:pPr rtl="0" fontAlgn="b"/>
                      <a:endParaRPr lang="pt-BR" sz="1600">
                        <a:effectLst/>
                      </a:endParaRPr>
                    </a:p>
                  </a:txBody>
                  <a:tcPr marL="28575" marR="28575" marT="19050" marB="19050" anchor="ctr"/>
                </a:tc>
                <a:tc>
                  <a:txBody>
                    <a:bodyPr/>
                    <a:lstStyle/>
                    <a:p>
                      <a:pPr rtl="0" fontAlgn="b"/>
                      <a:endParaRPr lang="pt-BR" sz="1600">
                        <a:effectLst/>
                      </a:endParaRPr>
                    </a:p>
                  </a:txBody>
                  <a:tcPr marL="28575" marR="28575" marT="19050" marB="19050" anchor="ctr"/>
                </a:tc>
                <a:tc>
                  <a:txBody>
                    <a:bodyPr/>
                    <a:lstStyle/>
                    <a:p>
                      <a:pPr rtl="0" fontAlgn="b"/>
                      <a:endParaRPr lang="pt-BR" sz="1600">
                        <a:effectLst/>
                      </a:endParaRPr>
                    </a:p>
                  </a:txBody>
                  <a:tcPr marL="28575" marR="28575" marT="19050" marB="19050" anchor="ctr"/>
                </a:tc>
                <a:tc>
                  <a:txBody>
                    <a:bodyPr/>
                    <a:lstStyle/>
                    <a:p>
                      <a:pPr rtl="0" fontAlgn="b"/>
                      <a:endParaRPr lang="pt-BR" sz="1600">
                        <a:effectLst/>
                      </a:endParaRPr>
                    </a:p>
                  </a:txBody>
                  <a:tcPr marL="28575" marR="28575" marT="19050" marB="19050" anchor="ctr"/>
                </a:tc>
                <a:tc>
                  <a:txBody>
                    <a:bodyPr/>
                    <a:lstStyle/>
                    <a:p>
                      <a:pPr rtl="0" fontAlgn="b"/>
                      <a:endParaRPr lang="pt-BR" sz="1600">
                        <a:effectLst/>
                      </a:endParaRPr>
                    </a:p>
                  </a:txBody>
                  <a:tcPr marL="28575" marR="28575" marT="19050" marB="19050" anchor="ctr"/>
                </a:tc>
                <a:extLst>
                  <a:ext uri="{0D108BD9-81ED-4DB2-BD59-A6C34878D82A}">
                    <a16:rowId xmlns:a16="http://schemas.microsoft.com/office/drawing/2014/main" val="3370354315"/>
                  </a:ext>
                </a:extLst>
              </a:tr>
              <a:tr h="200025">
                <a:tc>
                  <a:txBody>
                    <a:bodyPr/>
                    <a:lstStyle/>
                    <a:p>
                      <a:pPr algn="ctr" rtl="0" fontAlgn="b"/>
                      <a:r>
                        <a:rPr lang="pt-BR" sz="1600">
                          <a:effectLst/>
                        </a:rPr>
                        <a:t>Gasto por Usuário</a:t>
                      </a:r>
                    </a:p>
                  </a:txBody>
                  <a:tcPr marL="28575" marR="28575" marT="19050" marB="19050" anchor="ctr"/>
                </a:tc>
                <a:tc gridSpan="2">
                  <a:txBody>
                    <a:bodyPr/>
                    <a:lstStyle/>
                    <a:p>
                      <a:pPr algn="ctr" rtl="0" fontAlgn="b"/>
                      <a:r>
                        <a:rPr lang="pt-BR" sz="1600">
                          <a:effectLst/>
                        </a:rPr>
                        <a:t>US$ 0,00425</a:t>
                      </a:r>
                    </a:p>
                  </a:txBody>
                  <a:tcPr marL="28575" marR="28575" marT="19050" marB="19050" anchor="ctr"/>
                </a:tc>
                <a:tc hMerge="1">
                  <a:txBody>
                    <a:bodyPr/>
                    <a:lstStyle/>
                    <a:p>
                      <a:endParaRPr lang="pt-BR"/>
                    </a:p>
                  </a:txBody>
                  <a:tcPr/>
                </a:tc>
                <a:tc>
                  <a:txBody>
                    <a:bodyPr/>
                    <a:lstStyle/>
                    <a:p>
                      <a:pPr algn="ctr" rtl="0" fontAlgn="b"/>
                      <a:r>
                        <a:rPr lang="pt-BR" sz="1600">
                          <a:effectLst/>
                        </a:rPr>
                        <a:t>US$ 0,007056</a:t>
                      </a:r>
                    </a:p>
                  </a:txBody>
                  <a:tcPr marL="28575" marR="28575" marT="19050" marB="19050" anchor="ctr"/>
                </a:tc>
                <a:tc>
                  <a:txBody>
                    <a:bodyPr/>
                    <a:lstStyle/>
                    <a:p>
                      <a:pPr algn="ctr" rtl="0" fontAlgn="b"/>
                      <a:r>
                        <a:rPr lang="pt-BR" sz="1600">
                          <a:effectLst/>
                        </a:rPr>
                        <a:t>US$ 0,00612</a:t>
                      </a:r>
                    </a:p>
                  </a:txBody>
                  <a:tcPr marL="28575" marR="28575" marT="19050" marB="19050" anchor="ctr"/>
                </a:tc>
                <a:tc>
                  <a:txBody>
                    <a:bodyPr/>
                    <a:lstStyle/>
                    <a:p>
                      <a:pPr algn="ctr" rtl="0" fontAlgn="b"/>
                      <a:r>
                        <a:rPr lang="pt-BR" sz="1600">
                          <a:effectLst/>
                        </a:rPr>
                        <a:t>*</a:t>
                      </a:r>
                    </a:p>
                  </a:txBody>
                  <a:tcPr marL="28575" marR="28575" marT="19050" marB="19050" anchor="ctr"/>
                </a:tc>
                <a:tc>
                  <a:txBody>
                    <a:bodyPr/>
                    <a:lstStyle/>
                    <a:p>
                      <a:pPr rtl="0" fontAlgn="b"/>
                      <a:endParaRPr lang="pt-BR" sz="1600">
                        <a:effectLst/>
                      </a:endParaRPr>
                    </a:p>
                  </a:txBody>
                  <a:tcPr marL="28575" marR="28575" marT="19050" marB="19050" anchor="ctr"/>
                </a:tc>
                <a:tc>
                  <a:txBody>
                    <a:bodyPr/>
                    <a:lstStyle/>
                    <a:p>
                      <a:pPr rtl="0" fontAlgn="b"/>
                      <a:endParaRPr lang="pt-BR" sz="1600">
                        <a:effectLst/>
                      </a:endParaRPr>
                    </a:p>
                  </a:txBody>
                  <a:tcPr marL="28575" marR="28575" marT="19050" marB="19050" anchor="ctr"/>
                </a:tc>
                <a:extLst>
                  <a:ext uri="{0D108BD9-81ED-4DB2-BD59-A6C34878D82A}">
                    <a16:rowId xmlns:a16="http://schemas.microsoft.com/office/drawing/2014/main" val="3697557967"/>
                  </a:ext>
                </a:extLst>
              </a:tr>
              <a:tr h="200025">
                <a:tc>
                  <a:txBody>
                    <a:bodyPr/>
                    <a:lstStyle/>
                    <a:p>
                      <a:pPr rtl="0" fontAlgn="b"/>
                      <a:endParaRPr lang="pt-BR" sz="1600">
                        <a:effectLst/>
                      </a:endParaRPr>
                    </a:p>
                  </a:txBody>
                  <a:tcPr marL="28575" marR="28575" marT="19050" marB="19050" anchor="ctr"/>
                </a:tc>
                <a:tc gridSpan="2">
                  <a:txBody>
                    <a:bodyPr/>
                    <a:lstStyle/>
                    <a:p>
                      <a:pPr rtl="0" fontAlgn="b"/>
                      <a:endParaRPr lang="pt-BR" sz="1600">
                        <a:effectLst/>
                      </a:endParaRPr>
                    </a:p>
                  </a:txBody>
                  <a:tcPr marL="28575" marR="28575" marT="19050" marB="19050" anchor="ctr"/>
                </a:tc>
                <a:tc hMerge="1">
                  <a:txBody>
                    <a:bodyPr/>
                    <a:lstStyle/>
                    <a:p>
                      <a:endParaRPr lang="pt-BR"/>
                    </a:p>
                  </a:txBody>
                  <a:tcPr/>
                </a:tc>
                <a:tc>
                  <a:txBody>
                    <a:bodyPr/>
                    <a:lstStyle/>
                    <a:p>
                      <a:pPr rtl="0" fontAlgn="b"/>
                      <a:endParaRPr lang="pt-BR" sz="1600">
                        <a:effectLst/>
                      </a:endParaRPr>
                    </a:p>
                  </a:txBody>
                  <a:tcPr marL="28575" marR="28575" marT="19050" marB="19050" anchor="ctr"/>
                </a:tc>
                <a:tc>
                  <a:txBody>
                    <a:bodyPr/>
                    <a:lstStyle/>
                    <a:p>
                      <a:pPr rtl="0" fontAlgn="b"/>
                      <a:endParaRPr lang="pt-BR" sz="1600">
                        <a:effectLst/>
                      </a:endParaRPr>
                    </a:p>
                  </a:txBody>
                  <a:tcPr marL="28575" marR="28575" marT="19050" marB="19050" anchor="ctr"/>
                </a:tc>
                <a:tc>
                  <a:txBody>
                    <a:bodyPr/>
                    <a:lstStyle/>
                    <a:p>
                      <a:pPr rtl="0" fontAlgn="b"/>
                      <a:endParaRPr lang="pt-BR" sz="1600">
                        <a:effectLst/>
                      </a:endParaRPr>
                    </a:p>
                  </a:txBody>
                  <a:tcPr marL="28575" marR="28575" marT="19050" marB="19050" anchor="ctr"/>
                </a:tc>
                <a:tc>
                  <a:txBody>
                    <a:bodyPr/>
                    <a:lstStyle/>
                    <a:p>
                      <a:pPr rtl="0" fontAlgn="b"/>
                      <a:endParaRPr lang="pt-BR" sz="1600">
                        <a:effectLst/>
                      </a:endParaRPr>
                    </a:p>
                  </a:txBody>
                  <a:tcPr marL="28575" marR="28575" marT="19050" marB="19050" anchor="ctr"/>
                </a:tc>
                <a:tc>
                  <a:txBody>
                    <a:bodyPr/>
                    <a:lstStyle/>
                    <a:p>
                      <a:pPr rtl="0" fontAlgn="b"/>
                      <a:endParaRPr lang="pt-BR" sz="1600">
                        <a:effectLst/>
                      </a:endParaRPr>
                    </a:p>
                  </a:txBody>
                  <a:tcPr marL="28575" marR="28575" marT="19050" marB="19050" anchor="ctr"/>
                </a:tc>
                <a:extLst>
                  <a:ext uri="{0D108BD9-81ED-4DB2-BD59-A6C34878D82A}">
                    <a16:rowId xmlns:a16="http://schemas.microsoft.com/office/drawing/2014/main" val="3986930898"/>
                  </a:ext>
                </a:extLst>
              </a:tr>
              <a:tr h="200025">
                <a:tc>
                  <a:txBody>
                    <a:bodyPr/>
                    <a:lstStyle/>
                    <a:p>
                      <a:pPr rtl="0" fontAlgn="b"/>
                      <a:endParaRPr lang="pt-BR" sz="1600">
                        <a:effectLst/>
                      </a:endParaRPr>
                    </a:p>
                  </a:txBody>
                  <a:tcPr marL="28575" marR="28575" marT="19050" marB="19050" anchor="ctr"/>
                </a:tc>
                <a:tc gridSpan="2">
                  <a:txBody>
                    <a:bodyPr/>
                    <a:lstStyle/>
                    <a:p>
                      <a:pPr algn="ctr" rtl="0" fontAlgn="b"/>
                      <a:r>
                        <a:rPr lang="pt-BR" sz="1600">
                          <a:effectLst/>
                        </a:rPr>
                        <a:t>Programador</a:t>
                      </a:r>
                    </a:p>
                  </a:txBody>
                  <a:tcPr marL="28575" marR="28575" marT="19050" marB="19050" anchor="ctr"/>
                </a:tc>
                <a:tc hMerge="1">
                  <a:txBody>
                    <a:bodyPr/>
                    <a:lstStyle/>
                    <a:p>
                      <a:endParaRPr lang="pt-BR"/>
                    </a:p>
                  </a:txBody>
                  <a:tcPr/>
                </a:tc>
                <a:tc>
                  <a:txBody>
                    <a:bodyPr/>
                    <a:lstStyle/>
                    <a:p>
                      <a:pPr algn="ctr" rtl="0" fontAlgn="b"/>
                      <a:r>
                        <a:rPr lang="pt-BR" sz="1600">
                          <a:effectLst/>
                        </a:rPr>
                        <a:t>Design</a:t>
                      </a:r>
                    </a:p>
                  </a:txBody>
                  <a:tcPr marL="28575" marR="28575" marT="19050" marB="19050" anchor="ctr"/>
                </a:tc>
                <a:tc>
                  <a:txBody>
                    <a:bodyPr/>
                    <a:lstStyle/>
                    <a:p>
                      <a:pPr algn="ctr" rtl="0" fontAlgn="b"/>
                      <a:r>
                        <a:rPr lang="pt-BR" sz="1600">
                          <a:effectLst/>
                        </a:rPr>
                        <a:t>Funcionários</a:t>
                      </a:r>
                    </a:p>
                  </a:txBody>
                  <a:tcPr marL="28575" marR="28575" marT="19050" marB="19050" anchor="ctr"/>
                </a:tc>
                <a:tc>
                  <a:txBody>
                    <a:bodyPr/>
                    <a:lstStyle/>
                    <a:p>
                      <a:pPr rtl="0" fontAlgn="b"/>
                      <a:endParaRPr lang="pt-BR" sz="1600">
                        <a:effectLst/>
                      </a:endParaRPr>
                    </a:p>
                  </a:txBody>
                  <a:tcPr marL="28575" marR="28575" marT="19050" marB="19050" anchor="ctr"/>
                </a:tc>
                <a:tc>
                  <a:txBody>
                    <a:bodyPr/>
                    <a:lstStyle/>
                    <a:p>
                      <a:pPr algn="ctr" rtl="0" fontAlgn="b"/>
                      <a:r>
                        <a:rPr lang="pt-BR" sz="1600">
                          <a:effectLst/>
                        </a:rPr>
                        <a:t>Gasto</a:t>
                      </a:r>
                    </a:p>
                  </a:txBody>
                  <a:tcPr marL="28575" marR="28575" marT="19050" marB="19050" anchor="ctr"/>
                </a:tc>
                <a:tc>
                  <a:txBody>
                    <a:bodyPr/>
                    <a:lstStyle/>
                    <a:p>
                      <a:pPr rtl="0" fontAlgn="b"/>
                      <a:endParaRPr lang="pt-BR" sz="1600">
                        <a:effectLst/>
                      </a:endParaRPr>
                    </a:p>
                  </a:txBody>
                  <a:tcPr marL="28575" marR="28575" marT="19050" marB="19050" anchor="ctr"/>
                </a:tc>
                <a:extLst>
                  <a:ext uri="{0D108BD9-81ED-4DB2-BD59-A6C34878D82A}">
                    <a16:rowId xmlns:a16="http://schemas.microsoft.com/office/drawing/2014/main" val="844324463"/>
                  </a:ext>
                </a:extLst>
              </a:tr>
              <a:tr h="200025">
                <a:tc>
                  <a:txBody>
                    <a:bodyPr/>
                    <a:lstStyle/>
                    <a:p>
                      <a:pPr algn="ctr" rtl="0" fontAlgn="b"/>
                      <a:r>
                        <a:rPr lang="pt-BR" sz="1600">
                          <a:effectLst/>
                        </a:rPr>
                        <a:t>Júnior</a:t>
                      </a:r>
                    </a:p>
                  </a:txBody>
                  <a:tcPr marL="28575" marR="28575" marT="19050" marB="19050" anchor="ctr"/>
                </a:tc>
                <a:tc gridSpan="2">
                  <a:txBody>
                    <a:bodyPr/>
                    <a:lstStyle/>
                    <a:p>
                      <a:pPr algn="ctr" rtl="0" fontAlgn="b"/>
                      <a:r>
                        <a:rPr lang="pt-BR" sz="1600">
                          <a:effectLst/>
                        </a:rPr>
                        <a:t>R$ 7.500,00</a:t>
                      </a:r>
                    </a:p>
                  </a:txBody>
                  <a:tcPr marL="28575" marR="28575" marT="19050" marB="19050" anchor="ctr"/>
                </a:tc>
                <a:tc hMerge="1">
                  <a:txBody>
                    <a:bodyPr/>
                    <a:lstStyle/>
                    <a:p>
                      <a:endParaRPr lang="pt-BR"/>
                    </a:p>
                  </a:txBody>
                  <a:tcPr/>
                </a:tc>
                <a:tc>
                  <a:txBody>
                    <a:bodyPr/>
                    <a:lstStyle/>
                    <a:p>
                      <a:pPr algn="ctr" rtl="0" fontAlgn="b"/>
                      <a:r>
                        <a:rPr lang="pt-BR" sz="1600">
                          <a:effectLst/>
                        </a:rPr>
                        <a:t>*</a:t>
                      </a:r>
                    </a:p>
                  </a:txBody>
                  <a:tcPr marL="28575" marR="28575" marT="19050" marB="19050" anchor="ctr"/>
                </a:tc>
                <a:tc>
                  <a:txBody>
                    <a:bodyPr/>
                    <a:lstStyle/>
                    <a:p>
                      <a:pPr algn="ctr" rtl="0" fontAlgn="b"/>
                      <a:r>
                        <a:rPr lang="pt-BR" sz="1600">
                          <a:effectLst/>
                        </a:rPr>
                        <a:t>1</a:t>
                      </a:r>
                    </a:p>
                  </a:txBody>
                  <a:tcPr marL="28575" marR="28575" marT="19050" marB="19050" anchor="ctr"/>
                </a:tc>
                <a:tc>
                  <a:txBody>
                    <a:bodyPr/>
                    <a:lstStyle/>
                    <a:p>
                      <a:pPr rtl="0" fontAlgn="b"/>
                      <a:endParaRPr lang="pt-BR" sz="1600">
                        <a:effectLst/>
                      </a:endParaRPr>
                    </a:p>
                  </a:txBody>
                  <a:tcPr marL="28575" marR="28575" marT="19050" marB="19050" anchor="ctr"/>
                </a:tc>
                <a:tc>
                  <a:txBody>
                    <a:bodyPr/>
                    <a:lstStyle/>
                    <a:p>
                      <a:pPr algn="ctr" rtl="0" fontAlgn="b"/>
                      <a:r>
                        <a:rPr lang="pt-BR" sz="1600">
                          <a:effectLst/>
                        </a:rPr>
                        <a:t>R$ 7.500,00</a:t>
                      </a:r>
                    </a:p>
                  </a:txBody>
                  <a:tcPr marL="28575" marR="28575" marT="19050" marB="19050" anchor="ctr"/>
                </a:tc>
                <a:tc>
                  <a:txBody>
                    <a:bodyPr/>
                    <a:lstStyle/>
                    <a:p>
                      <a:pPr rtl="0" fontAlgn="b"/>
                      <a:endParaRPr lang="pt-BR" sz="1600">
                        <a:effectLst/>
                      </a:endParaRPr>
                    </a:p>
                  </a:txBody>
                  <a:tcPr marL="28575" marR="28575" marT="19050" marB="19050" anchor="ctr"/>
                </a:tc>
                <a:extLst>
                  <a:ext uri="{0D108BD9-81ED-4DB2-BD59-A6C34878D82A}">
                    <a16:rowId xmlns:a16="http://schemas.microsoft.com/office/drawing/2014/main" val="1037014817"/>
                  </a:ext>
                </a:extLst>
              </a:tr>
              <a:tr h="200025">
                <a:tc>
                  <a:txBody>
                    <a:bodyPr/>
                    <a:lstStyle/>
                    <a:p>
                      <a:pPr algn="ctr" rtl="0" fontAlgn="b"/>
                      <a:r>
                        <a:rPr lang="pt-BR" sz="1600">
                          <a:effectLst/>
                        </a:rPr>
                        <a:t>Pleno</a:t>
                      </a:r>
                    </a:p>
                  </a:txBody>
                  <a:tcPr marL="28575" marR="28575" marT="19050" marB="19050" anchor="ctr"/>
                </a:tc>
                <a:tc gridSpan="2">
                  <a:txBody>
                    <a:bodyPr/>
                    <a:lstStyle/>
                    <a:p>
                      <a:pPr algn="ctr" rtl="0" fontAlgn="b"/>
                      <a:r>
                        <a:rPr lang="pt-BR" sz="1600">
                          <a:effectLst/>
                        </a:rPr>
                        <a:t>R$ 10.000,00</a:t>
                      </a:r>
                    </a:p>
                  </a:txBody>
                  <a:tcPr marL="28575" marR="28575" marT="19050" marB="19050" anchor="ctr"/>
                </a:tc>
                <a:tc hMerge="1">
                  <a:txBody>
                    <a:bodyPr/>
                    <a:lstStyle/>
                    <a:p>
                      <a:endParaRPr lang="pt-BR"/>
                    </a:p>
                  </a:txBody>
                  <a:tcPr/>
                </a:tc>
                <a:tc>
                  <a:txBody>
                    <a:bodyPr/>
                    <a:lstStyle/>
                    <a:p>
                      <a:pPr algn="ctr" rtl="0" fontAlgn="b"/>
                      <a:r>
                        <a:rPr lang="pt-BR" sz="1600">
                          <a:effectLst/>
                        </a:rPr>
                        <a:t>*</a:t>
                      </a:r>
                    </a:p>
                  </a:txBody>
                  <a:tcPr marL="28575" marR="28575" marT="19050" marB="19050" anchor="ctr"/>
                </a:tc>
                <a:tc>
                  <a:txBody>
                    <a:bodyPr/>
                    <a:lstStyle/>
                    <a:p>
                      <a:pPr algn="ctr" rtl="0" fontAlgn="b"/>
                      <a:r>
                        <a:rPr lang="pt-BR" sz="1600">
                          <a:effectLst/>
                        </a:rPr>
                        <a:t>2</a:t>
                      </a:r>
                    </a:p>
                  </a:txBody>
                  <a:tcPr marL="28575" marR="28575" marT="19050" marB="19050" anchor="ctr"/>
                </a:tc>
                <a:tc>
                  <a:txBody>
                    <a:bodyPr/>
                    <a:lstStyle/>
                    <a:p>
                      <a:pPr rtl="0" fontAlgn="b"/>
                      <a:endParaRPr lang="pt-BR" sz="1600">
                        <a:effectLst/>
                      </a:endParaRPr>
                    </a:p>
                  </a:txBody>
                  <a:tcPr marL="28575" marR="28575" marT="19050" marB="19050" anchor="ctr"/>
                </a:tc>
                <a:tc>
                  <a:txBody>
                    <a:bodyPr/>
                    <a:lstStyle/>
                    <a:p>
                      <a:pPr algn="ctr" rtl="0" fontAlgn="b"/>
                      <a:r>
                        <a:rPr lang="pt-BR" sz="1600">
                          <a:effectLst/>
                        </a:rPr>
                        <a:t>R$ 20.000,00</a:t>
                      </a:r>
                    </a:p>
                  </a:txBody>
                  <a:tcPr marL="28575" marR="28575" marT="19050" marB="19050" anchor="ctr"/>
                </a:tc>
                <a:tc>
                  <a:txBody>
                    <a:bodyPr/>
                    <a:lstStyle/>
                    <a:p>
                      <a:pPr rtl="0" fontAlgn="b"/>
                      <a:endParaRPr lang="pt-BR" sz="1600">
                        <a:effectLst/>
                      </a:endParaRPr>
                    </a:p>
                  </a:txBody>
                  <a:tcPr marL="28575" marR="28575" marT="19050" marB="19050" anchor="ctr"/>
                </a:tc>
                <a:extLst>
                  <a:ext uri="{0D108BD9-81ED-4DB2-BD59-A6C34878D82A}">
                    <a16:rowId xmlns:a16="http://schemas.microsoft.com/office/drawing/2014/main" val="1601084876"/>
                  </a:ext>
                </a:extLst>
              </a:tr>
              <a:tr h="200025">
                <a:tc>
                  <a:txBody>
                    <a:bodyPr/>
                    <a:lstStyle/>
                    <a:p>
                      <a:pPr algn="ctr" rtl="0" fontAlgn="b"/>
                      <a:r>
                        <a:rPr lang="pt-BR" sz="1600">
                          <a:effectLst/>
                        </a:rPr>
                        <a:t>Sênior</a:t>
                      </a:r>
                    </a:p>
                  </a:txBody>
                  <a:tcPr marL="28575" marR="28575" marT="19050" marB="19050" anchor="ctr"/>
                </a:tc>
                <a:tc gridSpan="2">
                  <a:txBody>
                    <a:bodyPr/>
                    <a:lstStyle/>
                    <a:p>
                      <a:pPr algn="ctr" rtl="0" fontAlgn="b"/>
                      <a:r>
                        <a:rPr lang="pt-BR" sz="1600">
                          <a:effectLst/>
                        </a:rPr>
                        <a:t>R$ 25.000,00</a:t>
                      </a:r>
                    </a:p>
                  </a:txBody>
                  <a:tcPr marL="28575" marR="28575" marT="19050" marB="19050" anchor="ctr">
                    <a:lnB w="12700" cap="flat" cmpd="sng" algn="ctr">
                      <a:solidFill>
                        <a:schemeClr val="tx1"/>
                      </a:solidFill>
                      <a:prstDash val="solid"/>
                      <a:round/>
                      <a:headEnd type="none" w="med" len="med"/>
                      <a:tailEnd type="none" w="med" len="med"/>
                    </a:lnB>
                  </a:tcPr>
                </a:tc>
                <a:tc hMerge="1">
                  <a:txBody>
                    <a:bodyPr/>
                    <a:lstStyle/>
                    <a:p>
                      <a:endParaRPr lang="pt-BR"/>
                    </a:p>
                  </a:txBody>
                  <a:tcPr/>
                </a:tc>
                <a:tc>
                  <a:txBody>
                    <a:bodyPr/>
                    <a:lstStyle/>
                    <a:p>
                      <a:pPr algn="ctr" rtl="0" fontAlgn="b"/>
                      <a:r>
                        <a:rPr lang="pt-BR" sz="1600">
                          <a:effectLst/>
                        </a:rPr>
                        <a:t>R$ 8.000,00</a:t>
                      </a:r>
                    </a:p>
                  </a:txBody>
                  <a:tcPr marL="28575" marR="28575" marT="19050" marB="19050" anchor="ctr"/>
                </a:tc>
                <a:tc>
                  <a:txBody>
                    <a:bodyPr/>
                    <a:lstStyle/>
                    <a:p>
                      <a:pPr algn="ctr" rtl="0" fontAlgn="b"/>
                      <a:r>
                        <a:rPr lang="pt-BR" sz="1600">
                          <a:effectLst/>
                        </a:rPr>
                        <a:t>1</a:t>
                      </a:r>
                    </a:p>
                  </a:txBody>
                  <a:tcPr marL="28575" marR="28575" marT="19050" marB="19050" anchor="ctr"/>
                </a:tc>
                <a:tc>
                  <a:txBody>
                    <a:bodyPr/>
                    <a:lstStyle/>
                    <a:p>
                      <a:pPr rtl="0" fontAlgn="b"/>
                      <a:endParaRPr lang="pt-BR" sz="1600">
                        <a:effectLst/>
                      </a:endParaRPr>
                    </a:p>
                  </a:txBody>
                  <a:tcPr marL="28575" marR="28575" marT="19050" marB="19050" anchor="ctr"/>
                </a:tc>
                <a:tc>
                  <a:txBody>
                    <a:bodyPr/>
                    <a:lstStyle/>
                    <a:p>
                      <a:pPr algn="ctr" rtl="0" fontAlgn="b"/>
                      <a:r>
                        <a:rPr lang="pt-BR" sz="1600">
                          <a:effectLst/>
                        </a:rPr>
                        <a:t>R$ 33.000,00</a:t>
                      </a:r>
                    </a:p>
                  </a:txBody>
                  <a:tcPr marL="28575" marR="28575" marT="19050" marB="19050" anchor="ctr"/>
                </a:tc>
                <a:tc>
                  <a:txBody>
                    <a:bodyPr/>
                    <a:lstStyle/>
                    <a:p>
                      <a:pPr rtl="0" fontAlgn="b"/>
                      <a:endParaRPr lang="pt-BR" sz="1600">
                        <a:effectLst/>
                      </a:endParaRPr>
                    </a:p>
                  </a:txBody>
                  <a:tcPr marL="28575" marR="28575" marT="19050" marB="19050" anchor="ctr"/>
                </a:tc>
                <a:extLst>
                  <a:ext uri="{0D108BD9-81ED-4DB2-BD59-A6C34878D82A}">
                    <a16:rowId xmlns:a16="http://schemas.microsoft.com/office/drawing/2014/main" val="1180714799"/>
                  </a:ext>
                </a:extLst>
              </a:tr>
              <a:tr h="200025">
                <a:tc>
                  <a:txBody>
                    <a:bodyPr/>
                    <a:lstStyle/>
                    <a:p>
                      <a:pPr rtl="0" fontAlgn="b"/>
                      <a:endParaRPr lang="pt-BR" sz="1600">
                        <a:effectLst/>
                      </a:endParaRPr>
                    </a:p>
                  </a:txBody>
                  <a:tcPr marL="28575" marR="28575" marT="19050" marB="19050" anchor="ctr">
                    <a:lnR w="12700" cap="flat" cmpd="sng" algn="ctr">
                      <a:solidFill>
                        <a:schemeClr val="tx1"/>
                      </a:solidFill>
                      <a:prstDash val="solid"/>
                      <a:round/>
                      <a:headEnd type="none" w="med" len="med"/>
                      <a:tailEnd type="none" w="med" len="med"/>
                    </a:lnR>
                  </a:tcPr>
                </a:tc>
                <a:tc>
                  <a:txBody>
                    <a:bodyPr/>
                    <a:lstStyle/>
                    <a:p>
                      <a:pPr rtl="0" fontAlgn="b"/>
                      <a:endParaRPr lang="pt-BR" sz="1600">
                        <a:effectLst/>
                      </a:endParaRPr>
                    </a:p>
                  </a:txBody>
                  <a:tcPr marL="28575" marR="28575" marT="19050" marB="1905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pt-BR" sz="1600">
                        <a:effectLst/>
                      </a:endParaRPr>
                    </a:p>
                  </a:txBody>
                  <a:tcPr marL="28575" marR="28575" marT="19050" marB="1905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pt-BR" sz="1600">
                        <a:effectLst/>
                      </a:endParaRPr>
                    </a:p>
                  </a:txBody>
                  <a:tcPr marL="28575" marR="28575" marT="19050" marB="19050" anchor="ctr">
                    <a:lnL w="12700" cap="flat" cmpd="sng" algn="ctr">
                      <a:solidFill>
                        <a:schemeClr val="tx1"/>
                      </a:solidFill>
                      <a:prstDash val="solid"/>
                      <a:round/>
                      <a:headEnd type="none" w="med" len="med"/>
                      <a:tailEnd type="none" w="med" len="med"/>
                    </a:lnL>
                  </a:tcPr>
                </a:tc>
                <a:tc>
                  <a:txBody>
                    <a:bodyPr/>
                    <a:lstStyle/>
                    <a:p>
                      <a:pPr rtl="0" fontAlgn="b"/>
                      <a:endParaRPr lang="pt-BR" sz="1600">
                        <a:effectLst/>
                      </a:endParaRPr>
                    </a:p>
                  </a:txBody>
                  <a:tcPr marL="28575" marR="28575" marT="19050" marB="19050" anchor="ctr"/>
                </a:tc>
                <a:tc>
                  <a:txBody>
                    <a:bodyPr/>
                    <a:lstStyle/>
                    <a:p>
                      <a:pPr algn="ctr" rtl="0" fontAlgn="b"/>
                      <a:r>
                        <a:rPr lang="pt-BR" sz="1600">
                          <a:effectLst/>
                        </a:rPr>
                        <a:t>TOTAL</a:t>
                      </a:r>
                    </a:p>
                  </a:txBody>
                  <a:tcPr marL="28575" marR="28575" marT="19050" marB="19050" anchor="ctr"/>
                </a:tc>
                <a:tc>
                  <a:txBody>
                    <a:bodyPr/>
                    <a:lstStyle/>
                    <a:p>
                      <a:pPr algn="ctr" rtl="0" fontAlgn="b"/>
                      <a:r>
                        <a:rPr lang="pt-BR" sz="1600">
                          <a:effectLst/>
                        </a:rPr>
                        <a:t>R$ 60.500,00</a:t>
                      </a:r>
                    </a:p>
                  </a:txBody>
                  <a:tcPr marL="28575" marR="28575" marT="19050" marB="19050" anchor="ctr"/>
                </a:tc>
                <a:tc>
                  <a:txBody>
                    <a:bodyPr/>
                    <a:lstStyle/>
                    <a:p>
                      <a:endParaRPr lang="pt-BR" sz="1600"/>
                    </a:p>
                  </a:txBody>
                  <a:tcPr anchor="ctr"/>
                </a:tc>
                <a:extLst>
                  <a:ext uri="{0D108BD9-81ED-4DB2-BD59-A6C34878D82A}">
                    <a16:rowId xmlns:a16="http://schemas.microsoft.com/office/drawing/2014/main" val="1636231884"/>
                  </a:ext>
                </a:extLst>
              </a:tr>
            </a:tbl>
          </a:graphicData>
        </a:graphic>
      </p:graphicFrame>
    </p:spTree>
    <p:extLst>
      <p:ext uri="{BB962C8B-B14F-4D97-AF65-F5344CB8AC3E}">
        <p14:creationId xmlns:p14="http://schemas.microsoft.com/office/powerpoint/2010/main" val="114507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1EB6B7A-13B0-D5AB-68D1-335C14398DD2}"/>
              </a:ext>
            </a:extLst>
          </p:cNvPr>
          <p:cNvSpPr/>
          <p:nvPr/>
        </p:nvSpPr>
        <p:spPr>
          <a:xfrm>
            <a:off x="0" y="1"/>
            <a:ext cx="12192000" cy="815788"/>
          </a:xfrm>
          <a:prstGeom prst="rect">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C1ADDEB3-4E47-AB29-1434-587284516CF3}"/>
              </a:ext>
            </a:extLst>
          </p:cNvPr>
          <p:cNvSpPr txBox="1"/>
          <p:nvPr/>
        </p:nvSpPr>
        <p:spPr>
          <a:xfrm>
            <a:off x="0" y="115507"/>
            <a:ext cx="6100558" cy="584775"/>
          </a:xfrm>
          <a:prstGeom prst="rect">
            <a:avLst/>
          </a:prstGeom>
          <a:noFill/>
        </p:spPr>
        <p:txBody>
          <a:bodyPr wrap="square" lIns="91440" tIns="45720" rIns="91440" bIns="45720" rtlCol="0" anchor="t">
            <a:spAutoFit/>
          </a:bodyPr>
          <a:lstStyle/>
          <a:p>
            <a:r>
              <a:rPr lang="pt-BR" sz="3200" b="1">
                <a:solidFill>
                  <a:srgbClr val="FFFFFF"/>
                </a:solidFill>
                <a:latin typeface="Arial"/>
                <a:cs typeface="Arial"/>
              </a:rPr>
              <a:t>PROJEÇÃO DE LUCROS</a:t>
            </a:r>
          </a:p>
        </p:txBody>
      </p:sp>
      <p:graphicFrame>
        <p:nvGraphicFramePr>
          <p:cNvPr id="4" name="Tabela 3">
            <a:extLst>
              <a:ext uri="{FF2B5EF4-FFF2-40B4-BE49-F238E27FC236}">
                <a16:creationId xmlns:a16="http://schemas.microsoft.com/office/drawing/2014/main" id="{5C7208C2-86C6-A93C-B967-0581B8004912}"/>
              </a:ext>
            </a:extLst>
          </p:cNvPr>
          <p:cNvGraphicFramePr>
            <a:graphicFrameLocks noGrp="1"/>
          </p:cNvGraphicFramePr>
          <p:nvPr>
            <p:extLst>
              <p:ext uri="{D42A27DB-BD31-4B8C-83A1-F6EECF244321}">
                <p14:modId xmlns:p14="http://schemas.microsoft.com/office/powerpoint/2010/main" val="3714727473"/>
              </p:ext>
            </p:extLst>
          </p:nvPr>
        </p:nvGraphicFramePr>
        <p:xfrm>
          <a:off x="2066720" y="2128145"/>
          <a:ext cx="8058560" cy="2601710"/>
        </p:xfrm>
        <a:graphic>
          <a:graphicData uri="http://schemas.openxmlformats.org/drawingml/2006/table">
            <a:tbl>
              <a:tblPr>
                <a:tableStyleId>{5940675A-B579-460E-94D1-54222C63F5DA}</a:tableStyleId>
              </a:tblPr>
              <a:tblGrid>
                <a:gridCol w="2725077">
                  <a:extLst>
                    <a:ext uri="{9D8B030D-6E8A-4147-A177-3AD203B41FA5}">
                      <a16:colId xmlns:a16="http://schemas.microsoft.com/office/drawing/2014/main" val="336941438"/>
                    </a:ext>
                  </a:extLst>
                </a:gridCol>
                <a:gridCol w="2791745">
                  <a:extLst>
                    <a:ext uri="{9D8B030D-6E8A-4147-A177-3AD203B41FA5}">
                      <a16:colId xmlns:a16="http://schemas.microsoft.com/office/drawing/2014/main" val="1448392002"/>
                    </a:ext>
                  </a:extLst>
                </a:gridCol>
                <a:gridCol w="2541738">
                  <a:extLst>
                    <a:ext uri="{9D8B030D-6E8A-4147-A177-3AD203B41FA5}">
                      <a16:colId xmlns:a16="http://schemas.microsoft.com/office/drawing/2014/main" val="1037703279"/>
                    </a:ext>
                  </a:extLst>
                </a:gridCol>
              </a:tblGrid>
              <a:tr h="520342">
                <a:tc>
                  <a:txBody>
                    <a:bodyPr/>
                    <a:lstStyle/>
                    <a:p>
                      <a:pPr algn="ctr" fontAlgn="b"/>
                      <a:r>
                        <a:rPr lang="pt-BR" sz="1800" b="1" u="none" strike="noStrike">
                          <a:solidFill>
                            <a:schemeClr val="bg1"/>
                          </a:solidFill>
                          <a:effectLst/>
                        </a:rPr>
                        <a:t>LUCRO </a:t>
                      </a:r>
                      <a:endParaRPr lang="pt-BR" sz="1800" b="1" i="0" u="none" strike="noStrike">
                        <a:solidFill>
                          <a:schemeClr val="bg1"/>
                        </a:solidFill>
                        <a:effectLst/>
                        <a:latin typeface="Arial" panose="020B0604020202020204" pitchFamily="34" charset="0"/>
                      </a:endParaRPr>
                    </a:p>
                  </a:txBody>
                  <a:tcPr marL="7620" marR="7620" marT="7620" marB="0" anchor="ctr">
                    <a:solidFill>
                      <a:srgbClr val="680000"/>
                    </a:solidFill>
                  </a:tcPr>
                </a:tc>
                <a:tc>
                  <a:txBody>
                    <a:bodyPr/>
                    <a:lstStyle/>
                    <a:p>
                      <a:pPr algn="ctr" fontAlgn="b"/>
                      <a:r>
                        <a:rPr lang="pt-BR" sz="1800" b="1" u="none" strike="noStrike">
                          <a:solidFill>
                            <a:schemeClr val="bg1"/>
                          </a:solidFill>
                          <a:effectLst/>
                        </a:rPr>
                        <a:t>RECEITA TOTAL</a:t>
                      </a:r>
                      <a:endParaRPr lang="pt-BR" sz="1800" b="1" i="0" u="none" strike="noStrike">
                        <a:solidFill>
                          <a:schemeClr val="bg1"/>
                        </a:solidFill>
                        <a:effectLst/>
                        <a:latin typeface="Arial" panose="020B0604020202020204" pitchFamily="34" charset="0"/>
                      </a:endParaRPr>
                    </a:p>
                  </a:txBody>
                  <a:tcPr marL="7620" marR="7620" marT="7620" marB="0" anchor="ctr">
                    <a:solidFill>
                      <a:srgbClr val="680000"/>
                    </a:solidFill>
                  </a:tcPr>
                </a:tc>
                <a:tc>
                  <a:txBody>
                    <a:bodyPr/>
                    <a:lstStyle/>
                    <a:p>
                      <a:pPr algn="ctr" fontAlgn="b"/>
                      <a:r>
                        <a:rPr lang="pt-BR" sz="1800" b="1" u="none" strike="noStrike">
                          <a:solidFill>
                            <a:schemeClr val="bg1"/>
                          </a:solidFill>
                          <a:effectLst/>
                        </a:rPr>
                        <a:t>CUSTOS DE PRODUÇÃO</a:t>
                      </a:r>
                      <a:endParaRPr lang="pt-BR" sz="1800" b="1" i="0" u="none" strike="noStrike">
                        <a:solidFill>
                          <a:schemeClr val="bg1"/>
                        </a:solidFill>
                        <a:effectLst/>
                        <a:latin typeface="Arial" panose="020B0604020202020204" pitchFamily="34" charset="0"/>
                      </a:endParaRPr>
                    </a:p>
                  </a:txBody>
                  <a:tcPr marL="7620" marR="7620" marT="7620" marB="0" anchor="ctr">
                    <a:solidFill>
                      <a:srgbClr val="680000"/>
                    </a:solidFill>
                  </a:tcPr>
                </a:tc>
                <a:extLst>
                  <a:ext uri="{0D108BD9-81ED-4DB2-BD59-A6C34878D82A}">
                    <a16:rowId xmlns:a16="http://schemas.microsoft.com/office/drawing/2014/main" val="940628216"/>
                  </a:ext>
                </a:extLst>
              </a:tr>
              <a:tr h="520342">
                <a:tc>
                  <a:txBody>
                    <a:bodyPr/>
                    <a:lstStyle/>
                    <a:p>
                      <a:pPr algn="ctr" fontAlgn="b"/>
                      <a:r>
                        <a:rPr lang="pt-BR" sz="1600" u="none" strike="noStrike">
                          <a:effectLst/>
                        </a:rPr>
                        <a:t>US$ 1000,00</a:t>
                      </a:r>
                      <a:endParaRPr lang="pt-BR" sz="16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pt-BR" sz="1600" u="none" strike="noStrike">
                          <a:effectLst/>
                        </a:rPr>
                        <a:t>US$ 200,00</a:t>
                      </a:r>
                      <a:endParaRPr lang="pt-BR" sz="16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pt-BR" sz="1600" u="none" strike="noStrike">
                          <a:effectLst/>
                        </a:rPr>
                        <a:t>US$ 174,26</a:t>
                      </a:r>
                      <a:endParaRPr lang="pt-BR" sz="16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86693472"/>
                  </a:ext>
                </a:extLst>
              </a:tr>
              <a:tr h="520342">
                <a:tc>
                  <a:txBody>
                    <a:bodyPr/>
                    <a:lstStyle/>
                    <a:p>
                      <a:pPr algn="ctr" fontAlgn="b"/>
                      <a:r>
                        <a:rPr lang="pt-BR" sz="1600" u="none" strike="noStrike">
                          <a:effectLst/>
                        </a:rPr>
                        <a:t>US$ 10000,00</a:t>
                      </a:r>
                      <a:endParaRPr lang="pt-BR" sz="16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pt-BR" sz="1600" u="none" strike="noStrike">
                          <a:effectLst/>
                        </a:rPr>
                        <a:t>US$ 2000,00</a:t>
                      </a:r>
                      <a:endParaRPr lang="pt-BR" sz="16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pt-BR" sz="1600" u="none" strike="noStrike">
                          <a:effectLst/>
                        </a:rPr>
                        <a:t>US$ 1.742,60</a:t>
                      </a:r>
                      <a:endParaRPr lang="pt-BR" sz="16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642330207"/>
                  </a:ext>
                </a:extLst>
              </a:tr>
              <a:tr h="520342">
                <a:tc>
                  <a:txBody>
                    <a:bodyPr/>
                    <a:lstStyle/>
                    <a:p>
                      <a:pPr algn="ctr" fontAlgn="b"/>
                      <a:r>
                        <a:rPr lang="pt-BR" sz="1600" u="none" strike="noStrike">
                          <a:effectLst/>
                        </a:rPr>
                        <a:t>US$ 100000,00</a:t>
                      </a:r>
                      <a:endParaRPr lang="pt-BR" sz="16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pt-BR" sz="1600" u="none" strike="noStrike">
                          <a:effectLst/>
                        </a:rPr>
                        <a:t>US$ 20000,00</a:t>
                      </a:r>
                      <a:endParaRPr lang="pt-BR" sz="16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pt-BR" sz="1600" u="none" strike="noStrike">
                          <a:effectLst/>
                        </a:rPr>
                        <a:t>US$ 17.426,60</a:t>
                      </a:r>
                      <a:endParaRPr lang="pt-BR" sz="16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4126931876"/>
                  </a:ext>
                </a:extLst>
              </a:tr>
              <a:tr h="520342">
                <a:tc>
                  <a:txBody>
                    <a:bodyPr/>
                    <a:lstStyle/>
                    <a:p>
                      <a:pPr algn="ctr" fontAlgn="b"/>
                      <a:r>
                        <a:rPr lang="pt-BR" sz="1600" u="none" strike="noStrike">
                          <a:effectLst/>
                        </a:rPr>
                        <a:t>US$ 1000000,00</a:t>
                      </a:r>
                      <a:endParaRPr lang="pt-BR" sz="16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pt-BR" sz="1600" u="none" strike="noStrike">
                          <a:effectLst/>
                        </a:rPr>
                        <a:t>US$ 200000,00</a:t>
                      </a:r>
                      <a:endParaRPr lang="pt-BR" sz="16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pt-BR" sz="1600" u="none" strike="noStrike">
                          <a:effectLst/>
                        </a:rPr>
                        <a:t>US$ 174.260,60</a:t>
                      </a:r>
                      <a:endParaRPr lang="pt-BR" sz="16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71972507"/>
                  </a:ext>
                </a:extLst>
              </a:tr>
            </a:tbl>
          </a:graphicData>
        </a:graphic>
      </p:graphicFrame>
    </p:spTree>
    <p:extLst>
      <p:ext uri="{BB962C8B-B14F-4D97-AF65-F5344CB8AC3E}">
        <p14:creationId xmlns:p14="http://schemas.microsoft.com/office/powerpoint/2010/main" val="10287785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a:extLst>
              <a:ext uri="{FF2B5EF4-FFF2-40B4-BE49-F238E27FC236}">
                <a16:creationId xmlns:a16="http://schemas.microsoft.com/office/drawing/2014/main" id="{50BEA1C4-1BCC-780C-68DF-9A51FBD9C323}"/>
              </a:ext>
            </a:extLst>
          </p:cNvPr>
          <p:cNvSpPr/>
          <p:nvPr/>
        </p:nvSpPr>
        <p:spPr>
          <a:xfrm>
            <a:off x="0" y="1966912"/>
            <a:ext cx="12192000" cy="2924175"/>
          </a:xfrm>
          <a:prstGeom prst="rect">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1191201D-EF24-B06D-5F35-3AF6C55E5543}"/>
              </a:ext>
            </a:extLst>
          </p:cNvPr>
          <p:cNvSpPr txBox="1"/>
          <p:nvPr/>
        </p:nvSpPr>
        <p:spPr>
          <a:xfrm>
            <a:off x="724441" y="2890391"/>
            <a:ext cx="4632385" cy="1077218"/>
          </a:xfrm>
          <a:prstGeom prst="rect">
            <a:avLst/>
          </a:prstGeom>
          <a:noFill/>
        </p:spPr>
        <p:txBody>
          <a:bodyPr wrap="square" rtlCol="0">
            <a:spAutoFit/>
          </a:bodyPr>
          <a:lstStyle/>
          <a:p>
            <a:pPr algn="ctr"/>
            <a:r>
              <a:rPr lang="pt-BR" sz="3200" b="1">
                <a:solidFill>
                  <a:srgbClr val="FFFFFF"/>
                </a:solidFill>
                <a:latin typeface="Arial" panose="020B0604020202020204" pitchFamily="34" charset="0"/>
                <a:cs typeface="Arial" panose="020B0604020202020204" pitchFamily="34" charset="0"/>
              </a:rPr>
              <a:t>TURMA 2023</a:t>
            </a:r>
          </a:p>
          <a:p>
            <a:pPr algn="ctr"/>
            <a:r>
              <a:rPr lang="pt-BR" sz="3200" b="1">
                <a:solidFill>
                  <a:srgbClr val="FFFFFF"/>
                </a:solidFill>
                <a:latin typeface="Arial" panose="020B0604020202020204" pitchFamily="34" charset="0"/>
                <a:cs typeface="Arial" panose="020B0604020202020204" pitchFamily="34" charset="0"/>
              </a:rPr>
              <a:t>TI &amp; COMPUTAÇÃO</a:t>
            </a:r>
          </a:p>
        </p:txBody>
      </p:sp>
      <p:grpSp>
        <p:nvGrpSpPr>
          <p:cNvPr id="7" name="Agrupar 6">
            <a:extLst>
              <a:ext uri="{FF2B5EF4-FFF2-40B4-BE49-F238E27FC236}">
                <a16:creationId xmlns:a16="http://schemas.microsoft.com/office/drawing/2014/main" id="{53147990-3CF2-3422-FBCB-D171AF5075DF}"/>
              </a:ext>
            </a:extLst>
          </p:cNvPr>
          <p:cNvGrpSpPr/>
          <p:nvPr/>
        </p:nvGrpSpPr>
        <p:grpSpPr>
          <a:xfrm>
            <a:off x="6526638" y="2521058"/>
            <a:ext cx="5080620" cy="1815883"/>
            <a:chOff x="6526638" y="2521058"/>
            <a:chExt cx="5080620" cy="1815883"/>
          </a:xfrm>
        </p:grpSpPr>
        <p:sp>
          <p:nvSpPr>
            <p:cNvPr id="3" name="CaixaDeTexto 2">
              <a:extLst>
                <a:ext uri="{FF2B5EF4-FFF2-40B4-BE49-F238E27FC236}">
                  <a16:creationId xmlns:a16="http://schemas.microsoft.com/office/drawing/2014/main" id="{C193A281-A33F-8435-AB54-1081C17D1920}"/>
                </a:ext>
              </a:extLst>
            </p:cNvPr>
            <p:cNvSpPr txBox="1"/>
            <p:nvPr/>
          </p:nvSpPr>
          <p:spPr>
            <a:xfrm>
              <a:off x="6526638" y="2521058"/>
              <a:ext cx="3218164" cy="1815882"/>
            </a:xfrm>
            <a:prstGeom prst="rect">
              <a:avLst/>
            </a:prstGeom>
            <a:noFill/>
          </p:spPr>
          <p:txBody>
            <a:bodyPr wrap="square" rtlCol="0">
              <a:spAutoFit/>
            </a:bodyPr>
            <a:lstStyle/>
            <a:p>
              <a:pPr rtl="0">
                <a:spcBef>
                  <a:spcPts val="0"/>
                </a:spcBef>
                <a:spcAft>
                  <a:spcPts val="0"/>
                </a:spcAft>
              </a:pPr>
              <a:r>
                <a:rPr lang="pt-BR" sz="1600" b="0" i="0" u="none" strike="noStrike">
                  <a:solidFill>
                    <a:schemeClr val="bg1"/>
                  </a:solidFill>
                  <a:effectLst/>
                  <a:latin typeface="Arial" panose="020B0604020202020204" pitchFamily="34" charset="0"/>
                  <a:cs typeface="Arial" panose="020B0604020202020204" pitchFamily="34" charset="0"/>
                </a:rPr>
                <a:t>Beatriz Biagioni dos Santos</a:t>
              </a:r>
              <a:endParaRPr lang="pt-BR" sz="1600" b="0">
                <a:solidFill>
                  <a:schemeClr val="bg1"/>
                </a:solidFill>
                <a:effectLst/>
                <a:latin typeface="Arial" panose="020B0604020202020204" pitchFamily="34" charset="0"/>
                <a:cs typeface="Arial" panose="020B0604020202020204" pitchFamily="34" charset="0"/>
              </a:endParaRPr>
            </a:p>
            <a:p>
              <a:pPr rtl="0">
                <a:spcBef>
                  <a:spcPts val="0"/>
                </a:spcBef>
                <a:spcAft>
                  <a:spcPts val="0"/>
                </a:spcAft>
              </a:pPr>
              <a:r>
                <a:rPr lang="pt-BR" sz="1600" b="0" i="0" u="none" strike="noStrike">
                  <a:solidFill>
                    <a:schemeClr val="bg1"/>
                  </a:solidFill>
                  <a:effectLst/>
                  <a:latin typeface="Arial" panose="020B0604020202020204" pitchFamily="34" charset="0"/>
                  <a:cs typeface="Arial" panose="020B0604020202020204" pitchFamily="34" charset="0"/>
                </a:rPr>
                <a:t>Bruno Venâncio de Souza e Silva</a:t>
              </a:r>
              <a:endParaRPr lang="pt-BR" sz="1600" b="0">
                <a:solidFill>
                  <a:schemeClr val="bg1"/>
                </a:solidFill>
                <a:effectLst/>
                <a:latin typeface="Arial" panose="020B0604020202020204" pitchFamily="34" charset="0"/>
                <a:cs typeface="Arial" panose="020B0604020202020204" pitchFamily="34" charset="0"/>
              </a:endParaRPr>
            </a:p>
            <a:p>
              <a:pPr rtl="0">
                <a:spcBef>
                  <a:spcPts val="0"/>
                </a:spcBef>
                <a:spcAft>
                  <a:spcPts val="0"/>
                </a:spcAft>
              </a:pPr>
              <a:r>
                <a:rPr lang="pt-BR" sz="1600" b="0" i="0" u="none" strike="noStrike">
                  <a:solidFill>
                    <a:schemeClr val="bg1"/>
                  </a:solidFill>
                  <a:effectLst/>
                  <a:latin typeface="Arial" panose="020B0604020202020204" pitchFamily="34" charset="0"/>
                  <a:cs typeface="Arial" panose="020B0604020202020204" pitchFamily="34" charset="0"/>
                </a:rPr>
                <a:t>Erick de Sousa Cavalcante</a:t>
              </a:r>
              <a:endParaRPr lang="pt-BR" sz="1600" b="0">
                <a:solidFill>
                  <a:schemeClr val="bg1"/>
                </a:solidFill>
                <a:effectLst/>
                <a:latin typeface="Arial" panose="020B0604020202020204" pitchFamily="34" charset="0"/>
                <a:cs typeface="Arial" panose="020B0604020202020204" pitchFamily="34" charset="0"/>
              </a:endParaRPr>
            </a:p>
            <a:p>
              <a:pPr rtl="0">
                <a:spcBef>
                  <a:spcPts val="0"/>
                </a:spcBef>
                <a:spcAft>
                  <a:spcPts val="0"/>
                </a:spcAft>
              </a:pPr>
              <a:r>
                <a:rPr lang="pt-BR" sz="1600" b="0" i="0" u="none" strike="noStrike">
                  <a:solidFill>
                    <a:schemeClr val="bg1"/>
                  </a:solidFill>
                  <a:effectLst/>
                  <a:latin typeface="Arial" panose="020B0604020202020204" pitchFamily="34" charset="0"/>
                  <a:cs typeface="Arial" panose="020B0604020202020204" pitchFamily="34" charset="0"/>
                </a:rPr>
                <a:t>Eduarda Ferreira Galeno</a:t>
              </a:r>
              <a:endParaRPr lang="pt-BR" sz="1600" b="0">
                <a:solidFill>
                  <a:schemeClr val="bg1"/>
                </a:solidFill>
                <a:effectLst/>
                <a:latin typeface="Arial" panose="020B0604020202020204" pitchFamily="34" charset="0"/>
                <a:cs typeface="Arial" panose="020B0604020202020204" pitchFamily="34" charset="0"/>
              </a:endParaRPr>
            </a:p>
            <a:p>
              <a:pPr rtl="0">
                <a:spcBef>
                  <a:spcPts val="0"/>
                </a:spcBef>
                <a:spcAft>
                  <a:spcPts val="0"/>
                </a:spcAft>
              </a:pPr>
              <a:r>
                <a:rPr lang="pt-BR" sz="1600" b="0" i="0" u="none" strike="noStrike">
                  <a:solidFill>
                    <a:schemeClr val="bg1"/>
                  </a:solidFill>
                  <a:effectLst/>
                  <a:latin typeface="Arial" panose="020B0604020202020204" pitchFamily="34" charset="0"/>
                  <a:cs typeface="Arial" panose="020B0604020202020204" pitchFamily="34" charset="0"/>
                </a:rPr>
                <a:t>Gustavo de Lana Rocha</a:t>
              </a:r>
              <a:endParaRPr lang="pt-BR" sz="1600" b="0">
                <a:solidFill>
                  <a:schemeClr val="bg1"/>
                </a:solidFill>
                <a:effectLst/>
                <a:latin typeface="Arial" panose="020B0604020202020204" pitchFamily="34" charset="0"/>
                <a:cs typeface="Arial" panose="020B0604020202020204" pitchFamily="34" charset="0"/>
              </a:endParaRPr>
            </a:p>
            <a:p>
              <a:pPr rtl="0">
                <a:spcBef>
                  <a:spcPts val="0"/>
                </a:spcBef>
                <a:spcAft>
                  <a:spcPts val="0"/>
                </a:spcAft>
              </a:pPr>
              <a:r>
                <a:rPr lang="pt-BR" sz="1600" b="0" i="0" u="none" strike="noStrike" err="1">
                  <a:solidFill>
                    <a:schemeClr val="bg1"/>
                  </a:solidFill>
                  <a:effectLst/>
                  <a:latin typeface="Arial" panose="020B0604020202020204" pitchFamily="34" charset="0"/>
                  <a:cs typeface="Arial" panose="020B0604020202020204" pitchFamily="34" charset="0"/>
                </a:rPr>
                <a:t>Henrick</a:t>
              </a:r>
              <a:r>
                <a:rPr lang="pt-BR" sz="1600" b="0" i="0" u="none" strike="noStrike">
                  <a:solidFill>
                    <a:schemeClr val="bg1"/>
                  </a:solidFill>
                  <a:effectLst/>
                  <a:latin typeface="Arial" panose="020B0604020202020204" pitchFamily="34" charset="0"/>
                  <a:cs typeface="Arial" panose="020B0604020202020204" pitchFamily="34" charset="0"/>
                </a:rPr>
                <a:t> Melo Vital</a:t>
              </a:r>
            </a:p>
            <a:p>
              <a:r>
                <a:rPr lang="pt-BR" sz="1600" b="0" i="0" u="none" strike="noStrike">
                  <a:solidFill>
                    <a:schemeClr val="bg1"/>
                  </a:solidFill>
                  <a:effectLst/>
                  <a:latin typeface="Arial" panose="020B0604020202020204" pitchFamily="34" charset="0"/>
                  <a:cs typeface="Arial" panose="020B0604020202020204" pitchFamily="34" charset="0"/>
                </a:rPr>
                <a:t>Ygor </a:t>
              </a:r>
              <a:r>
                <a:rPr lang="pt-BR" sz="1600" b="0" i="0" u="none" strike="noStrike" err="1">
                  <a:solidFill>
                    <a:schemeClr val="bg1"/>
                  </a:solidFill>
                  <a:effectLst/>
                  <a:latin typeface="Arial" panose="020B0604020202020204" pitchFamily="34" charset="0"/>
                  <a:cs typeface="Arial" panose="020B0604020202020204" pitchFamily="34" charset="0"/>
                </a:rPr>
                <a:t>Brancaglione</a:t>
              </a:r>
              <a:r>
                <a:rPr lang="pt-BR" sz="1600" b="0" i="0" u="none" strike="noStrike">
                  <a:solidFill>
                    <a:schemeClr val="bg1"/>
                  </a:solidFill>
                  <a:effectLst/>
                  <a:latin typeface="Arial" panose="020B0604020202020204" pitchFamily="34" charset="0"/>
                  <a:cs typeface="Arial" panose="020B0604020202020204" pitchFamily="34" charset="0"/>
                </a:rPr>
                <a:t> </a:t>
              </a:r>
              <a:r>
                <a:rPr lang="pt-BR" sz="1600" b="0" i="0" u="none" strike="noStrike" err="1">
                  <a:solidFill>
                    <a:schemeClr val="bg1"/>
                  </a:solidFill>
                  <a:effectLst/>
                  <a:latin typeface="Arial" panose="020B0604020202020204" pitchFamily="34" charset="0"/>
                  <a:cs typeface="Arial" panose="020B0604020202020204" pitchFamily="34" charset="0"/>
                </a:rPr>
                <a:t>Cuchi</a:t>
              </a:r>
              <a:endParaRPr lang="pt-BR" sz="1600" b="1">
                <a:solidFill>
                  <a:schemeClr val="bg1"/>
                </a:solidFill>
                <a:latin typeface="Arial" panose="020B0604020202020204" pitchFamily="34" charset="0"/>
                <a:cs typeface="Arial" panose="020B0604020202020204" pitchFamily="34" charset="0"/>
              </a:endParaRPr>
            </a:p>
          </p:txBody>
        </p:sp>
        <p:sp>
          <p:nvSpPr>
            <p:cNvPr id="6" name="CaixaDeTexto 5">
              <a:extLst>
                <a:ext uri="{FF2B5EF4-FFF2-40B4-BE49-F238E27FC236}">
                  <a16:creationId xmlns:a16="http://schemas.microsoft.com/office/drawing/2014/main" id="{89D2AE28-B9D1-B8F1-B0EB-E46D209625E0}"/>
                </a:ext>
              </a:extLst>
            </p:cNvPr>
            <p:cNvSpPr txBox="1"/>
            <p:nvPr/>
          </p:nvSpPr>
          <p:spPr>
            <a:xfrm>
              <a:off x="9744802" y="2521059"/>
              <a:ext cx="1862456" cy="1815882"/>
            </a:xfrm>
            <a:prstGeom prst="rect">
              <a:avLst/>
            </a:prstGeom>
            <a:noFill/>
          </p:spPr>
          <p:txBody>
            <a:bodyPr wrap="square" rtlCol="0">
              <a:spAutoFit/>
            </a:bodyPr>
            <a:lstStyle/>
            <a:p>
              <a:pPr rtl="0">
                <a:spcBef>
                  <a:spcPts val="0"/>
                </a:spcBef>
                <a:spcAft>
                  <a:spcPts val="0"/>
                </a:spcAft>
              </a:pPr>
              <a:r>
                <a:rPr lang="pt-BR" sz="1600" b="0" i="0" u="none" strike="noStrike">
                  <a:solidFill>
                    <a:schemeClr val="bg1"/>
                  </a:solidFill>
                  <a:effectLst/>
                  <a:latin typeface="Arial" panose="020B0604020202020204" pitchFamily="34" charset="0"/>
                  <a:cs typeface="Arial" panose="020B0604020202020204" pitchFamily="34" charset="0"/>
                </a:rPr>
                <a:t>RA: 821123729</a:t>
              </a:r>
              <a:endParaRPr lang="pt-BR" sz="1600" b="0">
                <a:solidFill>
                  <a:schemeClr val="bg1"/>
                </a:solidFill>
                <a:effectLst/>
                <a:latin typeface="Arial" panose="020B0604020202020204" pitchFamily="34" charset="0"/>
                <a:cs typeface="Arial" panose="020B0604020202020204" pitchFamily="34" charset="0"/>
              </a:endParaRPr>
            </a:p>
            <a:p>
              <a:pPr rtl="0">
                <a:spcBef>
                  <a:spcPts val="0"/>
                </a:spcBef>
                <a:spcAft>
                  <a:spcPts val="0"/>
                </a:spcAft>
              </a:pPr>
              <a:r>
                <a:rPr lang="pt-BR" sz="1600" b="0" i="0" u="none" strike="noStrike">
                  <a:solidFill>
                    <a:schemeClr val="bg1"/>
                  </a:solidFill>
                  <a:effectLst/>
                  <a:latin typeface="Arial" panose="020B0604020202020204" pitchFamily="34" charset="0"/>
                  <a:cs typeface="Arial" panose="020B0604020202020204" pitchFamily="34" charset="0"/>
                </a:rPr>
                <a:t>RA: 821135934</a:t>
              </a:r>
              <a:endParaRPr lang="pt-BR" sz="1600" b="0">
                <a:solidFill>
                  <a:schemeClr val="bg1"/>
                </a:solidFill>
                <a:effectLst/>
                <a:latin typeface="Arial" panose="020B0604020202020204" pitchFamily="34" charset="0"/>
                <a:cs typeface="Arial" panose="020B0604020202020204" pitchFamily="34" charset="0"/>
              </a:endParaRPr>
            </a:p>
            <a:p>
              <a:pPr rtl="0">
                <a:spcBef>
                  <a:spcPts val="0"/>
                </a:spcBef>
                <a:spcAft>
                  <a:spcPts val="0"/>
                </a:spcAft>
              </a:pPr>
              <a:r>
                <a:rPr lang="pt-BR" sz="1600" b="0" i="0" u="none" strike="noStrike">
                  <a:solidFill>
                    <a:schemeClr val="bg1"/>
                  </a:solidFill>
                  <a:effectLst/>
                  <a:latin typeface="Arial" panose="020B0604020202020204" pitchFamily="34" charset="0"/>
                  <a:cs typeface="Arial" panose="020B0604020202020204" pitchFamily="34" charset="0"/>
                </a:rPr>
                <a:t>RA: 821142827</a:t>
              </a:r>
              <a:endParaRPr lang="pt-BR" sz="1600" b="0">
                <a:solidFill>
                  <a:schemeClr val="bg1"/>
                </a:solidFill>
                <a:effectLst/>
                <a:latin typeface="Arial" panose="020B0604020202020204" pitchFamily="34" charset="0"/>
                <a:cs typeface="Arial" panose="020B0604020202020204" pitchFamily="34" charset="0"/>
              </a:endParaRPr>
            </a:p>
            <a:p>
              <a:pPr rtl="0">
                <a:spcBef>
                  <a:spcPts val="0"/>
                </a:spcBef>
                <a:spcAft>
                  <a:spcPts val="0"/>
                </a:spcAft>
              </a:pPr>
              <a:r>
                <a:rPr lang="pt-BR" sz="1600" b="0" i="0" u="none" strike="noStrike">
                  <a:solidFill>
                    <a:schemeClr val="bg1"/>
                  </a:solidFill>
                  <a:effectLst/>
                  <a:latin typeface="Arial" panose="020B0604020202020204" pitchFamily="34" charset="0"/>
                  <a:cs typeface="Arial" panose="020B0604020202020204" pitchFamily="34" charset="0"/>
                </a:rPr>
                <a:t>RA: 821135196</a:t>
              </a:r>
              <a:endParaRPr lang="pt-BR" sz="1600" b="0">
                <a:solidFill>
                  <a:schemeClr val="bg1"/>
                </a:solidFill>
                <a:effectLst/>
                <a:latin typeface="Arial" panose="020B0604020202020204" pitchFamily="34" charset="0"/>
                <a:cs typeface="Arial" panose="020B0604020202020204" pitchFamily="34" charset="0"/>
              </a:endParaRPr>
            </a:p>
            <a:p>
              <a:pPr rtl="0">
                <a:spcBef>
                  <a:spcPts val="0"/>
                </a:spcBef>
                <a:spcAft>
                  <a:spcPts val="0"/>
                </a:spcAft>
              </a:pPr>
              <a:r>
                <a:rPr lang="pt-BR" sz="1600" b="0" i="0" u="none" strike="noStrike">
                  <a:solidFill>
                    <a:schemeClr val="bg1"/>
                  </a:solidFill>
                  <a:effectLst/>
                  <a:latin typeface="Arial" panose="020B0604020202020204" pitchFamily="34" charset="0"/>
                  <a:cs typeface="Arial" panose="020B0604020202020204" pitchFamily="34" charset="0"/>
                </a:rPr>
                <a:t>RA: 82118015</a:t>
              </a:r>
              <a:endParaRPr lang="pt-BR" sz="1600" b="0">
                <a:solidFill>
                  <a:schemeClr val="bg1"/>
                </a:solidFill>
                <a:effectLst/>
                <a:latin typeface="Arial" panose="020B0604020202020204" pitchFamily="34" charset="0"/>
                <a:cs typeface="Arial" panose="020B0604020202020204" pitchFamily="34" charset="0"/>
              </a:endParaRPr>
            </a:p>
            <a:p>
              <a:pPr rtl="0">
                <a:spcBef>
                  <a:spcPts val="0"/>
                </a:spcBef>
                <a:spcAft>
                  <a:spcPts val="0"/>
                </a:spcAft>
              </a:pPr>
              <a:r>
                <a:rPr lang="pt-BR" sz="1600" b="0" i="0" u="none" strike="noStrike">
                  <a:solidFill>
                    <a:schemeClr val="bg1"/>
                  </a:solidFill>
                  <a:effectLst/>
                  <a:latin typeface="Arial" panose="020B0604020202020204" pitchFamily="34" charset="0"/>
                  <a:cs typeface="Arial" panose="020B0604020202020204" pitchFamily="34" charset="0"/>
                </a:rPr>
                <a:t>RA: 821224905</a:t>
              </a:r>
              <a:endParaRPr lang="pt-BR" sz="1600" b="0">
                <a:solidFill>
                  <a:schemeClr val="bg1"/>
                </a:solidFill>
                <a:effectLst/>
                <a:latin typeface="Arial" panose="020B0604020202020204" pitchFamily="34" charset="0"/>
                <a:cs typeface="Arial" panose="020B0604020202020204" pitchFamily="34" charset="0"/>
              </a:endParaRPr>
            </a:p>
            <a:p>
              <a:r>
                <a:rPr lang="pt-BR" sz="1600" b="0" i="0" u="none" strike="noStrike">
                  <a:solidFill>
                    <a:schemeClr val="bg1"/>
                  </a:solidFill>
                  <a:effectLst/>
                  <a:latin typeface="Arial" panose="020B0604020202020204" pitchFamily="34" charset="0"/>
                  <a:cs typeface="Arial" panose="020B0604020202020204" pitchFamily="34" charset="0"/>
                </a:rPr>
                <a:t>RA: 821141099</a:t>
              </a:r>
              <a:endParaRPr lang="pt-BR" sz="1600" b="1">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697368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E0009FF1-0FB6-9D59-BB1F-9A10778DC614}"/>
              </a:ext>
            </a:extLst>
          </p:cNvPr>
          <p:cNvSpPr/>
          <p:nvPr/>
        </p:nvSpPr>
        <p:spPr>
          <a:xfrm>
            <a:off x="1" y="289"/>
            <a:ext cx="12192000" cy="6858000"/>
          </a:xfrm>
          <a:prstGeom prst="rect">
            <a:avLst/>
          </a:prstGeom>
          <a:gradFill flip="none" rotWithShape="1">
            <a:gsLst>
              <a:gs pos="0">
                <a:srgbClr val="FFFFFF"/>
              </a:gs>
              <a:gs pos="32000">
                <a:srgbClr val="ACACAC"/>
              </a:gs>
              <a:gs pos="64000">
                <a:srgbClr val="680000"/>
              </a:gs>
              <a:gs pos="94000">
                <a:srgbClr val="000000"/>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50BEA1C4-1BCC-780C-68DF-9A51FBD9C323}"/>
              </a:ext>
            </a:extLst>
          </p:cNvPr>
          <p:cNvSpPr/>
          <p:nvPr/>
        </p:nvSpPr>
        <p:spPr>
          <a:xfrm>
            <a:off x="0" y="1966912"/>
            <a:ext cx="12192000" cy="2924175"/>
          </a:xfrm>
          <a:prstGeom prst="rect">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1191201D-EF24-B06D-5F35-3AF6C55E5543}"/>
              </a:ext>
            </a:extLst>
          </p:cNvPr>
          <p:cNvSpPr txBox="1"/>
          <p:nvPr/>
        </p:nvSpPr>
        <p:spPr>
          <a:xfrm>
            <a:off x="724441" y="3048542"/>
            <a:ext cx="4632385" cy="584775"/>
          </a:xfrm>
          <a:prstGeom prst="rect">
            <a:avLst/>
          </a:prstGeom>
          <a:noFill/>
        </p:spPr>
        <p:txBody>
          <a:bodyPr wrap="square" lIns="91440" tIns="45720" rIns="91440" bIns="45720" rtlCol="0" anchor="t">
            <a:spAutoFit/>
          </a:bodyPr>
          <a:lstStyle/>
          <a:p>
            <a:pPr algn="ctr"/>
            <a:r>
              <a:rPr lang="pt-BR" sz="3200" b="1">
                <a:solidFill>
                  <a:srgbClr val="FFFFFF"/>
                </a:solidFill>
                <a:latin typeface="Arial"/>
                <a:cs typeface="Arial"/>
              </a:rPr>
              <a:t>DEMONSTRAÇÃO</a:t>
            </a:r>
            <a:endParaRPr lang="pt-BR"/>
          </a:p>
        </p:txBody>
      </p:sp>
      <p:grpSp>
        <p:nvGrpSpPr>
          <p:cNvPr id="9" name="Agrupar 8">
            <a:extLst>
              <a:ext uri="{FF2B5EF4-FFF2-40B4-BE49-F238E27FC236}">
                <a16:creationId xmlns:a16="http://schemas.microsoft.com/office/drawing/2014/main" id="{B4F6AFC8-D136-CA27-88B9-C15037EB1C64}"/>
              </a:ext>
            </a:extLst>
          </p:cNvPr>
          <p:cNvGrpSpPr/>
          <p:nvPr/>
        </p:nvGrpSpPr>
        <p:grpSpPr>
          <a:xfrm>
            <a:off x="5968659" y="76017"/>
            <a:ext cx="5934205" cy="6521983"/>
            <a:chOff x="5968659" y="76017"/>
            <a:chExt cx="5934205" cy="6521983"/>
          </a:xfrm>
          <a:effectLst>
            <a:outerShdw blurRad="38100" dist="50800" dir="5400000" algn="ctr" rotWithShape="0">
              <a:schemeClr val="tx1"/>
            </a:outerShdw>
          </a:effectLst>
        </p:grpSpPr>
        <p:grpSp>
          <p:nvGrpSpPr>
            <p:cNvPr id="10" name="Agrupar 9">
              <a:extLst>
                <a:ext uri="{FF2B5EF4-FFF2-40B4-BE49-F238E27FC236}">
                  <a16:creationId xmlns:a16="http://schemas.microsoft.com/office/drawing/2014/main" id="{54A91C03-5320-74EF-49C9-98C5B4C813DC}"/>
                </a:ext>
              </a:extLst>
            </p:cNvPr>
            <p:cNvGrpSpPr/>
            <p:nvPr/>
          </p:nvGrpSpPr>
          <p:grpSpPr>
            <a:xfrm>
              <a:off x="7609944" y="76017"/>
              <a:ext cx="2001892" cy="1905000"/>
              <a:chOff x="7939316" y="1627305"/>
              <a:chExt cx="2001892" cy="1905000"/>
            </a:xfrm>
          </p:grpSpPr>
          <p:sp>
            <p:nvSpPr>
              <p:cNvPr id="24" name="Elipse 23">
                <a:extLst>
                  <a:ext uri="{FF2B5EF4-FFF2-40B4-BE49-F238E27FC236}">
                    <a16:creationId xmlns:a16="http://schemas.microsoft.com/office/drawing/2014/main" id="{E8C1783F-91F2-B261-DAF6-DF2677C633D7}"/>
                  </a:ext>
                </a:extLst>
              </p:cNvPr>
              <p:cNvSpPr/>
              <p:nvPr/>
            </p:nvSpPr>
            <p:spPr>
              <a:xfrm>
                <a:off x="7939316" y="1627305"/>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5" name="Picture 4" descr="Símbolo de saúde feminina - ícones de logotipo grátis">
                <a:extLst>
                  <a:ext uri="{FF2B5EF4-FFF2-40B4-BE49-F238E27FC236}">
                    <a16:creationId xmlns:a16="http://schemas.microsoft.com/office/drawing/2014/main" id="{ED890879-D77E-2E6C-0A97-E9929A77A42F}"/>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8025514" y="1650586"/>
                <a:ext cx="1841045" cy="18410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Agrupar 10">
              <a:extLst>
                <a:ext uri="{FF2B5EF4-FFF2-40B4-BE49-F238E27FC236}">
                  <a16:creationId xmlns:a16="http://schemas.microsoft.com/office/drawing/2014/main" id="{63143F0A-FC0E-9860-7433-5D941BAAC83C}"/>
                </a:ext>
              </a:extLst>
            </p:cNvPr>
            <p:cNvGrpSpPr/>
            <p:nvPr/>
          </p:nvGrpSpPr>
          <p:grpSpPr>
            <a:xfrm>
              <a:off x="6720696" y="2362414"/>
              <a:ext cx="2001892" cy="1905000"/>
              <a:chOff x="6693397" y="2234934"/>
              <a:chExt cx="2001892" cy="1905000"/>
            </a:xfrm>
          </p:grpSpPr>
          <p:sp>
            <p:nvSpPr>
              <p:cNvPr id="22" name="Elipse 21">
                <a:extLst>
                  <a:ext uri="{FF2B5EF4-FFF2-40B4-BE49-F238E27FC236}">
                    <a16:creationId xmlns:a16="http://schemas.microsoft.com/office/drawing/2014/main" id="{366C3CFD-879A-AE24-DE5E-A9E3CEECEF89}"/>
                  </a:ext>
                </a:extLst>
              </p:cNvPr>
              <p:cNvSpPr/>
              <p:nvPr/>
            </p:nvSpPr>
            <p:spPr>
              <a:xfrm>
                <a:off x="6693397" y="2234934"/>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3" name="Picture 24" descr="Dormir - ícones de do utilizador grátis">
                <a:extLst>
                  <a:ext uri="{FF2B5EF4-FFF2-40B4-BE49-F238E27FC236}">
                    <a16:creationId xmlns:a16="http://schemas.microsoft.com/office/drawing/2014/main" id="{5AAAF783-B2D2-86C7-DA3F-B3854B7617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3699" y="2511842"/>
                <a:ext cx="1351183" cy="13511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Agrupar 11">
              <a:extLst>
                <a:ext uri="{FF2B5EF4-FFF2-40B4-BE49-F238E27FC236}">
                  <a16:creationId xmlns:a16="http://schemas.microsoft.com/office/drawing/2014/main" id="{77391BAD-6810-E61B-97E9-F159A20DAF8E}"/>
                </a:ext>
              </a:extLst>
            </p:cNvPr>
            <p:cNvGrpSpPr/>
            <p:nvPr/>
          </p:nvGrpSpPr>
          <p:grpSpPr>
            <a:xfrm>
              <a:off x="9687602" y="3902517"/>
              <a:ext cx="2001892" cy="1905000"/>
              <a:chOff x="7158865" y="4267414"/>
              <a:chExt cx="2001892" cy="1905000"/>
            </a:xfrm>
          </p:grpSpPr>
          <p:sp>
            <p:nvSpPr>
              <p:cNvPr id="20" name="Elipse 19">
                <a:extLst>
                  <a:ext uri="{FF2B5EF4-FFF2-40B4-BE49-F238E27FC236}">
                    <a16:creationId xmlns:a16="http://schemas.microsoft.com/office/drawing/2014/main" id="{5A1B719B-B65B-11C3-D2D6-AB8BC1C9A740}"/>
                  </a:ext>
                </a:extLst>
              </p:cNvPr>
              <p:cNvSpPr/>
              <p:nvPr/>
            </p:nvSpPr>
            <p:spPr>
              <a:xfrm>
                <a:off x="7158865" y="4267414"/>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1" name="Picture 28" descr="Frutas - ícones de comida grátis">
                <a:extLst>
                  <a:ext uri="{FF2B5EF4-FFF2-40B4-BE49-F238E27FC236}">
                    <a16:creationId xmlns:a16="http://schemas.microsoft.com/office/drawing/2014/main" id="{58075905-3D3A-D684-287E-DFED3F5F0E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5971" y="4572753"/>
                <a:ext cx="1287680" cy="12876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Agrupar 12">
              <a:extLst>
                <a:ext uri="{FF2B5EF4-FFF2-40B4-BE49-F238E27FC236}">
                  <a16:creationId xmlns:a16="http://schemas.microsoft.com/office/drawing/2014/main" id="{C53C9DF3-0701-35DB-CE9E-940B3D1A4B8B}"/>
                </a:ext>
              </a:extLst>
            </p:cNvPr>
            <p:cNvGrpSpPr/>
            <p:nvPr/>
          </p:nvGrpSpPr>
          <p:grpSpPr>
            <a:xfrm>
              <a:off x="5968659" y="4693000"/>
              <a:ext cx="2001892" cy="1905000"/>
              <a:chOff x="5062886" y="4267414"/>
              <a:chExt cx="2001892" cy="1905000"/>
            </a:xfrm>
          </p:grpSpPr>
          <p:sp>
            <p:nvSpPr>
              <p:cNvPr id="18" name="Elipse 17">
                <a:extLst>
                  <a:ext uri="{FF2B5EF4-FFF2-40B4-BE49-F238E27FC236}">
                    <a16:creationId xmlns:a16="http://schemas.microsoft.com/office/drawing/2014/main" id="{5A099465-DBA2-7CD7-846D-D16599260BB9}"/>
                  </a:ext>
                </a:extLst>
              </p:cNvPr>
              <p:cNvSpPr/>
              <p:nvPr/>
            </p:nvSpPr>
            <p:spPr>
              <a:xfrm>
                <a:off x="5062886" y="4267414"/>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9" name="Picture 26" descr="Fitness Silhouette PNG Download Grátis | PNG Arts">
                <a:extLst>
                  <a:ext uri="{FF2B5EF4-FFF2-40B4-BE49-F238E27FC236}">
                    <a16:creationId xmlns:a16="http://schemas.microsoft.com/office/drawing/2014/main" id="{AD3A3A3F-2207-E781-E47A-2A7A83E7D15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785"/>
              <a:stretch/>
            </p:blipFill>
            <p:spPr bwMode="auto">
              <a:xfrm>
                <a:off x="5341543" y="4549318"/>
                <a:ext cx="1444578" cy="13411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Agrupar 14">
              <a:extLst>
                <a:ext uri="{FF2B5EF4-FFF2-40B4-BE49-F238E27FC236}">
                  <a16:creationId xmlns:a16="http://schemas.microsoft.com/office/drawing/2014/main" id="{34CA4F82-36A3-768C-3A71-A4EDF91B2E11}"/>
                </a:ext>
              </a:extLst>
            </p:cNvPr>
            <p:cNvGrpSpPr/>
            <p:nvPr/>
          </p:nvGrpSpPr>
          <p:grpSpPr>
            <a:xfrm>
              <a:off x="9900972" y="1342128"/>
              <a:ext cx="2001892" cy="1905000"/>
              <a:chOff x="3360184" y="4863739"/>
              <a:chExt cx="2001892" cy="1905000"/>
            </a:xfrm>
          </p:grpSpPr>
          <p:sp>
            <p:nvSpPr>
              <p:cNvPr id="16" name="Elipse 15">
                <a:extLst>
                  <a:ext uri="{FF2B5EF4-FFF2-40B4-BE49-F238E27FC236}">
                    <a16:creationId xmlns:a16="http://schemas.microsoft.com/office/drawing/2014/main" id="{865BCC83-7DBD-4154-B666-18EBBBBC0852}"/>
                  </a:ext>
                </a:extLst>
              </p:cNvPr>
              <p:cNvSpPr/>
              <p:nvPr/>
            </p:nvSpPr>
            <p:spPr>
              <a:xfrm>
                <a:off x="3360184" y="4863739"/>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Picture 30" descr="Coração - ícones de médico grátis">
                <a:extLst>
                  <a:ext uri="{FF2B5EF4-FFF2-40B4-BE49-F238E27FC236}">
                    <a16:creationId xmlns:a16="http://schemas.microsoft.com/office/drawing/2014/main" id="{BF422F89-51D6-A1C2-34B2-B1F6A5F90A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5061" y="5169358"/>
                <a:ext cx="1293761" cy="129376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 name="CaixaDeTexto 3">
            <a:extLst>
              <a:ext uri="{FF2B5EF4-FFF2-40B4-BE49-F238E27FC236}">
                <a16:creationId xmlns:a16="http://schemas.microsoft.com/office/drawing/2014/main" id="{5432DB19-CC63-0B8F-9564-E25D1ADA80C9}"/>
              </a:ext>
            </a:extLst>
          </p:cNvPr>
          <p:cNvSpPr txBox="1"/>
          <p:nvPr/>
        </p:nvSpPr>
        <p:spPr>
          <a:xfrm>
            <a:off x="570289" y="3577563"/>
            <a:ext cx="5140385" cy="276999"/>
          </a:xfrm>
          <a:prstGeom prst="rect">
            <a:avLst/>
          </a:prstGeom>
          <a:noFill/>
        </p:spPr>
        <p:txBody>
          <a:bodyPr wrap="square" lIns="91440" tIns="45720" rIns="91440" bIns="45720" rtlCol="0" anchor="t">
            <a:spAutoFit/>
          </a:bodyPr>
          <a:lstStyle/>
          <a:p>
            <a:pPr algn="ctr"/>
            <a:r>
              <a:rPr lang="pt-BR" sz="1200">
                <a:solidFill>
                  <a:schemeClr val="bg1"/>
                </a:solidFill>
                <a:ea typeface="+mn-lt"/>
                <a:cs typeface="+mn-lt"/>
                <a:hlinkClick r:id="rId7">
                  <a:extLst>
                    <a:ext uri="{A12FA001-AC4F-418D-AE19-62706E023703}">
                      <ahyp:hlinkClr xmlns:ahyp="http://schemas.microsoft.com/office/drawing/2018/hyperlinkcolor" val="tx"/>
                    </a:ext>
                  </a:extLst>
                </a:hlinkClick>
              </a:rPr>
              <a:t>https://github.com/d4rkwav3/projetoa3.2023.1/releases/tag/version.0.0.1</a:t>
            </a:r>
            <a:endParaRPr lang="pt-BR">
              <a:solidFill>
                <a:schemeClr val="bg1"/>
              </a:solidFill>
              <a:cs typeface="Calibri"/>
              <a:hlinkClick r:id="rId7">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27476344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1EB6B7A-13B0-D5AB-68D1-335C14398DD2}"/>
              </a:ext>
            </a:extLst>
          </p:cNvPr>
          <p:cNvSpPr/>
          <p:nvPr/>
        </p:nvSpPr>
        <p:spPr>
          <a:xfrm>
            <a:off x="0" y="1"/>
            <a:ext cx="12192000" cy="815788"/>
          </a:xfrm>
          <a:prstGeom prst="rect">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C1ADDEB3-4E47-AB29-1434-587284516CF3}"/>
              </a:ext>
            </a:extLst>
          </p:cNvPr>
          <p:cNvSpPr txBox="1"/>
          <p:nvPr/>
        </p:nvSpPr>
        <p:spPr>
          <a:xfrm>
            <a:off x="0" y="115507"/>
            <a:ext cx="6100558" cy="1569660"/>
          </a:xfrm>
          <a:prstGeom prst="rect">
            <a:avLst/>
          </a:prstGeom>
          <a:noFill/>
        </p:spPr>
        <p:txBody>
          <a:bodyPr wrap="square" lIns="91440" tIns="45720" rIns="91440" bIns="45720" rtlCol="0" anchor="t">
            <a:spAutoFit/>
          </a:bodyPr>
          <a:lstStyle/>
          <a:p>
            <a:r>
              <a:rPr lang="pt-BR" sz="3200" b="1">
                <a:solidFill>
                  <a:srgbClr val="FFFFFF"/>
                </a:solidFill>
                <a:latin typeface="Arial"/>
                <a:cs typeface="Arial"/>
              </a:rPr>
              <a:t>DESIGN DE USABILIDADE</a:t>
            </a:r>
          </a:p>
          <a:p>
            <a:endParaRPr lang="pt-BR" sz="3200" b="1">
              <a:solidFill>
                <a:srgbClr val="FFFFFF"/>
              </a:solidFill>
              <a:latin typeface="Arial"/>
              <a:cs typeface="Arial"/>
            </a:endParaRPr>
          </a:p>
          <a:p>
            <a:pPr algn="ctr"/>
            <a:endParaRPr lang="pt-BR" sz="3200" b="1">
              <a:solidFill>
                <a:srgbClr val="FFFFFF"/>
              </a:solidFill>
              <a:latin typeface="Arial" panose="020B0604020202020204" pitchFamily="34" charset="0"/>
              <a:cs typeface="Arial" panose="020B0604020202020204" pitchFamily="34" charset="0"/>
            </a:endParaRPr>
          </a:p>
        </p:txBody>
      </p:sp>
      <p:pic>
        <p:nvPicPr>
          <p:cNvPr id="16" name="Imagem 15" descr="Interface gráfica do usuário, Aplicativo&#10;&#10;Descrição gerada automaticamente">
            <a:extLst>
              <a:ext uri="{FF2B5EF4-FFF2-40B4-BE49-F238E27FC236}">
                <a16:creationId xmlns:a16="http://schemas.microsoft.com/office/drawing/2014/main" id="{72970890-AB44-FD64-A1B9-B50F2652E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699" y="3862493"/>
            <a:ext cx="1580151" cy="2880000"/>
          </a:xfrm>
          <a:prstGeom prst="rect">
            <a:avLst/>
          </a:prstGeom>
        </p:spPr>
      </p:pic>
      <p:pic>
        <p:nvPicPr>
          <p:cNvPr id="20" name="Imagem 19" descr="Interface gráfica do usuário, Aplicativo&#10;&#10;Descrição gerada automaticamente">
            <a:extLst>
              <a:ext uri="{FF2B5EF4-FFF2-40B4-BE49-F238E27FC236}">
                <a16:creationId xmlns:a16="http://schemas.microsoft.com/office/drawing/2014/main" id="{B6C4E1A8-ADF4-D331-B0EE-6138076E6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47" y="2277184"/>
            <a:ext cx="1669350" cy="2880000"/>
          </a:xfrm>
          <a:prstGeom prst="rect">
            <a:avLst/>
          </a:prstGeom>
        </p:spPr>
      </p:pic>
      <p:pic>
        <p:nvPicPr>
          <p:cNvPr id="10" name="Imagem 9" descr="Interface gráfica do usuário, Aplicativo&#10;&#10;Descrição gerada automaticamente">
            <a:extLst>
              <a:ext uri="{FF2B5EF4-FFF2-40B4-BE49-F238E27FC236}">
                <a16:creationId xmlns:a16="http://schemas.microsoft.com/office/drawing/2014/main" id="{C002F812-8D88-DB0A-F911-857204FA81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57121" y="2277184"/>
            <a:ext cx="1718633" cy="2880000"/>
          </a:xfrm>
          <a:prstGeom prst="rect">
            <a:avLst/>
          </a:prstGeom>
        </p:spPr>
      </p:pic>
      <p:pic>
        <p:nvPicPr>
          <p:cNvPr id="6" name="Imagem 5" descr="Interface gráfica do usuário, Aplicativo&#10;&#10;Descrição gerada automaticamente">
            <a:extLst>
              <a:ext uri="{FF2B5EF4-FFF2-40B4-BE49-F238E27FC236}">
                <a16:creationId xmlns:a16="http://schemas.microsoft.com/office/drawing/2014/main" id="{6761A624-71F4-B028-F39E-A9A2208EF8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6152" y="2277184"/>
            <a:ext cx="1639028" cy="2880000"/>
          </a:xfrm>
          <a:prstGeom prst="rect">
            <a:avLst/>
          </a:prstGeom>
        </p:spPr>
      </p:pic>
      <p:pic>
        <p:nvPicPr>
          <p:cNvPr id="23" name="Imagem 22" descr="Interface gráfica do usuário, Aplicativo, Teams&#10;&#10;Descrição gerada automaticamente">
            <a:extLst>
              <a:ext uri="{FF2B5EF4-FFF2-40B4-BE49-F238E27FC236}">
                <a16:creationId xmlns:a16="http://schemas.microsoft.com/office/drawing/2014/main" id="{A9BD7EFD-4490-F2D6-5BA3-F65CCE3EE9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1650" y="808347"/>
            <a:ext cx="1718633" cy="2880000"/>
          </a:xfrm>
          <a:prstGeom prst="rect">
            <a:avLst/>
          </a:prstGeom>
        </p:spPr>
      </p:pic>
      <p:cxnSp>
        <p:nvCxnSpPr>
          <p:cNvPr id="27" name="Conector: Angulado 26">
            <a:extLst>
              <a:ext uri="{FF2B5EF4-FFF2-40B4-BE49-F238E27FC236}">
                <a16:creationId xmlns:a16="http://schemas.microsoft.com/office/drawing/2014/main" id="{8319EB4C-E4B7-D25A-18D1-1CBD51832517}"/>
              </a:ext>
            </a:extLst>
          </p:cNvPr>
          <p:cNvCxnSpPr>
            <a:cxnSpLocks/>
            <a:stCxn id="20" idx="3"/>
          </p:cNvCxnSpPr>
          <p:nvPr/>
        </p:nvCxnSpPr>
        <p:spPr>
          <a:xfrm flipV="1">
            <a:off x="1638903" y="2248347"/>
            <a:ext cx="556797" cy="1468837"/>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Conector: Angulado 27">
            <a:extLst>
              <a:ext uri="{FF2B5EF4-FFF2-40B4-BE49-F238E27FC236}">
                <a16:creationId xmlns:a16="http://schemas.microsoft.com/office/drawing/2014/main" id="{530BD357-4D32-34FF-986D-737F0BD581A1}"/>
              </a:ext>
            </a:extLst>
          </p:cNvPr>
          <p:cNvCxnSpPr>
            <a:cxnSpLocks/>
            <a:stCxn id="20" idx="3"/>
            <a:endCxn id="16" idx="1"/>
          </p:cNvCxnSpPr>
          <p:nvPr/>
        </p:nvCxnSpPr>
        <p:spPr>
          <a:xfrm>
            <a:off x="1638903" y="3717184"/>
            <a:ext cx="556796" cy="1585309"/>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Conector: Angulado 43">
            <a:extLst>
              <a:ext uri="{FF2B5EF4-FFF2-40B4-BE49-F238E27FC236}">
                <a16:creationId xmlns:a16="http://schemas.microsoft.com/office/drawing/2014/main" id="{54DC76B2-E21F-2481-A0A3-D32078FC1E64}"/>
              </a:ext>
            </a:extLst>
          </p:cNvPr>
          <p:cNvCxnSpPr>
            <a:cxnSpLocks/>
            <a:stCxn id="23" idx="3"/>
            <a:endCxn id="6" idx="1"/>
          </p:cNvCxnSpPr>
          <p:nvPr/>
        </p:nvCxnSpPr>
        <p:spPr>
          <a:xfrm>
            <a:off x="8000283" y="2248347"/>
            <a:ext cx="415869" cy="1468837"/>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50" name="Conector: Angulado 49">
            <a:extLst>
              <a:ext uri="{FF2B5EF4-FFF2-40B4-BE49-F238E27FC236}">
                <a16:creationId xmlns:a16="http://schemas.microsoft.com/office/drawing/2014/main" id="{FDA9EC7E-FEF2-3ECB-D907-70DC090953BF}"/>
              </a:ext>
            </a:extLst>
          </p:cNvPr>
          <p:cNvCxnSpPr>
            <a:cxnSpLocks/>
            <a:stCxn id="16" idx="3"/>
            <a:endCxn id="6" idx="1"/>
          </p:cNvCxnSpPr>
          <p:nvPr/>
        </p:nvCxnSpPr>
        <p:spPr>
          <a:xfrm flipV="1">
            <a:off x="3775850" y="3717184"/>
            <a:ext cx="4640302" cy="1585309"/>
          </a:xfrm>
          <a:prstGeom prst="bentConnector3">
            <a:avLst>
              <a:gd name="adj1" fmla="val 64779"/>
            </a:avLst>
          </a:prstGeom>
          <a:ln w="28575">
            <a:tailEnd type="triangle"/>
          </a:ln>
        </p:spPr>
        <p:style>
          <a:lnRef idx="1">
            <a:schemeClr val="dk1"/>
          </a:lnRef>
          <a:fillRef idx="0">
            <a:schemeClr val="dk1"/>
          </a:fillRef>
          <a:effectRef idx="0">
            <a:schemeClr val="dk1"/>
          </a:effectRef>
          <a:fontRef idx="minor">
            <a:schemeClr val="tx1"/>
          </a:fontRef>
        </p:style>
      </p:cxnSp>
      <p:cxnSp>
        <p:nvCxnSpPr>
          <p:cNvPr id="55" name="Conector de Seta Reta 54">
            <a:extLst>
              <a:ext uri="{FF2B5EF4-FFF2-40B4-BE49-F238E27FC236}">
                <a16:creationId xmlns:a16="http://schemas.microsoft.com/office/drawing/2014/main" id="{06508F68-D2A2-CBD7-7243-B2CF7F19E6B8}"/>
              </a:ext>
            </a:extLst>
          </p:cNvPr>
          <p:cNvCxnSpPr>
            <a:cxnSpLocks/>
          </p:cNvCxnSpPr>
          <p:nvPr/>
        </p:nvCxnSpPr>
        <p:spPr>
          <a:xfrm>
            <a:off x="3775851" y="2248347"/>
            <a:ext cx="418135" cy="744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6" name="Conector de Seta Reta 55">
            <a:extLst>
              <a:ext uri="{FF2B5EF4-FFF2-40B4-BE49-F238E27FC236}">
                <a16:creationId xmlns:a16="http://schemas.microsoft.com/office/drawing/2014/main" id="{5357860C-B63E-15B5-36CC-90991B870E7A}"/>
              </a:ext>
            </a:extLst>
          </p:cNvPr>
          <p:cNvCxnSpPr>
            <a:cxnSpLocks/>
            <a:endCxn id="23" idx="1"/>
          </p:cNvCxnSpPr>
          <p:nvPr/>
        </p:nvCxnSpPr>
        <p:spPr>
          <a:xfrm flipV="1">
            <a:off x="5863336" y="2248347"/>
            <a:ext cx="418314" cy="744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7" name="Conector de Seta Reta 66">
            <a:extLst>
              <a:ext uri="{FF2B5EF4-FFF2-40B4-BE49-F238E27FC236}">
                <a16:creationId xmlns:a16="http://schemas.microsoft.com/office/drawing/2014/main" id="{08C69363-91D4-5C86-2FA5-465A9937F2E2}"/>
              </a:ext>
            </a:extLst>
          </p:cNvPr>
          <p:cNvCxnSpPr>
            <a:cxnSpLocks/>
            <a:stCxn id="6" idx="3"/>
            <a:endCxn id="10" idx="1"/>
          </p:cNvCxnSpPr>
          <p:nvPr/>
        </p:nvCxnSpPr>
        <p:spPr>
          <a:xfrm>
            <a:off x="10055180" y="3717184"/>
            <a:ext cx="30194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4" name="Conector de Seta Reta 73">
            <a:extLst>
              <a:ext uri="{FF2B5EF4-FFF2-40B4-BE49-F238E27FC236}">
                <a16:creationId xmlns:a16="http://schemas.microsoft.com/office/drawing/2014/main" id="{C3BE2EFF-8C3A-5E61-97DC-4E508962555C}"/>
              </a:ext>
            </a:extLst>
          </p:cNvPr>
          <p:cNvCxnSpPr>
            <a:cxnSpLocks/>
            <a:stCxn id="20" idx="3"/>
            <a:endCxn id="6" idx="1"/>
          </p:cNvCxnSpPr>
          <p:nvPr/>
        </p:nvCxnSpPr>
        <p:spPr>
          <a:xfrm>
            <a:off x="1638903" y="3717184"/>
            <a:ext cx="677724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5" name="Imagem 4" descr="Interface gráfica do usuário, Aplicativo, Teams&#10;&#10;Descrição gerada automaticamente">
            <a:extLst>
              <a:ext uri="{FF2B5EF4-FFF2-40B4-BE49-F238E27FC236}">
                <a16:creationId xmlns:a16="http://schemas.microsoft.com/office/drawing/2014/main" id="{1ABF1CDD-E9C9-1160-E3C6-8267C31FC8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35893" y="898476"/>
            <a:ext cx="1580151" cy="2880000"/>
          </a:xfrm>
          <a:prstGeom prst="rect">
            <a:avLst/>
          </a:prstGeom>
        </p:spPr>
      </p:pic>
      <p:pic>
        <p:nvPicPr>
          <p:cNvPr id="8" name="Imagem 7" descr="Interface gráfica do usuário, Aplicativo&#10;&#10;Descrição gerada automaticamente">
            <a:extLst>
              <a:ext uri="{FF2B5EF4-FFF2-40B4-BE49-F238E27FC236}">
                <a16:creationId xmlns:a16="http://schemas.microsoft.com/office/drawing/2014/main" id="{C5FDD4B9-F56B-F544-2E02-AB49AC0BC00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53793" y="856757"/>
            <a:ext cx="1669350" cy="2880000"/>
          </a:xfrm>
          <a:prstGeom prst="rect">
            <a:avLst/>
          </a:prstGeom>
        </p:spPr>
      </p:pic>
    </p:spTree>
    <p:extLst>
      <p:ext uri="{BB962C8B-B14F-4D97-AF65-F5344CB8AC3E}">
        <p14:creationId xmlns:p14="http://schemas.microsoft.com/office/powerpoint/2010/main" val="24851339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1000"/>
                                        <p:tgtEl>
                                          <p:spTgt spid="20"/>
                                        </p:tgtEl>
                                      </p:cBhvr>
                                    </p:animEffect>
                                    <p:anim calcmode="lin" valueType="num">
                                      <p:cBhvr>
                                        <p:cTn id="12" dur="1000" fill="hold"/>
                                        <p:tgtEl>
                                          <p:spTgt spid="20"/>
                                        </p:tgtEl>
                                        <p:attrNameLst>
                                          <p:attrName>ppt_x</p:attrName>
                                        </p:attrNameLst>
                                      </p:cBhvr>
                                      <p:tavLst>
                                        <p:tav tm="0">
                                          <p:val>
                                            <p:strVal val="#ppt_x"/>
                                          </p:val>
                                        </p:tav>
                                        <p:tav tm="100000">
                                          <p:val>
                                            <p:strVal val="#ppt_x"/>
                                          </p:val>
                                        </p:tav>
                                      </p:tavLst>
                                    </p:anim>
                                    <p:anim calcmode="lin" valueType="num">
                                      <p:cBhvr>
                                        <p:cTn id="13" dur="1000" fill="hold"/>
                                        <p:tgtEl>
                                          <p:spTgt spid="2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fltVal val="0"/>
                                          </p:val>
                                        </p:tav>
                                        <p:tav tm="100000">
                                          <p:val>
                                            <p:strVal val="#ppt_h"/>
                                          </p:val>
                                        </p:tav>
                                      </p:tavLst>
                                    </p:anim>
                                    <p:animEffect transition="in" filter="fade">
                                      <p:cBhvr>
                                        <p:cTn id="19" dur="500"/>
                                        <p:tgtEl>
                                          <p:spTgt spid="7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randombar(horizontal)">
                                      <p:cBhvr>
                                        <p:cTn id="27" dur="500"/>
                                        <p:tgtEl>
                                          <p:spTgt spid="67"/>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randombar(horizontal)">
                                      <p:cBhvr>
                                        <p:cTn id="35" dur="500"/>
                                        <p:tgtEl>
                                          <p:spTgt spid="27"/>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randombar(horizontal)">
                                      <p:cBhvr>
                                        <p:cTn id="39" dur="500"/>
                                        <p:tgtEl>
                                          <p:spTgt spid="55"/>
                                        </p:tgtEl>
                                      </p:cBhvr>
                                    </p:animEffect>
                                  </p:childTnLst>
                                </p:cTn>
                              </p:par>
                            </p:childTnLst>
                          </p:cTn>
                        </p:par>
                        <p:par>
                          <p:cTn id="40" fill="hold">
                            <p:stCondLst>
                              <p:cond delay="4500"/>
                            </p:stCondLst>
                            <p:childTnLst>
                              <p:par>
                                <p:cTn id="41" presetID="14" presetClass="entr" presetSubtype="10" fill="hold" nodeType="after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randombar(horizontal)">
                                      <p:cBhvr>
                                        <p:cTn id="43" dur="500"/>
                                        <p:tgtEl>
                                          <p:spTgt spid="56"/>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par>
                          <p:cTn id="48" fill="hold">
                            <p:stCondLst>
                              <p:cond delay="5500"/>
                            </p:stCondLst>
                            <p:childTnLst>
                              <p:par>
                                <p:cTn id="49" presetID="14" presetClass="entr" presetSubtype="10" fill="hold" nodeType="after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randombar(horizontal)">
                                      <p:cBhvr>
                                        <p:cTn id="51" dur="500"/>
                                        <p:tgtEl>
                                          <p:spTgt spid="44"/>
                                        </p:tgtEl>
                                      </p:cBhvr>
                                    </p:animEffect>
                                  </p:childTnLst>
                                </p:cTn>
                              </p:par>
                            </p:childTnLst>
                          </p:cTn>
                        </p:par>
                        <p:par>
                          <p:cTn id="52" fill="hold">
                            <p:stCondLst>
                              <p:cond delay="6000"/>
                            </p:stCondLst>
                            <p:childTnLst>
                              <p:par>
                                <p:cTn id="53" presetID="14" presetClass="entr" presetSubtype="10" fill="hold"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randombar(horizontal)">
                                      <p:cBhvr>
                                        <p:cTn id="55" dur="500"/>
                                        <p:tgtEl>
                                          <p:spTgt spid="28"/>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par>
                          <p:cTn id="60" fill="hold">
                            <p:stCondLst>
                              <p:cond delay="7000"/>
                            </p:stCondLst>
                            <p:childTnLst>
                              <p:par>
                                <p:cTn id="61" presetID="14" presetClass="entr" presetSubtype="10" fill="hold" nodeType="after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randombar(horizontal)">
                                      <p:cBhvr>
                                        <p:cTn id="63" dur="500"/>
                                        <p:tgtEl>
                                          <p:spTgt spid="50"/>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500"/>
                                        <p:tgtEl>
                                          <p:spTgt spid="5"/>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fade">
                                      <p:cBhvr>
                                        <p:cTn id="7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a:extLst>
              <a:ext uri="{FF2B5EF4-FFF2-40B4-BE49-F238E27FC236}">
                <a16:creationId xmlns:a16="http://schemas.microsoft.com/office/drawing/2014/main" id="{5D4758F2-EC14-DA02-9A4B-E330390217CA}"/>
              </a:ext>
            </a:extLst>
          </p:cNvPr>
          <p:cNvSpPr/>
          <p:nvPr/>
        </p:nvSpPr>
        <p:spPr>
          <a:xfrm>
            <a:off x="1" y="289"/>
            <a:ext cx="12192000" cy="6858000"/>
          </a:xfrm>
          <a:prstGeom prst="rect">
            <a:avLst/>
          </a:prstGeom>
          <a:gradFill flip="none" rotWithShape="1">
            <a:gsLst>
              <a:gs pos="0">
                <a:srgbClr val="FFFFFF"/>
              </a:gs>
              <a:gs pos="32000">
                <a:srgbClr val="ACACAC"/>
              </a:gs>
              <a:gs pos="64000">
                <a:srgbClr val="680000"/>
              </a:gs>
              <a:gs pos="94000">
                <a:srgbClr val="000000"/>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7" name="Agrupar 16">
            <a:extLst>
              <a:ext uri="{FF2B5EF4-FFF2-40B4-BE49-F238E27FC236}">
                <a16:creationId xmlns:a16="http://schemas.microsoft.com/office/drawing/2014/main" id="{F6188C9C-DAB3-CBE9-4F24-EA9B1F4C05FE}"/>
              </a:ext>
            </a:extLst>
          </p:cNvPr>
          <p:cNvGrpSpPr/>
          <p:nvPr/>
        </p:nvGrpSpPr>
        <p:grpSpPr>
          <a:xfrm>
            <a:off x="5968659" y="76017"/>
            <a:ext cx="5934205" cy="6521983"/>
            <a:chOff x="5968659" y="76017"/>
            <a:chExt cx="5934205" cy="6521983"/>
          </a:xfrm>
          <a:effectLst>
            <a:outerShdw blurRad="50800" dist="50800" dir="5400000" algn="ctr" rotWithShape="0">
              <a:srgbClr val="000000"/>
            </a:outerShdw>
          </a:effectLst>
        </p:grpSpPr>
        <p:grpSp>
          <p:nvGrpSpPr>
            <p:cNvPr id="16" name="Agrupar 15">
              <a:extLst>
                <a:ext uri="{FF2B5EF4-FFF2-40B4-BE49-F238E27FC236}">
                  <a16:creationId xmlns:a16="http://schemas.microsoft.com/office/drawing/2014/main" id="{57783667-5BD8-C66F-69A5-447F31091F60}"/>
                </a:ext>
              </a:extLst>
            </p:cNvPr>
            <p:cNvGrpSpPr/>
            <p:nvPr/>
          </p:nvGrpSpPr>
          <p:grpSpPr>
            <a:xfrm>
              <a:off x="7609944" y="76017"/>
              <a:ext cx="2001892" cy="1905000"/>
              <a:chOff x="7939316" y="1627305"/>
              <a:chExt cx="2001892" cy="1905000"/>
            </a:xfrm>
          </p:grpSpPr>
          <p:sp>
            <p:nvSpPr>
              <p:cNvPr id="15" name="Elipse 14">
                <a:extLst>
                  <a:ext uri="{FF2B5EF4-FFF2-40B4-BE49-F238E27FC236}">
                    <a16:creationId xmlns:a16="http://schemas.microsoft.com/office/drawing/2014/main" id="{4BB08DD4-3BB3-6D3B-C90C-39C20FEEC056}"/>
                  </a:ext>
                </a:extLst>
              </p:cNvPr>
              <p:cNvSpPr/>
              <p:nvPr/>
            </p:nvSpPr>
            <p:spPr>
              <a:xfrm>
                <a:off x="7939316" y="1627305"/>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8" name="Picture 4" descr="Símbolo de saúde feminina - ícones de logotipo grátis">
                <a:extLst>
                  <a:ext uri="{FF2B5EF4-FFF2-40B4-BE49-F238E27FC236}">
                    <a16:creationId xmlns:a16="http://schemas.microsoft.com/office/drawing/2014/main" id="{7D49A070-878F-C067-8E6A-19391D515C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5514" y="1650586"/>
                <a:ext cx="1841045" cy="18410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Agrupar 32">
              <a:extLst>
                <a:ext uri="{FF2B5EF4-FFF2-40B4-BE49-F238E27FC236}">
                  <a16:creationId xmlns:a16="http://schemas.microsoft.com/office/drawing/2014/main" id="{E0FB07D5-C2EC-617E-D2C2-51DF8A568407}"/>
                </a:ext>
              </a:extLst>
            </p:cNvPr>
            <p:cNvGrpSpPr/>
            <p:nvPr/>
          </p:nvGrpSpPr>
          <p:grpSpPr>
            <a:xfrm>
              <a:off x="6720696" y="2362414"/>
              <a:ext cx="2001892" cy="1905000"/>
              <a:chOff x="6693397" y="2234934"/>
              <a:chExt cx="2001892" cy="1905000"/>
            </a:xfrm>
          </p:grpSpPr>
          <p:sp>
            <p:nvSpPr>
              <p:cNvPr id="19" name="Elipse 18">
                <a:extLst>
                  <a:ext uri="{FF2B5EF4-FFF2-40B4-BE49-F238E27FC236}">
                    <a16:creationId xmlns:a16="http://schemas.microsoft.com/office/drawing/2014/main" id="{2B3F173E-4EFC-F7CD-F90F-A5667FB5C8EC}"/>
                  </a:ext>
                </a:extLst>
              </p:cNvPr>
              <p:cNvSpPr/>
              <p:nvPr/>
            </p:nvSpPr>
            <p:spPr>
              <a:xfrm>
                <a:off x="6693397" y="2234934"/>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48" name="Picture 24" descr="Dormir - ícones de do utilizador grátis">
                <a:extLst>
                  <a:ext uri="{FF2B5EF4-FFF2-40B4-BE49-F238E27FC236}">
                    <a16:creationId xmlns:a16="http://schemas.microsoft.com/office/drawing/2014/main" id="{32515EB7-09BF-904F-8C79-CE7380366D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3699" y="2511842"/>
                <a:ext cx="1351183" cy="13511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Agrupar 30">
              <a:extLst>
                <a:ext uri="{FF2B5EF4-FFF2-40B4-BE49-F238E27FC236}">
                  <a16:creationId xmlns:a16="http://schemas.microsoft.com/office/drawing/2014/main" id="{8104B60E-A6A1-0958-01A8-224968650094}"/>
                </a:ext>
              </a:extLst>
            </p:cNvPr>
            <p:cNvGrpSpPr/>
            <p:nvPr/>
          </p:nvGrpSpPr>
          <p:grpSpPr>
            <a:xfrm>
              <a:off x="9687602" y="3902517"/>
              <a:ext cx="2001892" cy="1905000"/>
              <a:chOff x="7158865" y="4267414"/>
              <a:chExt cx="2001892" cy="1905000"/>
            </a:xfrm>
          </p:grpSpPr>
          <p:sp>
            <p:nvSpPr>
              <p:cNvPr id="23" name="Elipse 22">
                <a:extLst>
                  <a:ext uri="{FF2B5EF4-FFF2-40B4-BE49-F238E27FC236}">
                    <a16:creationId xmlns:a16="http://schemas.microsoft.com/office/drawing/2014/main" id="{E3813690-F2F4-C2A7-7101-9F80CA556B9E}"/>
                  </a:ext>
                </a:extLst>
              </p:cNvPr>
              <p:cNvSpPr/>
              <p:nvPr/>
            </p:nvSpPr>
            <p:spPr>
              <a:xfrm>
                <a:off x="7158865" y="4267414"/>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52" name="Picture 28" descr="Frutas - ícones de comida grátis">
                <a:extLst>
                  <a:ext uri="{FF2B5EF4-FFF2-40B4-BE49-F238E27FC236}">
                    <a16:creationId xmlns:a16="http://schemas.microsoft.com/office/drawing/2014/main" id="{456312FE-5321-BDF6-C0EC-AE59ADF232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5971" y="4572753"/>
                <a:ext cx="1287680" cy="12876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Agrupar 28">
              <a:extLst>
                <a:ext uri="{FF2B5EF4-FFF2-40B4-BE49-F238E27FC236}">
                  <a16:creationId xmlns:a16="http://schemas.microsoft.com/office/drawing/2014/main" id="{B1E6ED81-0E16-04C8-7D53-428A7A7A7934}"/>
                </a:ext>
              </a:extLst>
            </p:cNvPr>
            <p:cNvGrpSpPr/>
            <p:nvPr/>
          </p:nvGrpSpPr>
          <p:grpSpPr>
            <a:xfrm>
              <a:off x="5968659" y="4693000"/>
              <a:ext cx="2001892" cy="1905000"/>
              <a:chOff x="5062886" y="4267414"/>
              <a:chExt cx="2001892" cy="1905000"/>
            </a:xfrm>
          </p:grpSpPr>
          <p:sp>
            <p:nvSpPr>
              <p:cNvPr id="25" name="Elipse 24">
                <a:extLst>
                  <a:ext uri="{FF2B5EF4-FFF2-40B4-BE49-F238E27FC236}">
                    <a16:creationId xmlns:a16="http://schemas.microsoft.com/office/drawing/2014/main" id="{7A41BF1D-FA2E-6143-9047-E222B55D77B7}"/>
                  </a:ext>
                </a:extLst>
              </p:cNvPr>
              <p:cNvSpPr/>
              <p:nvPr/>
            </p:nvSpPr>
            <p:spPr>
              <a:xfrm>
                <a:off x="5062886" y="4267414"/>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50" name="Picture 26" descr="Fitness Silhouette PNG Download Grátis | PNG Arts">
                <a:extLst>
                  <a:ext uri="{FF2B5EF4-FFF2-40B4-BE49-F238E27FC236}">
                    <a16:creationId xmlns:a16="http://schemas.microsoft.com/office/drawing/2014/main" id="{CCD2F5E0-EAFB-06E7-B9A6-0FFD3722835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785"/>
              <a:stretch/>
            </p:blipFill>
            <p:spPr bwMode="auto">
              <a:xfrm>
                <a:off x="5341543" y="4549318"/>
                <a:ext cx="1444578" cy="13411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Agrupar 34">
              <a:extLst>
                <a:ext uri="{FF2B5EF4-FFF2-40B4-BE49-F238E27FC236}">
                  <a16:creationId xmlns:a16="http://schemas.microsoft.com/office/drawing/2014/main" id="{E5074A7D-E68A-ABEA-4CE5-D873970C6C7F}"/>
                </a:ext>
              </a:extLst>
            </p:cNvPr>
            <p:cNvGrpSpPr/>
            <p:nvPr/>
          </p:nvGrpSpPr>
          <p:grpSpPr>
            <a:xfrm>
              <a:off x="9900972" y="1342128"/>
              <a:ext cx="2001892" cy="1905000"/>
              <a:chOff x="3360184" y="4863739"/>
              <a:chExt cx="2001892" cy="1905000"/>
            </a:xfrm>
          </p:grpSpPr>
          <p:sp>
            <p:nvSpPr>
              <p:cNvPr id="27" name="Elipse 26">
                <a:extLst>
                  <a:ext uri="{FF2B5EF4-FFF2-40B4-BE49-F238E27FC236}">
                    <a16:creationId xmlns:a16="http://schemas.microsoft.com/office/drawing/2014/main" id="{7EB6A8E0-089E-1A5B-77E3-725730C6310D}"/>
                  </a:ext>
                </a:extLst>
              </p:cNvPr>
              <p:cNvSpPr/>
              <p:nvPr/>
            </p:nvSpPr>
            <p:spPr>
              <a:xfrm>
                <a:off x="3360184" y="4863739"/>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54" name="Picture 30" descr="Coração - ícones de médico grátis">
                <a:extLst>
                  <a:ext uri="{FF2B5EF4-FFF2-40B4-BE49-F238E27FC236}">
                    <a16:creationId xmlns:a16="http://schemas.microsoft.com/office/drawing/2014/main" id="{72A11D34-EF4C-34D6-7448-A1C601A70C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5061" y="5169358"/>
                <a:ext cx="1293761" cy="129376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4" name="CaixaDeTexto 43">
            <a:extLst>
              <a:ext uri="{FF2B5EF4-FFF2-40B4-BE49-F238E27FC236}">
                <a16:creationId xmlns:a16="http://schemas.microsoft.com/office/drawing/2014/main" id="{482D7F11-DD7D-CE2B-4A45-02C167CD72C8}"/>
              </a:ext>
            </a:extLst>
          </p:cNvPr>
          <p:cNvSpPr txBox="1"/>
          <p:nvPr/>
        </p:nvSpPr>
        <p:spPr>
          <a:xfrm>
            <a:off x="-43483" y="2523853"/>
            <a:ext cx="6731227" cy="1446550"/>
          </a:xfrm>
          <a:prstGeom prst="rect">
            <a:avLst/>
          </a:prstGeom>
          <a:noFill/>
        </p:spPr>
        <p:txBody>
          <a:bodyPr wrap="square" rtlCol="0">
            <a:spAutoFit/>
          </a:bodyPr>
          <a:lstStyle/>
          <a:p>
            <a:pPr algn="ctr"/>
            <a:r>
              <a:rPr lang="pt-BR" sz="8800" b="1">
                <a:solidFill>
                  <a:srgbClr val="FFFFFF"/>
                </a:solidFill>
                <a:latin typeface="Arial" panose="020B0604020202020204" pitchFamily="34" charset="0"/>
                <a:cs typeface="Arial" panose="020B0604020202020204" pitchFamily="34" charset="0"/>
              </a:rPr>
              <a:t>OBRIGADO!</a:t>
            </a:r>
          </a:p>
        </p:txBody>
      </p:sp>
      <p:pic>
        <p:nvPicPr>
          <p:cNvPr id="2" name="Imagem 1" descr="Logotipo, nome da empresa&#10;&#10;Descrição gerada automaticamente">
            <a:extLst>
              <a:ext uri="{FF2B5EF4-FFF2-40B4-BE49-F238E27FC236}">
                <a16:creationId xmlns:a16="http://schemas.microsoft.com/office/drawing/2014/main" id="{82E026A5-C002-62E2-63A1-546673D7B9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73742"/>
            <a:ext cx="1028700" cy="1102259"/>
          </a:xfrm>
          <a:prstGeom prst="rect">
            <a:avLst/>
          </a:prstGeom>
        </p:spPr>
      </p:pic>
    </p:spTree>
    <p:extLst>
      <p:ext uri="{BB962C8B-B14F-4D97-AF65-F5344CB8AC3E}">
        <p14:creationId xmlns:p14="http://schemas.microsoft.com/office/powerpoint/2010/main" val="1962640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E0009FF1-0FB6-9D59-BB1F-9A10778DC614}"/>
              </a:ext>
            </a:extLst>
          </p:cNvPr>
          <p:cNvSpPr/>
          <p:nvPr/>
        </p:nvSpPr>
        <p:spPr>
          <a:xfrm>
            <a:off x="1" y="289"/>
            <a:ext cx="12192000" cy="6858000"/>
          </a:xfrm>
          <a:prstGeom prst="rect">
            <a:avLst/>
          </a:prstGeom>
          <a:gradFill flip="none" rotWithShape="1">
            <a:gsLst>
              <a:gs pos="0">
                <a:srgbClr val="FFFFFF"/>
              </a:gs>
              <a:gs pos="32000">
                <a:srgbClr val="ACACAC"/>
              </a:gs>
              <a:gs pos="64000">
                <a:srgbClr val="680000"/>
              </a:gs>
              <a:gs pos="94000">
                <a:srgbClr val="000000"/>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50BEA1C4-1BCC-780C-68DF-9A51FBD9C323}"/>
              </a:ext>
            </a:extLst>
          </p:cNvPr>
          <p:cNvSpPr/>
          <p:nvPr/>
        </p:nvSpPr>
        <p:spPr>
          <a:xfrm>
            <a:off x="0" y="1966912"/>
            <a:ext cx="12192000" cy="2924175"/>
          </a:xfrm>
          <a:prstGeom prst="rect">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1191201D-EF24-B06D-5F35-3AF6C55E5543}"/>
              </a:ext>
            </a:extLst>
          </p:cNvPr>
          <p:cNvSpPr txBox="1"/>
          <p:nvPr/>
        </p:nvSpPr>
        <p:spPr>
          <a:xfrm>
            <a:off x="733771" y="3136612"/>
            <a:ext cx="4632385" cy="584775"/>
          </a:xfrm>
          <a:prstGeom prst="rect">
            <a:avLst/>
          </a:prstGeom>
          <a:noFill/>
        </p:spPr>
        <p:txBody>
          <a:bodyPr wrap="square" lIns="91440" tIns="45720" rIns="91440" bIns="45720" rtlCol="0" anchor="t">
            <a:spAutoFit/>
          </a:bodyPr>
          <a:lstStyle/>
          <a:p>
            <a:pPr algn="ctr"/>
            <a:r>
              <a:rPr lang="pt-BR" sz="3200" b="1">
                <a:solidFill>
                  <a:srgbClr val="FFFFFF"/>
                </a:solidFill>
                <a:latin typeface="Arial"/>
                <a:cs typeface="Arial"/>
              </a:rPr>
              <a:t>INTRODUÇÃO</a:t>
            </a:r>
            <a:endParaRPr lang="pt-BR"/>
          </a:p>
        </p:txBody>
      </p:sp>
      <p:grpSp>
        <p:nvGrpSpPr>
          <p:cNvPr id="9" name="Agrupar 8">
            <a:extLst>
              <a:ext uri="{FF2B5EF4-FFF2-40B4-BE49-F238E27FC236}">
                <a16:creationId xmlns:a16="http://schemas.microsoft.com/office/drawing/2014/main" id="{B4F6AFC8-D136-CA27-88B9-C15037EB1C64}"/>
              </a:ext>
            </a:extLst>
          </p:cNvPr>
          <p:cNvGrpSpPr/>
          <p:nvPr/>
        </p:nvGrpSpPr>
        <p:grpSpPr>
          <a:xfrm>
            <a:off x="5968659" y="76017"/>
            <a:ext cx="5934205" cy="6521983"/>
            <a:chOff x="5968659" y="76017"/>
            <a:chExt cx="5934205" cy="6521983"/>
          </a:xfrm>
          <a:effectLst>
            <a:outerShdw blurRad="38100" dist="50800" dir="5400000" algn="ctr" rotWithShape="0">
              <a:schemeClr val="tx1"/>
            </a:outerShdw>
          </a:effectLst>
        </p:grpSpPr>
        <p:grpSp>
          <p:nvGrpSpPr>
            <p:cNvPr id="10" name="Agrupar 9">
              <a:extLst>
                <a:ext uri="{FF2B5EF4-FFF2-40B4-BE49-F238E27FC236}">
                  <a16:creationId xmlns:a16="http://schemas.microsoft.com/office/drawing/2014/main" id="{54A91C03-5320-74EF-49C9-98C5B4C813DC}"/>
                </a:ext>
              </a:extLst>
            </p:cNvPr>
            <p:cNvGrpSpPr/>
            <p:nvPr/>
          </p:nvGrpSpPr>
          <p:grpSpPr>
            <a:xfrm>
              <a:off x="7609944" y="76017"/>
              <a:ext cx="2001892" cy="1905000"/>
              <a:chOff x="7939316" y="1627305"/>
              <a:chExt cx="2001892" cy="1905000"/>
            </a:xfrm>
          </p:grpSpPr>
          <p:sp>
            <p:nvSpPr>
              <p:cNvPr id="24" name="Elipse 23">
                <a:extLst>
                  <a:ext uri="{FF2B5EF4-FFF2-40B4-BE49-F238E27FC236}">
                    <a16:creationId xmlns:a16="http://schemas.microsoft.com/office/drawing/2014/main" id="{E8C1783F-91F2-B261-DAF6-DF2677C633D7}"/>
                  </a:ext>
                </a:extLst>
              </p:cNvPr>
              <p:cNvSpPr/>
              <p:nvPr/>
            </p:nvSpPr>
            <p:spPr>
              <a:xfrm>
                <a:off x="7939316" y="1627305"/>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5" name="Picture 4" descr="Símbolo de saúde feminina - ícones de logotipo grátis">
                <a:extLst>
                  <a:ext uri="{FF2B5EF4-FFF2-40B4-BE49-F238E27FC236}">
                    <a16:creationId xmlns:a16="http://schemas.microsoft.com/office/drawing/2014/main" id="{ED890879-D77E-2E6C-0A97-E9929A77A42F}"/>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8025514" y="1650586"/>
                <a:ext cx="1841045" cy="18410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Agrupar 10">
              <a:extLst>
                <a:ext uri="{FF2B5EF4-FFF2-40B4-BE49-F238E27FC236}">
                  <a16:creationId xmlns:a16="http://schemas.microsoft.com/office/drawing/2014/main" id="{63143F0A-FC0E-9860-7433-5D941BAAC83C}"/>
                </a:ext>
              </a:extLst>
            </p:cNvPr>
            <p:cNvGrpSpPr/>
            <p:nvPr/>
          </p:nvGrpSpPr>
          <p:grpSpPr>
            <a:xfrm>
              <a:off x="6720696" y="2362414"/>
              <a:ext cx="2001892" cy="1905000"/>
              <a:chOff x="6693397" y="2234934"/>
              <a:chExt cx="2001892" cy="1905000"/>
            </a:xfrm>
          </p:grpSpPr>
          <p:sp>
            <p:nvSpPr>
              <p:cNvPr id="22" name="Elipse 21">
                <a:extLst>
                  <a:ext uri="{FF2B5EF4-FFF2-40B4-BE49-F238E27FC236}">
                    <a16:creationId xmlns:a16="http://schemas.microsoft.com/office/drawing/2014/main" id="{366C3CFD-879A-AE24-DE5E-A9E3CEECEF89}"/>
                  </a:ext>
                </a:extLst>
              </p:cNvPr>
              <p:cNvSpPr/>
              <p:nvPr/>
            </p:nvSpPr>
            <p:spPr>
              <a:xfrm>
                <a:off x="6693397" y="2234934"/>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3" name="Picture 24" descr="Dormir - ícones de do utilizador grátis">
                <a:extLst>
                  <a:ext uri="{FF2B5EF4-FFF2-40B4-BE49-F238E27FC236}">
                    <a16:creationId xmlns:a16="http://schemas.microsoft.com/office/drawing/2014/main" id="{5AAAF783-B2D2-86C7-DA3F-B3854B7617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3699" y="2511842"/>
                <a:ext cx="1351183" cy="13511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Agrupar 11">
              <a:extLst>
                <a:ext uri="{FF2B5EF4-FFF2-40B4-BE49-F238E27FC236}">
                  <a16:creationId xmlns:a16="http://schemas.microsoft.com/office/drawing/2014/main" id="{77391BAD-6810-E61B-97E9-F159A20DAF8E}"/>
                </a:ext>
              </a:extLst>
            </p:cNvPr>
            <p:cNvGrpSpPr/>
            <p:nvPr/>
          </p:nvGrpSpPr>
          <p:grpSpPr>
            <a:xfrm>
              <a:off x="9687602" y="3902517"/>
              <a:ext cx="2001892" cy="1905000"/>
              <a:chOff x="7158865" y="4267414"/>
              <a:chExt cx="2001892" cy="1905000"/>
            </a:xfrm>
          </p:grpSpPr>
          <p:sp>
            <p:nvSpPr>
              <p:cNvPr id="20" name="Elipse 19">
                <a:extLst>
                  <a:ext uri="{FF2B5EF4-FFF2-40B4-BE49-F238E27FC236}">
                    <a16:creationId xmlns:a16="http://schemas.microsoft.com/office/drawing/2014/main" id="{5A1B719B-B65B-11C3-D2D6-AB8BC1C9A740}"/>
                  </a:ext>
                </a:extLst>
              </p:cNvPr>
              <p:cNvSpPr/>
              <p:nvPr/>
            </p:nvSpPr>
            <p:spPr>
              <a:xfrm>
                <a:off x="7158865" y="4267414"/>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1" name="Picture 28" descr="Frutas - ícones de comida grátis">
                <a:extLst>
                  <a:ext uri="{FF2B5EF4-FFF2-40B4-BE49-F238E27FC236}">
                    <a16:creationId xmlns:a16="http://schemas.microsoft.com/office/drawing/2014/main" id="{58075905-3D3A-D684-287E-DFED3F5F0E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5971" y="4572753"/>
                <a:ext cx="1287680" cy="12876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Agrupar 12">
              <a:extLst>
                <a:ext uri="{FF2B5EF4-FFF2-40B4-BE49-F238E27FC236}">
                  <a16:creationId xmlns:a16="http://schemas.microsoft.com/office/drawing/2014/main" id="{C53C9DF3-0701-35DB-CE9E-940B3D1A4B8B}"/>
                </a:ext>
              </a:extLst>
            </p:cNvPr>
            <p:cNvGrpSpPr/>
            <p:nvPr/>
          </p:nvGrpSpPr>
          <p:grpSpPr>
            <a:xfrm>
              <a:off x="5968659" y="4693000"/>
              <a:ext cx="2001892" cy="1905000"/>
              <a:chOff x="5062886" y="4267414"/>
              <a:chExt cx="2001892" cy="1905000"/>
            </a:xfrm>
          </p:grpSpPr>
          <p:sp>
            <p:nvSpPr>
              <p:cNvPr id="18" name="Elipse 17">
                <a:extLst>
                  <a:ext uri="{FF2B5EF4-FFF2-40B4-BE49-F238E27FC236}">
                    <a16:creationId xmlns:a16="http://schemas.microsoft.com/office/drawing/2014/main" id="{5A099465-DBA2-7CD7-846D-D16599260BB9}"/>
                  </a:ext>
                </a:extLst>
              </p:cNvPr>
              <p:cNvSpPr/>
              <p:nvPr/>
            </p:nvSpPr>
            <p:spPr>
              <a:xfrm>
                <a:off x="5062886" y="4267414"/>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9" name="Picture 26" descr="Fitness Silhouette PNG Download Grátis | PNG Arts">
                <a:extLst>
                  <a:ext uri="{FF2B5EF4-FFF2-40B4-BE49-F238E27FC236}">
                    <a16:creationId xmlns:a16="http://schemas.microsoft.com/office/drawing/2014/main" id="{AD3A3A3F-2207-E781-E47A-2A7A83E7D15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785"/>
              <a:stretch/>
            </p:blipFill>
            <p:spPr bwMode="auto">
              <a:xfrm>
                <a:off x="5341543" y="4549318"/>
                <a:ext cx="1444578" cy="13411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Agrupar 14">
              <a:extLst>
                <a:ext uri="{FF2B5EF4-FFF2-40B4-BE49-F238E27FC236}">
                  <a16:creationId xmlns:a16="http://schemas.microsoft.com/office/drawing/2014/main" id="{34CA4F82-36A3-768C-3A71-A4EDF91B2E11}"/>
                </a:ext>
              </a:extLst>
            </p:cNvPr>
            <p:cNvGrpSpPr/>
            <p:nvPr/>
          </p:nvGrpSpPr>
          <p:grpSpPr>
            <a:xfrm>
              <a:off x="9900972" y="1342128"/>
              <a:ext cx="2001892" cy="1905000"/>
              <a:chOff x="3360184" y="4863739"/>
              <a:chExt cx="2001892" cy="1905000"/>
            </a:xfrm>
          </p:grpSpPr>
          <p:sp>
            <p:nvSpPr>
              <p:cNvPr id="16" name="Elipse 15">
                <a:extLst>
                  <a:ext uri="{FF2B5EF4-FFF2-40B4-BE49-F238E27FC236}">
                    <a16:creationId xmlns:a16="http://schemas.microsoft.com/office/drawing/2014/main" id="{865BCC83-7DBD-4154-B666-18EBBBBC0852}"/>
                  </a:ext>
                </a:extLst>
              </p:cNvPr>
              <p:cNvSpPr/>
              <p:nvPr/>
            </p:nvSpPr>
            <p:spPr>
              <a:xfrm>
                <a:off x="3360184" y="4863739"/>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Picture 30" descr="Coração - ícones de médico grátis">
                <a:extLst>
                  <a:ext uri="{FF2B5EF4-FFF2-40B4-BE49-F238E27FC236}">
                    <a16:creationId xmlns:a16="http://schemas.microsoft.com/office/drawing/2014/main" id="{BF422F89-51D6-A1C2-34B2-B1F6A5F90A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5061" y="5169358"/>
                <a:ext cx="1293761" cy="1293761"/>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809013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1EB6B7A-13B0-D5AB-68D1-335C14398DD2}"/>
              </a:ext>
            </a:extLst>
          </p:cNvPr>
          <p:cNvSpPr/>
          <p:nvPr/>
        </p:nvSpPr>
        <p:spPr>
          <a:xfrm>
            <a:off x="0" y="1"/>
            <a:ext cx="12192000" cy="815788"/>
          </a:xfrm>
          <a:prstGeom prst="rect">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C1ADDEB3-4E47-AB29-1434-587284516CF3}"/>
              </a:ext>
            </a:extLst>
          </p:cNvPr>
          <p:cNvSpPr txBox="1"/>
          <p:nvPr/>
        </p:nvSpPr>
        <p:spPr>
          <a:xfrm>
            <a:off x="0" y="115507"/>
            <a:ext cx="3958332" cy="584775"/>
          </a:xfrm>
          <a:prstGeom prst="rect">
            <a:avLst/>
          </a:prstGeom>
          <a:noFill/>
        </p:spPr>
        <p:txBody>
          <a:bodyPr wrap="square" rtlCol="0">
            <a:spAutoFit/>
          </a:bodyPr>
          <a:lstStyle/>
          <a:p>
            <a:pPr algn="ctr"/>
            <a:r>
              <a:rPr lang="pt-BR" sz="3200" b="1">
                <a:solidFill>
                  <a:srgbClr val="FFFFFF"/>
                </a:solidFill>
                <a:latin typeface="Arial" panose="020B0604020202020204" pitchFamily="34" charset="0"/>
                <a:cs typeface="Arial" panose="020B0604020202020204" pitchFamily="34" charset="0"/>
              </a:rPr>
              <a:t>INTRODUÇÃO</a:t>
            </a:r>
          </a:p>
        </p:txBody>
      </p:sp>
      <p:sp>
        <p:nvSpPr>
          <p:cNvPr id="4" name="CaixaDeTexto 3">
            <a:extLst>
              <a:ext uri="{FF2B5EF4-FFF2-40B4-BE49-F238E27FC236}">
                <a16:creationId xmlns:a16="http://schemas.microsoft.com/office/drawing/2014/main" id="{BC227C0A-C202-04F3-D61E-C011E603F977}"/>
              </a:ext>
            </a:extLst>
          </p:cNvPr>
          <p:cNvSpPr txBox="1"/>
          <p:nvPr/>
        </p:nvSpPr>
        <p:spPr>
          <a:xfrm>
            <a:off x="213451" y="931295"/>
            <a:ext cx="5356925" cy="523220"/>
          </a:xfrm>
          <a:prstGeom prst="rect">
            <a:avLst/>
          </a:prstGeom>
          <a:noFill/>
        </p:spPr>
        <p:txBody>
          <a:bodyPr wrap="square" rtlCol="0">
            <a:spAutoFit/>
          </a:bodyPr>
          <a:lstStyle/>
          <a:p>
            <a:r>
              <a:rPr lang="pt-BR" sz="2800" b="1">
                <a:solidFill>
                  <a:srgbClr val="000000"/>
                </a:solidFill>
                <a:latin typeface="Arial" panose="020B0604020202020204" pitchFamily="34" charset="0"/>
                <a:cs typeface="Arial" panose="020B0604020202020204" pitchFamily="34" charset="0"/>
              </a:rPr>
              <a:t>Aplicativo</a:t>
            </a:r>
          </a:p>
        </p:txBody>
      </p:sp>
      <p:sp>
        <p:nvSpPr>
          <p:cNvPr id="5" name="CaixaDeTexto 4">
            <a:extLst>
              <a:ext uri="{FF2B5EF4-FFF2-40B4-BE49-F238E27FC236}">
                <a16:creationId xmlns:a16="http://schemas.microsoft.com/office/drawing/2014/main" id="{4C31F59D-7469-83E6-DFBE-6837BBEBACD1}"/>
              </a:ext>
            </a:extLst>
          </p:cNvPr>
          <p:cNvSpPr txBox="1"/>
          <p:nvPr/>
        </p:nvSpPr>
        <p:spPr>
          <a:xfrm>
            <a:off x="2472699" y="1413919"/>
            <a:ext cx="1391415" cy="461665"/>
          </a:xfrm>
          <a:prstGeom prst="rect">
            <a:avLst/>
          </a:prstGeom>
          <a:noFill/>
        </p:spPr>
        <p:txBody>
          <a:bodyPr wrap="square" rtlCol="0">
            <a:spAutoFit/>
          </a:bodyPr>
          <a:lstStyle/>
          <a:p>
            <a:pPr algn="ctr"/>
            <a:r>
              <a:rPr lang="pt-BR" sz="2400">
                <a:solidFill>
                  <a:srgbClr val="000000"/>
                </a:solidFill>
                <a:latin typeface="Arial" panose="020B0604020202020204" pitchFamily="34" charset="0"/>
                <a:cs typeface="Arial" panose="020B0604020202020204" pitchFamily="34" charset="0"/>
              </a:rPr>
              <a:t>Logotipo</a:t>
            </a:r>
          </a:p>
        </p:txBody>
      </p:sp>
      <p:pic>
        <p:nvPicPr>
          <p:cNvPr id="6" name="Imagem 5" descr="Logotipo, nome da empresa&#10;&#10;Descrição gerada automaticamente">
            <a:extLst>
              <a:ext uri="{FF2B5EF4-FFF2-40B4-BE49-F238E27FC236}">
                <a16:creationId xmlns:a16="http://schemas.microsoft.com/office/drawing/2014/main" id="{E6B84C03-24B2-34B5-1A84-2E4D99C8BBD3}"/>
              </a:ext>
            </a:extLst>
          </p:cNvPr>
          <p:cNvPicPr>
            <a:picLocks noChangeAspect="1"/>
          </p:cNvPicPr>
          <p:nvPr/>
        </p:nvPicPr>
        <p:blipFill rotWithShape="1">
          <a:blip r:embed="rId2">
            <a:extLst>
              <a:ext uri="{28A0092B-C50C-407E-A947-70E740481C1C}">
                <a14:useLocalDpi xmlns:a14="http://schemas.microsoft.com/office/drawing/2010/main" val="0"/>
              </a:ext>
            </a:extLst>
          </a:blip>
          <a:srcRect t="11030" b="12346"/>
          <a:stretch/>
        </p:blipFill>
        <p:spPr>
          <a:xfrm>
            <a:off x="593489" y="2046808"/>
            <a:ext cx="5149837" cy="4227224"/>
          </a:xfrm>
          <a:prstGeom prst="rect">
            <a:avLst/>
          </a:prstGeom>
        </p:spPr>
      </p:pic>
      <p:pic>
        <p:nvPicPr>
          <p:cNvPr id="8" name="Imagem 7" descr="Interface gráfica do usuário, Aplicativo&#10;&#10;Descrição gerada automaticamente">
            <a:extLst>
              <a:ext uri="{FF2B5EF4-FFF2-40B4-BE49-F238E27FC236}">
                <a16:creationId xmlns:a16="http://schemas.microsoft.com/office/drawing/2014/main" id="{509075C7-D27C-0E7A-BA95-C6FB2B16F9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8774" y="1875584"/>
            <a:ext cx="2607171" cy="4749280"/>
          </a:xfrm>
          <a:prstGeom prst="rect">
            <a:avLst/>
          </a:prstGeom>
        </p:spPr>
      </p:pic>
      <p:sp>
        <p:nvSpPr>
          <p:cNvPr id="9" name="CaixaDeTexto 8">
            <a:extLst>
              <a:ext uri="{FF2B5EF4-FFF2-40B4-BE49-F238E27FC236}">
                <a16:creationId xmlns:a16="http://schemas.microsoft.com/office/drawing/2014/main" id="{D9716BEC-1814-6A7B-133D-468199217BD1}"/>
              </a:ext>
            </a:extLst>
          </p:cNvPr>
          <p:cNvSpPr txBox="1"/>
          <p:nvPr/>
        </p:nvSpPr>
        <p:spPr>
          <a:xfrm>
            <a:off x="8113316" y="1410425"/>
            <a:ext cx="1838085" cy="461665"/>
          </a:xfrm>
          <a:prstGeom prst="rect">
            <a:avLst/>
          </a:prstGeom>
          <a:noFill/>
        </p:spPr>
        <p:txBody>
          <a:bodyPr wrap="square" rtlCol="0">
            <a:spAutoFit/>
          </a:bodyPr>
          <a:lstStyle/>
          <a:p>
            <a:pPr algn="ctr"/>
            <a:r>
              <a:rPr lang="pt-BR" sz="2400">
                <a:solidFill>
                  <a:srgbClr val="000000"/>
                </a:solidFill>
                <a:latin typeface="Arial" panose="020B0604020202020204" pitchFamily="34" charset="0"/>
                <a:cs typeface="Arial" panose="020B0604020202020204" pitchFamily="34" charset="0"/>
              </a:rPr>
              <a:t>Tela inicial</a:t>
            </a:r>
          </a:p>
        </p:txBody>
      </p:sp>
    </p:spTree>
    <p:extLst>
      <p:ext uri="{BB962C8B-B14F-4D97-AF65-F5344CB8AC3E}">
        <p14:creationId xmlns:p14="http://schemas.microsoft.com/office/powerpoint/2010/main" val="3060260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E0009FF1-0FB6-9D59-BB1F-9A10778DC614}"/>
              </a:ext>
            </a:extLst>
          </p:cNvPr>
          <p:cNvSpPr/>
          <p:nvPr/>
        </p:nvSpPr>
        <p:spPr>
          <a:xfrm>
            <a:off x="1" y="289"/>
            <a:ext cx="12192000" cy="6858000"/>
          </a:xfrm>
          <a:prstGeom prst="rect">
            <a:avLst/>
          </a:prstGeom>
          <a:gradFill flip="none" rotWithShape="1">
            <a:gsLst>
              <a:gs pos="0">
                <a:srgbClr val="FFFFFF"/>
              </a:gs>
              <a:gs pos="32000">
                <a:srgbClr val="ACACAC"/>
              </a:gs>
              <a:gs pos="64000">
                <a:srgbClr val="680000"/>
              </a:gs>
              <a:gs pos="94000">
                <a:srgbClr val="000000"/>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50BEA1C4-1BCC-780C-68DF-9A51FBD9C323}"/>
              </a:ext>
            </a:extLst>
          </p:cNvPr>
          <p:cNvSpPr/>
          <p:nvPr/>
        </p:nvSpPr>
        <p:spPr>
          <a:xfrm>
            <a:off x="0" y="1966912"/>
            <a:ext cx="12192000" cy="2924175"/>
          </a:xfrm>
          <a:prstGeom prst="rect">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1191201D-EF24-B06D-5F35-3AF6C55E5543}"/>
              </a:ext>
            </a:extLst>
          </p:cNvPr>
          <p:cNvSpPr txBox="1"/>
          <p:nvPr/>
        </p:nvSpPr>
        <p:spPr>
          <a:xfrm>
            <a:off x="724441" y="2890391"/>
            <a:ext cx="4632385" cy="1569660"/>
          </a:xfrm>
          <a:prstGeom prst="rect">
            <a:avLst/>
          </a:prstGeom>
          <a:noFill/>
        </p:spPr>
        <p:txBody>
          <a:bodyPr wrap="square" lIns="91440" tIns="45720" rIns="91440" bIns="45720" rtlCol="0" anchor="t">
            <a:spAutoFit/>
          </a:bodyPr>
          <a:lstStyle/>
          <a:p>
            <a:r>
              <a:rPr lang="pt-BR" sz="3200" b="1">
                <a:solidFill>
                  <a:srgbClr val="FFFFFF"/>
                </a:solidFill>
                <a:latin typeface="Arial"/>
                <a:cs typeface="Arial"/>
              </a:rPr>
              <a:t>ESTRUTURA DA APLICAÇÃO</a:t>
            </a:r>
            <a:endParaRPr lang="pt-BR"/>
          </a:p>
          <a:p>
            <a:pPr algn="ctr"/>
            <a:endParaRPr lang="pt-BR" sz="3200" b="1">
              <a:solidFill>
                <a:srgbClr val="FFFFFF"/>
              </a:solidFill>
              <a:latin typeface="Arial" panose="020B0604020202020204" pitchFamily="34" charset="0"/>
              <a:cs typeface="Arial" panose="020B0604020202020204" pitchFamily="34" charset="0"/>
            </a:endParaRPr>
          </a:p>
        </p:txBody>
      </p:sp>
      <p:grpSp>
        <p:nvGrpSpPr>
          <p:cNvPr id="9" name="Agrupar 8">
            <a:extLst>
              <a:ext uri="{FF2B5EF4-FFF2-40B4-BE49-F238E27FC236}">
                <a16:creationId xmlns:a16="http://schemas.microsoft.com/office/drawing/2014/main" id="{B4F6AFC8-D136-CA27-88B9-C15037EB1C64}"/>
              </a:ext>
            </a:extLst>
          </p:cNvPr>
          <p:cNvGrpSpPr/>
          <p:nvPr/>
        </p:nvGrpSpPr>
        <p:grpSpPr>
          <a:xfrm>
            <a:off x="5968659" y="76017"/>
            <a:ext cx="5934205" cy="6521983"/>
            <a:chOff x="5968659" y="76017"/>
            <a:chExt cx="5934205" cy="6521983"/>
          </a:xfrm>
          <a:effectLst>
            <a:outerShdw blurRad="38100" dist="50800" dir="5400000" algn="ctr" rotWithShape="0">
              <a:schemeClr val="tx1"/>
            </a:outerShdw>
          </a:effectLst>
        </p:grpSpPr>
        <p:grpSp>
          <p:nvGrpSpPr>
            <p:cNvPr id="10" name="Agrupar 9">
              <a:extLst>
                <a:ext uri="{FF2B5EF4-FFF2-40B4-BE49-F238E27FC236}">
                  <a16:creationId xmlns:a16="http://schemas.microsoft.com/office/drawing/2014/main" id="{54A91C03-5320-74EF-49C9-98C5B4C813DC}"/>
                </a:ext>
              </a:extLst>
            </p:cNvPr>
            <p:cNvGrpSpPr/>
            <p:nvPr/>
          </p:nvGrpSpPr>
          <p:grpSpPr>
            <a:xfrm>
              <a:off x="7609944" y="76017"/>
              <a:ext cx="2001892" cy="1905000"/>
              <a:chOff x="7939316" y="1627305"/>
              <a:chExt cx="2001892" cy="1905000"/>
            </a:xfrm>
          </p:grpSpPr>
          <p:sp>
            <p:nvSpPr>
              <p:cNvPr id="24" name="Elipse 23">
                <a:extLst>
                  <a:ext uri="{FF2B5EF4-FFF2-40B4-BE49-F238E27FC236}">
                    <a16:creationId xmlns:a16="http://schemas.microsoft.com/office/drawing/2014/main" id="{E8C1783F-91F2-B261-DAF6-DF2677C633D7}"/>
                  </a:ext>
                </a:extLst>
              </p:cNvPr>
              <p:cNvSpPr/>
              <p:nvPr/>
            </p:nvSpPr>
            <p:spPr>
              <a:xfrm>
                <a:off x="7939316" y="1627305"/>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5" name="Picture 4" descr="Símbolo de saúde feminina - ícones de logotipo grátis">
                <a:extLst>
                  <a:ext uri="{FF2B5EF4-FFF2-40B4-BE49-F238E27FC236}">
                    <a16:creationId xmlns:a16="http://schemas.microsoft.com/office/drawing/2014/main" id="{ED890879-D77E-2E6C-0A97-E9929A77A42F}"/>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8025514" y="1650586"/>
                <a:ext cx="1841045" cy="18410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Agrupar 10">
              <a:extLst>
                <a:ext uri="{FF2B5EF4-FFF2-40B4-BE49-F238E27FC236}">
                  <a16:creationId xmlns:a16="http://schemas.microsoft.com/office/drawing/2014/main" id="{63143F0A-FC0E-9860-7433-5D941BAAC83C}"/>
                </a:ext>
              </a:extLst>
            </p:cNvPr>
            <p:cNvGrpSpPr/>
            <p:nvPr/>
          </p:nvGrpSpPr>
          <p:grpSpPr>
            <a:xfrm>
              <a:off x="6720696" y="2362414"/>
              <a:ext cx="2001892" cy="1905000"/>
              <a:chOff x="6693397" y="2234934"/>
              <a:chExt cx="2001892" cy="1905000"/>
            </a:xfrm>
          </p:grpSpPr>
          <p:sp>
            <p:nvSpPr>
              <p:cNvPr id="22" name="Elipse 21">
                <a:extLst>
                  <a:ext uri="{FF2B5EF4-FFF2-40B4-BE49-F238E27FC236}">
                    <a16:creationId xmlns:a16="http://schemas.microsoft.com/office/drawing/2014/main" id="{366C3CFD-879A-AE24-DE5E-A9E3CEECEF89}"/>
                  </a:ext>
                </a:extLst>
              </p:cNvPr>
              <p:cNvSpPr/>
              <p:nvPr/>
            </p:nvSpPr>
            <p:spPr>
              <a:xfrm>
                <a:off x="6693397" y="2234934"/>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3" name="Picture 24" descr="Dormir - ícones de do utilizador grátis">
                <a:extLst>
                  <a:ext uri="{FF2B5EF4-FFF2-40B4-BE49-F238E27FC236}">
                    <a16:creationId xmlns:a16="http://schemas.microsoft.com/office/drawing/2014/main" id="{5AAAF783-B2D2-86C7-DA3F-B3854B7617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3699" y="2511842"/>
                <a:ext cx="1351183" cy="13511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Agrupar 11">
              <a:extLst>
                <a:ext uri="{FF2B5EF4-FFF2-40B4-BE49-F238E27FC236}">
                  <a16:creationId xmlns:a16="http://schemas.microsoft.com/office/drawing/2014/main" id="{77391BAD-6810-E61B-97E9-F159A20DAF8E}"/>
                </a:ext>
              </a:extLst>
            </p:cNvPr>
            <p:cNvGrpSpPr/>
            <p:nvPr/>
          </p:nvGrpSpPr>
          <p:grpSpPr>
            <a:xfrm>
              <a:off x="9687602" y="3902517"/>
              <a:ext cx="2001892" cy="1905000"/>
              <a:chOff x="7158865" y="4267414"/>
              <a:chExt cx="2001892" cy="1905000"/>
            </a:xfrm>
          </p:grpSpPr>
          <p:sp>
            <p:nvSpPr>
              <p:cNvPr id="20" name="Elipse 19">
                <a:extLst>
                  <a:ext uri="{FF2B5EF4-FFF2-40B4-BE49-F238E27FC236}">
                    <a16:creationId xmlns:a16="http://schemas.microsoft.com/office/drawing/2014/main" id="{5A1B719B-B65B-11C3-D2D6-AB8BC1C9A740}"/>
                  </a:ext>
                </a:extLst>
              </p:cNvPr>
              <p:cNvSpPr/>
              <p:nvPr/>
            </p:nvSpPr>
            <p:spPr>
              <a:xfrm>
                <a:off x="7158865" y="4267414"/>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1" name="Picture 28" descr="Frutas - ícones de comida grátis">
                <a:extLst>
                  <a:ext uri="{FF2B5EF4-FFF2-40B4-BE49-F238E27FC236}">
                    <a16:creationId xmlns:a16="http://schemas.microsoft.com/office/drawing/2014/main" id="{58075905-3D3A-D684-287E-DFED3F5F0E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5971" y="4572753"/>
                <a:ext cx="1287680" cy="12876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Agrupar 12">
              <a:extLst>
                <a:ext uri="{FF2B5EF4-FFF2-40B4-BE49-F238E27FC236}">
                  <a16:creationId xmlns:a16="http://schemas.microsoft.com/office/drawing/2014/main" id="{C53C9DF3-0701-35DB-CE9E-940B3D1A4B8B}"/>
                </a:ext>
              </a:extLst>
            </p:cNvPr>
            <p:cNvGrpSpPr/>
            <p:nvPr/>
          </p:nvGrpSpPr>
          <p:grpSpPr>
            <a:xfrm>
              <a:off x="5968659" y="4693000"/>
              <a:ext cx="2001892" cy="1905000"/>
              <a:chOff x="5062886" y="4267414"/>
              <a:chExt cx="2001892" cy="1905000"/>
            </a:xfrm>
          </p:grpSpPr>
          <p:sp>
            <p:nvSpPr>
              <p:cNvPr id="18" name="Elipse 17">
                <a:extLst>
                  <a:ext uri="{FF2B5EF4-FFF2-40B4-BE49-F238E27FC236}">
                    <a16:creationId xmlns:a16="http://schemas.microsoft.com/office/drawing/2014/main" id="{5A099465-DBA2-7CD7-846D-D16599260BB9}"/>
                  </a:ext>
                </a:extLst>
              </p:cNvPr>
              <p:cNvSpPr/>
              <p:nvPr/>
            </p:nvSpPr>
            <p:spPr>
              <a:xfrm>
                <a:off x="5062886" y="4267414"/>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9" name="Picture 26" descr="Fitness Silhouette PNG Download Grátis | PNG Arts">
                <a:extLst>
                  <a:ext uri="{FF2B5EF4-FFF2-40B4-BE49-F238E27FC236}">
                    <a16:creationId xmlns:a16="http://schemas.microsoft.com/office/drawing/2014/main" id="{AD3A3A3F-2207-E781-E47A-2A7A83E7D15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785"/>
              <a:stretch/>
            </p:blipFill>
            <p:spPr bwMode="auto">
              <a:xfrm>
                <a:off x="5341543" y="4549318"/>
                <a:ext cx="1444578" cy="13411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Agrupar 14">
              <a:extLst>
                <a:ext uri="{FF2B5EF4-FFF2-40B4-BE49-F238E27FC236}">
                  <a16:creationId xmlns:a16="http://schemas.microsoft.com/office/drawing/2014/main" id="{34CA4F82-36A3-768C-3A71-A4EDF91B2E11}"/>
                </a:ext>
              </a:extLst>
            </p:cNvPr>
            <p:cNvGrpSpPr/>
            <p:nvPr/>
          </p:nvGrpSpPr>
          <p:grpSpPr>
            <a:xfrm>
              <a:off x="9900972" y="1342128"/>
              <a:ext cx="2001892" cy="1905000"/>
              <a:chOff x="3360184" y="4863739"/>
              <a:chExt cx="2001892" cy="1905000"/>
            </a:xfrm>
          </p:grpSpPr>
          <p:sp>
            <p:nvSpPr>
              <p:cNvPr id="16" name="Elipse 15">
                <a:extLst>
                  <a:ext uri="{FF2B5EF4-FFF2-40B4-BE49-F238E27FC236}">
                    <a16:creationId xmlns:a16="http://schemas.microsoft.com/office/drawing/2014/main" id="{865BCC83-7DBD-4154-B666-18EBBBBC0852}"/>
                  </a:ext>
                </a:extLst>
              </p:cNvPr>
              <p:cNvSpPr/>
              <p:nvPr/>
            </p:nvSpPr>
            <p:spPr>
              <a:xfrm>
                <a:off x="3360184" y="4863739"/>
                <a:ext cx="2001892" cy="1905000"/>
              </a:xfrm>
              <a:prstGeom prst="ellipse">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Picture 30" descr="Coração - ícones de médico grátis">
                <a:extLst>
                  <a:ext uri="{FF2B5EF4-FFF2-40B4-BE49-F238E27FC236}">
                    <a16:creationId xmlns:a16="http://schemas.microsoft.com/office/drawing/2014/main" id="{BF422F89-51D6-A1C2-34B2-B1F6A5F90A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5061" y="5169358"/>
                <a:ext cx="1293761" cy="1293761"/>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4070812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1EB6B7A-13B0-D5AB-68D1-335C14398DD2}"/>
              </a:ext>
            </a:extLst>
          </p:cNvPr>
          <p:cNvSpPr/>
          <p:nvPr/>
        </p:nvSpPr>
        <p:spPr>
          <a:xfrm>
            <a:off x="0" y="1"/>
            <a:ext cx="12192000" cy="815788"/>
          </a:xfrm>
          <a:prstGeom prst="rect">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C1ADDEB3-4E47-AB29-1434-587284516CF3}"/>
              </a:ext>
            </a:extLst>
          </p:cNvPr>
          <p:cNvSpPr txBox="1"/>
          <p:nvPr/>
        </p:nvSpPr>
        <p:spPr>
          <a:xfrm>
            <a:off x="0" y="115507"/>
            <a:ext cx="6100558" cy="1077218"/>
          </a:xfrm>
          <a:prstGeom prst="rect">
            <a:avLst/>
          </a:prstGeom>
          <a:noFill/>
        </p:spPr>
        <p:txBody>
          <a:bodyPr wrap="square" lIns="91440" tIns="45720" rIns="91440" bIns="45720" rtlCol="0" anchor="t">
            <a:spAutoFit/>
          </a:bodyPr>
          <a:lstStyle/>
          <a:p>
            <a:r>
              <a:rPr lang="pt-BR" sz="3200" b="1">
                <a:solidFill>
                  <a:srgbClr val="FFFFFF"/>
                </a:solidFill>
                <a:latin typeface="Arial"/>
                <a:ea typeface="+mn-lt"/>
                <a:cs typeface="Arial"/>
              </a:rPr>
              <a:t>ESTRUTURA DA APLICAÇÃO</a:t>
            </a:r>
            <a:endParaRPr lang="pt-BR"/>
          </a:p>
          <a:p>
            <a:pPr algn="ctr"/>
            <a:endParaRPr lang="pt-BR" sz="3200" b="1">
              <a:solidFill>
                <a:srgbClr val="FFFFFF"/>
              </a:solidFill>
              <a:latin typeface="Arial" panose="020B0604020202020204" pitchFamily="34" charset="0"/>
              <a:cs typeface="Arial" panose="020B0604020202020204" pitchFamily="34" charset="0"/>
            </a:endParaRPr>
          </a:p>
        </p:txBody>
      </p:sp>
      <p:sp>
        <p:nvSpPr>
          <p:cNvPr id="4" name="CaixaDeTexto 3">
            <a:extLst>
              <a:ext uri="{FF2B5EF4-FFF2-40B4-BE49-F238E27FC236}">
                <a16:creationId xmlns:a16="http://schemas.microsoft.com/office/drawing/2014/main" id="{BC227C0A-C202-04F3-D61E-C011E603F977}"/>
              </a:ext>
            </a:extLst>
          </p:cNvPr>
          <p:cNvSpPr txBox="1"/>
          <p:nvPr/>
        </p:nvSpPr>
        <p:spPr>
          <a:xfrm>
            <a:off x="213451" y="931295"/>
            <a:ext cx="5624422" cy="523220"/>
          </a:xfrm>
          <a:prstGeom prst="rect">
            <a:avLst/>
          </a:prstGeom>
          <a:noFill/>
        </p:spPr>
        <p:txBody>
          <a:bodyPr wrap="square" lIns="91440" tIns="45720" rIns="91440" bIns="45720" rtlCol="0" anchor="t">
            <a:spAutoFit/>
          </a:bodyPr>
          <a:lstStyle/>
          <a:p>
            <a:r>
              <a:rPr lang="pt-BR" sz="2800" b="1">
                <a:solidFill>
                  <a:srgbClr val="000000"/>
                </a:solidFill>
                <a:latin typeface="Arial"/>
                <a:cs typeface="Arial"/>
              </a:rPr>
              <a:t>Processo de desenvolvimento</a:t>
            </a:r>
            <a:endParaRPr lang="pt-BR"/>
          </a:p>
        </p:txBody>
      </p:sp>
      <p:sp>
        <p:nvSpPr>
          <p:cNvPr id="5" name="CaixaDeTexto 4">
            <a:extLst>
              <a:ext uri="{FF2B5EF4-FFF2-40B4-BE49-F238E27FC236}">
                <a16:creationId xmlns:a16="http://schemas.microsoft.com/office/drawing/2014/main" id="{4C31F59D-7469-83E6-DFBE-6837BBEBACD1}"/>
              </a:ext>
            </a:extLst>
          </p:cNvPr>
          <p:cNvSpPr txBox="1"/>
          <p:nvPr/>
        </p:nvSpPr>
        <p:spPr>
          <a:xfrm>
            <a:off x="657225" y="1678364"/>
            <a:ext cx="10877550" cy="3754874"/>
          </a:xfrm>
          <a:prstGeom prst="rect">
            <a:avLst/>
          </a:prstGeom>
          <a:noFill/>
        </p:spPr>
        <p:txBody>
          <a:bodyPr wrap="square" lIns="91440" tIns="45720" rIns="91440" bIns="45720" rtlCol="0" anchor="t">
            <a:spAutoFit/>
          </a:bodyPr>
          <a:lstStyle/>
          <a:p>
            <a:r>
              <a:rPr lang="pt-BR" sz="2000">
                <a:ea typeface="+mn-lt"/>
                <a:cs typeface="+mn-lt"/>
              </a:rPr>
              <a:t>	A ideia do nosso aplicativo consiste em monitorar a alimentação de nossos usuários e facilitar o processo de encontrar e realizar uma consulta com um profissional da área nutricional. </a:t>
            </a:r>
          </a:p>
          <a:p>
            <a:endParaRPr lang="pt-BR" sz="2000" b="1">
              <a:ea typeface="+mn-lt"/>
              <a:cs typeface="+mn-lt"/>
            </a:endParaRPr>
          </a:p>
          <a:p>
            <a:r>
              <a:rPr lang="pt-BR" sz="2000" b="1">
                <a:ea typeface="+mn-lt"/>
                <a:cs typeface="+mn-lt"/>
              </a:rPr>
              <a:t>	Quem são os nossos usuários?</a:t>
            </a:r>
          </a:p>
          <a:p>
            <a:r>
              <a:rPr lang="pt-BR" sz="2000" b="1">
                <a:ea typeface="+mn-lt"/>
                <a:cs typeface="+mn-lt"/>
              </a:rPr>
              <a:t>	</a:t>
            </a:r>
            <a:r>
              <a:rPr lang="pt-BR" sz="2000">
                <a:ea typeface="+mn-lt"/>
                <a:cs typeface="+mn-lt"/>
              </a:rPr>
              <a:t> Adultos e Idoso.</a:t>
            </a:r>
            <a:endParaRPr lang="pt-BR">
              <a:ea typeface="Calibri"/>
              <a:cs typeface="Calibri"/>
            </a:endParaRPr>
          </a:p>
          <a:p>
            <a:endParaRPr lang="pt-BR"/>
          </a:p>
          <a:p>
            <a:r>
              <a:rPr lang="pt-BR" sz="2000" b="1">
                <a:ea typeface="+mn-lt"/>
                <a:cs typeface="+mn-lt"/>
              </a:rPr>
              <a:t>	Como vamos fazer isso?</a:t>
            </a:r>
          </a:p>
          <a:p>
            <a:r>
              <a:rPr lang="pt-BR" sz="2000" b="1">
                <a:ea typeface="+mn-lt"/>
                <a:cs typeface="+mn-lt"/>
              </a:rPr>
              <a:t>	</a:t>
            </a:r>
            <a:r>
              <a:rPr lang="pt-BR" sz="2000">
                <a:ea typeface="+mn-lt"/>
                <a:cs typeface="+mn-lt"/>
              </a:rPr>
              <a:t>Vamos monitorar a alimentação através de cálculos que irão retornar os valores ingeridos de acordo com o que o nosso usuário cadastrar. Como por exemplo; quantidade de sódio ingerido, carboidratos, calorias. Para facilitar o processo de marcar uma consulta nutricional, a aplicação terá planos premium que darão acesso a conversas diárias com nutrólogos e nutricionistas, planejamento de alimentação e treinos, é um aplicativo totalmente customizável e sem anúncios.</a:t>
            </a:r>
            <a:endParaRPr lang="pt-BR" sz="2000">
              <a:ea typeface="Calibri"/>
              <a:cs typeface="Calibri"/>
            </a:endParaRPr>
          </a:p>
        </p:txBody>
      </p:sp>
    </p:spTree>
    <p:extLst>
      <p:ext uri="{BB962C8B-B14F-4D97-AF65-F5344CB8AC3E}">
        <p14:creationId xmlns:p14="http://schemas.microsoft.com/office/powerpoint/2010/main" val="2822164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1EB6B7A-13B0-D5AB-68D1-335C14398DD2}"/>
              </a:ext>
            </a:extLst>
          </p:cNvPr>
          <p:cNvSpPr/>
          <p:nvPr/>
        </p:nvSpPr>
        <p:spPr>
          <a:xfrm>
            <a:off x="0" y="1"/>
            <a:ext cx="12192000" cy="815788"/>
          </a:xfrm>
          <a:prstGeom prst="rect">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C1ADDEB3-4E47-AB29-1434-587284516CF3}"/>
              </a:ext>
            </a:extLst>
          </p:cNvPr>
          <p:cNvSpPr txBox="1"/>
          <p:nvPr/>
        </p:nvSpPr>
        <p:spPr>
          <a:xfrm>
            <a:off x="0" y="115507"/>
            <a:ext cx="6100558" cy="1077218"/>
          </a:xfrm>
          <a:prstGeom prst="rect">
            <a:avLst/>
          </a:prstGeom>
          <a:noFill/>
        </p:spPr>
        <p:txBody>
          <a:bodyPr wrap="square" lIns="91440" tIns="45720" rIns="91440" bIns="45720" rtlCol="0" anchor="t">
            <a:spAutoFit/>
          </a:bodyPr>
          <a:lstStyle/>
          <a:p>
            <a:r>
              <a:rPr lang="pt-BR" sz="3200" b="1">
                <a:solidFill>
                  <a:srgbClr val="FFFFFF"/>
                </a:solidFill>
                <a:latin typeface="Arial"/>
                <a:ea typeface="+mn-lt"/>
                <a:cs typeface="Arial"/>
              </a:rPr>
              <a:t>ESTRUTURA DA APLICAÇÃO</a:t>
            </a:r>
            <a:endParaRPr lang="pt-BR"/>
          </a:p>
          <a:p>
            <a:pPr algn="ctr"/>
            <a:endParaRPr lang="pt-BR" sz="3200" b="1">
              <a:solidFill>
                <a:srgbClr val="FFFFFF"/>
              </a:solidFill>
              <a:latin typeface="Arial" panose="020B0604020202020204" pitchFamily="34" charset="0"/>
              <a:cs typeface="Arial" panose="020B0604020202020204" pitchFamily="34" charset="0"/>
            </a:endParaRPr>
          </a:p>
        </p:txBody>
      </p:sp>
      <p:sp>
        <p:nvSpPr>
          <p:cNvPr id="4" name="CaixaDeTexto 3">
            <a:extLst>
              <a:ext uri="{FF2B5EF4-FFF2-40B4-BE49-F238E27FC236}">
                <a16:creationId xmlns:a16="http://schemas.microsoft.com/office/drawing/2014/main" id="{BC227C0A-C202-04F3-D61E-C011E603F977}"/>
              </a:ext>
            </a:extLst>
          </p:cNvPr>
          <p:cNvSpPr txBox="1"/>
          <p:nvPr/>
        </p:nvSpPr>
        <p:spPr>
          <a:xfrm>
            <a:off x="213451" y="931295"/>
            <a:ext cx="5624422" cy="523220"/>
          </a:xfrm>
          <a:prstGeom prst="rect">
            <a:avLst/>
          </a:prstGeom>
          <a:noFill/>
        </p:spPr>
        <p:txBody>
          <a:bodyPr wrap="square" lIns="91440" tIns="45720" rIns="91440" bIns="45720" rtlCol="0" anchor="t">
            <a:spAutoFit/>
          </a:bodyPr>
          <a:lstStyle/>
          <a:p>
            <a:r>
              <a:rPr lang="pt-BR" sz="2800" b="1">
                <a:solidFill>
                  <a:srgbClr val="000000"/>
                </a:solidFill>
                <a:latin typeface="Arial"/>
                <a:cs typeface="Arial"/>
              </a:rPr>
              <a:t>Metodologia </a:t>
            </a:r>
            <a:endParaRPr lang="pt-BR"/>
          </a:p>
        </p:txBody>
      </p:sp>
      <p:pic>
        <p:nvPicPr>
          <p:cNvPr id="6" name="Imagem 6" descr="Interface gráfica do usuário, Aplicativo&#10;&#10;Descrição gerada automaticamente">
            <a:extLst>
              <a:ext uri="{FF2B5EF4-FFF2-40B4-BE49-F238E27FC236}">
                <a16:creationId xmlns:a16="http://schemas.microsoft.com/office/drawing/2014/main" id="{D9121D25-B431-AEAD-5742-9F1EEE2C9B35}"/>
              </a:ext>
            </a:extLst>
          </p:cNvPr>
          <p:cNvPicPr>
            <a:picLocks noChangeAspect="1"/>
          </p:cNvPicPr>
          <p:nvPr/>
        </p:nvPicPr>
        <p:blipFill>
          <a:blip r:embed="rId2"/>
          <a:stretch>
            <a:fillRect/>
          </a:stretch>
        </p:blipFill>
        <p:spPr>
          <a:xfrm>
            <a:off x="2028672" y="1718290"/>
            <a:ext cx="7618463" cy="4609485"/>
          </a:xfrm>
          <a:prstGeom prst="rect">
            <a:avLst/>
          </a:prstGeom>
        </p:spPr>
      </p:pic>
    </p:spTree>
    <p:extLst>
      <p:ext uri="{BB962C8B-B14F-4D97-AF65-F5344CB8AC3E}">
        <p14:creationId xmlns:p14="http://schemas.microsoft.com/office/powerpoint/2010/main" val="39855528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1EB6B7A-13B0-D5AB-68D1-335C14398DD2}"/>
              </a:ext>
            </a:extLst>
          </p:cNvPr>
          <p:cNvSpPr/>
          <p:nvPr/>
        </p:nvSpPr>
        <p:spPr>
          <a:xfrm>
            <a:off x="0" y="1"/>
            <a:ext cx="12192000" cy="815788"/>
          </a:xfrm>
          <a:prstGeom prst="rect">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C1ADDEB3-4E47-AB29-1434-587284516CF3}"/>
              </a:ext>
            </a:extLst>
          </p:cNvPr>
          <p:cNvSpPr txBox="1"/>
          <p:nvPr/>
        </p:nvSpPr>
        <p:spPr>
          <a:xfrm>
            <a:off x="0" y="115507"/>
            <a:ext cx="6100558" cy="584775"/>
          </a:xfrm>
          <a:prstGeom prst="rect">
            <a:avLst/>
          </a:prstGeom>
          <a:noFill/>
        </p:spPr>
        <p:txBody>
          <a:bodyPr wrap="square" lIns="91440" tIns="45720" rIns="91440" bIns="45720" rtlCol="0" anchor="t">
            <a:spAutoFit/>
          </a:bodyPr>
          <a:lstStyle/>
          <a:p>
            <a:r>
              <a:rPr lang="pt-BR" sz="3200" b="1">
                <a:solidFill>
                  <a:srgbClr val="FFFFFF"/>
                </a:solidFill>
                <a:latin typeface="Arial"/>
                <a:ea typeface="+mn-lt"/>
                <a:cs typeface="Arial"/>
              </a:rPr>
              <a:t>ESTRUTURA DA APLICAÇÃO</a:t>
            </a:r>
            <a:endParaRPr lang="pt-BR"/>
          </a:p>
        </p:txBody>
      </p:sp>
      <p:sp>
        <p:nvSpPr>
          <p:cNvPr id="4" name="CaixaDeTexto 3">
            <a:extLst>
              <a:ext uri="{FF2B5EF4-FFF2-40B4-BE49-F238E27FC236}">
                <a16:creationId xmlns:a16="http://schemas.microsoft.com/office/drawing/2014/main" id="{BC227C0A-C202-04F3-D61E-C011E603F977}"/>
              </a:ext>
            </a:extLst>
          </p:cNvPr>
          <p:cNvSpPr txBox="1"/>
          <p:nvPr/>
        </p:nvSpPr>
        <p:spPr>
          <a:xfrm>
            <a:off x="213451" y="931295"/>
            <a:ext cx="4632385" cy="523220"/>
          </a:xfrm>
          <a:prstGeom prst="rect">
            <a:avLst/>
          </a:prstGeom>
          <a:noFill/>
        </p:spPr>
        <p:txBody>
          <a:bodyPr wrap="square" lIns="91440" tIns="45720" rIns="91440" bIns="45720" rtlCol="0" anchor="t">
            <a:spAutoFit/>
          </a:bodyPr>
          <a:lstStyle/>
          <a:p>
            <a:r>
              <a:rPr lang="pt-BR" sz="2800" b="1">
                <a:solidFill>
                  <a:srgbClr val="000000"/>
                </a:solidFill>
                <a:latin typeface="Arial"/>
                <a:cs typeface="Arial"/>
              </a:rPr>
              <a:t>Requisitos do aplicativo</a:t>
            </a:r>
            <a:endParaRPr lang="pt-BR"/>
          </a:p>
        </p:txBody>
      </p:sp>
      <p:graphicFrame>
        <p:nvGraphicFramePr>
          <p:cNvPr id="9" name="Tabela 8">
            <a:extLst>
              <a:ext uri="{FF2B5EF4-FFF2-40B4-BE49-F238E27FC236}">
                <a16:creationId xmlns:a16="http://schemas.microsoft.com/office/drawing/2014/main" id="{3B1AFB6E-AFE6-29A8-4D94-6BB089BEC1C3}"/>
              </a:ext>
            </a:extLst>
          </p:cNvPr>
          <p:cNvGraphicFramePr>
            <a:graphicFrameLocks noGrp="1"/>
          </p:cNvGraphicFramePr>
          <p:nvPr>
            <p:extLst>
              <p:ext uri="{D42A27DB-BD31-4B8C-83A1-F6EECF244321}">
                <p14:modId xmlns:p14="http://schemas.microsoft.com/office/powerpoint/2010/main" val="3075135357"/>
              </p:ext>
            </p:extLst>
          </p:nvPr>
        </p:nvGraphicFramePr>
        <p:xfrm>
          <a:off x="162725" y="1457059"/>
          <a:ext cx="11882932" cy="4580850"/>
        </p:xfrm>
        <a:graphic>
          <a:graphicData uri="http://schemas.openxmlformats.org/drawingml/2006/table">
            <a:tbl>
              <a:tblPr firstRow="1" bandRow="1">
                <a:tableStyleId>{5940675A-B579-460E-94D1-54222C63F5DA}</a:tableStyleId>
              </a:tblPr>
              <a:tblGrid>
                <a:gridCol w="3196165">
                  <a:extLst>
                    <a:ext uri="{9D8B030D-6E8A-4147-A177-3AD203B41FA5}">
                      <a16:colId xmlns:a16="http://schemas.microsoft.com/office/drawing/2014/main" val="679072524"/>
                    </a:ext>
                  </a:extLst>
                </a:gridCol>
                <a:gridCol w="8686767">
                  <a:extLst>
                    <a:ext uri="{9D8B030D-6E8A-4147-A177-3AD203B41FA5}">
                      <a16:colId xmlns:a16="http://schemas.microsoft.com/office/drawing/2014/main" val="3832146351"/>
                    </a:ext>
                  </a:extLst>
                </a:gridCol>
              </a:tblGrid>
              <a:tr h="300806">
                <a:tc>
                  <a:txBody>
                    <a:bodyPr/>
                    <a:lstStyle/>
                    <a:p>
                      <a:pPr algn="ctr" rtl="0" fontAlgn="b"/>
                      <a:r>
                        <a:rPr lang="pt-BR" sz="1600" b="1">
                          <a:solidFill>
                            <a:schemeClr val="bg1"/>
                          </a:solidFill>
                          <a:effectLst/>
                        </a:rPr>
                        <a:t>REQUISITO</a:t>
                      </a:r>
                    </a:p>
                  </a:txBody>
                  <a:tcPr marL="28575" marR="28575" marT="19050" marB="19050" anchor="b">
                    <a:solidFill>
                      <a:srgbClr val="680000"/>
                    </a:solidFill>
                  </a:tcPr>
                </a:tc>
                <a:tc>
                  <a:txBody>
                    <a:bodyPr/>
                    <a:lstStyle/>
                    <a:p>
                      <a:pPr algn="ctr" rtl="0" fontAlgn="b"/>
                      <a:r>
                        <a:rPr lang="pt-BR" sz="1600" b="1">
                          <a:solidFill>
                            <a:schemeClr val="bg1"/>
                          </a:solidFill>
                          <a:effectLst/>
                        </a:rPr>
                        <a:t>DESCRIÇÃO</a:t>
                      </a:r>
                    </a:p>
                  </a:txBody>
                  <a:tcPr marL="28575" marR="28575" marT="19050" marB="19050" anchor="b">
                    <a:solidFill>
                      <a:srgbClr val="680000"/>
                    </a:solidFill>
                  </a:tcPr>
                </a:tc>
                <a:extLst>
                  <a:ext uri="{0D108BD9-81ED-4DB2-BD59-A6C34878D82A}">
                    <a16:rowId xmlns:a16="http://schemas.microsoft.com/office/drawing/2014/main" val="2857683602"/>
                  </a:ext>
                </a:extLst>
              </a:tr>
              <a:tr h="369562">
                <a:tc rowSpan="5">
                  <a:txBody>
                    <a:bodyPr/>
                    <a:lstStyle/>
                    <a:p>
                      <a:pPr algn="ctr" rtl="0" fontAlgn="ctr"/>
                      <a:r>
                        <a:rPr lang="pt-BR" sz="1600" b="1" u="none">
                          <a:effectLst/>
                        </a:rPr>
                        <a:t>REQUISITOS FUCIONAIS</a:t>
                      </a:r>
                    </a:p>
                  </a:txBody>
                  <a:tcPr marL="28575" marR="28575" marT="19050" marB="19050" anchor="ctr"/>
                </a:tc>
                <a:tc>
                  <a:txBody>
                    <a:bodyPr/>
                    <a:lstStyle/>
                    <a:p>
                      <a:pPr rtl="0" fontAlgn="b"/>
                      <a:r>
                        <a:rPr lang="pt-BR" sz="1400">
                          <a:effectLst/>
                        </a:rPr>
                        <a:t>O usuário deve inserir seus dados pessoais como altura, peso, idade, e-mail e senha para o cadastro.</a:t>
                      </a:r>
                    </a:p>
                  </a:txBody>
                  <a:tcPr marL="28575" marR="28575" marT="19050" marB="19050" anchor="ctr"/>
                </a:tc>
                <a:extLst>
                  <a:ext uri="{0D108BD9-81ED-4DB2-BD59-A6C34878D82A}">
                    <a16:rowId xmlns:a16="http://schemas.microsoft.com/office/drawing/2014/main" val="2884017056"/>
                  </a:ext>
                </a:extLst>
              </a:tr>
              <a:tr h="369562">
                <a:tc vMerge="1">
                  <a:txBody>
                    <a:bodyPr/>
                    <a:lstStyle/>
                    <a:p>
                      <a:endParaRPr lang="pt-BR"/>
                    </a:p>
                  </a:txBody>
                  <a:tcPr/>
                </a:tc>
                <a:tc>
                  <a:txBody>
                    <a:bodyPr/>
                    <a:lstStyle/>
                    <a:p>
                      <a:pPr rtl="0" fontAlgn="b"/>
                      <a:r>
                        <a:rPr lang="pt-BR" sz="1400">
                          <a:effectLst/>
                        </a:rPr>
                        <a:t>O sistema permitirá que usuários sejam cadastrados, classificando-os como: usuário comum ou Premium</a:t>
                      </a:r>
                    </a:p>
                  </a:txBody>
                  <a:tcPr marL="28575" marR="28575" marT="19050" marB="19050" anchor="ctr"/>
                </a:tc>
                <a:extLst>
                  <a:ext uri="{0D108BD9-81ED-4DB2-BD59-A6C34878D82A}">
                    <a16:rowId xmlns:a16="http://schemas.microsoft.com/office/drawing/2014/main" val="444225893"/>
                  </a:ext>
                </a:extLst>
              </a:tr>
              <a:tr h="369562">
                <a:tc vMerge="1">
                  <a:txBody>
                    <a:bodyPr/>
                    <a:lstStyle/>
                    <a:p>
                      <a:endParaRPr lang="pt-BR"/>
                    </a:p>
                  </a:txBody>
                  <a:tcPr/>
                </a:tc>
                <a:tc>
                  <a:txBody>
                    <a:bodyPr/>
                    <a:lstStyle/>
                    <a:p>
                      <a:pPr rtl="0" fontAlgn="b"/>
                      <a:r>
                        <a:rPr lang="pt-BR" sz="1400">
                          <a:effectLst/>
                        </a:rPr>
                        <a:t>O sistema permitirá que os usuários façam alterações em seus cadastros.</a:t>
                      </a:r>
                    </a:p>
                  </a:txBody>
                  <a:tcPr marL="28575" marR="28575" marT="19050" marB="19050" anchor="ctr"/>
                </a:tc>
                <a:extLst>
                  <a:ext uri="{0D108BD9-81ED-4DB2-BD59-A6C34878D82A}">
                    <a16:rowId xmlns:a16="http://schemas.microsoft.com/office/drawing/2014/main" val="4228926077"/>
                  </a:ext>
                </a:extLst>
              </a:tr>
              <a:tr h="369562">
                <a:tc vMerge="1">
                  <a:txBody>
                    <a:bodyPr/>
                    <a:lstStyle/>
                    <a:p>
                      <a:endParaRPr lang="pt-BR"/>
                    </a:p>
                  </a:txBody>
                  <a:tcPr/>
                </a:tc>
                <a:tc>
                  <a:txBody>
                    <a:bodyPr/>
                    <a:lstStyle/>
                    <a:p>
                      <a:pPr rtl="0" fontAlgn="b"/>
                      <a:r>
                        <a:rPr lang="pt-BR" sz="1400">
                          <a:effectLst/>
                        </a:rPr>
                        <a:t>O cadastro do usuário comum deve conter: nome, e-mail, senha, idade, peso e altura</a:t>
                      </a:r>
                    </a:p>
                  </a:txBody>
                  <a:tcPr marL="28575" marR="28575" marT="19050" marB="19050" anchor="ctr"/>
                </a:tc>
                <a:extLst>
                  <a:ext uri="{0D108BD9-81ED-4DB2-BD59-A6C34878D82A}">
                    <a16:rowId xmlns:a16="http://schemas.microsoft.com/office/drawing/2014/main" val="1788641212"/>
                  </a:ext>
                </a:extLst>
              </a:tr>
              <a:tr h="421129">
                <a:tc vMerge="1">
                  <a:txBody>
                    <a:bodyPr/>
                    <a:lstStyle/>
                    <a:p>
                      <a:endParaRPr lang="pt-BR"/>
                    </a:p>
                  </a:txBody>
                  <a:tcPr/>
                </a:tc>
                <a:tc>
                  <a:txBody>
                    <a:bodyPr/>
                    <a:lstStyle/>
                    <a:p>
                      <a:pPr rtl="0" fontAlgn="b"/>
                      <a:r>
                        <a:rPr lang="pt-BR" sz="1400">
                          <a:effectLst/>
                        </a:rPr>
                        <a:t>O cadastro do usuário premium deve conter: nome, e-mail, senha, idade, peso, altura e cartão de crédito</a:t>
                      </a:r>
                    </a:p>
                  </a:txBody>
                  <a:tcPr marL="28575" marR="28575" marT="19050" marB="19050" anchor="ctr"/>
                </a:tc>
                <a:extLst>
                  <a:ext uri="{0D108BD9-81ED-4DB2-BD59-A6C34878D82A}">
                    <a16:rowId xmlns:a16="http://schemas.microsoft.com/office/drawing/2014/main" val="37866515"/>
                  </a:ext>
                </a:extLst>
              </a:tr>
              <a:tr h="532857">
                <a:tc rowSpan="3">
                  <a:txBody>
                    <a:bodyPr/>
                    <a:lstStyle/>
                    <a:p>
                      <a:pPr algn="ctr" rtl="0" fontAlgn="ctr"/>
                      <a:r>
                        <a:rPr lang="pt-BR" sz="1600" b="1" u="none">
                          <a:effectLst/>
                        </a:rPr>
                        <a:t>REQUISITOS NÃO FUNCIONAIS</a:t>
                      </a:r>
                    </a:p>
                  </a:txBody>
                  <a:tcPr marL="28575" marR="28575" marT="19050" marB="19050" anchor="ctr"/>
                </a:tc>
                <a:tc>
                  <a:txBody>
                    <a:bodyPr/>
                    <a:lstStyle/>
                    <a:p>
                      <a:pPr rtl="0" fontAlgn="b"/>
                      <a:r>
                        <a:rPr lang="pt-BR" sz="1400">
                          <a:effectLst/>
                        </a:rPr>
                        <a:t>Segurança: Os dados inseridos pelo usuário devem ser válidos e seguir os requisitos mínimos de segurança, como quantidade mínima de caracteres e utilização de caracteres especiais na senha</a:t>
                      </a:r>
                    </a:p>
                  </a:txBody>
                  <a:tcPr marL="28575" marR="28575" marT="19050" marB="19050" anchor="ctr"/>
                </a:tc>
                <a:extLst>
                  <a:ext uri="{0D108BD9-81ED-4DB2-BD59-A6C34878D82A}">
                    <a16:rowId xmlns:a16="http://schemas.microsoft.com/office/drawing/2014/main" val="516743606"/>
                  </a:ext>
                </a:extLst>
              </a:tr>
              <a:tr h="369562">
                <a:tc vMerge="1">
                  <a:txBody>
                    <a:bodyPr/>
                    <a:lstStyle/>
                    <a:p>
                      <a:endParaRPr lang="pt-BR"/>
                    </a:p>
                  </a:txBody>
                  <a:tcPr/>
                </a:tc>
                <a:tc>
                  <a:txBody>
                    <a:bodyPr/>
                    <a:lstStyle/>
                    <a:p>
                      <a:pPr rtl="0" fontAlgn="b"/>
                      <a:r>
                        <a:rPr lang="pt-BR" sz="1400">
                          <a:effectLst/>
                        </a:rPr>
                        <a:t>Confiabilidade: Às informações inseridas como endereço de e-mail deve ser de um formato válido.</a:t>
                      </a:r>
                    </a:p>
                  </a:txBody>
                  <a:tcPr marL="28575" marR="28575" marT="19050" marB="19050" anchor="ctr"/>
                </a:tc>
                <a:extLst>
                  <a:ext uri="{0D108BD9-81ED-4DB2-BD59-A6C34878D82A}">
                    <a16:rowId xmlns:a16="http://schemas.microsoft.com/office/drawing/2014/main" val="1745848630"/>
                  </a:ext>
                </a:extLst>
              </a:tr>
              <a:tr h="369562">
                <a:tc vMerge="1">
                  <a:txBody>
                    <a:bodyPr/>
                    <a:lstStyle/>
                    <a:p>
                      <a:endParaRPr lang="pt-BR"/>
                    </a:p>
                  </a:txBody>
                  <a:tcPr/>
                </a:tc>
                <a:tc>
                  <a:txBody>
                    <a:bodyPr/>
                    <a:lstStyle/>
                    <a:p>
                      <a:pPr rtl="0" fontAlgn="b"/>
                      <a:r>
                        <a:rPr lang="pt-BR" sz="1400">
                          <a:effectLst/>
                        </a:rPr>
                        <a:t>Usabilidade: Instruções e dicas são exibidas na tela de modo a auxiliar a inserção dos dados.</a:t>
                      </a:r>
                    </a:p>
                  </a:txBody>
                  <a:tcPr marL="28575" marR="28575" marT="19050" marB="19050" anchor="ctr"/>
                </a:tc>
                <a:extLst>
                  <a:ext uri="{0D108BD9-81ED-4DB2-BD59-A6C34878D82A}">
                    <a16:rowId xmlns:a16="http://schemas.microsoft.com/office/drawing/2014/main" val="1954087195"/>
                  </a:ext>
                </a:extLst>
              </a:tr>
              <a:tr h="369562">
                <a:tc>
                  <a:txBody>
                    <a:bodyPr/>
                    <a:lstStyle/>
                    <a:p>
                      <a:pPr algn="ctr" rtl="0" fontAlgn="ctr"/>
                      <a:r>
                        <a:rPr lang="pt-BR" sz="1600" b="1" u="none">
                          <a:effectLst/>
                        </a:rPr>
                        <a:t>ELEMENTOS DA INTERFACE GRÁFICA</a:t>
                      </a:r>
                    </a:p>
                  </a:txBody>
                  <a:tcPr marL="28575" marR="28575" marT="19050" marB="19050" anchor="ctr"/>
                </a:tc>
                <a:tc>
                  <a:txBody>
                    <a:bodyPr/>
                    <a:lstStyle/>
                    <a:p>
                      <a:pPr rtl="0" fontAlgn="ctr"/>
                      <a:r>
                        <a:rPr lang="pt-BR" sz="1400">
                          <a:effectLst/>
                        </a:rPr>
                        <a:t>Botão de Cadastrar, Botão Cancelar, Campo de Email e Campo de senha.</a:t>
                      </a:r>
                    </a:p>
                  </a:txBody>
                  <a:tcPr marL="28575" marR="28575" marT="19050" marB="19050" anchor="ctr"/>
                </a:tc>
                <a:extLst>
                  <a:ext uri="{0D108BD9-81ED-4DB2-BD59-A6C34878D82A}">
                    <a16:rowId xmlns:a16="http://schemas.microsoft.com/office/drawing/2014/main" val="1330417531"/>
                  </a:ext>
                </a:extLst>
              </a:tr>
              <a:tr h="369562">
                <a:tc rowSpan="2">
                  <a:txBody>
                    <a:bodyPr/>
                    <a:lstStyle/>
                    <a:p>
                      <a:pPr algn="ctr" rtl="0" fontAlgn="ctr"/>
                      <a:r>
                        <a:rPr lang="pt-BR" sz="1600" b="1" u="none">
                          <a:effectLst/>
                        </a:rPr>
                        <a:t>RESPOSTA</a:t>
                      </a:r>
                    </a:p>
                  </a:txBody>
                  <a:tcPr marL="28575" marR="28575" marT="19050" marB="19050" anchor="ctr"/>
                </a:tc>
                <a:tc>
                  <a:txBody>
                    <a:bodyPr/>
                    <a:lstStyle/>
                    <a:p>
                      <a:pPr rtl="0" fontAlgn="ctr"/>
                      <a:r>
                        <a:rPr lang="pt-BR" sz="1400">
                          <a:effectLst/>
                        </a:rPr>
                        <a:t>Caso o cadastro tenha sido feito com sucesso, retorna a tela de login</a:t>
                      </a:r>
                    </a:p>
                  </a:txBody>
                  <a:tcPr marL="28575" marR="28575" marT="19050" marB="19050" anchor="ctr"/>
                </a:tc>
                <a:extLst>
                  <a:ext uri="{0D108BD9-81ED-4DB2-BD59-A6C34878D82A}">
                    <a16:rowId xmlns:a16="http://schemas.microsoft.com/office/drawing/2014/main" val="1018372897"/>
                  </a:ext>
                </a:extLst>
              </a:tr>
              <a:tr h="369562">
                <a:tc vMerge="1">
                  <a:txBody>
                    <a:bodyPr/>
                    <a:lstStyle/>
                    <a:p>
                      <a:endParaRPr lang="pt-BR"/>
                    </a:p>
                  </a:txBody>
                  <a:tcPr/>
                </a:tc>
                <a:tc>
                  <a:txBody>
                    <a:bodyPr/>
                    <a:lstStyle/>
                    <a:p>
                      <a:pPr rtl="0" fontAlgn="b"/>
                      <a:r>
                        <a:rPr lang="pt-BR" sz="1400">
                          <a:effectLst/>
                        </a:rPr>
                        <a:t>Em casos de erro, uma mensagem com detalhes é exibida na tela.</a:t>
                      </a:r>
                    </a:p>
                  </a:txBody>
                  <a:tcPr marL="28575" marR="28575" marT="19050" marB="19050" anchor="ctr"/>
                </a:tc>
                <a:extLst>
                  <a:ext uri="{0D108BD9-81ED-4DB2-BD59-A6C34878D82A}">
                    <a16:rowId xmlns:a16="http://schemas.microsoft.com/office/drawing/2014/main" val="1932567856"/>
                  </a:ext>
                </a:extLst>
              </a:tr>
            </a:tbl>
          </a:graphicData>
        </a:graphic>
      </p:graphicFrame>
    </p:spTree>
    <p:extLst>
      <p:ext uri="{BB962C8B-B14F-4D97-AF65-F5344CB8AC3E}">
        <p14:creationId xmlns:p14="http://schemas.microsoft.com/office/powerpoint/2010/main" val="2939053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1EB6B7A-13B0-D5AB-68D1-335C14398DD2}"/>
              </a:ext>
            </a:extLst>
          </p:cNvPr>
          <p:cNvSpPr/>
          <p:nvPr/>
        </p:nvSpPr>
        <p:spPr>
          <a:xfrm>
            <a:off x="0" y="1"/>
            <a:ext cx="12192000" cy="815788"/>
          </a:xfrm>
          <a:prstGeom prst="rect">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C1ADDEB3-4E47-AB29-1434-587284516CF3}"/>
              </a:ext>
            </a:extLst>
          </p:cNvPr>
          <p:cNvSpPr txBox="1"/>
          <p:nvPr/>
        </p:nvSpPr>
        <p:spPr>
          <a:xfrm>
            <a:off x="0" y="115507"/>
            <a:ext cx="6100558" cy="584775"/>
          </a:xfrm>
          <a:prstGeom prst="rect">
            <a:avLst/>
          </a:prstGeom>
          <a:noFill/>
        </p:spPr>
        <p:txBody>
          <a:bodyPr wrap="square" lIns="91440" tIns="45720" rIns="91440" bIns="45720" rtlCol="0" anchor="t">
            <a:spAutoFit/>
          </a:bodyPr>
          <a:lstStyle/>
          <a:p>
            <a:r>
              <a:rPr lang="pt-BR" sz="3200" b="1">
                <a:solidFill>
                  <a:srgbClr val="FFFFFF"/>
                </a:solidFill>
                <a:latin typeface="Arial"/>
                <a:ea typeface="+mn-lt"/>
                <a:cs typeface="Arial"/>
              </a:rPr>
              <a:t>ESTRUTURA DA APLICAÇÃO</a:t>
            </a:r>
            <a:endParaRPr lang="pt-BR"/>
          </a:p>
        </p:txBody>
      </p:sp>
      <p:sp>
        <p:nvSpPr>
          <p:cNvPr id="4" name="CaixaDeTexto 3">
            <a:extLst>
              <a:ext uri="{FF2B5EF4-FFF2-40B4-BE49-F238E27FC236}">
                <a16:creationId xmlns:a16="http://schemas.microsoft.com/office/drawing/2014/main" id="{BC227C0A-C202-04F3-D61E-C011E603F977}"/>
              </a:ext>
            </a:extLst>
          </p:cNvPr>
          <p:cNvSpPr txBox="1"/>
          <p:nvPr/>
        </p:nvSpPr>
        <p:spPr>
          <a:xfrm>
            <a:off x="213451" y="931295"/>
            <a:ext cx="4632385" cy="523220"/>
          </a:xfrm>
          <a:prstGeom prst="rect">
            <a:avLst/>
          </a:prstGeom>
          <a:noFill/>
        </p:spPr>
        <p:txBody>
          <a:bodyPr wrap="square" lIns="91440" tIns="45720" rIns="91440" bIns="45720" rtlCol="0" anchor="t">
            <a:spAutoFit/>
          </a:bodyPr>
          <a:lstStyle/>
          <a:p>
            <a:r>
              <a:rPr lang="pt-BR" sz="2800" b="1">
                <a:latin typeface="Arial"/>
                <a:cs typeface="Arial"/>
              </a:rPr>
              <a:t>Arquitetura de software</a:t>
            </a:r>
            <a:endParaRPr lang="pt-BR">
              <a:latin typeface="Calibri"/>
              <a:ea typeface="Calibri"/>
              <a:cs typeface="Calibri"/>
            </a:endParaRPr>
          </a:p>
        </p:txBody>
      </p:sp>
      <p:pic>
        <p:nvPicPr>
          <p:cNvPr id="6" name="Imagem 6" descr="Diagrama&#10;&#10;Descrição gerada automaticamente">
            <a:extLst>
              <a:ext uri="{FF2B5EF4-FFF2-40B4-BE49-F238E27FC236}">
                <a16:creationId xmlns:a16="http://schemas.microsoft.com/office/drawing/2014/main" id="{28CF31EF-A8A3-DE05-9E95-21D8B78279E9}"/>
              </a:ext>
            </a:extLst>
          </p:cNvPr>
          <p:cNvPicPr>
            <a:picLocks noChangeAspect="1"/>
          </p:cNvPicPr>
          <p:nvPr/>
        </p:nvPicPr>
        <p:blipFill>
          <a:blip r:embed="rId2"/>
          <a:stretch>
            <a:fillRect/>
          </a:stretch>
        </p:blipFill>
        <p:spPr>
          <a:xfrm>
            <a:off x="2438399" y="1638265"/>
            <a:ext cx="7631501" cy="4688524"/>
          </a:xfrm>
          <a:prstGeom prst="rect">
            <a:avLst/>
          </a:prstGeom>
        </p:spPr>
      </p:pic>
    </p:spTree>
    <p:extLst>
      <p:ext uri="{BB962C8B-B14F-4D97-AF65-F5344CB8AC3E}">
        <p14:creationId xmlns:p14="http://schemas.microsoft.com/office/powerpoint/2010/main" val="3031697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Application>Microsoft Office PowerPoint</Application>
  <PresentationFormat>Widescreen</PresentationFormat>
  <Slides>22</Slides>
  <Notes>0</Notes>
  <HiddenSlides>0</HiddenSlides>
  <ScaleCrop>false</ScaleCrop>
  <HeadingPairs>
    <vt:vector size="4" baseType="variant">
      <vt:variant>
        <vt:lpstr>Tema</vt:lpstr>
      </vt:variant>
      <vt:variant>
        <vt:i4>1</vt:i4>
      </vt:variant>
      <vt:variant>
        <vt:lpstr>Títulos de slides</vt:lpstr>
      </vt:variant>
      <vt:variant>
        <vt:i4>22</vt:i4>
      </vt:variant>
    </vt:vector>
  </HeadingPairs>
  <TitlesOfParts>
    <vt:vector size="23" baseType="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Beatriz Biagioni</dc:creator>
  <cp:revision>3</cp:revision>
  <dcterms:created xsi:type="dcterms:W3CDTF">2023-05-25T00:51:23Z</dcterms:created>
  <dcterms:modified xsi:type="dcterms:W3CDTF">2023-06-12T23:58:08Z</dcterms:modified>
</cp:coreProperties>
</file>