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66" r:id="rId8"/>
    <p:sldId id="267" r:id="rId9"/>
    <p:sldId id="261"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61" d="100"/>
          <a:sy n="61" d="100"/>
        </p:scale>
        <p:origin x="6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E99A25-D216-487A-9A0D-25F54E1E148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4065B-A2D0-4B21-BB19-1E6EF8DD3F8E}">
      <dgm:prSet/>
      <dgm:spPr/>
      <dgm:t>
        <a:bodyPr/>
        <a:lstStyle/>
        <a:p>
          <a:r>
            <a:rPr lang="en-US"/>
            <a:t>What elements can help predict the financial success of a movie?</a:t>
          </a:r>
        </a:p>
      </dgm:t>
    </dgm:pt>
    <dgm:pt modelId="{CBABA01D-F297-4299-97E9-361B8B869C88}" type="parTrans" cxnId="{DB8DFDA2-99BA-4E11-8570-94E00CE861E0}">
      <dgm:prSet/>
      <dgm:spPr/>
      <dgm:t>
        <a:bodyPr/>
        <a:lstStyle/>
        <a:p>
          <a:endParaRPr lang="en-US"/>
        </a:p>
      </dgm:t>
    </dgm:pt>
    <dgm:pt modelId="{BE5991F8-AB8E-4CB6-A465-2DA480D82007}" type="sibTrans" cxnId="{DB8DFDA2-99BA-4E11-8570-94E00CE861E0}">
      <dgm:prSet/>
      <dgm:spPr/>
      <dgm:t>
        <a:bodyPr/>
        <a:lstStyle/>
        <a:p>
          <a:endParaRPr lang="en-US"/>
        </a:p>
      </dgm:t>
    </dgm:pt>
    <dgm:pt modelId="{71FE3769-D19A-4404-95CF-F5E20F83C64E}">
      <dgm:prSet/>
      <dgm:spPr/>
      <dgm:t>
        <a:bodyPr/>
        <a:lstStyle/>
        <a:p>
          <a:r>
            <a:rPr lang="en-US"/>
            <a:t>How can those elements be used to predict such success?</a:t>
          </a:r>
        </a:p>
      </dgm:t>
    </dgm:pt>
    <dgm:pt modelId="{B2F67100-9680-4632-8BD4-00EA1C41B667}" type="parTrans" cxnId="{2ECF436F-7A0C-4CD4-BE29-01D3E4BD420F}">
      <dgm:prSet/>
      <dgm:spPr/>
      <dgm:t>
        <a:bodyPr/>
        <a:lstStyle/>
        <a:p>
          <a:endParaRPr lang="en-US"/>
        </a:p>
      </dgm:t>
    </dgm:pt>
    <dgm:pt modelId="{96490966-8298-4547-BA47-96092E46C427}" type="sibTrans" cxnId="{2ECF436F-7A0C-4CD4-BE29-01D3E4BD420F}">
      <dgm:prSet/>
      <dgm:spPr/>
      <dgm:t>
        <a:bodyPr/>
        <a:lstStyle/>
        <a:p>
          <a:endParaRPr lang="en-US"/>
        </a:p>
      </dgm:t>
    </dgm:pt>
    <dgm:pt modelId="{C2DB6001-0ED4-4B08-ADAD-AD241C80D9C4}" type="pres">
      <dgm:prSet presAssocID="{51E99A25-D216-487A-9A0D-25F54E1E148D}" presName="root" presStyleCnt="0">
        <dgm:presLayoutVars>
          <dgm:dir/>
          <dgm:resizeHandles val="exact"/>
        </dgm:presLayoutVars>
      </dgm:prSet>
      <dgm:spPr/>
    </dgm:pt>
    <dgm:pt modelId="{E11A10AE-3004-450D-8AD3-50588AD44E02}" type="pres">
      <dgm:prSet presAssocID="{BC74065B-A2D0-4B21-BB19-1E6EF8DD3F8E}" presName="compNode" presStyleCnt="0"/>
      <dgm:spPr/>
    </dgm:pt>
    <dgm:pt modelId="{EB9D6B8A-481F-47C6-9175-9DDB53CA6FB8}" type="pres">
      <dgm:prSet presAssocID="{BC74065B-A2D0-4B21-BB19-1E6EF8DD3F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341C41F-C79A-4BCD-A32A-E1C959FC5AE1}" type="pres">
      <dgm:prSet presAssocID="{BC74065B-A2D0-4B21-BB19-1E6EF8DD3F8E}" presName="spaceRect" presStyleCnt="0"/>
      <dgm:spPr/>
    </dgm:pt>
    <dgm:pt modelId="{877CA453-D9FE-47F7-9257-6EC4E6D1AC21}" type="pres">
      <dgm:prSet presAssocID="{BC74065B-A2D0-4B21-BB19-1E6EF8DD3F8E}" presName="textRect" presStyleLbl="revTx" presStyleIdx="0" presStyleCnt="2">
        <dgm:presLayoutVars>
          <dgm:chMax val="1"/>
          <dgm:chPref val="1"/>
        </dgm:presLayoutVars>
      </dgm:prSet>
      <dgm:spPr/>
    </dgm:pt>
    <dgm:pt modelId="{B395AF24-6180-4277-89A7-ED52FA83B3AC}" type="pres">
      <dgm:prSet presAssocID="{BE5991F8-AB8E-4CB6-A465-2DA480D82007}" presName="sibTrans" presStyleCnt="0"/>
      <dgm:spPr/>
    </dgm:pt>
    <dgm:pt modelId="{F7AF2158-CADC-4EFC-888E-ADA3912A0299}" type="pres">
      <dgm:prSet presAssocID="{71FE3769-D19A-4404-95CF-F5E20F83C64E}" presName="compNode" presStyleCnt="0"/>
      <dgm:spPr/>
    </dgm:pt>
    <dgm:pt modelId="{32750469-A592-450F-AFDB-4C77802002F9}" type="pres">
      <dgm:prSet presAssocID="{71FE3769-D19A-4404-95CF-F5E20F83C6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F5701C05-D656-471A-A55D-BA2403B75E8A}" type="pres">
      <dgm:prSet presAssocID="{71FE3769-D19A-4404-95CF-F5E20F83C64E}" presName="spaceRect" presStyleCnt="0"/>
      <dgm:spPr/>
    </dgm:pt>
    <dgm:pt modelId="{09C852DB-ECE8-47F9-9EAB-124E32B33C9A}" type="pres">
      <dgm:prSet presAssocID="{71FE3769-D19A-4404-95CF-F5E20F83C64E}" presName="textRect" presStyleLbl="revTx" presStyleIdx="1" presStyleCnt="2">
        <dgm:presLayoutVars>
          <dgm:chMax val="1"/>
          <dgm:chPref val="1"/>
        </dgm:presLayoutVars>
      </dgm:prSet>
      <dgm:spPr/>
    </dgm:pt>
  </dgm:ptLst>
  <dgm:cxnLst>
    <dgm:cxn modelId="{2ECF436F-7A0C-4CD4-BE29-01D3E4BD420F}" srcId="{51E99A25-D216-487A-9A0D-25F54E1E148D}" destId="{71FE3769-D19A-4404-95CF-F5E20F83C64E}" srcOrd="1" destOrd="0" parTransId="{B2F67100-9680-4632-8BD4-00EA1C41B667}" sibTransId="{96490966-8298-4547-BA47-96092E46C427}"/>
    <dgm:cxn modelId="{E0902C80-D292-4AE1-AE01-E1C6C46A9E0B}" type="presOf" srcId="{51E99A25-D216-487A-9A0D-25F54E1E148D}" destId="{C2DB6001-0ED4-4B08-ADAD-AD241C80D9C4}" srcOrd="0" destOrd="0" presId="urn:microsoft.com/office/officeart/2018/2/layout/IconLabelList"/>
    <dgm:cxn modelId="{2D495E99-030C-4CF6-B55D-9279A7A49849}" type="presOf" srcId="{71FE3769-D19A-4404-95CF-F5E20F83C64E}" destId="{09C852DB-ECE8-47F9-9EAB-124E32B33C9A}" srcOrd="0" destOrd="0" presId="urn:microsoft.com/office/officeart/2018/2/layout/IconLabelList"/>
    <dgm:cxn modelId="{DB8DFDA2-99BA-4E11-8570-94E00CE861E0}" srcId="{51E99A25-D216-487A-9A0D-25F54E1E148D}" destId="{BC74065B-A2D0-4B21-BB19-1E6EF8DD3F8E}" srcOrd="0" destOrd="0" parTransId="{CBABA01D-F297-4299-97E9-361B8B869C88}" sibTransId="{BE5991F8-AB8E-4CB6-A465-2DA480D82007}"/>
    <dgm:cxn modelId="{C65D52FF-6D29-4AC7-8DB2-6B2795B52E79}" type="presOf" srcId="{BC74065B-A2D0-4B21-BB19-1E6EF8DD3F8E}" destId="{877CA453-D9FE-47F7-9257-6EC4E6D1AC21}" srcOrd="0" destOrd="0" presId="urn:microsoft.com/office/officeart/2018/2/layout/IconLabelList"/>
    <dgm:cxn modelId="{D96E50B6-3742-4ED4-ADED-FFADCC17F5F7}" type="presParOf" srcId="{C2DB6001-0ED4-4B08-ADAD-AD241C80D9C4}" destId="{E11A10AE-3004-450D-8AD3-50588AD44E02}" srcOrd="0" destOrd="0" presId="urn:microsoft.com/office/officeart/2018/2/layout/IconLabelList"/>
    <dgm:cxn modelId="{F1CE1C87-F247-4D42-B58E-F7D0F771B165}" type="presParOf" srcId="{E11A10AE-3004-450D-8AD3-50588AD44E02}" destId="{EB9D6B8A-481F-47C6-9175-9DDB53CA6FB8}" srcOrd="0" destOrd="0" presId="urn:microsoft.com/office/officeart/2018/2/layout/IconLabelList"/>
    <dgm:cxn modelId="{EF929F33-6781-4E8E-9134-89D1CBCEF853}" type="presParOf" srcId="{E11A10AE-3004-450D-8AD3-50588AD44E02}" destId="{5341C41F-C79A-4BCD-A32A-E1C959FC5AE1}" srcOrd="1" destOrd="0" presId="urn:microsoft.com/office/officeart/2018/2/layout/IconLabelList"/>
    <dgm:cxn modelId="{9AA1EC46-673E-440E-88AA-15FCBFBCE7F3}" type="presParOf" srcId="{E11A10AE-3004-450D-8AD3-50588AD44E02}" destId="{877CA453-D9FE-47F7-9257-6EC4E6D1AC21}" srcOrd="2" destOrd="0" presId="urn:microsoft.com/office/officeart/2018/2/layout/IconLabelList"/>
    <dgm:cxn modelId="{5A0E792F-2331-4920-82E9-0DD15BD67652}" type="presParOf" srcId="{C2DB6001-0ED4-4B08-ADAD-AD241C80D9C4}" destId="{B395AF24-6180-4277-89A7-ED52FA83B3AC}" srcOrd="1" destOrd="0" presId="urn:microsoft.com/office/officeart/2018/2/layout/IconLabelList"/>
    <dgm:cxn modelId="{B9742DAA-9E98-4A7F-9047-82B82C50D15D}" type="presParOf" srcId="{C2DB6001-0ED4-4B08-ADAD-AD241C80D9C4}" destId="{F7AF2158-CADC-4EFC-888E-ADA3912A0299}" srcOrd="2" destOrd="0" presId="urn:microsoft.com/office/officeart/2018/2/layout/IconLabelList"/>
    <dgm:cxn modelId="{371FA9B7-D83D-49B0-AAA0-B38C44F266ED}" type="presParOf" srcId="{F7AF2158-CADC-4EFC-888E-ADA3912A0299}" destId="{32750469-A592-450F-AFDB-4C77802002F9}" srcOrd="0" destOrd="0" presId="urn:microsoft.com/office/officeart/2018/2/layout/IconLabelList"/>
    <dgm:cxn modelId="{56B65226-E6E6-4CF8-A0BF-57BD268516A7}" type="presParOf" srcId="{F7AF2158-CADC-4EFC-888E-ADA3912A0299}" destId="{F5701C05-D656-471A-A55D-BA2403B75E8A}" srcOrd="1" destOrd="0" presId="urn:microsoft.com/office/officeart/2018/2/layout/IconLabelList"/>
    <dgm:cxn modelId="{682B08DF-5569-429D-8DE2-97A5EACF3699}" type="presParOf" srcId="{F7AF2158-CADC-4EFC-888E-ADA3912A0299}" destId="{09C852DB-ECE8-47F9-9EAB-124E32B33C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4D0705-7A31-45F1-913A-9255BCB68160}"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260E642F-DF4F-440E-9EBD-D7246D935250}">
      <dgm:prSet/>
      <dgm:spPr/>
      <dgm:t>
        <a:bodyPr/>
        <a:lstStyle/>
        <a:p>
          <a:r>
            <a:rPr lang="en-US" b="0" i="0"/>
            <a:t>Two years ago, a competition was held on Kaggle.</a:t>
          </a:r>
          <a:endParaRPr lang="en-US"/>
        </a:p>
      </dgm:t>
    </dgm:pt>
    <dgm:pt modelId="{FEA95BCF-29E5-41AD-A5B1-E791F17B6A7E}" type="parTrans" cxnId="{301CC16B-AE04-4C41-BAE5-B980F101A639}">
      <dgm:prSet/>
      <dgm:spPr/>
      <dgm:t>
        <a:bodyPr/>
        <a:lstStyle/>
        <a:p>
          <a:endParaRPr lang="en-US"/>
        </a:p>
      </dgm:t>
    </dgm:pt>
    <dgm:pt modelId="{221992DC-37B0-4F13-BF28-55312C3AB704}" type="sibTrans" cxnId="{301CC16B-AE04-4C41-BAE5-B980F101A639}">
      <dgm:prSet/>
      <dgm:spPr/>
      <dgm:t>
        <a:bodyPr/>
        <a:lstStyle/>
        <a:p>
          <a:endParaRPr lang="en-US"/>
        </a:p>
      </dgm:t>
    </dgm:pt>
    <dgm:pt modelId="{08D13BBE-ABC5-46FD-B2D5-977FD21F7361}">
      <dgm:prSet/>
      <dgm:spPr/>
      <dgm:t>
        <a:bodyPr/>
        <a:lstStyle/>
        <a:p>
          <a:r>
            <a:rPr lang="en-US" b="0" i="0"/>
            <a:t>The challenge was to use an existing data set to predict a movie’s worldwide box office revenue.</a:t>
          </a:r>
          <a:endParaRPr lang="en-US"/>
        </a:p>
      </dgm:t>
    </dgm:pt>
    <dgm:pt modelId="{1BA2CA64-B99C-47ED-9910-03F2163899D9}" type="parTrans" cxnId="{0F9EFCD0-E897-4CB2-81FF-91DE796F4F84}">
      <dgm:prSet/>
      <dgm:spPr/>
      <dgm:t>
        <a:bodyPr/>
        <a:lstStyle/>
        <a:p>
          <a:endParaRPr lang="en-US"/>
        </a:p>
      </dgm:t>
    </dgm:pt>
    <dgm:pt modelId="{6355E127-0F40-46E9-AC7F-320FBC87EDB4}" type="sibTrans" cxnId="{0F9EFCD0-E897-4CB2-81FF-91DE796F4F84}">
      <dgm:prSet/>
      <dgm:spPr/>
      <dgm:t>
        <a:bodyPr/>
        <a:lstStyle/>
        <a:p>
          <a:endParaRPr lang="en-US"/>
        </a:p>
      </dgm:t>
    </dgm:pt>
    <dgm:pt modelId="{4A4CF7AB-68C8-411B-93D2-EE3BBAD8CB68}">
      <dgm:prSet/>
      <dgm:spPr/>
      <dgm:t>
        <a:bodyPr/>
        <a:lstStyle/>
        <a:p>
          <a:r>
            <a:rPr lang="en-US" b="0" i="0"/>
            <a:t>Despite the fact we were two years late to the party, we decided to use the provided data set to attempt our own prediction using the machine learning library known as Scikit-Learn.</a:t>
          </a:r>
          <a:endParaRPr lang="en-US"/>
        </a:p>
      </dgm:t>
    </dgm:pt>
    <dgm:pt modelId="{A0E30A83-04EA-440B-9918-ABCFBF51F10E}" type="parTrans" cxnId="{1FDD2801-9F6A-48EE-B6CE-BE4D2E13C43B}">
      <dgm:prSet/>
      <dgm:spPr/>
      <dgm:t>
        <a:bodyPr/>
        <a:lstStyle/>
        <a:p>
          <a:endParaRPr lang="en-US"/>
        </a:p>
      </dgm:t>
    </dgm:pt>
    <dgm:pt modelId="{D1576245-0393-4301-A625-6152D32F9692}" type="sibTrans" cxnId="{1FDD2801-9F6A-48EE-B6CE-BE4D2E13C43B}">
      <dgm:prSet/>
      <dgm:spPr/>
      <dgm:t>
        <a:bodyPr/>
        <a:lstStyle/>
        <a:p>
          <a:endParaRPr lang="en-US"/>
        </a:p>
      </dgm:t>
    </dgm:pt>
    <dgm:pt modelId="{DA0478BD-4641-4BD7-B472-7CF3C924DB57}" type="pres">
      <dgm:prSet presAssocID="{784D0705-7A31-45F1-913A-9255BCB68160}" presName="Name0" presStyleCnt="0">
        <dgm:presLayoutVars>
          <dgm:dir/>
          <dgm:animLvl val="lvl"/>
          <dgm:resizeHandles val="exact"/>
        </dgm:presLayoutVars>
      </dgm:prSet>
      <dgm:spPr/>
    </dgm:pt>
    <dgm:pt modelId="{AEDD5A50-C963-44B0-B625-BF43F1D2B68D}" type="pres">
      <dgm:prSet presAssocID="{4A4CF7AB-68C8-411B-93D2-EE3BBAD8CB68}" presName="boxAndChildren" presStyleCnt="0"/>
      <dgm:spPr/>
    </dgm:pt>
    <dgm:pt modelId="{4455393C-7655-40E8-B4D8-E69132337207}" type="pres">
      <dgm:prSet presAssocID="{4A4CF7AB-68C8-411B-93D2-EE3BBAD8CB68}" presName="parentTextBox" presStyleLbl="node1" presStyleIdx="0" presStyleCnt="3"/>
      <dgm:spPr/>
    </dgm:pt>
    <dgm:pt modelId="{EC88E9EE-8A21-415D-8081-70B17A68EBE4}" type="pres">
      <dgm:prSet presAssocID="{6355E127-0F40-46E9-AC7F-320FBC87EDB4}" presName="sp" presStyleCnt="0"/>
      <dgm:spPr/>
    </dgm:pt>
    <dgm:pt modelId="{E7029E65-C06E-4700-945E-55BD1B64BDED}" type="pres">
      <dgm:prSet presAssocID="{08D13BBE-ABC5-46FD-B2D5-977FD21F7361}" presName="arrowAndChildren" presStyleCnt="0"/>
      <dgm:spPr/>
    </dgm:pt>
    <dgm:pt modelId="{BF70FE6D-76DB-4D9B-809D-113E8D73569E}" type="pres">
      <dgm:prSet presAssocID="{08D13BBE-ABC5-46FD-B2D5-977FD21F7361}" presName="parentTextArrow" presStyleLbl="node1" presStyleIdx="1" presStyleCnt="3"/>
      <dgm:spPr/>
    </dgm:pt>
    <dgm:pt modelId="{7148981C-DD29-4D81-B75D-6D3CC6F17D87}" type="pres">
      <dgm:prSet presAssocID="{221992DC-37B0-4F13-BF28-55312C3AB704}" presName="sp" presStyleCnt="0"/>
      <dgm:spPr/>
    </dgm:pt>
    <dgm:pt modelId="{44B050D1-645A-4408-B79B-7B216B37E055}" type="pres">
      <dgm:prSet presAssocID="{260E642F-DF4F-440E-9EBD-D7246D935250}" presName="arrowAndChildren" presStyleCnt="0"/>
      <dgm:spPr/>
    </dgm:pt>
    <dgm:pt modelId="{A4546739-E622-4BBA-933F-CA82CC1A98CF}" type="pres">
      <dgm:prSet presAssocID="{260E642F-DF4F-440E-9EBD-D7246D935250}" presName="parentTextArrow" presStyleLbl="node1" presStyleIdx="2" presStyleCnt="3"/>
      <dgm:spPr/>
    </dgm:pt>
  </dgm:ptLst>
  <dgm:cxnLst>
    <dgm:cxn modelId="{1FDD2801-9F6A-48EE-B6CE-BE4D2E13C43B}" srcId="{784D0705-7A31-45F1-913A-9255BCB68160}" destId="{4A4CF7AB-68C8-411B-93D2-EE3BBAD8CB68}" srcOrd="2" destOrd="0" parTransId="{A0E30A83-04EA-440B-9918-ABCFBF51F10E}" sibTransId="{D1576245-0393-4301-A625-6152D32F9692}"/>
    <dgm:cxn modelId="{F9E46337-A408-470F-92EC-CA3C799C9F6F}" type="presOf" srcId="{08D13BBE-ABC5-46FD-B2D5-977FD21F7361}" destId="{BF70FE6D-76DB-4D9B-809D-113E8D73569E}" srcOrd="0" destOrd="0" presId="urn:microsoft.com/office/officeart/2005/8/layout/process4"/>
    <dgm:cxn modelId="{301CC16B-AE04-4C41-BAE5-B980F101A639}" srcId="{784D0705-7A31-45F1-913A-9255BCB68160}" destId="{260E642F-DF4F-440E-9EBD-D7246D935250}" srcOrd="0" destOrd="0" parTransId="{FEA95BCF-29E5-41AD-A5B1-E791F17B6A7E}" sibTransId="{221992DC-37B0-4F13-BF28-55312C3AB704}"/>
    <dgm:cxn modelId="{C6D09880-2FCA-4FB0-A8E3-CBF33429A291}" type="presOf" srcId="{4A4CF7AB-68C8-411B-93D2-EE3BBAD8CB68}" destId="{4455393C-7655-40E8-B4D8-E69132337207}" srcOrd="0" destOrd="0" presId="urn:microsoft.com/office/officeart/2005/8/layout/process4"/>
    <dgm:cxn modelId="{BFC6EF93-380B-483A-8A74-EA69272E3AEE}" type="presOf" srcId="{260E642F-DF4F-440E-9EBD-D7246D935250}" destId="{A4546739-E622-4BBA-933F-CA82CC1A98CF}" srcOrd="0" destOrd="0" presId="urn:microsoft.com/office/officeart/2005/8/layout/process4"/>
    <dgm:cxn modelId="{0F9EFCD0-E897-4CB2-81FF-91DE796F4F84}" srcId="{784D0705-7A31-45F1-913A-9255BCB68160}" destId="{08D13BBE-ABC5-46FD-B2D5-977FD21F7361}" srcOrd="1" destOrd="0" parTransId="{1BA2CA64-B99C-47ED-9910-03F2163899D9}" sibTransId="{6355E127-0F40-46E9-AC7F-320FBC87EDB4}"/>
    <dgm:cxn modelId="{FCB428D9-98F9-47F2-ACCF-63E285271107}" type="presOf" srcId="{784D0705-7A31-45F1-913A-9255BCB68160}" destId="{DA0478BD-4641-4BD7-B472-7CF3C924DB57}" srcOrd="0" destOrd="0" presId="urn:microsoft.com/office/officeart/2005/8/layout/process4"/>
    <dgm:cxn modelId="{0AC3C2E2-FC6D-416B-A38C-BEC20962C8F1}" type="presParOf" srcId="{DA0478BD-4641-4BD7-B472-7CF3C924DB57}" destId="{AEDD5A50-C963-44B0-B625-BF43F1D2B68D}" srcOrd="0" destOrd="0" presId="urn:microsoft.com/office/officeart/2005/8/layout/process4"/>
    <dgm:cxn modelId="{ED09A192-32E2-4899-9F74-9125B35ED305}" type="presParOf" srcId="{AEDD5A50-C963-44B0-B625-BF43F1D2B68D}" destId="{4455393C-7655-40E8-B4D8-E69132337207}" srcOrd="0" destOrd="0" presId="urn:microsoft.com/office/officeart/2005/8/layout/process4"/>
    <dgm:cxn modelId="{C15CFC11-36A3-4B5E-8E19-3EB56615B816}" type="presParOf" srcId="{DA0478BD-4641-4BD7-B472-7CF3C924DB57}" destId="{EC88E9EE-8A21-415D-8081-70B17A68EBE4}" srcOrd="1" destOrd="0" presId="urn:microsoft.com/office/officeart/2005/8/layout/process4"/>
    <dgm:cxn modelId="{3BC73196-ABFA-4948-9BAB-96120F84FA42}" type="presParOf" srcId="{DA0478BD-4641-4BD7-B472-7CF3C924DB57}" destId="{E7029E65-C06E-4700-945E-55BD1B64BDED}" srcOrd="2" destOrd="0" presId="urn:microsoft.com/office/officeart/2005/8/layout/process4"/>
    <dgm:cxn modelId="{D43B3AD2-50E3-41D8-9CBF-6A32EFB333C0}" type="presParOf" srcId="{E7029E65-C06E-4700-945E-55BD1B64BDED}" destId="{BF70FE6D-76DB-4D9B-809D-113E8D73569E}" srcOrd="0" destOrd="0" presId="urn:microsoft.com/office/officeart/2005/8/layout/process4"/>
    <dgm:cxn modelId="{791E17B8-D2D8-49F4-862C-5E35CD3202F3}" type="presParOf" srcId="{DA0478BD-4641-4BD7-B472-7CF3C924DB57}" destId="{7148981C-DD29-4D81-B75D-6D3CC6F17D87}" srcOrd="3" destOrd="0" presId="urn:microsoft.com/office/officeart/2005/8/layout/process4"/>
    <dgm:cxn modelId="{8AACB589-472C-459F-A06E-FED99116B832}" type="presParOf" srcId="{DA0478BD-4641-4BD7-B472-7CF3C924DB57}" destId="{44B050D1-645A-4408-B79B-7B216B37E055}" srcOrd="4" destOrd="0" presId="urn:microsoft.com/office/officeart/2005/8/layout/process4"/>
    <dgm:cxn modelId="{9A518877-52B7-46DA-B4FC-1F0B202479B9}" type="presParOf" srcId="{44B050D1-645A-4408-B79B-7B216B37E055}" destId="{A4546739-E622-4BBA-933F-CA82CC1A98C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F09590-22CF-4E80-A772-A28478E200BE}" type="doc">
      <dgm:prSet loTypeId="urn:microsoft.com/office/officeart/2005/8/layout/hProcess9" loCatId="process" qsTypeId="urn:microsoft.com/office/officeart/2005/8/quickstyle/simple1" qsCatId="simple" csTypeId="urn:microsoft.com/office/officeart/2005/8/colors/accent0_3" csCatId="mainScheme" phldr="1"/>
      <dgm:spPr/>
    </dgm:pt>
    <dgm:pt modelId="{41527DA3-E894-4468-A149-1664F31AE697}">
      <dgm:prSet phldrT="[Text]"/>
      <dgm:spPr/>
      <dgm:t>
        <a:bodyPr/>
        <a:lstStyle/>
        <a:p>
          <a:r>
            <a:rPr lang="en-US" dirty="0"/>
            <a:t>Data Preparation</a:t>
          </a:r>
        </a:p>
      </dgm:t>
    </dgm:pt>
    <dgm:pt modelId="{564E8827-92FF-4DAA-ADBF-DD880DC28CF3}" type="parTrans" cxnId="{CFC3431C-6448-4F67-9093-8476494DD633}">
      <dgm:prSet/>
      <dgm:spPr/>
      <dgm:t>
        <a:bodyPr/>
        <a:lstStyle/>
        <a:p>
          <a:endParaRPr lang="en-US"/>
        </a:p>
      </dgm:t>
    </dgm:pt>
    <dgm:pt modelId="{866FD148-B6A0-4492-A158-EE04BCF17F6C}" type="sibTrans" cxnId="{CFC3431C-6448-4F67-9093-8476494DD633}">
      <dgm:prSet/>
      <dgm:spPr/>
      <dgm:t>
        <a:bodyPr/>
        <a:lstStyle/>
        <a:p>
          <a:endParaRPr lang="en-US"/>
        </a:p>
      </dgm:t>
    </dgm:pt>
    <dgm:pt modelId="{11AC74A5-DBF1-4FAE-AEAB-CEA75A545CBB}">
      <dgm:prSet phldrT="[Text]"/>
      <dgm:spPr/>
      <dgm:t>
        <a:bodyPr/>
        <a:lstStyle/>
        <a:p>
          <a:r>
            <a:rPr lang="en-US" dirty="0"/>
            <a:t>Split data into “train” and “test”</a:t>
          </a:r>
        </a:p>
      </dgm:t>
    </dgm:pt>
    <dgm:pt modelId="{861C96D4-DC24-4FAA-B3DA-C76FBC8CE8D6}" type="parTrans" cxnId="{9908C701-143A-43A8-BEC7-61B6F8833E62}">
      <dgm:prSet/>
      <dgm:spPr/>
      <dgm:t>
        <a:bodyPr/>
        <a:lstStyle/>
        <a:p>
          <a:endParaRPr lang="en-US"/>
        </a:p>
      </dgm:t>
    </dgm:pt>
    <dgm:pt modelId="{ADA3597B-2379-4BE1-B287-0240DED8DC5A}" type="sibTrans" cxnId="{9908C701-143A-43A8-BEC7-61B6F8833E62}">
      <dgm:prSet/>
      <dgm:spPr/>
      <dgm:t>
        <a:bodyPr/>
        <a:lstStyle/>
        <a:p>
          <a:endParaRPr lang="en-US"/>
        </a:p>
      </dgm:t>
    </dgm:pt>
    <dgm:pt modelId="{30CFEC3C-7F3F-4E8B-B8D5-EEB9156D5B8E}">
      <dgm:prSet phldrT="[Text]"/>
      <dgm:spPr/>
      <dgm:t>
        <a:bodyPr/>
        <a:lstStyle/>
        <a:p>
          <a:r>
            <a:rPr lang="en-US" dirty="0"/>
            <a:t>Train model with the “train” data</a:t>
          </a:r>
        </a:p>
      </dgm:t>
    </dgm:pt>
    <dgm:pt modelId="{6D5FE4BF-B24B-4F2C-AE1E-7E7E9F931010}" type="parTrans" cxnId="{9DB412A2-D683-4270-BD3C-9C1CAFF935E1}">
      <dgm:prSet/>
      <dgm:spPr/>
      <dgm:t>
        <a:bodyPr/>
        <a:lstStyle/>
        <a:p>
          <a:endParaRPr lang="en-US"/>
        </a:p>
      </dgm:t>
    </dgm:pt>
    <dgm:pt modelId="{E7B3764D-C0B5-43DB-89A9-40C988CE9618}" type="sibTrans" cxnId="{9DB412A2-D683-4270-BD3C-9C1CAFF935E1}">
      <dgm:prSet/>
      <dgm:spPr/>
      <dgm:t>
        <a:bodyPr/>
        <a:lstStyle/>
        <a:p>
          <a:endParaRPr lang="en-US"/>
        </a:p>
      </dgm:t>
    </dgm:pt>
    <dgm:pt modelId="{86CD8A08-110D-45D0-8465-EDF24157DF56}">
      <dgm:prSet phldrT="[Text]"/>
      <dgm:spPr/>
      <dgm:t>
        <a:bodyPr/>
        <a:lstStyle/>
        <a:p>
          <a:endParaRPr lang="en-US" dirty="0"/>
        </a:p>
      </dgm:t>
    </dgm:pt>
    <dgm:pt modelId="{34F18A5F-81F2-437D-B5C0-CA010DC475C0}" type="parTrans" cxnId="{223BC23F-19F9-4266-9378-BF37534C691E}">
      <dgm:prSet/>
      <dgm:spPr/>
    </dgm:pt>
    <dgm:pt modelId="{1ABEECB2-53AB-435C-864F-1433664B35C3}" type="sibTrans" cxnId="{223BC23F-19F9-4266-9378-BF37534C691E}">
      <dgm:prSet/>
      <dgm:spPr/>
    </dgm:pt>
    <dgm:pt modelId="{71517CA6-9D91-4E7A-88C0-4F56788EF684}">
      <dgm:prSet phldrT="[Text]"/>
      <dgm:spPr/>
      <dgm:t>
        <a:bodyPr/>
        <a:lstStyle/>
        <a:p>
          <a:r>
            <a:rPr lang="en-US" dirty="0"/>
            <a:t>Use </a:t>
          </a:r>
          <a:r>
            <a:rPr lang="en-US" dirty="0" err="1"/>
            <a:t>CountVectorizer</a:t>
          </a:r>
          <a:r>
            <a:rPr lang="en-US" dirty="0"/>
            <a:t> method to create a matrix of token counts for “genre” and “language.”</a:t>
          </a:r>
        </a:p>
      </dgm:t>
    </dgm:pt>
    <dgm:pt modelId="{5DB34E3B-8FA3-4B80-868A-17F50129D5C6}" type="parTrans" cxnId="{E1324EB9-05DC-4D8C-A611-EBDCA60DEE36}">
      <dgm:prSet/>
      <dgm:spPr/>
    </dgm:pt>
    <dgm:pt modelId="{857A1CCE-3CC4-4585-B269-83C61D7EBBF9}" type="sibTrans" cxnId="{E1324EB9-05DC-4D8C-A611-EBDCA60DEE36}">
      <dgm:prSet/>
      <dgm:spPr/>
    </dgm:pt>
    <dgm:pt modelId="{D3996FD7-50EE-456A-A389-2FCBE122EEEC}">
      <dgm:prSet phldrT="[Text]"/>
      <dgm:spPr/>
      <dgm:t>
        <a:bodyPr/>
        <a:lstStyle/>
        <a:p>
          <a:r>
            <a:rPr lang="en-US" dirty="0"/>
            <a:t>Test model with “test” data</a:t>
          </a:r>
        </a:p>
      </dgm:t>
    </dgm:pt>
    <dgm:pt modelId="{F00FD767-6198-436F-946A-721C6BDA0EBE}" type="parTrans" cxnId="{457E73E0-D4CD-4EB6-AF97-276752E4939A}">
      <dgm:prSet/>
      <dgm:spPr/>
    </dgm:pt>
    <dgm:pt modelId="{3EF50759-E90D-41AA-AA03-9205E004D621}" type="sibTrans" cxnId="{457E73E0-D4CD-4EB6-AF97-276752E4939A}">
      <dgm:prSet/>
      <dgm:spPr/>
    </dgm:pt>
    <dgm:pt modelId="{987C35F3-66A3-40E8-90E0-D6F57270C737}">
      <dgm:prSet phldrT="[Text]"/>
      <dgm:spPr/>
      <dgm:t>
        <a:bodyPr/>
        <a:lstStyle/>
        <a:p>
          <a:r>
            <a:rPr lang="en-US" dirty="0"/>
            <a:t>Score model</a:t>
          </a:r>
        </a:p>
      </dgm:t>
    </dgm:pt>
    <dgm:pt modelId="{568904A3-F56B-42E8-8FD8-FE00BCB932BB}" type="parTrans" cxnId="{AC8113D3-6384-4C87-8F5E-5FD90C04B251}">
      <dgm:prSet/>
      <dgm:spPr/>
    </dgm:pt>
    <dgm:pt modelId="{45B54CAF-DE19-4A1D-BD8A-EFABB41EBBF8}" type="sibTrans" cxnId="{AC8113D3-6384-4C87-8F5E-5FD90C04B251}">
      <dgm:prSet/>
      <dgm:spPr/>
    </dgm:pt>
    <dgm:pt modelId="{10B139F6-BA5F-4E69-97F8-571D53A0E556}" type="pres">
      <dgm:prSet presAssocID="{4DF09590-22CF-4E80-A772-A28478E200BE}" presName="CompostProcess" presStyleCnt="0">
        <dgm:presLayoutVars>
          <dgm:dir/>
          <dgm:resizeHandles val="exact"/>
        </dgm:presLayoutVars>
      </dgm:prSet>
      <dgm:spPr/>
    </dgm:pt>
    <dgm:pt modelId="{CBA1ADB7-5679-4457-8E30-EEBA51DF606D}" type="pres">
      <dgm:prSet presAssocID="{4DF09590-22CF-4E80-A772-A28478E200BE}" presName="arrow" presStyleLbl="bgShp" presStyleIdx="0" presStyleCnt="1"/>
      <dgm:spPr/>
    </dgm:pt>
    <dgm:pt modelId="{BA75A124-90AA-4D04-851A-94938B20D816}" type="pres">
      <dgm:prSet presAssocID="{4DF09590-22CF-4E80-A772-A28478E200BE}" presName="linearProcess" presStyleCnt="0"/>
      <dgm:spPr/>
    </dgm:pt>
    <dgm:pt modelId="{B802AF59-CB74-4FAF-B03C-FC7E203DE53F}" type="pres">
      <dgm:prSet presAssocID="{41527DA3-E894-4468-A149-1664F31AE697}" presName="textNode" presStyleLbl="node1" presStyleIdx="0" presStyleCnt="5">
        <dgm:presLayoutVars>
          <dgm:bulletEnabled val="1"/>
        </dgm:presLayoutVars>
      </dgm:prSet>
      <dgm:spPr/>
    </dgm:pt>
    <dgm:pt modelId="{B2F90F2A-F6DA-4408-A4A9-126E92EB35EB}" type="pres">
      <dgm:prSet presAssocID="{866FD148-B6A0-4492-A158-EE04BCF17F6C}" presName="sibTrans" presStyleCnt="0"/>
      <dgm:spPr/>
    </dgm:pt>
    <dgm:pt modelId="{EF3F9507-2728-432B-99C5-B79DF9DF51C1}" type="pres">
      <dgm:prSet presAssocID="{11AC74A5-DBF1-4FAE-AEAB-CEA75A545CBB}" presName="textNode" presStyleLbl="node1" presStyleIdx="1" presStyleCnt="5">
        <dgm:presLayoutVars>
          <dgm:bulletEnabled val="1"/>
        </dgm:presLayoutVars>
      </dgm:prSet>
      <dgm:spPr/>
    </dgm:pt>
    <dgm:pt modelId="{22535EDE-7372-4706-9376-896C9E4D868C}" type="pres">
      <dgm:prSet presAssocID="{ADA3597B-2379-4BE1-B287-0240DED8DC5A}" presName="sibTrans" presStyleCnt="0"/>
      <dgm:spPr/>
    </dgm:pt>
    <dgm:pt modelId="{113D2D0E-36E8-4A79-9BAA-B9A5CE2F2D98}" type="pres">
      <dgm:prSet presAssocID="{30CFEC3C-7F3F-4E8B-B8D5-EEB9156D5B8E}" presName="textNode" presStyleLbl="node1" presStyleIdx="2" presStyleCnt="5">
        <dgm:presLayoutVars>
          <dgm:bulletEnabled val="1"/>
        </dgm:presLayoutVars>
      </dgm:prSet>
      <dgm:spPr/>
    </dgm:pt>
    <dgm:pt modelId="{735C05BA-0B1A-4177-8A03-8157D6B82326}" type="pres">
      <dgm:prSet presAssocID="{E7B3764D-C0B5-43DB-89A9-40C988CE9618}" presName="sibTrans" presStyleCnt="0"/>
      <dgm:spPr/>
    </dgm:pt>
    <dgm:pt modelId="{FDA683F5-291F-4894-A9F9-4BF809F2C21D}" type="pres">
      <dgm:prSet presAssocID="{D3996FD7-50EE-456A-A389-2FCBE122EEEC}" presName="textNode" presStyleLbl="node1" presStyleIdx="3" presStyleCnt="5">
        <dgm:presLayoutVars>
          <dgm:bulletEnabled val="1"/>
        </dgm:presLayoutVars>
      </dgm:prSet>
      <dgm:spPr/>
    </dgm:pt>
    <dgm:pt modelId="{ABEA0C16-9B6C-471C-9871-957F3C930387}" type="pres">
      <dgm:prSet presAssocID="{3EF50759-E90D-41AA-AA03-9205E004D621}" presName="sibTrans" presStyleCnt="0"/>
      <dgm:spPr/>
    </dgm:pt>
    <dgm:pt modelId="{99E3F223-E682-477C-8B01-45FC8FE07EDA}" type="pres">
      <dgm:prSet presAssocID="{987C35F3-66A3-40E8-90E0-D6F57270C737}" presName="textNode" presStyleLbl="node1" presStyleIdx="4" presStyleCnt="5">
        <dgm:presLayoutVars>
          <dgm:bulletEnabled val="1"/>
        </dgm:presLayoutVars>
      </dgm:prSet>
      <dgm:spPr/>
    </dgm:pt>
  </dgm:ptLst>
  <dgm:cxnLst>
    <dgm:cxn modelId="{9908C701-143A-43A8-BEC7-61B6F8833E62}" srcId="{4DF09590-22CF-4E80-A772-A28478E200BE}" destId="{11AC74A5-DBF1-4FAE-AEAB-CEA75A545CBB}" srcOrd="1" destOrd="0" parTransId="{861C96D4-DC24-4FAA-B3DA-C76FBC8CE8D6}" sibTransId="{ADA3597B-2379-4BE1-B287-0240DED8DC5A}"/>
    <dgm:cxn modelId="{CFC3431C-6448-4F67-9093-8476494DD633}" srcId="{4DF09590-22CF-4E80-A772-A28478E200BE}" destId="{41527DA3-E894-4468-A149-1664F31AE697}" srcOrd="0" destOrd="0" parTransId="{564E8827-92FF-4DAA-ADBF-DD880DC28CF3}" sibTransId="{866FD148-B6A0-4492-A158-EE04BCF17F6C}"/>
    <dgm:cxn modelId="{0B53AA27-BD8B-4B9B-A308-4E665E12BD26}" type="presOf" srcId="{86CD8A08-110D-45D0-8465-EDF24157DF56}" destId="{B802AF59-CB74-4FAF-B03C-FC7E203DE53F}" srcOrd="0" destOrd="1" presId="urn:microsoft.com/office/officeart/2005/8/layout/hProcess9"/>
    <dgm:cxn modelId="{B2D86C2C-78B3-48C0-BB0E-34C93A4494B9}" type="presOf" srcId="{71517CA6-9D91-4E7A-88C0-4F56788EF684}" destId="{B802AF59-CB74-4FAF-B03C-FC7E203DE53F}" srcOrd="0" destOrd="2" presId="urn:microsoft.com/office/officeart/2005/8/layout/hProcess9"/>
    <dgm:cxn modelId="{223BC23F-19F9-4266-9378-BF37534C691E}" srcId="{41527DA3-E894-4468-A149-1664F31AE697}" destId="{86CD8A08-110D-45D0-8465-EDF24157DF56}" srcOrd="0" destOrd="0" parTransId="{34F18A5F-81F2-437D-B5C0-CA010DC475C0}" sibTransId="{1ABEECB2-53AB-435C-864F-1433664B35C3}"/>
    <dgm:cxn modelId="{4566476B-E452-48D9-A068-B529FF1E757A}" type="presOf" srcId="{11AC74A5-DBF1-4FAE-AEAB-CEA75A545CBB}" destId="{EF3F9507-2728-432B-99C5-B79DF9DF51C1}" srcOrd="0" destOrd="0" presId="urn:microsoft.com/office/officeart/2005/8/layout/hProcess9"/>
    <dgm:cxn modelId="{824B3B5A-37D1-4FC8-82C9-92621AE3259D}" type="presOf" srcId="{D3996FD7-50EE-456A-A389-2FCBE122EEEC}" destId="{FDA683F5-291F-4894-A9F9-4BF809F2C21D}" srcOrd="0" destOrd="0" presId="urn:microsoft.com/office/officeart/2005/8/layout/hProcess9"/>
    <dgm:cxn modelId="{177C3F86-2823-4050-87D2-204DA5535893}" type="presOf" srcId="{41527DA3-E894-4468-A149-1664F31AE697}" destId="{B802AF59-CB74-4FAF-B03C-FC7E203DE53F}" srcOrd="0" destOrd="0" presId="urn:microsoft.com/office/officeart/2005/8/layout/hProcess9"/>
    <dgm:cxn modelId="{9DB412A2-D683-4270-BD3C-9C1CAFF935E1}" srcId="{4DF09590-22CF-4E80-A772-A28478E200BE}" destId="{30CFEC3C-7F3F-4E8B-B8D5-EEB9156D5B8E}" srcOrd="2" destOrd="0" parTransId="{6D5FE4BF-B24B-4F2C-AE1E-7E7E9F931010}" sibTransId="{E7B3764D-C0B5-43DB-89A9-40C988CE9618}"/>
    <dgm:cxn modelId="{1566B4B4-30C5-43C9-910B-54B01B7BD442}" type="presOf" srcId="{987C35F3-66A3-40E8-90E0-D6F57270C737}" destId="{99E3F223-E682-477C-8B01-45FC8FE07EDA}" srcOrd="0" destOrd="0" presId="urn:microsoft.com/office/officeart/2005/8/layout/hProcess9"/>
    <dgm:cxn modelId="{E1324EB9-05DC-4D8C-A611-EBDCA60DEE36}" srcId="{41527DA3-E894-4468-A149-1664F31AE697}" destId="{71517CA6-9D91-4E7A-88C0-4F56788EF684}" srcOrd="1" destOrd="0" parTransId="{5DB34E3B-8FA3-4B80-868A-17F50129D5C6}" sibTransId="{857A1CCE-3CC4-4585-B269-83C61D7EBBF9}"/>
    <dgm:cxn modelId="{AC8113D3-6384-4C87-8F5E-5FD90C04B251}" srcId="{4DF09590-22CF-4E80-A772-A28478E200BE}" destId="{987C35F3-66A3-40E8-90E0-D6F57270C737}" srcOrd="4" destOrd="0" parTransId="{568904A3-F56B-42E8-8FD8-FE00BCB932BB}" sibTransId="{45B54CAF-DE19-4A1D-BD8A-EFABB41EBBF8}"/>
    <dgm:cxn modelId="{6A4999D3-8FEA-4CFB-8FC6-8CCC2780CC4E}" type="presOf" srcId="{30CFEC3C-7F3F-4E8B-B8D5-EEB9156D5B8E}" destId="{113D2D0E-36E8-4A79-9BAA-B9A5CE2F2D98}" srcOrd="0" destOrd="0" presId="urn:microsoft.com/office/officeart/2005/8/layout/hProcess9"/>
    <dgm:cxn modelId="{457E73E0-D4CD-4EB6-AF97-276752E4939A}" srcId="{4DF09590-22CF-4E80-A772-A28478E200BE}" destId="{D3996FD7-50EE-456A-A389-2FCBE122EEEC}" srcOrd="3" destOrd="0" parTransId="{F00FD767-6198-436F-946A-721C6BDA0EBE}" sibTransId="{3EF50759-E90D-41AA-AA03-9205E004D621}"/>
    <dgm:cxn modelId="{8EC9B0E5-9F4A-4015-BAB0-422A69E0962A}" type="presOf" srcId="{4DF09590-22CF-4E80-A772-A28478E200BE}" destId="{10B139F6-BA5F-4E69-97F8-571D53A0E556}" srcOrd="0" destOrd="0" presId="urn:microsoft.com/office/officeart/2005/8/layout/hProcess9"/>
    <dgm:cxn modelId="{AAC0F98B-9735-439F-952A-1D39C5E02587}" type="presParOf" srcId="{10B139F6-BA5F-4E69-97F8-571D53A0E556}" destId="{CBA1ADB7-5679-4457-8E30-EEBA51DF606D}" srcOrd="0" destOrd="0" presId="urn:microsoft.com/office/officeart/2005/8/layout/hProcess9"/>
    <dgm:cxn modelId="{76D3FF62-7818-433A-893A-5046E81E4BF1}" type="presParOf" srcId="{10B139F6-BA5F-4E69-97F8-571D53A0E556}" destId="{BA75A124-90AA-4D04-851A-94938B20D816}" srcOrd="1" destOrd="0" presId="urn:microsoft.com/office/officeart/2005/8/layout/hProcess9"/>
    <dgm:cxn modelId="{3D017B67-C34C-44FA-8ED3-440CADAFA80F}" type="presParOf" srcId="{BA75A124-90AA-4D04-851A-94938B20D816}" destId="{B802AF59-CB74-4FAF-B03C-FC7E203DE53F}" srcOrd="0" destOrd="0" presId="urn:microsoft.com/office/officeart/2005/8/layout/hProcess9"/>
    <dgm:cxn modelId="{7AAB8243-0CEB-4402-A58A-D128DA32ECB6}" type="presParOf" srcId="{BA75A124-90AA-4D04-851A-94938B20D816}" destId="{B2F90F2A-F6DA-4408-A4A9-126E92EB35EB}" srcOrd="1" destOrd="0" presId="urn:microsoft.com/office/officeart/2005/8/layout/hProcess9"/>
    <dgm:cxn modelId="{D6CD747D-BE75-46A4-B8EB-DFA3FC6A9938}" type="presParOf" srcId="{BA75A124-90AA-4D04-851A-94938B20D816}" destId="{EF3F9507-2728-432B-99C5-B79DF9DF51C1}" srcOrd="2" destOrd="0" presId="urn:microsoft.com/office/officeart/2005/8/layout/hProcess9"/>
    <dgm:cxn modelId="{F9C42E58-FA95-4BFC-B1D7-5B1230DC06E1}" type="presParOf" srcId="{BA75A124-90AA-4D04-851A-94938B20D816}" destId="{22535EDE-7372-4706-9376-896C9E4D868C}" srcOrd="3" destOrd="0" presId="urn:microsoft.com/office/officeart/2005/8/layout/hProcess9"/>
    <dgm:cxn modelId="{B5E9DA8A-4416-4B64-9A56-4F282A99B34F}" type="presParOf" srcId="{BA75A124-90AA-4D04-851A-94938B20D816}" destId="{113D2D0E-36E8-4A79-9BAA-B9A5CE2F2D98}" srcOrd="4" destOrd="0" presId="urn:microsoft.com/office/officeart/2005/8/layout/hProcess9"/>
    <dgm:cxn modelId="{2F1B8238-83D4-4395-933A-FF064303F5DB}" type="presParOf" srcId="{BA75A124-90AA-4D04-851A-94938B20D816}" destId="{735C05BA-0B1A-4177-8A03-8157D6B82326}" srcOrd="5" destOrd="0" presId="urn:microsoft.com/office/officeart/2005/8/layout/hProcess9"/>
    <dgm:cxn modelId="{F081A464-522A-4832-9088-D8AE7A2D9F23}" type="presParOf" srcId="{BA75A124-90AA-4D04-851A-94938B20D816}" destId="{FDA683F5-291F-4894-A9F9-4BF809F2C21D}" srcOrd="6" destOrd="0" presId="urn:microsoft.com/office/officeart/2005/8/layout/hProcess9"/>
    <dgm:cxn modelId="{14B4B634-8B95-4AFF-A409-F821EB60A41C}" type="presParOf" srcId="{BA75A124-90AA-4D04-851A-94938B20D816}" destId="{ABEA0C16-9B6C-471C-9871-957F3C930387}" srcOrd="7" destOrd="0" presId="urn:microsoft.com/office/officeart/2005/8/layout/hProcess9"/>
    <dgm:cxn modelId="{CB3E2252-2761-4A16-B080-AF93C4092A36}" type="presParOf" srcId="{BA75A124-90AA-4D04-851A-94938B20D816}" destId="{99E3F223-E682-477C-8B01-45FC8FE07EDA}"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D6B8A-481F-47C6-9175-9DDB53CA6FB8}">
      <dsp:nvSpPr>
        <dsp:cNvPr id="0" name=""/>
        <dsp:cNvSpPr/>
      </dsp:nvSpPr>
      <dsp:spPr>
        <a:xfrm>
          <a:off x="1937684" y="13496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7CA453-D9FE-47F7-9257-6EC4E6D1AC21}">
      <dsp:nvSpPr>
        <dsp:cNvPr id="0" name=""/>
        <dsp:cNvSpPr/>
      </dsp:nvSpPr>
      <dsp:spPr>
        <a:xfrm>
          <a:off x="749684" y="25493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What elements can help predict the financial success of a movie?</a:t>
          </a:r>
        </a:p>
      </dsp:txBody>
      <dsp:txXfrm>
        <a:off x="749684" y="2549312"/>
        <a:ext cx="4320000" cy="720000"/>
      </dsp:txXfrm>
    </dsp:sp>
    <dsp:sp modelId="{32750469-A592-450F-AFDB-4C77802002F9}">
      <dsp:nvSpPr>
        <dsp:cNvPr id="0" name=""/>
        <dsp:cNvSpPr/>
      </dsp:nvSpPr>
      <dsp:spPr>
        <a:xfrm>
          <a:off x="7013685" y="13496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C852DB-ECE8-47F9-9EAB-124E32B33C9A}">
      <dsp:nvSpPr>
        <dsp:cNvPr id="0" name=""/>
        <dsp:cNvSpPr/>
      </dsp:nvSpPr>
      <dsp:spPr>
        <a:xfrm>
          <a:off x="5825684" y="25493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How can those elements be used to predict such success?</a:t>
          </a:r>
        </a:p>
      </dsp:txBody>
      <dsp:txXfrm>
        <a:off x="5825684" y="2549312"/>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5393C-7655-40E8-B4D8-E69132337207}">
      <dsp:nvSpPr>
        <dsp:cNvPr id="0" name=""/>
        <dsp:cNvSpPr/>
      </dsp:nvSpPr>
      <dsp:spPr>
        <a:xfrm>
          <a:off x="0" y="2562579"/>
          <a:ext cx="10895369" cy="84109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Despite the fact we were two years late to the party, we decided to use the provided data set to attempt our own prediction using the machine learning library known as Scikit-Learn.</a:t>
          </a:r>
          <a:endParaRPr lang="en-US" sz="1800" kern="1200"/>
        </a:p>
      </dsp:txBody>
      <dsp:txXfrm>
        <a:off x="0" y="2562579"/>
        <a:ext cx="10895369" cy="841095"/>
      </dsp:txXfrm>
    </dsp:sp>
    <dsp:sp modelId="{BF70FE6D-76DB-4D9B-809D-113E8D73569E}">
      <dsp:nvSpPr>
        <dsp:cNvPr id="0" name=""/>
        <dsp:cNvSpPr/>
      </dsp:nvSpPr>
      <dsp:spPr>
        <a:xfrm rot="10800000">
          <a:off x="0" y="1281590"/>
          <a:ext cx="10895369" cy="1293605"/>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The challenge was to use an existing data set to predict a movie’s worldwide box office revenue.</a:t>
          </a:r>
          <a:endParaRPr lang="en-US" sz="1800" kern="1200"/>
        </a:p>
      </dsp:txBody>
      <dsp:txXfrm rot="10800000">
        <a:off x="0" y="1281590"/>
        <a:ext cx="10895369" cy="840546"/>
      </dsp:txXfrm>
    </dsp:sp>
    <dsp:sp modelId="{A4546739-E622-4BBA-933F-CA82CC1A98CF}">
      <dsp:nvSpPr>
        <dsp:cNvPr id="0" name=""/>
        <dsp:cNvSpPr/>
      </dsp:nvSpPr>
      <dsp:spPr>
        <a:xfrm rot="10800000">
          <a:off x="0" y="601"/>
          <a:ext cx="10895369" cy="1293605"/>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Two years ago, a competition was held on Kaggle.</a:t>
          </a:r>
          <a:endParaRPr lang="en-US" sz="1800" kern="1200"/>
        </a:p>
      </dsp:txBody>
      <dsp:txXfrm rot="10800000">
        <a:off x="0" y="601"/>
        <a:ext cx="10895369" cy="840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1ADB7-5679-4457-8E30-EEBA51DF606D}">
      <dsp:nvSpPr>
        <dsp:cNvPr id="0" name=""/>
        <dsp:cNvSpPr/>
      </dsp:nvSpPr>
      <dsp:spPr>
        <a:xfrm>
          <a:off x="670990" y="0"/>
          <a:ext cx="7604559" cy="4195481"/>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2AF59-CB74-4FAF-B03C-FC7E203DE53F}">
      <dsp:nvSpPr>
        <dsp:cNvPr id="0" name=""/>
        <dsp:cNvSpPr/>
      </dsp:nvSpPr>
      <dsp:spPr>
        <a:xfrm>
          <a:off x="3931"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Data Preparation</a:t>
          </a:r>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r>
            <a:rPr lang="en-US" sz="1000" kern="1200" dirty="0"/>
            <a:t>Use </a:t>
          </a:r>
          <a:r>
            <a:rPr lang="en-US" sz="1000" kern="1200" dirty="0" err="1"/>
            <a:t>CountVectorizer</a:t>
          </a:r>
          <a:r>
            <a:rPr lang="en-US" sz="1000" kern="1200" dirty="0"/>
            <a:t> method to create a matrix of token counts for “genre” and “language.”</a:t>
          </a:r>
        </a:p>
      </dsp:txBody>
      <dsp:txXfrm>
        <a:off x="85854" y="1340567"/>
        <a:ext cx="1555130" cy="1514346"/>
      </dsp:txXfrm>
    </dsp:sp>
    <dsp:sp modelId="{EF3F9507-2728-432B-99C5-B79DF9DF51C1}">
      <dsp:nvSpPr>
        <dsp:cNvPr id="0" name=""/>
        <dsp:cNvSpPr/>
      </dsp:nvSpPr>
      <dsp:spPr>
        <a:xfrm>
          <a:off x="1808856"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Split data into “train” and “test”</a:t>
          </a:r>
        </a:p>
      </dsp:txBody>
      <dsp:txXfrm>
        <a:off x="1890779" y="1340567"/>
        <a:ext cx="1555130" cy="1514346"/>
      </dsp:txXfrm>
    </dsp:sp>
    <dsp:sp modelId="{113D2D0E-36E8-4A79-9BAA-B9A5CE2F2D98}">
      <dsp:nvSpPr>
        <dsp:cNvPr id="0" name=""/>
        <dsp:cNvSpPr/>
      </dsp:nvSpPr>
      <dsp:spPr>
        <a:xfrm>
          <a:off x="3613782"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Train model with the “train” data</a:t>
          </a:r>
        </a:p>
      </dsp:txBody>
      <dsp:txXfrm>
        <a:off x="3695705" y="1340567"/>
        <a:ext cx="1555130" cy="1514346"/>
      </dsp:txXfrm>
    </dsp:sp>
    <dsp:sp modelId="{FDA683F5-291F-4894-A9F9-4BF809F2C21D}">
      <dsp:nvSpPr>
        <dsp:cNvPr id="0" name=""/>
        <dsp:cNvSpPr/>
      </dsp:nvSpPr>
      <dsp:spPr>
        <a:xfrm>
          <a:off x="5418707"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Test model with “test” data</a:t>
          </a:r>
        </a:p>
      </dsp:txBody>
      <dsp:txXfrm>
        <a:off x="5500630" y="1340567"/>
        <a:ext cx="1555130" cy="1514346"/>
      </dsp:txXfrm>
    </dsp:sp>
    <dsp:sp modelId="{99E3F223-E682-477C-8B01-45FC8FE07EDA}">
      <dsp:nvSpPr>
        <dsp:cNvPr id="0" name=""/>
        <dsp:cNvSpPr/>
      </dsp:nvSpPr>
      <dsp:spPr>
        <a:xfrm>
          <a:off x="7223632"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Score model</a:t>
          </a:r>
        </a:p>
      </dsp:txBody>
      <dsp:txXfrm>
        <a:off x="7305555" y="1340567"/>
        <a:ext cx="1555130" cy="15143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Project Three</a:t>
            </a:r>
          </a:p>
        </p:txBody>
      </p:sp>
      <p:sp>
        <p:nvSpPr>
          <p:cNvPr id="3" name="Subtitle 2"/>
          <p:cNvSpPr>
            <a:spLocks noGrp="1"/>
          </p:cNvSpPr>
          <p:nvPr>
            <p:ph type="subTitle" idx="1"/>
          </p:nvPr>
        </p:nvSpPr>
        <p:spPr/>
        <p:txBody>
          <a:bodyPr/>
          <a:lstStyle/>
          <a:p>
            <a:pPr algn="ctr"/>
            <a:r>
              <a:rPr lang="en-US" dirty="0"/>
              <a:t>How to become a Hollywood millionaire</a:t>
            </a:r>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4877-8E2D-4ECC-90A4-9B99B785FD4F}"/>
              </a:ext>
            </a:extLst>
          </p:cNvPr>
          <p:cNvSpPr>
            <a:spLocks noGrp="1"/>
          </p:cNvSpPr>
          <p:nvPr>
            <p:ph type="title"/>
          </p:nvPr>
        </p:nvSpPr>
        <p:spPr>
          <a:xfrm>
            <a:off x="1683171" y="605121"/>
            <a:ext cx="8825657" cy="566738"/>
          </a:xfrm>
        </p:spPr>
        <p:txBody>
          <a:bodyPr anchor="t">
            <a:noAutofit/>
          </a:bodyPr>
          <a:lstStyle/>
          <a:p>
            <a:pPr algn="ctr"/>
            <a:r>
              <a:rPr lang="en-US" sz="4400" dirty="0"/>
              <a:t>R</a:t>
            </a:r>
            <a:r>
              <a:rPr lang="en-US" sz="4400" baseline="30000" dirty="0"/>
              <a:t>2 </a:t>
            </a:r>
            <a:r>
              <a:rPr lang="en-US" sz="4400" dirty="0"/>
              <a:t>Score</a:t>
            </a:r>
          </a:p>
        </p:txBody>
      </p:sp>
      <p:sp>
        <p:nvSpPr>
          <p:cNvPr id="6" name="TextBox 5">
            <a:extLst>
              <a:ext uri="{FF2B5EF4-FFF2-40B4-BE49-F238E27FC236}">
                <a16:creationId xmlns:a16="http://schemas.microsoft.com/office/drawing/2014/main" id="{33437A2B-F4C4-479C-AE5A-FC93ADCD0AE3}"/>
              </a:ext>
            </a:extLst>
          </p:cNvPr>
          <p:cNvSpPr txBox="1"/>
          <p:nvPr/>
        </p:nvSpPr>
        <p:spPr>
          <a:xfrm>
            <a:off x="934994" y="3612666"/>
            <a:ext cx="10037806" cy="646331"/>
          </a:xfrm>
          <a:prstGeom prst="rect">
            <a:avLst/>
          </a:prstGeom>
          <a:noFill/>
        </p:spPr>
        <p:txBody>
          <a:bodyPr wrap="square" rtlCol="0">
            <a:spAutoFit/>
          </a:bodyPr>
          <a:lstStyle/>
          <a:p>
            <a:r>
              <a:rPr lang="en-US" dirty="0"/>
              <a:t>Translation: Almost 90% of the variance in our prediction of gross revenue is predictable based on our inputs.</a:t>
            </a:r>
          </a:p>
        </p:txBody>
      </p:sp>
      <p:pic>
        <p:nvPicPr>
          <p:cNvPr id="16" name="Picture 15">
            <a:extLst>
              <a:ext uri="{FF2B5EF4-FFF2-40B4-BE49-F238E27FC236}">
                <a16:creationId xmlns:a16="http://schemas.microsoft.com/office/drawing/2014/main" id="{FD569E14-03C0-4CE7-80F5-8883FA8535A1}"/>
              </a:ext>
            </a:extLst>
          </p:cNvPr>
          <p:cNvPicPr>
            <a:picLocks noChangeAspect="1"/>
          </p:cNvPicPr>
          <p:nvPr/>
        </p:nvPicPr>
        <p:blipFill>
          <a:blip r:embed="rId2"/>
          <a:stretch>
            <a:fillRect/>
          </a:stretch>
        </p:blipFill>
        <p:spPr>
          <a:xfrm>
            <a:off x="2857027" y="1716904"/>
            <a:ext cx="6477947" cy="1429949"/>
          </a:xfrm>
          <a:prstGeom prst="rect">
            <a:avLst/>
          </a:prstGeom>
        </p:spPr>
      </p:pic>
    </p:spTree>
    <p:extLst>
      <p:ext uri="{BB962C8B-B14F-4D97-AF65-F5344CB8AC3E}">
        <p14:creationId xmlns:p14="http://schemas.microsoft.com/office/powerpoint/2010/main" val="147314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4316-3772-475D-96ED-21B9AFE3E28D}"/>
              </a:ext>
            </a:extLst>
          </p:cNvPr>
          <p:cNvSpPr>
            <a:spLocks noGrp="1"/>
          </p:cNvSpPr>
          <p:nvPr>
            <p:ph type="title"/>
          </p:nvPr>
        </p:nvSpPr>
        <p:spPr/>
        <p:txBody>
          <a:bodyPr/>
          <a:lstStyle/>
          <a:p>
            <a:r>
              <a:rPr lang="en-US" dirty="0"/>
              <a:t>Feature Importance	</a:t>
            </a:r>
          </a:p>
        </p:txBody>
      </p:sp>
      <p:pic>
        <p:nvPicPr>
          <p:cNvPr id="5" name="Content Placeholder 4" descr="Chart&#10;&#10;Description automatically generated">
            <a:extLst>
              <a:ext uri="{FF2B5EF4-FFF2-40B4-BE49-F238E27FC236}">
                <a16:creationId xmlns:a16="http://schemas.microsoft.com/office/drawing/2014/main" id="{93574A0C-4899-4E96-AEB3-91E0D80D116B}"/>
              </a:ext>
            </a:extLst>
          </p:cNvPr>
          <p:cNvPicPr>
            <a:picLocks noGrp="1" noChangeAspect="1"/>
          </p:cNvPicPr>
          <p:nvPr>
            <p:ph idx="1"/>
          </p:nvPr>
        </p:nvPicPr>
        <p:blipFill>
          <a:blip r:embed="rId2"/>
          <a:stretch>
            <a:fillRect/>
          </a:stretch>
        </p:blipFill>
        <p:spPr>
          <a:xfrm>
            <a:off x="2905944" y="1583082"/>
            <a:ext cx="5341888" cy="4195762"/>
          </a:xfrm>
        </p:spPr>
      </p:pic>
    </p:spTree>
    <p:extLst>
      <p:ext uri="{BB962C8B-B14F-4D97-AF65-F5344CB8AC3E}">
        <p14:creationId xmlns:p14="http://schemas.microsoft.com/office/powerpoint/2010/main" val="246107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7E7CFB-C07C-4A1E-9530-98041DB3BF74}"/>
              </a:ext>
            </a:extLst>
          </p:cNvPr>
          <p:cNvSpPr>
            <a:spLocks noGrp="1"/>
          </p:cNvSpPr>
          <p:nvPr>
            <p:ph type="title"/>
          </p:nvPr>
        </p:nvSpPr>
        <p:spPr>
          <a:xfrm>
            <a:off x="648930" y="629267"/>
            <a:ext cx="9252154" cy="1016654"/>
          </a:xfrm>
        </p:spPr>
        <p:txBody>
          <a:bodyPr>
            <a:normAutofit/>
          </a:bodyPr>
          <a:lstStyle/>
          <a:p>
            <a:r>
              <a:rPr lang="en-US">
                <a:solidFill>
                  <a:srgbClr val="EBEBEB"/>
                </a:solidFill>
              </a:rPr>
              <a:t>Project Three</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C38274F9-B451-4137-AF53-E4BA51ECDE28}"/>
              </a:ext>
            </a:extLst>
          </p:cNvPr>
          <p:cNvGraphicFramePr>
            <a:graphicFrameLocks noGrp="1"/>
          </p:cNvGraphicFramePr>
          <p:nvPr>
            <p:ph idx="1"/>
            <p:extLst>
              <p:ext uri="{D42A27DB-BD31-4B8C-83A1-F6EECF244321}">
                <p14:modId xmlns:p14="http://schemas.microsoft.com/office/powerpoint/2010/main" val="373496706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148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A3383AF-5E8B-41BB-AEE9-4ADB8C58BB51}"/>
              </a:ext>
            </a:extLst>
          </p:cNvPr>
          <p:cNvSpPr>
            <a:spLocks noGrp="1"/>
          </p:cNvSpPr>
          <p:nvPr>
            <p:ph type="title"/>
          </p:nvPr>
        </p:nvSpPr>
        <p:spPr>
          <a:xfrm>
            <a:off x="648930" y="629267"/>
            <a:ext cx="9252154" cy="1016654"/>
          </a:xfrm>
        </p:spPr>
        <p:txBody>
          <a:bodyPr>
            <a:normAutofit/>
          </a:bodyPr>
          <a:lstStyle/>
          <a:p>
            <a:r>
              <a:rPr lang="en-US">
                <a:solidFill>
                  <a:srgbClr val="EBEBEB"/>
                </a:solidFill>
              </a:rPr>
              <a:t>Data</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2F11E5E-0180-4764-B204-1CA3E337E1A8}"/>
              </a:ext>
            </a:extLst>
          </p:cNvPr>
          <p:cNvGraphicFramePr>
            <a:graphicFrameLocks noGrp="1"/>
          </p:cNvGraphicFramePr>
          <p:nvPr>
            <p:ph idx="1"/>
            <p:extLst>
              <p:ext uri="{D42A27DB-BD31-4B8C-83A1-F6EECF244321}">
                <p14:modId xmlns:p14="http://schemas.microsoft.com/office/powerpoint/2010/main" val="307164683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8067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5E71-1806-47BD-9076-7568E583E6CC}"/>
              </a:ext>
            </a:extLst>
          </p:cNvPr>
          <p:cNvSpPr>
            <a:spLocks noGrp="1"/>
          </p:cNvSpPr>
          <p:nvPr>
            <p:ph type="title"/>
          </p:nvPr>
        </p:nvSpPr>
        <p:spPr/>
        <p:txBody>
          <a:bodyPr/>
          <a:lstStyle/>
          <a:p>
            <a:pPr algn="ctr"/>
            <a:r>
              <a:rPr lang="en-US" dirty="0">
                <a:solidFill>
                  <a:srgbClr val="FFFFFF"/>
                </a:solidFill>
              </a:rPr>
              <a:t>Which type of model to use?</a:t>
            </a:r>
            <a:endParaRPr lang="en-US" dirty="0"/>
          </a:p>
        </p:txBody>
      </p:sp>
      <p:sp>
        <p:nvSpPr>
          <p:cNvPr id="3" name="Text Placeholder 2">
            <a:extLst>
              <a:ext uri="{FF2B5EF4-FFF2-40B4-BE49-F238E27FC236}">
                <a16:creationId xmlns:a16="http://schemas.microsoft.com/office/drawing/2014/main" id="{5CF0F659-DB42-4951-B8CC-30D8AAEAC2B6}"/>
              </a:ext>
            </a:extLst>
          </p:cNvPr>
          <p:cNvSpPr>
            <a:spLocks noGrp="1"/>
          </p:cNvSpPr>
          <p:nvPr>
            <p:ph type="body" idx="1"/>
          </p:nvPr>
        </p:nvSpPr>
        <p:spPr/>
        <p:txBody>
          <a:bodyPr/>
          <a:lstStyle/>
          <a:p>
            <a:r>
              <a:rPr lang="en-US" dirty="0"/>
              <a:t>Considerations</a:t>
            </a:r>
          </a:p>
        </p:txBody>
      </p:sp>
      <p:sp>
        <p:nvSpPr>
          <p:cNvPr id="4" name="Content Placeholder 3">
            <a:extLst>
              <a:ext uri="{FF2B5EF4-FFF2-40B4-BE49-F238E27FC236}">
                <a16:creationId xmlns:a16="http://schemas.microsoft.com/office/drawing/2014/main" id="{2E37F898-5DDB-41E3-BB60-9E99EEC34473}"/>
              </a:ext>
            </a:extLst>
          </p:cNvPr>
          <p:cNvSpPr>
            <a:spLocks noGrp="1"/>
          </p:cNvSpPr>
          <p:nvPr>
            <p:ph sz="half" idx="2"/>
          </p:nvPr>
        </p:nvSpPr>
        <p:spPr/>
        <p:txBody>
          <a:bodyPr>
            <a:normAutofit fontScale="92500" lnSpcReduction="10000"/>
          </a:bodyPr>
          <a:lstStyle/>
          <a:p>
            <a:r>
              <a:rPr lang="en-US" dirty="0"/>
              <a:t>We’re noobs.</a:t>
            </a:r>
          </a:p>
          <a:p>
            <a:r>
              <a:rPr lang="en-US" dirty="0"/>
              <a:t>Our dataset was “relatively” small.</a:t>
            </a:r>
          </a:p>
          <a:p>
            <a:r>
              <a:rPr lang="en-US" dirty="0"/>
              <a:t>The time frame was...compressed.</a:t>
            </a:r>
          </a:p>
          <a:p>
            <a:r>
              <a:rPr lang="en-US" dirty="0"/>
              <a:t>We wanted to know which inputs were most important to the prediction. </a:t>
            </a:r>
          </a:p>
          <a:p>
            <a:endParaRPr lang="en-US" dirty="0"/>
          </a:p>
        </p:txBody>
      </p:sp>
      <p:sp>
        <p:nvSpPr>
          <p:cNvPr id="5" name="Text Placeholder 4">
            <a:extLst>
              <a:ext uri="{FF2B5EF4-FFF2-40B4-BE49-F238E27FC236}">
                <a16:creationId xmlns:a16="http://schemas.microsoft.com/office/drawing/2014/main" id="{9C0E6F30-9B54-4FC6-9E9B-5B90843FA525}"/>
              </a:ext>
            </a:extLst>
          </p:cNvPr>
          <p:cNvSpPr>
            <a:spLocks noGrp="1"/>
          </p:cNvSpPr>
          <p:nvPr>
            <p:ph type="body" sz="quarter" idx="3"/>
          </p:nvPr>
        </p:nvSpPr>
        <p:spPr/>
        <p:txBody>
          <a:bodyPr/>
          <a:lstStyle/>
          <a:p>
            <a:r>
              <a:rPr lang="en-US" dirty="0"/>
              <a:t>Factors	</a:t>
            </a:r>
          </a:p>
        </p:txBody>
      </p:sp>
      <p:sp>
        <p:nvSpPr>
          <p:cNvPr id="6" name="Content Placeholder 5">
            <a:extLst>
              <a:ext uri="{FF2B5EF4-FFF2-40B4-BE49-F238E27FC236}">
                <a16:creationId xmlns:a16="http://schemas.microsoft.com/office/drawing/2014/main" id="{F454839F-A719-4DA6-BA49-E9A2F89EACDD}"/>
              </a:ext>
            </a:extLst>
          </p:cNvPr>
          <p:cNvSpPr>
            <a:spLocks noGrp="1"/>
          </p:cNvSpPr>
          <p:nvPr>
            <p:ph sz="quarter" idx="4"/>
          </p:nvPr>
        </p:nvSpPr>
        <p:spPr/>
        <p:txBody>
          <a:bodyPr>
            <a:normAutofit fontScale="92500" lnSpcReduction="10000"/>
          </a:bodyPr>
          <a:lstStyle/>
          <a:p>
            <a:r>
              <a:rPr lang="en-US" dirty="0"/>
              <a:t>Random forest algorithms are relatively simple.</a:t>
            </a:r>
          </a:p>
          <a:p>
            <a:r>
              <a:rPr lang="en-US" dirty="0"/>
              <a:t>This makes it ideal for a group of noobs with a deadline.</a:t>
            </a:r>
          </a:p>
          <a:p>
            <a:r>
              <a:rPr lang="en-US" dirty="0"/>
              <a:t>Random forest algorithms are ideal for high-dimensional datasets (another relative term, but we wanted to use several different attributes).</a:t>
            </a:r>
          </a:p>
          <a:p>
            <a:r>
              <a:rPr lang="en-US" dirty="0"/>
              <a:t>Random forest algorithms make it easy to know measure the relative importance of each feature on the prediction and </a:t>
            </a:r>
            <a:r>
              <a:rPr lang="en-US" dirty="0" err="1"/>
              <a:t>Sklearn</a:t>
            </a:r>
            <a:r>
              <a:rPr lang="en-US" dirty="0"/>
              <a:t> provides an easy tool for such an analysis.</a:t>
            </a:r>
          </a:p>
        </p:txBody>
      </p:sp>
    </p:spTree>
    <p:extLst>
      <p:ext uri="{BB962C8B-B14F-4D97-AF65-F5344CB8AC3E}">
        <p14:creationId xmlns:p14="http://schemas.microsoft.com/office/powerpoint/2010/main" val="378199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5DD7-BD9E-43DB-8568-748FEEB33323}"/>
              </a:ext>
            </a:extLst>
          </p:cNvPr>
          <p:cNvSpPr>
            <a:spLocks noGrp="1"/>
          </p:cNvSpPr>
          <p:nvPr>
            <p:ph type="title"/>
          </p:nvPr>
        </p:nvSpPr>
        <p:spPr/>
        <p:txBody>
          <a:bodyPr/>
          <a:lstStyle/>
          <a:p>
            <a:r>
              <a:rPr lang="en-US" dirty="0"/>
              <a:t>Attempted models	</a:t>
            </a:r>
          </a:p>
        </p:txBody>
      </p:sp>
      <p:sp>
        <p:nvSpPr>
          <p:cNvPr id="3" name="Content Placeholder 2">
            <a:extLst>
              <a:ext uri="{FF2B5EF4-FFF2-40B4-BE49-F238E27FC236}">
                <a16:creationId xmlns:a16="http://schemas.microsoft.com/office/drawing/2014/main" id="{48D70D72-92E9-4648-A40A-57D81A1AE983}"/>
              </a:ext>
            </a:extLst>
          </p:cNvPr>
          <p:cNvSpPr>
            <a:spLocks noGrp="1"/>
          </p:cNvSpPr>
          <p:nvPr>
            <p:ph idx="1"/>
          </p:nvPr>
        </p:nvSpPr>
        <p:spPr/>
        <p:txBody>
          <a:bodyPr/>
          <a:lstStyle/>
          <a:p>
            <a:r>
              <a:rPr lang="en-US" dirty="0"/>
              <a:t>Multiple Input Linear Regression</a:t>
            </a:r>
          </a:p>
          <a:p>
            <a:r>
              <a:rPr lang="en-US" dirty="0"/>
              <a:t>Random Forest Classifier</a:t>
            </a:r>
          </a:p>
          <a:p>
            <a:r>
              <a:rPr lang="en-US" dirty="0"/>
              <a:t>Random Forest Regression</a:t>
            </a:r>
          </a:p>
          <a:p>
            <a:r>
              <a:rPr lang="en-US" dirty="0"/>
              <a:t>Neural Network</a:t>
            </a:r>
          </a:p>
        </p:txBody>
      </p:sp>
    </p:spTree>
    <p:extLst>
      <p:ext uri="{BB962C8B-B14F-4D97-AF65-F5344CB8AC3E}">
        <p14:creationId xmlns:p14="http://schemas.microsoft.com/office/powerpoint/2010/main" val="163470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3AB9-D07C-4262-BC4D-8756CE11C267}"/>
              </a:ext>
            </a:extLst>
          </p:cNvPr>
          <p:cNvSpPr>
            <a:spLocks noGrp="1"/>
          </p:cNvSpPr>
          <p:nvPr>
            <p:ph type="title"/>
          </p:nvPr>
        </p:nvSpPr>
        <p:spPr/>
        <p:txBody>
          <a:bodyPr/>
          <a:lstStyle/>
          <a:p>
            <a:r>
              <a:rPr lang="en-US" dirty="0"/>
              <a:t>Data Analysis</a:t>
            </a:r>
            <a:br>
              <a:rPr lang="en-US" dirty="0"/>
            </a:br>
            <a:r>
              <a:rPr lang="en-US" sz="1200" dirty="0"/>
              <a:t>From this correlation heat map, we can see that gross revenue is strongly correlated to budget whereas least correlated to production company. </a:t>
            </a:r>
          </a:p>
        </p:txBody>
      </p:sp>
      <p:pic>
        <p:nvPicPr>
          <p:cNvPr id="4" name="Content Placeholder 3">
            <a:extLst>
              <a:ext uri="{FF2B5EF4-FFF2-40B4-BE49-F238E27FC236}">
                <a16:creationId xmlns:a16="http://schemas.microsoft.com/office/drawing/2014/main" id="{180F3E4F-BA0E-4478-A1EF-0DC18E507294}"/>
              </a:ext>
            </a:extLst>
          </p:cNvPr>
          <p:cNvPicPr>
            <a:picLocks noGrp="1" noChangeAspect="1"/>
          </p:cNvPicPr>
          <p:nvPr>
            <p:ph idx="1"/>
          </p:nvPr>
        </p:nvPicPr>
        <p:blipFill>
          <a:blip r:embed="rId2"/>
          <a:stretch>
            <a:fillRect/>
          </a:stretch>
        </p:blipFill>
        <p:spPr>
          <a:xfrm>
            <a:off x="490721" y="1877515"/>
            <a:ext cx="5065987" cy="3891914"/>
          </a:xfrm>
          <a:prstGeom prst="rect">
            <a:avLst/>
          </a:prstGeom>
        </p:spPr>
      </p:pic>
      <p:pic>
        <p:nvPicPr>
          <p:cNvPr id="5" name="Picture 4">
            <a:extLst>
              <a:ext uri="{FF2B5EF4-FFF2-40B4-BE49-F238E27FC236}">
                <a16:creationId xmlns:a16="http://schemas.microsoft.com/office/drawing/2014/main" id="{B714911C-DCEC-4B11-8C94-33F9D6011024}"/>
              </a:ext>
            </a:extLst>
          </p:cNvPr>
          <p:cNvPicPr>
            <a:picLocks noChangeAspect="1"/>
          </p:cNvPicPr>
          <p:nvPr/>
        </p:nvPicPr>
        <p:blipFill>
          <a:blip r:embed="rId3"/>
          <a:stretch>
            <a:fillRect/>
          </a:stretch>
        </p:blipFill>
        <p:spPr>
          <a:xfrm>
            <a:off x="6237138" y="1877514"/>
            <a:ext cx="5065987" cy="4023491"/>
          </a:xfrm>
          <a:prstGeom prst="rect">
            <a:avLst/>
          </a:prstGeom>
        </p:spPr>
      </p:pic>
    </p:spTree>
    <p:extLst>
      <p:ext uri="{BB962C8B-B14F-4D97-AF65-F5344CB8AC3E}">
        <p14:creationId xmlns:p14="http://schemas.microsoft.com/office/powerpoint/2010/main" val="6344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11F1-1A71-4EC6-B18D-B8D1ABA52A9D}"/>
              </a:ext>
            </a:extLst>
          </p:cNvPr>
          <p:cNvSpPr>
            <a:spLocks noGrp="1"/>
          </p:cNvSpPr>
          <p:nvPr>
            <p:ph type="title"/>
          </p:nvPr>
        </p:nvSpPr>
        <p:spPr/>
        <p:txBody>
          <a:bodyPr/>
          <a:lstStyle/>
          <a:p>
            <a:r>
              <a:rPr lang="en-US" dirty="0"/>
              <a:t>Gross Revenue Vs. duration</a:t>
            </a:r>
            <a:br>
              <a:rPr lang="en-US" dirty="0"/>
            </a:br>
            <a:r>
              <a:rPr lang="en-US" sz="1200" dirty="0"/>
              <a:t>the plot below shows duration in hour on x-axis and count of movies in on y axis, in this case see that most of the movie are between 1.5 to 3 hrs. and the movie that fall on this duration has highest revenue.</a:t>
            </a:r>
          </a:p>
        </p:txBody>
      </p:sp>
      <p:pic>
        <p:nvPicPr>
          <p:cNvPr id="4" name="Content Placeholder 3">
            <a:extLst>
              <a:ext uri="{FF2B5EF4-FFF2-40B4-BE49-F238E27FC236}">
                <a16:creationId xmlns:a16="http://schemas.microsoft.com/office/drawing/2014/main" id="{5B76FAFB-98CC-4812-AB4F-410707F7BCB3}"/>
              </a:ext>
            </a:extLst>
          </p:cNvPr>
          <p:cNvPicPr>
            <a:picLocks noGrp="1" noChangeAspect="1"/>
          </p:cNvPicPr>
          <p:nvPr>
            <p:ph idx="1"/>
          </p:nvPr>
        </p:nvPicPr>
        <p:blipFill>
          <a:blip r:embed="rId2"/>
          <a:stretch>
            <a:fillRect/>
          </a:stretch>
        </p:blipFill>
        <p:spPr>
          <a:xfrm>
            <a:off x="1103313" y="2288636"/>
            <a:ext cx="8947150" cy="3723766"/>
          </a:xfrm>
          <a:prstGeom prst="rect">
            <a:avLst/>
          </a:prstGeom>
        </p:spPr>
      </p:pic>
    </p:spTree>
    <p:extLst>
      <p:ext uri="{BB962C8B-B14F-4D97-AF65-F5344CB8AC3E}">
        <p14:creationId xmlns:p14="http://schemas.microsoft.com/office/powerpoint/2010/main" val="42704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BCEC-DD38-464C-910B-36D9247EF9C1}"/>
              </a:ext>
            </a:extLst>
          </p:cNvPr>
          <p:cNvSpPr>
            <a:spLocks noGrp="1"/>
          </p:cNvSpPr>
          <p:nvPr>
            <p:ph type="title"/>
          </p:nvPr>
        </p:nvSpPr>
        <p:spPr>
          <a:xfrm>
            <a:off x="646110" y="452717"/>
            <a:ext cx="11072923" cy="1596799"/>
          </a:xfrm>
        </p:spPr>
        <p:txBody>
          <a:bodyPr/>
          <a:lstStyle/>
          <a:p>
            <a:r>
              <a:rPr lang="en-US" dirty="0"/>
              <a:t>Release month and Budget vs. Revenue</a:t>
            </a:r>
            <a:br>
              <a:rPr lang="en-US" dirty="0"/>
            </a:br>
            <a:r>
              <a:rPr lang="en-US" sz="1200" dirty="0"/>
              <a:t>From this figure, we can see that movies released in </a:t>
            </a:r>
            <a:r>
              <a:rPr lang="en-US" sz="1200" dirty="0" err="1"/>
              <a:t>Jauary</a:t>
            </a:r>
            <a:r>
              <a:rPr lang="en-US" sz="1200" dirty="0"/>
              <a:t> and April have highest Gross revenue</a:t>
            </a:r>
            <a:r>
              <a:rPr lang="en-US" dirty="0"/>
              <a:t>. </a:t>
            </a:r>
            <a:r>
              <a:rPr lang="en-US" sz="1200" dirty="0"/>
              <a:t>Also, we can see that there is correlation between budget and revenue, but we are not clear of the degree of correlation </a:t>
            </a:r>
            <a:r>
              <a:rPr lang="en-US" sz="1200"/>
              <a:t>from this plot.</a:t>
            </a:r>
            <a:br>
              <a:rPr lang="en-US" dirty="0"/>
            </a:br>
            <a:endParaRPr lang="en-US" dirty="0"/>
          </a:p>
        </p:txBody>
      </p:sp>
      <p:pic>
        <p:nvPicPr>
          <p:cNvPr id="4" name="Content Placeholder 3">
            <a:extLst>
              <a:ext uri="{FF2B5EF4-FFF2-40B4-BE49-F238E27FC236}">
                <a16:creationId xmlns:a16="http://schemas.microsoft.com/office/drawing/2014/main" id="{DBE1F9BE-56F4-48F9-8C1B-0E3F367DC661}"/>
              </a:ext>
            </a:extLst>
          </p:cNvPr>
          <p:cNvPicPr>
            <a:picLocks noGrp="1" noChangeAspect="1"/>
          </p:cNvPicPr>
          <p:nvPr>
            <p:ph idx="1"/>
          </p:nvPr>
        </p:nvPicPr>
        <p:blipFill>
          <a:blip r:embed="rId2"/>
          <a:stretch>
            <a:fillRect/>
          </a:stretch>
        </p:blipFill>
        <p:spPr>
          <a:xfrm>
            <a:off x="7725103" y="2343805"/>
            <a:ext cx="4270953" cy="4239065"/>
          </a:xfrm>
          <a:prstGeom prst="rect">
            <a:avLst/>
          </a:prstGeom>
        </p:spPr>
      </p:pic>
      <p:pic>
        <p:nvPicPr>
          <p:cNvPr id="5" name="Content Placeholder 3">
            <a:extLst>
              <a:ext uri="{FF2B5EF4-FFF2-40B4-BE49-F238E27FC236}">
                <a16:creationId xmlns:a16="http://schemas.microsoft.com/office/drawing/2014/main" id="{10A3F8A5-16C4-46A8-B7A6-FCCACEF6CB80}"/>
              </a:ext>
            </a:extLst>
          </p:cNvPr>
          <p:cNvPicPr>
            <a:picLocks noChangeAspect="1"/>
          </p:cNvPicPr>
          <p:nvPr/>
        </p:nvPicPr>
        <p:blipFill>
          <a:blip r:embed="rId3"/>
          <a:stretch>
            <a:fillRect/>
          </a:stretch>
        </p:blipFill>
        <p:spPr>
          <a:xfrm>
            <a:off x="293914" y="2343806"/>
            <a:ext cx="7126389" cy="4239065"/>
          </a:xfrm>
          <a:prstGeom prst="rect">
            <a:avLst/>
          </a:prstGeom>
        </p:spPr>
      </p:pic>
    </p:spTree>
    <p:extLst>
      <p:ext uri="{BB962C8B-B14F-4D97-AF65-F5344CB8AC3E}">
        <p14:creationId xmlns:p14="http://schemas.microsoft.com/office/powerpoint/2010/main" val="53053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F08E-CCC0-408E-B2BE-C57097B206E0}"/>
              </a:ext>
            </a:extLst>
          </p:cNvPr>
          <p:cNvSpPr>
            <a:spLocks noGrp="1"/>
          </p:cNvSpPr>
          <p:nvPr>
            <p:ph type="title"/>
          </p:nvPr>
        </p:nvSpPr>
        <p:spPr>
          <a:xfrm>
            <a:off x="646111" y="452718"/>
            <a:ext cx="9404723" cy="1400530"/>
          </a:xfrm>
        </p:spPr>
        <p:txBody>
          <a:bodyPr>
            <a:normAutofit/>
          </a:bodyPr>
          <a:lstStyle/>
          <a:p>
            <a:r>
              <a:rPr lang="en-US" dirty="0"/>
              <a:t>Process</a:t>
            </a:r>
            <a:endParaRPr lang="en-US"/>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D7CD77BE-91AD-4D1C-B470-498B97737C0A}"/>
              </a:ext>
            </a:extLst>
          </p:cNvPr>
          <p:cNvGraphicFramePr>
            <a:graphicFrameLocks noGrp="1"/>
          </p:cNvGraphicFramePr>
          <p:nvPr>
            <p:ph idx="1"/>
            <p:extLst>
              <p:ext uri="{D42A27DB-BD31-4B8C-83A1-F6EECF244321}">
                <p14:modId xmlns:p14="http://schemas.microsoft.com/office/powerpoint/2010/main" val="2946418958"/>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2214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tf00001029_wac</Template>
  <TotalTime>474</TotalTime>
  <Words>433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Project Three</vt:lpstr>
      <vt:lpstr>Project Three</vt:lpstr>
      <vt:lpstr>Data</vt:lpstr>
      <vt:lpstr>Which type of model to use?</vt:lpstr>
      <vt:lpstr>Attempted models </vt:lpstr>
      <vt:lpstr>Data Analysis From this correlation heat map, we can see that gross revenue is strongly correlated to budget whereas least correlated to production company. </vt:lpstr>
      <vt:lpstr>Gross Revenue Vs. duration the plot below shows duration in hour on x-axis and count of movies in on y axis, in this case see that most of the movie are between 1.5 to 3 hrs. and the movie that fall on this duration has highest revenue.</vt:lpstr>
      <vt:lpstr>Release month and Budget vs. Revenue From this figure, we can see that movies released in Jauary and April have highest Gross revenue. Also, we can see that there is correlation between budget and revenue, but we are not clear of the degree of correlation from this plot. </vt:lpstr>
      <vt:lpstr>Process</vt:lpstr>
      <vt:lpstr>R2 Score</vt:lpstr>
      <vt:lpstr>Feature Importance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Three</dc:title>
  <dc:creator>Berry, Matthew J</dc:creator>
  <cp:lastModifiedBy>renuka pokharel</cp:lastModifiedBy>
  <cp:revision>20</cp:revision>
  <dcterms:created xsi:type="dcterms:W3CDTF">2021-06-01T21:08:20Z</dcterms:created>
  <dcterms:modified xsi:type="dcterms:W3CDTF">2021-06-02T06:01:29Z</dcterms:modified>
</cp:coreProperties>
</file>