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9" r:id="rId1"/>
    <p:sldMasterId id="2147483661" r:id="rId2"/>
  </p:sldMasterIdLst>
  <p:notesMasterIdLst>
    <p:notesMasterId r:id="rId5"/>
  </p:notesMasterIdLst>
  <p:sldIdLst>
    <p:sldId id="325" r:id="rId3"/>
    <p:sldId id="324" r:id="rId4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9900"/>
    <a:srgbClr val="680000"/>
    <a:srgbClr val="9A3E00"/>
    <a:srgbClr val="FF6600"/>
    <a:srgbClr val="6C5000"/>
    <a:srgbClr val="CC9900"/>
    <a:srgbClr val="CC0000"/>
    <a:srgbClr val="FDF7EE"/>
    <a:srgbClr val="F9E9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テーマ スタイル 1 - アクセント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中間スタイル 3 - アクセント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84" autoAdjust="0"/>
    <p:restoredTop sz="0" autoAdjust="0"/>
  </p:normalViewPr>
  <p:slideViewPr>
    <p:cSldViewPr snapToObjects="1">
      <p:cViewPr>
        <p:scale>
          <a:sx n="116" d="100"/>
          <a:sy n="116" d="100"/>
        </p:scale>
        <p:origin x="-992" y="-80"/>
      </p:cViewPr>
      <p:guideLst>
        <p:guide orient="horz" pos="4292"/>
        <p:guide pos="5738"/>
      </p:guideLst>
    </p:cSldViewPr>
  </p:slideViewPr>
  <p:outlineViewPr>
    <p:cViewPr>
      <p:scale>
        <a:sx n="33" d="100"/>
        <a:sy n="33" d="100"/>
      </p:scale>
      <p:origin x="0" y="438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52135A-CF7D-4615-9482-B4F97B9D8950}" type="datetimeFigureOut">
              <a:rPr kumimoji="1" lang="ja-JP" altLang="en-US" smtClean="0"/>
              <a:pPr/>
              <a:t>16/01/31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DEF6AA-C012-4C4D-A522-9C25638D8620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36233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図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60" y="2445"/>
            <a:ext cx="9144000" cy="6858000"/>
          </a:xfrm>
          <a:prstGeom prst="rect">
            <a:avLst/>
          </a:prstGeom>
        </p:spPr>
      </p:pic>
      <p:pic>
        <p:nvPicPr>
          <p:cNvPr id="12" name="図 11" descr="TIS_logomark_hor_slogan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660232" y="404712"/>
            <a:ext cx="2164056" cy="432000"/>
          </a:xfrm>
          <a:prstGeom prst="rect">
            <a:avLst/>
          </a:prstGeom>
        </p:spPr>
      </p:pic>
      <p:cxnSp>
        <p:nvCxnSpPr>
          <p:cNvPr id="13" name="直線コネクタ 12"/>
          <p:cNvCxnSpPr/>
          <p:nvPr userDrawn="1"/>
        </p:nvCxnSpPr>
        <p:spPr>
          <a:xfrm>
            <a:off x="576000" y="3784602"/>
            <a:ext cx="5291400" cy="1588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467544" y="3068960"/>
            <a:ext cx="6552728" cy="675506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200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kumimoji="1" lang="ja-JP" altLang="en-US" dirty="0" smtClean="0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467544" y="3861048"/>
            <a:ext cx="6552728" cy="2448272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40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マスター サブタイトルの書式設定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331" y="6574091"/>
            <a:ext cx="679261" cy="239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0452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435280" cy="504056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240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056709"/>
            <a:ext cx="8435280" cy="5544616"/>
          </a:xfrm>
          <a:prstGeom prst="rect">
            <a:avLst/>
          </a:prstGeom>
        </p:spPr>
        <p:txBody>
          <a:bodyPr wrap="square">
            <a:noAutofit/>
          </a:bodyPr>
          <a:lstStyle>
            <a:lvl1pPr marL="342900" indent="-342900">
              <a:spcAft>
                <a:spcPts val="1200"/>
              </a:spcAft>
              <a:buFont typeface="Wingdings" panose="05000000000000000000" pitchFamily="2" charset="2"/>
              <a:buChar char="l"/>
              <a:defRPr sz="200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742950" indent="-285750">
              <a:spcAft>
                <a:spcPts val="1200"/>
              </a:spcAft>
              <a:buFont typeface="Wingdings" panose="05000000000000000000" pitchFamily="2" charset="2"/>
              <a:buChar char="l"/>
              <a:defRPr sz="200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1143000" indent="-228600">
              <a:spcAft>
                <a:spcPts val="1200"/>
              </a:spcAft>
              <a:buFont typeface="Wingdings" panose="05000000000000000000" pitchFamily="2" charset="2"/>
              <a:buChar char="ü"/>
              <a:defRPr sz="180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600200" indent="-228600">
              <a:spcAft>
                <a:spcPts val="1200"/>
              </a:spcAft>
              <a:buFont typeface="Wingdings" panose="05000000000000000000" pitchFamily="2" charset="2"/>
              <a:buChar char="ü"/>
              <a:defRPr sz="180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2057400" indent="-228600">
              <a:spcAft>
                <a:spcPts val="1200"/>
              </a:spcAft>
              <a:buFont typeface="Wingdings" panose="05000000000000000000" pitchFamily="2" charset="2"/>
              <a:buChar char="ü"/>
              <a:defRPr sz="180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en-US" dirty="0"/>
          </a:p>
        </p:txBody>
      </p:sp>
      <p:pic>
        <p:nvPicPr>
          <p:cNvPr id="7" name="図 6" descr="TIS_logomark_hor_slogan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65800" y="44624"/>
            <a:ext cx="1442704" cy="288000"/>
          </a:xfrm>
          <a:prstGeom prst="rect">
            <a:avLst/>
          </a:prstGeom>
        </p:spPr>
      </p:pic>
      <p:cxnSp>
        <p:nvCxnSpPr>
          <p:cNvPr id="8" name="直線コネクタ 7"/>
          <p:cNvCxnSpPr/>
          <p:nvPr userDrawn="1"/>
        </p:nvCxnSpPr>
        <p:spPr>
          <a:xfrm>
            <a:off x="576000" y="980728"/>
            <a:ext cx="8030704" cy="1588"/>
          </a:xfrm>
          <a:prstGeom prst="line">
            <a:avLst/>
          </a:prstGeom>
          <a:ln w="3175">
            <a:solidFill>
              <a:srgbClr val="1BADB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スライド番号プレースホルダー 3"/>
          <p:cNvSpPr>
            <a:spLocks noGrp="1"/>
          </p:cNvSpPr>
          <p:nvPr>
            <p:ph type="sldNum" sz="quarter" idx="4"/>
          </p:nvPr>
        </p:nvSpPr>
        <p:spPr>
          <a:xfrm>
            <a:off x="8172400" y="6592267"/>
            <a:ext cx="936104" cy="2212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8348330A-E6CA-495B-9376-FC3EBDE344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943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 descr="TIS_logomark_hor_slogan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65800" y="44624"/>
            <a:ext cx="1442704" cy="288000"/>
          </a:xfrm>
          <a:prstGeom prst="rect">
            <a:avLst/>
          </a:prstGeom>
        </p:spPr>
      </p:pic>
      <p:sp>
        <p:nvSpPr>
          <p:cNvPr id="12" name="スライド番号プレースホルダー 3"/>
          <p:cNvSpPr>
            <a:spLocks noGrp="1"/>
          </p:cNvSpPr>
          <p:nvPr>
            <p:ph type="sldNum" sz="quarter" idx="4"/>
          </p:nvPr>
        </p:nvSpPr>
        <p:spPr>
          <a:xfrm>
            <a:off x="8172400" y="6592267"/>
            <a:ext cx="936104" cy="2212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8348330A-E6CA-495B-9376-FC3EBDE344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105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_THANK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 descr="TIS_logomark_hor_slogan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768600" y="3642177"/>
            <a:ext cx="3606759" cy="720000"/>
          </a:xfrm>
          <a:prstGeom prst="rect">
            <a:avLst/>
          </a:prstGeom>
        </p:spPr>
      </p:pic>
      <p:cxnSp>
        <p:nvCxnSpPr>
          <p:cNvPr id="3" name="直線コネクタ 2"/>
          <p:cNvCxnSpPr/>
          <p:nvPr userDrawn="1"/>
        </p:nvCxnSpPr>
        <p:spPr>
          <a:xfrm>
            <a:off x="2362200" y="3276600"/>
            <a:ext cx="4419600" cy="1588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11"/>
          <p:cNvSpPr txBox="1"/>
          <p:nvPr userDrawn="1"/>
        </p:nvSpPr>
        <p:spPr>
          <a:xfrm>
            <a:off x="2946400" y="2564904"/>
            <a:ext cx="3251200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600" spc="300" dirty="0" smtClean="0">
                <a:solidFill>
                  <a:schemeClr val="accent5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THANK YOU</a:t>
            </a:r>
            <a:endParaRPr kumimoji="1" lang="ja-JP" altLang="en-US" sz="3600" spc="300" dirty="0">
              <a:solidFill>
                <a:schemeClr val="accent5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712619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_ご挨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 descr="TIS_logomark_hor_slogan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768621" y="3642177"/>
            <a:ext cx="3606759" cy="720000"/>
          </a:xfrm>
          <a:prstGeom prst="rect">
            <a:avLst/>
          </a:prstGeom>
        </p:spPr>
      </p:pic>
      <p:cxnSp>
        <p:nvCxnSpPr>
          <p:cNvPr id="3" name="直線コネクタ 2"/>
          <p:cNvCxnSpPr/>
          <p:nvPr userDrawn="1"/>
        </p:nvCxnSpPr>
        <p:spPr>
          <a:xfrm>
            <a:off x="2362200" y="3276600"/>
            <a:ext cx="4419600" cy="1588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テキスト ボックス 3"/>
          <p:cNvSpPr txBox="1"/>
          <p:nvPr userDrawn="1"/>
        </p:nvSpPr>
        <p:spPr>
          <a:xfrm>
            <a:off x="2252548" y="2564904"/>
            <a:ext cx="4638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 smtClean="0">
                <a:solidFill>
                  <a:schemeClr val="accent1"/>
                </a:solidFill>
              </a:rPr>
              <a:t>ご清聴ありがとうございました</a:t>
            </a:r>
            <a:endParaRPr kumimoji="1" lang="ja-JP" altLang="en-US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18485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_ロ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 descr="TIS_logomark_hor_slogan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27447" y="2960968"/>
            <a:ext cx="4689107" cy="936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8275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 descr="TIS_logomark_hor_slogan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65800" y="44624"/>
            <a:ext cx="1442704" cy="288000"/>
          </a:xfrm>
          <a:prstGeom prst="rect">
            <a:avLst/>
          </a:prstGeom>
        </p:spPr>
      </p:pic>
      <p:sp>
        <p:nvSpPr>
          <p:cNvPr id="12" name="スライド番号プレースホルダー 3"/>
          <p:cNvSpPr>
            <a:spLocks noGrp="1"/>
          </p:cNvSpPr>
          <p:nvPr>
            <p:ph type="sldNum" sz="quarter" idx="4"/>
          </p:nvPr>
        </p:nvSpPr>
        <p:spPr>
          <a:xfrm>
            <a:off x="8172400" y="6592267"/>
            <a:ext cx="936104" cy="2212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8348330A-E6CA-495B-9376-FC3EBDE344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584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5" Type="http://schemas.openxmlformats.org/officeDocument/2006/relationships/image" Target="../media/image1.png"/><Relationship Id="rId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4" Type="http://schemas.openxmlformats.org/officeDocument/2006/relationships/slideLayout" Target="../slideLayouts/slideLayout7.xml"/><Relationship Id="rId5" Type="http://schemas.openxmlformats.org/officeDocument/2006/relationships/theme" Target="../theme/theme2.xml"/><Relationship Id="rId6" Type="http://schemas.openxmlformats.org/officeDocument/2006/relationships/image" Target="../media/image3.png"/><Relationship Id="rId7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2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6731"/>
          <a:stretch/>
        </p:blipFill>
        <p:spPr>
          <a:xfrm>
            <a:off x="0" y="0"/>
            <a:ext cx="298938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331" y="6574091"/>
            <a:ext cx="679261" cy="239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6347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2" r:id="rId2"/>
    <p:sldLayoutId id="2147483671" r:id="rId3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TIS_logomark_hor_slogan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65800" y="44624"/>
            <a:ext cx="1442704" cy="288000"/>
          </a:xfrm>
          <a:prstGeom prst="rect">
            <a:avLst/>
          </a:prstGeom>
        </p:spPr>
      </p:pic>
      <p:cxnSp>
        <p:nvCxnSpPr>
          <p:cNvPr id="4" name="直線コネクタ 3"/>
          <p:cNvCxnSpPr/>
          <p:nvPr/>
        </p:nvCxnSpPr>
        <p:spPr>
          <a:xfrm>
            <a:off x="576000" y="980728"/>
            <a:ext cx="8030704" cy="1588"/>
          </a:xfrm>
          <a:prstGeom prst="line">
            <a:avLst/>
          </a:prstGeom>
          <a:ln w="3175">
            <a:solidFill>
              <a:srgbClr val="1BADB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図 4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6731"/>
          <a:stretch/>
        </p:blipFill>
        <p:spPr>
          <a:xfrm>
            <a:off x="0" y="0"/>
            <a:ext cx="2989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634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8" r:id="rId2"/>
    <p:sldLayoutId id="2147483662" r:id="rId3"/>
    <p:sldLayoutId id="2147483673" r:id="rId4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48330A-E6CA-495B-9376-FC3EBDE344A3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79" name="正方形/長方形 78"/>
          <p:cNvSpPr/>
          <p:nvPr/>
        </p:nvSpPr>
        <p:spPr bwMode="auto">
          <a:xfrm>
            <a:off x="1573721" y="1989640"/>
            <a:ext cx="2160240" cy="333506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lIns="54000" tIns="28800" rIns="54000" bIns="28800" rtlCol="0" anchor="ctr">
            <a:noAutofit/>
          </a:bodyPr>
          <a:lstStyle/>
          <a:p>
            <a:pPr algn="ctr"/>
            <a:endParaRPr kumimoji="1" lang="ja-JP" altLang="en-US" sz="1600" dirty="0" smtClean="0">
              <a:solidFill>
                <a:schemeClr val="bg1"/>
              </a:solidFill>
            </a:endParaRPr>
          </a:p>
        </p:txBody>
      </p:sp>
      <p:sp>
        <p:nvSpPr>
          <p:cNvPr id="84" name="角丸四角形 83"/>
          <p:cNvSpPr/>
          <p:nvPr/>
        </p:nvSpPr>
        <p:spPr bwMode="auto">
          <a:xfrm flipH="1">
            <a:off x="2728656" y="2461939"/>
            <a:ext cx="751641" cy="549575"/>
          </a:xfrm>
          <a:prstGeom prst="roundRect">
            <a:avLst>
              <a:gd name="adj" fmla="val 10561"/>
            </a:avLst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lIns="54000" tIns="28800" rIns="54000" bIns="28800" rtlCol="0" anchor="ctr">
            <a:noAutofit/>
          </a:bodyPr>
          <a:lstStyle/>
          <a:p>
            <a:pPr algn="ctr"/>
            <a:endParaRPr kumimoji="1" lang="ja-JP" altLang="en-US" sz="1600" dirty="0" smtClean="0">
              <a:solidFill>
                <a:schemeClr val="bg1"/>
              </a:solidFill>
            </a:endParaRPr>
          </a:p>
        </p:txBody>
      </p:sp>
      <p:sp>
        <p:nvSpPr>
          <p:cNvPr id="85" name="テキスト ボックス 84"/>
          <p:cNvSpPr txBox="1"/>
          <p:nvPr/>
        </p:nvSpPr>
        <p:spPr>
          <a:xfrm flipH="1">
            <a:off x="2742173" y="2484134"/>
            <a:ext cx="724608" cy="427494"/>
          </a:xfrm>
          <a:prstGeom prst="rect">
            <a:avLst/>
          </a:prstGeom>
          <a:noFill/>
        </p:spPr>
        <p:txBody>
          <a:bodyPr wrap="none" lIns="54000" tIns="28800" rIns="54000" bIns="28800" rtlCol="0">
            <a:spAutoFit/>
          </a:bodyPr>
          <a:lstStyle/>
          <a:p>
            <a:pPr algn="ctr"/>
            <a:r>
              <a:rPr lang="en-US" altLang="ja-JP" sz="1200" b="1" dirty="0" smtClean="0"/>
              <a:t>Docker</a:t>
            </a:r>
          </a:p>
          <a:p>
            <a:pPr algn="ctr"/>
            <a:r>
              <a:rPr lang="ja-JP" altLang="en-US" sz="1200" b="1" dirty="0" smtClean="0"/>
              <a:t>コンテナ</a:t>
            </a:r>
            <a:endParaRPr kumimoji="1" lang="ja-JP" altLang="en-US" sz="1200" b="1" dirty="0" smtClean="0"/>
          </a:p>
        </p:txBody>
      </p:sp>
      <p:sp>
        <p:nvSpPr>
          <p:cNvPr id="87" name="角丸四角形 86"/>
          <p:cNvSpPr/>
          <p:nvPr/>
        </p:nvSpPr>
        <p:spPr bwMode="auto">
          <a:xfrm>
            <a:off x="1880070" y="3717032"/>
            <a:ext cx="1547546" cy="288032"/>
          </a:xfrm>
          <a:prstGeom prst="roundRect">
            <a:avLst>
              <a:gd name="adj" fmla="val 50000"/>
            </a:avLst>
          </a:prstGeom>
          <a:solidFill>
            <a:srgbClr val="3366FF"/>
          </a:solidFill>
          <a:ln w="19050">
            <a:noFill/>
            <a:miter lim="800000"/>
            <a:headEnd/>
            <a:tailEnd/>
          </a:ln>
          <a:effectLst/>
          <a:extLst/>
        </p:spPr>
        <p:txBody>
          <a:bodyPr wrap="none" lIns="54000" tIns="28800" rIns="54000" bIns="28800" rtlCol="0" anchor="ctr">
            <a:noAutofit/>
          </a:bodyPr>
          <a:lstStyle/>
          <a:p>
            <a:pPr algn="ctr"/>
            <a:endParaRPr kumimoji="1" lang="ja-JP" altLang="en-US" sz="1600" dirty="0" smtClean="0">
              <a:solidFill>
                <a:schemeClr val="bg1"/>
              </a:solidFill>
            </a:endParaRPr>
          </a:p>
        </p:txBody>
      </p:sp>
      <p:sp>
        <p:nvSpPr>
          <p:cNvPr id="88" name="正方形/長方形 87"/>
          <p:cNvSpPr/>
          <p:nvPr/>
        </p:nvSpPr>
        <p:spPr bwMode="auto">
          <a:xfrm>
            <a:off x="2096094" y="3789040"/>
            <a:ext cx="144016" cy="144016"/>
          </a:xfrm>
          <a:prstGeom prst="rect">
            <a:avLst/>
          </a:prstGeom>
          <a:solidFill>
            <a:schemeClr val="tx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lIns="54000" tIns="28800" rIns="54000" bIns="28800" rtlCol="0" anchor="ctr">
            <a:noAutofit/>
          </a:bodyPr>
          <a:lstStyle/>
          <a:p>
            <a:pPr algn="ctr"/>
            <a:endParaRPr kumimoji="1" lang="ja-JP" altLang="en-US" sz="1600" dirty="0" smtClean="0">
              <a:solidFill>
                <a:schemeClr val="bg1"/>
              </a:solidFill>
            </a:endParaRPr>
          </a:p>
        </p:txBody>
      </p:sp>
      <p:sp>
        <p:nvSpPr>
          <p:cNvPr id="89" name="正方形/長方形 88"/>
          <p:cNvSpPr/>
          <p:nvPr/>
        </p:nvSpPr>
        <p:spPr bwMode="auto">
          <a:xfrm>
            <a:off x="2408129" y="3789040"/>
            <a:ext cx="144016" cy="144016"/>
          </a:xfrm>
          <a:prstGeom prst="rect">
            <a:avLst/>
          </a:prstGeom>
          <a:solidFill>
            <a:schemeClr val="tx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lIns="54000" tIns="28800" rIns="54000" bIns="28800" rtlCol="0" anchor="ctr">
            <a:noAutofit/>
          </a:bodyPr>
          <a:lstStyle/>
          <a:p>
            <a:pPr algn="ctr"/>
            <a:endParaRPr kumimoji="1" lang="ja-JP" altLang="en-US" sz="1600" dirty="0" smtClean="0">
              <a:solidFill>
                <a:schemeClr val="bg1"/>
              </a:solidFill>
            </a:endParaRPr>
          </a:p>
        </p:txBody>
      </p:sp>
      <p:sp>
        <p:nvSpPr>
          <p:cNvPr id="90" name="正方形/長方形 89"/>
          <p:cNvSpPr/>
          <p:nvPr/>
        </p:nvSpPr>
        <p:spPr bwMode="auto">
          <a:xfrm>
            <a:off x="2721652" y="3789040"/>
            <a:ext cx="144016" cy="144016"/>
          </a:xfrm>
          <a:prstGeom prst="rect">
            <a:avLst/>
          </a:prstGeom>
          <a:solidFill>
            <a:schemeClr val="tx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lIns="54000" tIns="28800" rIns="54000" bIns="28800" rtlCol="0" anchor="ctr">
            <a:noAutofit/>
          </a:bodyPr>
          <a:lstStyle/>
          <a:p>
            <a:pPr algn="ctr"/>
            <a:endParaRPr kumimoji="1" lang="ja-JP" altLang="en-US" sz="1600" b="1" dirty="0" smtClean="0">
              <a:solidFill>
                <a:schemeClr val="bg1"/>
              </a:solidFill>
            </a:endParaRPr>
          </a:p>
        </p:txBody>
      </p:sp>
      <p:sp>
        <p:nvSpPr>
          <p:cNvPr id="91" name="正方形/長方形 90"/>
          <p:cNvSpPr/>
          <p:nvPr/>
        </p:nvSpPr>
        <p:spPr bwMode="auto">
          <a:xfrm>
            <a:off x="3032198" y="3789040"/>
            <a:ext cx="144016" cy="144016"/>
          </a:xfrm>
          <a:prstGeom prst="rect">
            <a:avLst/>
          </a:prstGeom>
          <a:solidFill>
            <a:schemeClr val="tx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lIns="54000" tIns="28800" rIns="54000" bIns="28800" rtlCol="0" anchor="ctr">
            <a:noAutofit/>
          </a:bodyPr>
          <a:lstStyle/>
          <a:p>
            <a:pPr algn="ctr"/>
            <a:endParaRPr kumimoji="1" lang="ja-JP" altLang="en-US" sz="1600" dirty="0" smtClean="0">
              <a:solidFill>
                <a:schemeClr val="bg1"/>
              </a:solidFill>
            </a:endParaRPr>
          </a:p>
        </p:txBody>
      </p:sp>
      <p:cxnSp>
        <p:nvCxnSpPr>
          <p:cNvPr id="92" name="直線コネクタ 91"/>
          <p:cNvCxnSpPr/>
          <p:nvPr/>
        </p:nvCxnSpPr>
        <p:spPr bwMode="auto">
          <a:xfrm flipV="1">
            <a:off x="2653843" y="5324703"/>
            <a:ext cx="0" cy="295645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3" name="直線コネクタ 92"/>
          <p:cNvCxnSpPr>
            <a:stCxn id="94" idx="2"/>
            <a:endCxn id="91" idx="0"/>
          </p:cNvCxnSpPr>
          <p:nvPr/>
        </p:nvCxnSpPr>
        <p:spPr bwMode="auto">
          <a:xfrm flipH="1">
            <a:off x="3104206" y="3006616"/>
            <a:ext cx="271" cy="78242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4" name="正方形/長方形 93"/>
          <p:cNvSpPr/>
          <p:nvPr/>
        </p:nvSpPr>
        <p:spPr bwMode="auto">
          <a:xfrm>
            <a:off x="2990176" y="2934608"/>
            <a:ext cx="228601" cy="72008"/>
          </a:xfrm>
          <a:prstGeom prst="rect">
            <a:avLst/>
          </a:prstGeom>
          <a:solidFill>
            <a:schemeClr val="bg1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lIns="54000" tIns="28800" rIns="54000" bIns="28800" rtlCol="0" anchor="ctr">
            <a:noAutofit/>
          </a:bodyPr>
          <a:lstStyle/>
          <a:p>
            <a:pPr algn="ctr"/>
            <a:endParaRPr kumimoji="1" lang="ja-JP" altLang="en-US" sz="1600" dirty="0" smtClean="0">
              <a:solidFill>
                <a:schemeClr val="bg1"/>
              </a:solidFill>
            </a:endParaRPr>
          </a:p>
        </p:txBody>
      </p:sp>
      <p:sp>
        <p:nvSpPr>
          <p:cNvPr id="95" name="正方形/長方形 94"/>
          <p:cNvSpPr/>
          <p:nvPr/>
        </p:nvSpPr>
        <p:spPr bwMode="auto">
          <a:xfrm>
            <a:off x="2539543" y="5252695"/>
            <a:ext cx="228601" cy="72008"/>
          </a:xfrm>
          <a:prstGeom prst="rect">
            <a:avLst/>
          </a:prstGeom>
          <a:solidFill>
            <a:schemeClr val="bg1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lIns="54000" tIns="28800" rIns="54000" bIns="28800" rtlCol="0" anchor="ctr">
            <a:noAutofit/>
          </a:bodyPr>
          <a:lstStyle/>
          <a:p>
            <a:pPr algn="ctr"/>
            <a:endParaRPr kumimoji="1" lang="ja-JP" altLang="en-US" sz="1600" dirty="0" smtClean="0">
              <a:solidFill>
                <a:schemeClr val="bg1"/>
              </a:solidFill>
            </a:endParaRPr>
          </a:p>
        </p:txBody>
      </p:sp>
      <p:sp>
        <p:nvSpPr>
          <p:cNvPr id="96" name="テキスト ボックス 95"/>
          <p:cNvSpPr txBox="1"/>
          <p:nvPr/>
        </p:nvSpPr>
        <p:spPr>
          <a:xfrm>
            <a:off x="2150473" y="1700808"/>
            <a:ext cx="1006736" cy="273606"/>
          </a:xfrm>
          <a:prstGeom prst="rect">
            <a:avLst/>
          </a:prstGeom>
          <a:noFill/>
        </p:spPr>
        <p:txBody>
          <a:bodyPr wrap="none" lIns="54000" tIns="28800" rIns="54000" bIns="28800" rtlCol="0">
            <a:spAutoFit/>
          </a:bodyPr>
          <a:lstStyle/>
          <a:p>
            <a:pPr algn="ctr"/>
            <a:r>
              <a:rPr kumimoji="1" lang="ja-JP" altLang="en-US" sz="1400" dirty="0" smtClean="0"/>
              <a:t>物理サーバ</a:t>
            </a:r>
          </a:p>
        </p:txBody>
      </p:sp>
      <p:cxnSp>
        <p:nvCxnSpPr>
          <p:cNvPr id="97" name="直線コネクタ 96"/>
          <p:cNvCxnSpPr/>
          <p:nvPr/>
        </p:nvCxnSpPr>
        <p:spPr bwMode="auto">
          <a:xfrm>
            <a:off x="1573721" y="5625244"/>
            <a:ext cx="216024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8" name="テキスト ボックス 97"/>
          <p:cNvSpPr txBox="1"/>
          <p:nvPr/>
        </p:nvSpPr>
        <p:spPr>
          <a:xfrm>
            <a:off x="1682440" y="3429000"/>
            <a:ext cx="1365809" cy="273606"/>
          </a:xfrm>
          <a:prstGeom prst="rect">
            <a:avLst/>
          </a:prstGeom>
          <a:noFill/>
        </p:spPr>
        <p:txBody>
          <a:bodyPr wrap="none" lIns="54000" tIns="28800" rIns="54000" bIns="28800" rtlCol="0">
            <a:spAutoFit/>
          </a:bodyPr>
          <a:lstStyle/>
          <a:p>
            <a:pPr algn="l"/>
            <a:r>
              <a:rPr kumimoji="1" lang="ja-JP" altLang="en-US" sz="1400" dirty="0" smtClean="0">
                <a:solidFill>
                  <a:srgbClr val="000000"/>
                </a:solidFill>
              </a:rPr>
              <a:t>エッジスイッチ</a:t>
            </a:r>
          </a:p>
        </p:txBody>
      </p:sp>
      <p:cxnSp>
        <p:nvCxnSpPr>
          <p:cNvPr id="9" name="直線矢印コネクタ 8"/>
          <p:cNvCxnSpPr/>
          <p:nvPr/>
        </p:nvCxnSpPr>
        <p:spPr bwMode="auto">
          <a:xfrm>
            <a:off x="2653843" y="4005064"/>
            <a:ext cx="0" cy="124763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0000"/>
            </a:solidFill>
            <a:prstDash val="dash"/>
            <a:round/>
            <a:headEnd type="none" w="med" len="med"/>
            <a:tailEnd type="arrow"/>
          </a:ln>
          <a:effectLst/>
        </p:spPr>
      </p:cxnSp>
      <p:sp>
        <p:nvSpPr>
          <p:cNvPr id="10" name="テキスト ボックス 9"/>
          <p:cNvSpPr txBox="1"/>
          <p:nvPr/>
        </p:nvSpPr>
        <p:spPr>
          <a:xfrm>
            <a:off x="2776383" y="4293096"/>
            <a:ext cx="2366083" cy="550605"/>
          </a:xfrm>
          <a:prstGeom prst="rect">
            <a:avLst/>
          </a:prstGeom>
          <a:solidFill>
            <a:srgbClr val="FFFFFF"/>
          </a:solidFill>
        </p:spPr>
        <p:txBody>
          <a:bodyPr wrap="none" lIns="54000" tIns="28800" rIns="54000" bIns="28800" rtlCol="0">
            <a:spAutoFit/>
          </a:bodyPr>
          <a:lstStyle/>
          <a:p>
            <a:pPr algn="l"/>
            <a:r>
              <a:rPr kumimoji="1" lang="en-US" altLang="ja-JP" sz="1600" dirty="0" err="1" smtClean="0">
                <a:solidFill>
                  <a:srgbClr val="000000"/>
                </a:solidFill>
              </a:rPr>
              <a:t>iptables</a:t>
            </a:r>
            <a:r>
              <a:rPr kumimoji="1" lang="ja-JP" altLang="en-US" sz="1600" dirty="0" smtClean="0">
                <a:solidFill>
                  <a:srgbClr val="000000"/>
                </a:solidFill>
              </a:rPr>
              <a:t>を用いて</a:t>
            </a:r>
            <a:endParaRPr kumimoji="1" lang="en-US" altLang="ja-JP" sz="1600" dirty="0" smtClean="0">
              <a:solidFill>
                <a:srgbClr val="000000"/>
              </a:solidFill>
            </a:endParaRPr>
          </a:p>
          <a:p>
            <a:pPr algn="l"/>
            <a:r>
              <a:rPr lang="ja-JP" altLang="en-US" sz="1600" dirty="0" smtClean="0">
                <a:solidFill>
                  <a:srgbClr val="000000"/>
                </a:solidFill>
              </a:rPr>
              <a:t>外部ネットワークと連携</a:t>
            </a:r>
            <a:endParaRPr kumimoji="1" lang="ja-JP" altLang="en-US" sz="16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43461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正方形/長方形 120"/>
          <p:cNvSpPr/>
          <p:nvPr/>
        </p:nvSpPr>
        <p:spPr bwMode="auto">
          <a:xfrm>
            <a:off x="6228184" y="1988841"/>
            <a:ext cx="2808312" cy="333506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lIns="54000" tIns="28800" rIns="54000" bIns="28800" rtlCol="0" anchor="ctr">
            <a:noAutofit/>
          </a:bodyPr>
          <a:lstStyle/>
          <a:p>
            <a:pPr algn="ctr"/>
            <a:endParaRPr kumimoji="1" lang="ja-JP" altLang="en-US" sz="1600" dirty="0" smtClean="0">
              <a:solidFill>
                <a:schemeClr val="bg1"/>
              </a:solidFill>
            </a:endParaRPr>
          </a:p>
        </p:txBody>
      </p:sp>
      <p:sp>
        <p:nvSpPr>
          <p:cNvPr id="122" name="テキスト ボックス 121"/>
          <p:cNvSpPr txBox="1"/>
          <p:nvPr/>
        </p:nvSpPr>
        <p:spPr>
          <a:xfrm>
            <a:off x="7342671" y="4355684"/>
            <a:ext cx="1006736" cy="273606"/>
          </a:xfrm>
          <a:prstGeom prst="rect">
            <a:avLst/>
          </a:prstGeom>
          <a:solidFill>
            <a:schemeClr val="bg1"/>
          </a:solidFill>
        </p:spPr>
        <p:txBody>
          <a:bodyPr wrap="none" lIns="54000" tIns="28800" rIns="54000" bIns="28800" rtlCol="0">
            <a:spAutoFit/>
          </a:bodyPr>
          <a:lstStyle/>
          <a:p>
            <a:pPr algn="l"/>
            <a:r>
              <a:rPr lang="ja-JP" altLang="en-US" sz="1400" b="1" dirty="0" smtClean="0">
                <a:solidFill>
                  <a:srgbClr val="FF0000"/>
                </a:solidFill>
              </a:rPr>
              <a:t>フロー設定</a:t>
            </a:r>
            <a:endParaRPr kumimoji="1" lang="ja-JP" altLang="en-US" sz="1400" b="1" dirty="0" smtClean="0">
              <a:solidFill>
                <a:srgbClr val="FF0000"/>
              </a:solidFill>
            </a:endParaRPr>
          </a:p>
        </p:txBody>
      </p:sp>
      <p:sp>
        <p:nvSpPr>
          <p:cNvPr id="123" name="テキスト ボックス 122"/>
          <p:cNvSpPr txBox="1"/>
          <p:nvPr/>
        </p:nvSpPr>
        <p:spPr>
          <a:xfrm>
            <a:off x="7079704" y="4724345"/>
            <a:ext cx="457200" cy="276999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 err="1" smtClean="0">
                <a:solidFill>
                  <a:schemeClr val="bg1"/>
                </a:solidFill>
              </a:rPr>
              <a:t>vna</a:t>
            </a:r>
            <a:endParaRPr kumimoji="1" lang="ja-JP" altLang="en-US" sz="1200" dirty="0">
              <a:solidFill>
                <a:schemeClr val="bg1"/>
              </a:solidFill>
            </a:endParaRPr>
          </a:p>
        </p:txBody>
      </p:sp>
      <p:sp>
        <p:nvSpPr>
          <p:cNvPr id="124" name="上矢印 123"/>
          <p:cNvSpPr/>
          <p:nvPr/>
        </p:nvSpPr>
        <p:spPr bwMode="auto">
          <a:xfrm>
            <a:off x="7226386" y="4004265"/>
            <a:ext cx="163837" cy="625025"/>
          </a:xfrm>
          <a:prstGeom prst="upArrow">
            <a:avLst/>
          </a:prstGeom>
          <a:solidFill>
            <a:srgbClr val="FF0000"/>
          </a:solidFill>
          <a:ln w="19050">
            <a:solidFill>
              <a:srgbClr val="FF0000"/>
            </a:solidFill>
            <a:miter lim="800000"/>
            <a:headEnd/>
            <a:tailEnd/>
          </a:ln>
          <a:effectLst/>
          <a:extLst/>
        </p:spPr>
        <p:txBody>
          <a:bodyPr wrap="none" lIns="54000" tIns="28800" rIns="54000" bIns="28800" rtlCol="0" anchor="ctr">
            <a:noAutofit/>
          </a:bodyPr>
          <a:lstStyle/>
          <a:p>
            <a:pPr algn="ctr"/>
            <a:endParaRPr kumimoji="1" lang="ja-JP" altLang="en-US" sz="1600" dirty="0" smtClean="0">
              <a:solidFill>
                <a:schemeClr val="bg1"/>
              </a:solidFill>
            </a:endParaRPr>
          </a:p>
        </p:txBody>
      </p:sp>
      <p:sp>
        <p:nvSpPr>
          <p:cNvPr id="125" name="角丸四角形 124"/>
          <p:cNvSpPr/>
          <p:nvPr/>
        </p:nvSpPr>
        <p:spPr bwMode="auto">
          <a:xfrm flipH="1">
            <a:off x="7387915" y="2461140"/>
            <a:ext cx="751641" cy="549575"/>
          </a:xfrm>
          <a:prstGeom prst="roundRect">
            <a:avLst>
              <a:gd name="adj" fmla="val 10561"/>
            </a:avLst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lIns="54000" tIns="28800" rIns="54000" bIns="28800" rtlCol="0" anchor="ctr">
            <a:noAutofit/>
          </a:bodyPr>
          <a:lstStyle/>
          <a:p>
            <a:pPr algn="ctr"/>
            <a:endParaRPr kumimoji="1" lang="ja-JP" altLang="en-US" sz="1600" dirty="0" smtClean="0">
              <a:solidFill>
                <a:schemeClr val="bg1"/>
              </a:solidFill>
            </a:endParaRPr>
          </a:p>
        </p:txBody>
      </p:sp>
      <p:sp>
        <p:nvSpPr>
          <p:cNvPr id="126" name="テキスト ボックス 125"/>
          <p:cNvSpPr txBox="1"/>
          <p:nvPr/>
        </p:nvSpPr>
        <p:spPr>
          <a:xfrm flipH="1">
            <a:off x="7401432" y="2483335"/>
            <a:ext cx="724608" cy="427494"/>
          </a:xfrm>
          <a:prstGeom prst="rect">
            <a:avLst/>
          </a:prstGeom>
          <a:noFill/>
        </p:spPr>
        <p:txBody>
          <a:bodyPr wrap="none" lIns="54000" tIns="28800" rIns="54000" bIns="28800" rtlCol="0">
            <a:spAutoFit/>
          </a:bodyPr>
          <a:lstStyle/>
          <a:p>
            <a:pPr algn="ctr"/>
            <a:r>
              <a:rPr lang="en-US" altLang="ja-JP" sz="1200" b="1" dirty="0" smtClean="0"/>
              <a:t>Docker</a:t>
            </a:r>
          </a:p>
          <a:p>
            <a:pPr algn="ctr"/>
            <a:r>
              <a:rPr lang="ja-JP" altLang="en-US" sz="1200" b="1" dirty="0" smtClean="0"/>
              <a:t>コンテナ</a:t>
            </a:r>
            <a:endParaRPr kumimoji="1" lang="ja-JP" altLang="en-US" sz="1200" b="1" dirty="0" smtClean="0"/>
          </a:p>
        </p:txBody>
      </p:sp>
      <p:sp>
        <p:nvSpPr>
          <p:cNvPr id="129" name="角丸四角形 128"/>
          <p:cNvSpPr/>
          <p:nvPr/>
        </p:nvSpPr>
        <p:spPr bwMode="auto">
          <a:xfrm>
            <a:off x="6534533" y="3716233"/>
            <a:ext cx="1547546" cy="288032"/>
          </a:xfrm>
          <a:prstGeom prst="roundRect">
            <a:avLst>
              <a:gd name="adj" fmla="val 50000"/>
            </a:avLst>
          </a:prstGeom>
          <a:solidFill>
            <a:srgbClr val="3366FF"/>
          </a:solidFill>
          <a:ln w="19050">
            <a:noFill/>
            <a:miter lim="800000"/>
            <a:headEnd/>
            <a:tailEnd/>
          </a:ln>
          <a:effectLst/>
          <a:extLst/>
        </p:spPr>
        <p:txBody>
          <a:bodyPr wrap="none" lIns="54000" tIns="28800" rIns="54000" bIns="28800" rtlCol="0" anchor="ctr">
            <a:noAutofit/>
          </a:bodyPr>
          <a:lstStyle/>
          <a:p>
            <a:pPr algn="ctr"/>
            <a:endParaRPr kumimoji="1" lang="ja-JP" altLang="en-US" sz="1600" dirty="0" smtClean="0">
              <a:solidFill>
                <a:schemeClr val="bg1"/>
              </a:solidFill>
            </a:endParaRPr>
          </a:p>
        </p:txBody>
      </p:sp>
      <p:sp>
        <p:nvSpPr>
          <p:cNvPr id="131" name="正方形/長方形 130"/>
          <p:cNvSpPr/>
          <p:nvPr/>
        </p:nvSpPr>
        <p:spPr bwMode="auto">
          <a:xfrm>
            <a:off x="6750557" y="3788241"/>
            <a:ext cx="144016" cy="144016"/>
          </a:xfrm>
          <a:prstGeom prst="rect">
            <a:avLst/>
          </a:prstGeom>
          <a:solidFill>
            <a:schemeClr val="tx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lIns="54000" tIns="28800" rIns="54000" bIns="28800" rtlCol="0" anchor="ctr">
            <a:noAutofit/>
          </a:bodyPr>
          <a:lstStyle/>
          <a:p>
            <a:pPr algn="ctr"/>
            <a:endParaRPr kumimoji="1" lang="ja-JP" altLang="en-US" sz="1600" dirty="0" smtClean="0">
              <a:solidFill>
                <a:schemeClr val="bg1"/>
              </a:solidFill>
            </a:endParaRPr>
          </a:p>
        </p:txBody>
      </p:sp>
      <p:sp>
        <p:nvSpPr>
          <p:cNvPr id="133" name="正方形/長方形 132"/>
          <p:cNvSpPr/>
          <p:nvPr/>
        </p:nvSpPr>
        <p:spPr bwMode="auto">
          <a:xfrm>
            <a:off x="7062592" y="3788241"/>
            <a:ext cx="144016" cy="144016"/>
          </a:xfrm>
          <a:prstGeom prst="rect">
            <a:avLst/>
          </a:prstGeom>
          <a:solidFill>
            <a:schemeClr val="tx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lIns="54000" tIns="28800" rIns="54000" bIns="28800" rtlCol="0" anchor="ctr">
            <a:noAutofit/>
          </a:bodyPr>
          <a:lstStyle/>
          <a:p>
            <a:pPr algn="ctr"/>
            <a:endParaRPr kumimoji="1" lang="ja-JP" altLang="en-US" sz="1600" dirty="0" smtClean="0">
              <a:solidFill>
                <a:schemeClr val="bg1"/>
              </a:solidFill>
            </a:endParaRPr>
          </a:p>
        </p:txBody>
      </p:sp>
      <p:sp>
        <p:nvSpPr>
          <p:cNvPr id="134" name="正方形/長方形 133"/>
          <p:cNvSpPr/>
          <p:nvPr/>
        </p:nvSpPr>
        <p:spPr bwMode="auto">
          <a:xfrm>
            <a:off x="7376115" y="3788241"/>
            <a:ext cx="144016" cy="144016"/>
          </a:xfrm>
          <a:prstGeom prst="rect">
            <a:avLst/>
          </a:prstGeom>
          <a:solidFill>
            <a:schemeClr val="tx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lIns="54000" tIns="28800" rIns="54000" bIns="28800" rtlCol="0" anchor="ctr">
            <a:noAutofit/>
          </a:bodyPr>
          <a:lstStyle/>
          <a:p>
            <a:pPr algn="ctr"/>
            <a:endParaRPr kumimoji="1" lang="ja-JP" altLang="en-US" sz="1600" b="1" dirty="0" smtClean="0">
              <a:solidFill>
                <a:schemeClr val="bg1"/>
              </a:solidFill>
            </a:endParaRPr>
          </a:p>
        </p:txBody>
      </p:sp>
      <p:sp>
        <p:nvSpPr>
          <p:cNvPr id="135" name="正方形/長方形 134"/>
          <p:cNvSpPr/>
          <p:nvPr/>
        </p:nvSpPr>
        <p:spPr bwMode="auto">
          <a:xfrm>
            <a:off x="7686661" y="3788241"/>
            <a:ext cx="144016" cy="144016"/>
          </a:xfrm>
          <a:prstGeom prst="rect">
            <a:avLst/>
          </a:prstGeom>
          <a:solidFill>
            <a:schemeClr val="tx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lIns="54000" tIns="28800" rIns="54000" bIns="28800" rtlCol="0" anchor="ctr">
            <a:noAutofit/>
          </a:bodyPr>
          <a:lstStyle/>
          <a:p>
            <a:pPr algn="ctr"/>
            <a:endParaRPr kumimoji="1" lang="ja-JP" altLang="en-US" sz="1600" dirty="0" smtClean="0">
              <a:solidFill>
                <a:schemeClr val="bg1"/>
              </a:solidFill>
            </a:endParaRPr>
          </a:p>
        </p:txBody>
      </p:sp>
      <p:cxnSp>
        <p:nvCxnSpPr>
          <p:cNvPr id="136" name="直線コネクタ 135"/>
          <p:cNvCxnSpPr>
            <a:endCxn id="131" idx="2"/>
          </p:cNvCxnSpPr>
          <p:nvPr/>
        </p:nvCxnSpPr>
        <p:spPr bwMode="auto">
          <a:xfrm flipV="1">
            <a:off x="6822565" y="3932257"/>
            <a:ext cx="0" cy="1687291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7" name="直線コネクタ 136"/>
          <p:cNvCxnSpPr>
            <a:endCxn id="135" idx="0"/>
          </p:cNvCxnSpPr>
          <p:nvPr/>
        </p:nvCxnSpPr>
        <p:spPr bwMode="auto">
          <a:xfrm flipH="1">
            <a:off x="7758669" y="3010715"/>
            <a:ext cx="5810" cy="777526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8" name="正方形/長方形 137"/>
          <p:cNvSpPr/>
          <p:nvPr/>
        </p:nvSpPr>
        <p:spPr bwMode="auto">
          <a:xfrm>
            <a:off x="7649435" y="2933809"/>
            <a:ext cx="228601" cy="72008"/>
          </a:xfrm>
          <a:prstGeom prst="rect">
            <a:avLst/>
          </a:prstGeom>
          <a:solidFill>
            <a:schemeClr val="bg1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lIns="54000" tIns="28800" rIns="54000" bIns="28800" rtlCol="0" anchor="ctr">
            <a:noAutofit/>
          </a:bodyPr>
          <a:lstStyle/>
          <a:p>
            <a:pPr algn="ctr"/>
            <a:endParaRPr kumimoji="1" lang="ja-JP" altLang="en-US" sz="1600" dirty="0" smtClean="0">
              <a:solidFill>
                <a:schemeClr val="bg1"/>
              </a:solidFill>
            </a:endParaRPr>
          </a:p>
        </p:txBody>
      </p:sp>
      <p:sp>
        <p:nvSpPr>
          <p:cNvPr id="139" name="正方形/長方形 138"/>
          <p:cNvSpPr/>
          <p:nvPr/>
        </p:nvSpPr>
        <p:spPr bwMode="auto">
          <a:xfrm>
            <a:off x="6708264" y="5251896"/>
            <a:ext cx="228601" cy="72008"/>
          </a:xfrm>
          <a:prstGeom prst="rect">
            <a:avLst/>
          </a:prstGeom>
          <a:solidFill>
            <a:schemeClr val="bg1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lIns="54000" tIns="28800" rIns="54000" bIns="28800" rtlCol="0" anchor="ctr">
            <a:noAutofit/>
          </a:bodyPr>
          <a:lstStyle/>
          <a:p>
            <a:pPr algn="ctr"/>
            <a:endParaRPr kumimoji="1" lang="ja-JP" altLang="en-US" sz="1600" dirty="0" smtClean="0">
              <a:solidFill>
                <a:schemeClr val="bg1"/>
              </a:solidFill>
            </a:endParaRPr>
          </a:p>
        </p:txBody>
      </p:sp>
      <p:sp>
        <p:nvSpPr>
          <p:cNvPr id="84" name="正方形/長方形 83"/>
          <p:cNvSpPr/>
          <p:nvPr/>
        </p:nvSpPr>
        <p:spPr bwMode="auto">
          <a:xfrm>
            <a:off x="3491879" y="1989640"/>
            <a:ext cx="2160240" cy="333506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lIns="54000" tIns="28800" rIns="54000" bIns="28800" rtlCol="0" anchor="ctr">
            <a:noAutofit/>
          </a:bodyPr>
          <a:lstStyle/>
          <a:p>
            <a:pPr algn="ctr"/>
            <a:endParaRPr kumimoji="1" lang="ja-JP" altLang="en-US" sz="1600" dirty="0" smtClean="0">
              <a:solidFill>
                <a:schemeClr val="bg1"/>
              </a:solidFill>
            </a:endParaRPr>
          </a:p>
        </p:txBody>
      </p:sp>
      <p:sp>
        <p:nvSpPr>
          <p:cNvPr id="85" name="テキスト ボックス 84"/>
          <p:cNvSpPr txBox="1"/>
          <p:nvPr/>
        </p:nvSpPr>
        <p:spPr>
          <a:xfrm>
            <a:off x="4606366" y="4356483"/>
            <a:ext cx="1006736" cy="273606"/>
          </a:xfrm>
          <a:prstGeom prst="rect">
            <a:avLst/>
          </a:prstGeom>
          <a:solidFill>
            <a:schemeClr val="bg1"/>
          </a:solidFill>
        </p:spPr>
        <p:txBody>
          <a:bodyPr wrap="none" lIns="54000" tIns="28800" rIns="54000" bIns="28800" rtlCol="0">
            <a:spAutoFit/>
          </a:bodyPr>
          <a:lstStyle/>
          <a:p>
            <a:pPr algn="l"/>
            <a:r>
              <a:rPr lang="ja-JP" altLang="en-US" sz="1400" b="1" dirty="0" smtClean="0">
                <a:solidFill>
                  <a:srgbClr val="FF0000"/>
                </a:solidFill>
              </a:rPr>
              <a:t>フロー設定</a:t>
            </a:r>
            <a:endParaRPr kumimoji="1" lang="ja-JP" altLang="en-US" sz="1400" b="1" dirty="0" smtClean="0">
              <a:solidFill>
                <a:srgbClr val="FF0000"/>
              </a:solidFill>
            </a:endParaRPr>
          </a:p>
        </p:txBody>
      </p:sp>
      <p:sp>
        <p:nvSpPr>
          <p:cNvPr id="86" name="テキスト ボックス 85"/>
          <p:cNvSpPr txBox="1"/>
          <p:nvPr/>
        </p:nvSpPr>
        <p:spPr>
          <a:xfrm>
            <a:off x="4343399" y="4725144"/>
            <a:ext cx="457200" cy="276999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 err="1" smtClean="0">
                <a:solidFill>
                  <a:schemeClr val="bg1"/>
                </a:solidFill>
              </a:rPr>
              <a:t>vna</a:t>
            </a:r>
            <a:endParaRPr kumimoji="1" lang="ja-JP" altLang="en-US" sz="1200" dirty="0">
              <a:solidFill>
                <a:schemeClr val="bg1"/>
              </a:solidFill>
            </a:endParaRPr>
          </a:p>
        </p:txBody>
      </p:sp>
      <p:sp>
        <p:nvSpPr>
          <p:cNvPr id="87" name="上矢印 86"/>
          <p:cNvSpPr/>
          <p:nvPr/>
        </p:nvSpPr>
        <p:spPr bwMode="auto">
          <a:xfrm>
            <a:off x="4490081" y="4005064"/>
            <a:ext cx="163837" cy="625025"/>
          </a:xfrm>
          <a:prstGeom prst="upArrow">
            <a:avLst/>
          </a:prstGeom>
          <a:solidFill>
            <a:srgbClr val="FF0000"/>
          </a:solidFill>
          <a:ln w="19050">
            <a:solidFill>
              <a:srgbClr val="FF0000"/>
            </a:solidFill>
            <a:miter lim="800000"/>
            <a:headEnd/>
            <a:tailEnd/>
          </a:ln>
          <a:effectLst/>
          <a:extLst/>
        </p:spPr>
        <p:txBody>
          <a:bodyPr wrap="none" lIns="54000" tIns="28800" rIns="54000" bIns="28800" rtlCol="0" anchor="ctr">
            <a:noAutofit/>
          </a:bodyPr>
          <a:lstStyle/>
          <a:p>
            <a:pPr algn="ctr"/>
            <a:endParaRPr kumimoji="1" lang="ja-JP" altLang="en-US" sz="1600" dirty="0" smtClean="0">
              <a:solidFill>
                <a:schemeClr val="bg1"/>
              </a:solidFill>
            </a:endParaRPr>
          </a:p>
        </p:txBody>
      </p:sp>
      <p:sp>
        <p:nvSpPr>
          <p:cNvPr id="88" name="角丸四角形 87"/>
          <p:cNvSpPr/>
          <p:nvPr/>
        </p:nvSpPr>
        <p:spPr bwMode="auto">
          <a:xfrm flipH="1">
            <a:off x="4654956" y="2461939"/>
            <a:ext cx="751641" cy="549575"/>
          </a:xfrm>
          <a:prstGeom prst="roundRect">
            <a:avLst>
              <a:gd name="adj" fmla="val 10561"/>
            </a:avLst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lIns="54000" tIns="28800" rIns="54000" bIns="28800" rtlCol="0" anchor="ctr">
            <a:noAutofit/>
          </a:bodyPr>
          <a:lstStyle/>
          <a:p>
            <a:pPr algn="ctr"/>
            <a:endParaRPr kumimoji="1" lang="ja-JP" altLang="en-US" sz="1600" dirty="0" smtClean="0">
              <a:solidFill>
                <a:schemeClr val="bg1"/>
              </a:solidFill>
            </a:endParaRPr>
          </a:p>
        </p:txBody>
      </p:sp>
      <p:sp>
        <p:nvSpPr>
          <p:cNvPr id="89" name="テキスト ボックス 88"/>
          <p:cNvSpPr txBox="1"/>
          <p:nvPr/>
        </p:nvSpPr>
        <p:spPr>
          <a:xfrm flipH="1">
            <a:off x="4668473" y="2484134"/>
            <a:ext cx="724608" cy="427494"/>
          </a:xfrm>
          <a:prstGeom prst="rect">
            <a:avLst/>
          </a:prstGeom>
          <a:noFill/>
        </p:spPr>
        <p:txBody>
          <a:bodyPr wrap="none" lIns="54000" tIns="28800" rIns="54000" bIns="28800" rtlCol="0">
            <a:spAutoFit/>
          </a:bodyPr>
          <a:lstStyle/>
          <a:p>
            <a:pPr algn="ctr"/>
            <a:r>
              <a:rPr lang="en-US" altLang="ja-JP" sz="1200" b="1" dirty="0" smtClean="0"/>
              <a:t>Docker</a:t>
            </a:r>
          </a:p>
          <a:p>
            <a:pPr algn="ctr"/>
            <a:r>
              <a:rPr lang="ja-JP" altLang="en-US" sz="1200" b="1" dirty="0" smtClean="0"/>
              <a:t>コンテナ</a:t>
            </a:r>
            <a:endParaRPr kumimoji="1" lang="ja-JP" altLang="en-US" sz="1200" b="1" dirty="0" smtClean="0"/>
          </a:p>
        </p:txBody>
      </p:sp>
      <p:sp>
        <p:nvSpPr>
          <p:cNvPr id="90" name="角丸四角形 89"/>
          <p:cNvSpPr/>
          <p:nvPr/>
        </p:nvSpPr>
        <p:spPr bwMode="auto">
          <a:xfrm>
            <a:off x="3798228" y="3717032"/>
            <a:ext cx="1547546" cy="288032"/>
          </a:xfrm>
          <a:prstGeom prst="roundRect">
            <a:avLst>
              <a:gd name="adj" fmla="val 50000"/>
            </a:avLst>
          </a:prstGeom>
          <a:solidFill>
            <a:srgbClr val="3366FF"/>
          </a:solidFill>
          <a:ln w="19050">
            <a:noFill/>
            <a:miter lim="800000"/>
            <a:headEnd/>
            <a:tailEnd/>
          </a:ln>
          <a:effectLst/>
          <a:extLst/>
        </p:spPr>
        <p:txBody>
          <a:bodyPr wrap="none" lIns="54000" tIns="28800" rIns="54000" bIns="28800" rtlCol="0" anchor="ctr">
            <a:noAutofit/>
          </a:bodyPr>
          <a:lstStyle/>
          <a:p>
            <a:pPr algn="ctr"/>
            <a:endParaRPr kumimoji="1" lang="ja-JP" altLang="en-US" sz="1600" dirty="0" smtClean="0">
              <a:solidFill>
                <a:schemeClr val="bg1"/>
              </a:solidFill>
            </a:endParaRPr>
          </a:p>
        </p:txBody>
      </p:sp>
      <p:sp>
        <p:nvSpPr>
          <p:cNvPr id="91" name="正方形/長方形 90"/>
          <p:cNvSpPr/>
          <p:nvPr/>
        </p:nvSpPr>
        <p:spPr bwMode="auto">
          <a:xfrm>
            <a:off x="4014252" y="3789040"/>
            <a:ext cx="144016" cy="144016"/>
          </a:xfrm>
          <a:prstGeom prst="rect">
            <a:avLst/>
          </a:prstGeom>
          <a:solidFill>
            <a:schemeClr val="tx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lIns="54000" tIns="28800" rIns="54000" bIns="28800" rtlCol="0" anchor="ctr">
            <a:noAutofit/>
          </a:bodyPr>
          <a:lstStyle/>
          <a:p>
            <a:pPr algn="ctr"/>
            <a:endParaRPr kumimoji="1" lang="ja-JP" altLang="en-US" sz="1600" dirty="0" smtClean="0">
              <a:solidFill>
                <a:schemeClr val="bg1"/>
              </a:solidFill>
            </a:endParaRPr>
          </a:p>
        </p:txBody>
      </p:sp>
      <p:sp>
        <p:nvSpPr>
          <p:cNvPr id="92" name="正方形/長方形 91"/>
          <p:cNvSpPr/>
          <p:nvPr/>
        </p:nvSpPr>
        <p:spPr bwMode="auto">
          <a:xfrm>
            <a:off x="4326287" y="3789040"/>
            <a:ext cx="144016" cy="144016"/>
          </a:xfrm>
          <a:prstGeom prst="rect">
            <a:avLst/>
          </a:prstGeom>
          <a:solidFill>
            <a:schemeClr val="tx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lIns="54000" tIns="28800" rIns="54000" bIns="28800" rtlCol="0" anchor="ctr">
            <a:noAutofit/>
          </a:bodyPr>
          <a:lstStyle/>
          <a:p>
            <a:pPr algn="ctr"/>
            <a:endParaRPr kumimoji="1" lang="ja-JP" altLang="en-US" sz="1600" dirty="0" smtClean="0">
              <a:solidFill>
                <a:schemeClr val="bg1"/>
              </a:solidFill>
            </a:endParaRPr>
          </a:p>
        </p:txBody>
      </p:sp>
      <p:sp>
        <p:nvSpPr>
          <p:cNvPr id="95" name="正方形/長方形 94"/>
          <p:cNvSpPr/>
          <p:nvPr/>
        </p:nvSpPr>
        <p:spPr bwMode="auto">
          <a:xfrm>
            <a:off x="4639810" y="3789040"/>
            <a:ext cx="144016" cy="144016"/>
          </a:xfrm>
          <a:prstGeom prst="rect">
            <a:avLst/>
          </a:prstGeom>
          <a:solidFill>
            <a:schemeClr val="tx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lIns="54000" tIns="28800" rIns="54000" bIns="28800" rtlCol="0" anchor="ctr">
            <a:noAutofit/>
          </a:bodyPr>
          <a:lstStyle/>
          <a:p>
            <a:pPr algn="ctr"/>
            <a:endParaRPr kumimoji="1" lang="ja-JP" altLang="en-US" sz="1600" b="1" dirty="0" smtClean="0">
              <a:solidFill>
                <a:schemeClr val="bg1"/>
              </a:solidFill>
            </a:endParaRPr>
          </a:p>
        </p:txBody>
      </p:sp>
      <p:sp>
        <p:nvSpPr>
          <p:cNvPr id="96" name="正方形/長方形 95"/>
          <p:cNvSpPr/>
          <p:nvPr/>
        </p:nvSpPr>
        <p:spPr bwMode="auto">
          <a:xfrm>
            <a:off x="4950356" y="3789040"/>
            <a:ext cx="144016" cy="144016"/>
          </a:xfrm>
          <a:prstGeom prst="rect">
            <a:avLst/>
          </a:prstGeom>
          <a:solidFill>
            <a:schemeClr val="tx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lIns="54000" tIns="28800" rIns="54000" bIns="28800" rtlCol="0" anchor="ctr">
            <a:noAutofit/>
          </a:bodyPr>
          <a:lstStyle/>
          <a:p>
            <a:pPr algn="ctr"/>
            <a:endParaRPr kumimoji="1" lang="ja-JP" altLang="en-US" sz="1600" dirty="0" smtClean="0">
              <a:solidFill>
                <a:schemeClr val="bg1"/>
              </a:solidFill>
            </a:endParaRPr>
          </a:p>
        </p:txBody>
      </p:sp>
      <p:cxnSp>
        <p:nvCxnSpPr>
          <p:cNvPr id="97" name="直線コネクタ 96"/>
          <p:cNvCxnSpPr>
            <a:endCxn id="91" idx="2"/>
          </p:cNvCxnSpPr>
          <p:nvPr/>
        </p:nvCxnSpPr>
        <p:spPr bwMode="auto">
          <a:xfrm flipV="1">
            <a:off x="4086260" y="3933056"/>
            <a:ext cx="0" cy="1687291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1" name="直線コネクタ 100"/>
          <p:cNvCxnSpPr>
            <a:stCxn id="105" idx="2"/>
            <a:endCxn id="96" idx="0"/>
          </p:cNvCxnSpPr>
          <p:nvPr/>
        </p:nvCxnSpPr>
        <p:spPr bwMode="auto">
          <a:xfrm flipH="1">
            <a:off x="5022364" y="3006616"/>
            <a:ext cx="8413" cy="78242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5" name="正方形/長方形 104"/>
          <p:cNvSpPr/>
          <p:nvPr/>
        </p:nvSpPr>
        <p:spPr bwMode="auto">
          <a:xfrm>
            <a:off x="4916476" y="2934608"/>
            <a:ext cx="228601" cy="72008"/>
          </a:xfrm>
          <a:prstGeom prst="rect">
            <a:avLst/>
          </a:prstGeom>
          <a:solidFill>
            <a:schemeClr val="bg1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lIns="54000" tIns="28800" rIns="54000" bIns="28800" rtlCol="0" anchor="ctr">
            <a:noAutofit/>
          </a:bodyPr>
          <a:lstStyle/>
          <a:p>
            <a:pPr algn="ctr"/>
            <a:endParaRPr kumimoji="1" lang="ja-JP" altLang="en-US" sz="1600" dirty="0" smtClean="0">
              <a:solidFill>
                <a:schemeClr val="bg1"/>
              </a:solidFill>
            </a:endParaRPr>
          </a:p>
        </p:txBody>
      </p:sp>
      <p:sp>
        <p:nvSpPr>
          <p:cNvPr id="106" name="正方形/長方形 105"/>
          <p:cNvSpPr/>
          <p:nvPr/>
        </p:nvSpPr>
        <p:spPr bwMode="auto">
          <a:xfrm>
            <a:off x="3971959" y="5252695"/>
            <a:ext cx="228601" cy="72008"/>
          </a:xfrm>
          <a:prstGeom prst="rect">
            <a:avLst/>
          </a:prstGeom>
          <a:solidFill>
            <a:schemeClr val="bg1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lIns="54000" tIns="28800" rIns="54000" bIns="28800" rtlCol="0" anchor="ctr">
            <a:noAutofit/>
          </a:bodyPr>
          <a:lstStyle/>
          <a:p>
            <a:pPr algn="ctr"/>
            <a:endParaRPr kumimoji="1" lang="ja-JP" altLang="en-US" sz="1600" dirty="0" smtClean="0">
              <a:solidFill>
                <a:schemeClr val="bg1"/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48330A-E6CA-495B-9376-FC3EBDE344A3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52" name="正方形/長方形 151"/>
          <p:cNvSpPr/>
          <p:nvPr/>
        </p:nvSpPr>
        <p:spPr bwMode="auto">
          <a:xfrm>
            <a:off x="1081248" y="1989640"/>
            <a:ext cx="2160240" cy="333506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lIns="54000" tIns="28800" rIns="54000" bIns="28800" rtlCol="0" anchor="ctr">
            <a:noAutofit/>
          </a:bodyPr>
          <a:lstStyle/>
          <a:p>
            <a:pPr algn="ctr"/>
            <a:endParaRPr kumimoji="1" lang="ja-JP" altLang="en-US" sz="1600" dirty="0" smtClean="0">
              <a:solidFill>
                <a:schemeClr val="bg1"/>
              </a:solidFill>
            </a:endParaRPr>
          </a:p>
        </p:txBody>
      </p:sp>
      <p:sp>
        <p:nvSpPr>
          <p:cNvPr id="195" name="テキスト ボックス 194"/>
          <p:cNvSpPr txBox="1"/>
          <p:nvPr/>
        </p:nvSpPr>
        <p:spPr>
          <a:xfrm>
            <a:off x="2195735" y="4356483"/>
            <a:ext cx="1006736" cy="273606"/>
          </a:xfrm>
          <a:prstGeom prst="rect">
            <a:avLst/>
          </a:prstGeom>
          <a:solidFill>
            <a:schemeClr val="bg1"/>
          </a:solidFill>
        </p:spPr>
        <p:txBody>
          <a:bodyPr wrap="none" lIns="54000" tIns="28800" rIns="54000" bIns="28800" rtlCol="0">
            <a:spAutoFit/>
          </a:bodyPr>
          <a:lstStyle/>
          <a:p>
            <a:pPr algn="l"/>
            <a:r>
              <a:rPr lang="ja-JP" altLang="en-US" sz="1400" b="1" dirty="0" smtClean="0">
                <a:solidFill>
                  <a:srgbClr val="FF0000"/>
                </a:solidFill>
              </a:rPr>
              <a:t>フロー設定</a:t>
            </a:r>
            <a:endParaRPr kumimoji="1" lang="ja-JP" altLang="en-US" sz="1400" b="1" dirty="0" smtClean="0">
              <a:solidFill>
                <a:srgbClr val="FF0000"/>
              </a:solidFill>
            </a:endParaRPr>
          </a:p>
        </p:txBody>
      </p:sp>
      <p:sp>
        <p:nvSpPr>
          <p:cNvPr id="196" name="テキスト ボックス 195"/>
          <p:cNvSpPr txBox="1"/>
          <p:nvPr/>
        </p:nvSpPr>
        <p:spPr>
          <a:xfrm>
            <a:off x="1932768" y="4725144"/>
            <a:ext cx="457200" cy="276999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 err="1" smtClean="0">
                <a:solidFill>
                  <a:schemeClr val="bg1"/>
                </a:solidFill>
              </a:rPr>
              <a:t>vna</a:t>
            </a:r>
            <a:endParaRPr kumimoji="1" lang="ja-JP" altLang="en-US" sz="1200" dirty="0">
              <a:solidFill>
                <a:schemeClr val="bg1"/>
              </a:solidFill>
            </a:endParaRPr>
          </a:p>
        </p:txBody>
      </p:sp>
      <p:sp>
        <p:nvSpPr>
          <p:cNvPr id="197" name="上矢印 196"/>
          <p:cNvSpPr/>
          <p:nvPr/>
        </p:nvSpPr>
        <p:spPr bwMode="auto">
          <a:xfrm>
            <a:off x="2079450" y="4005064"/>
            <a:ext cx="163837" cy="625025"/>
          </a:xfrm>
          <a:prstGeom prst="upArrow">
            <a:avLst/>
          </a:prstGeom>
          <a:solidFill>
            <a:srgbClr val="FF0000"/>
          </a:solidFill>
          <a:ln w="19050">
            <a:solidFill>
              <a:srgbClr val="FF0000"/>
            </a:solidFill>
            <a:miter lim="800000"/>
            <a:headEnd/>
            <a:tailEnd/>
          </a:ln>
          <a:effectLst/>
          <a:extLst/>
        </p:spPr>
        <p:txBody>
          <a:bodyPr wrap="none" lIns="54000" tIns="28800" rIns="54000" bIns="28800" rtlCol="0" anchor="ctr">
            <a:noAutofit/>
          </a:bodyPr>
          <a:lstStyle/>
          <a:p>
            <a:pPr algn="ctr"/>
            <a:endParaRPr kumimoji="1" lang="ja-JP" altLang="en-US" sz="1600" dirty="0" smtClean="0">
              <a:solidFill>
                <a:schemeClr val="bg1"/>
              </a:solidFill>
            </a:endParaRPr>
          </a:p>
        </p:txBody>
      </p:sp>
      <p:sp>
        <p:nvSpPr>
          <p:cNvPr id="300" name="テキスト ボックス 299"/>
          <p:cNvSpPr txBox="1"/>
          <p:nvPr/>
        </p:nvSpPr>
        <p:spPr>
          <a:xfrm>
            <a:off x="8090304" y="4725144"/>
            <a:ext cx="720000" cy="276999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dirty="0" err="1" smtClean="0">
                <a:solidFill>
                  <a:schemeClr val="bg1"/>
                </a:solidFill>
              </a:rPr>
              <a:t>vnmgr</a:t>
            </a:r>
            <a:endParaRPr kumimoji="1" lang="ja-JP" altLang="en-US" sz="1200" dirty="0">
              <a:solidFill>
                <a:schemeClr val="bg1"/>
              </a:solidFill>
            </a:endParaRPr>
          </a:p>
        </p:txBody>
      </p:sp>
      <p:sp>
        <p:nvSpPr>
          <p:cNvPr id="301" name="円柱 300"/>
          <p:cNvSpPr/>
          <p:nvPr/>
        </p:nvSpPr>
        <p:spPr bwMode="auto">
          <a:xfrm>
            <a:off x="8604448" y="4921031"/>
            <a:ext cx="310641" cy="184012"/>
          </a:xfrm>
          <a:prstGeom prst="can">
            <a:avLst>
              <a:gd name="adj" fmla="val 35119"/>
            </a:avLst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/>
        </p:spPr>
        <p:txBody>
          <a:bodyPr wrap="none" lIns="54000" tIns="28800" rIns="54000" bIns="28800" rtlCol="0" anchor="ctr">
            <a:noAutofit/>
          </a:bodyPr>
          <a:lstStyle/>
          <a:p>
            <a:pPr algn="ctr"/>
            <a:endParaRPr kumimoji="1" lang="ja-JP" altLang="en-US" sz="1600" dirty="0" smtClean="0">
              <a:solidFill>
                <a:schemeClr val="bg1"/>
              </a:solidFill>
            </a:endParaRPr>
          </a:p>
        </p:txBody>
      </p:sp>
      <p:sp>
        <p:nvSpPr>
          <p:cNvPr id="302" name="角丸四角形 301"/>
          <p:cNvSpPr/>
          <p:nvPr/>
        </p:nvSpPr>
        <p:spPr bwMode="auto">
          <a:xfrm>
            <a:off x="827584" y="2171833"/>
            <a:ext cx="8424936" cy="1143631"/>
          </a:xfrm>
          <a:prstGeom prst="roundRect">
            <a:avLst>
              <a:gd name="adj" fmla="val 5250"/>
            </a:avLst>
          </a:prstGeom>
          <a:noFill/>
          <a:ln w="57150">
            <a:solidFill>
              <a:srgbClr val="00B050"/>
            </a:solidFill>
            <a:prstDash val="lgDash"/>
            <a:miter lim="800000"/>
            <a:headEnd/>
            <a:tailEnd/>
          </a:ln>
          <a:effectLst/>
          <a:extLst/>
        </p:spPr>
        <p:txBody>
          <a:bodyPr wrap="none" lIns="54000" tIns="28800" rIns="54000" bIns="28800" rtlCol="0" anchor="ctr">
            <a:noAutofit/>
          </a:bodyPr>
          <a:lstStyle/>
          <a:p>
            <a:pPr algn="ctr"/>
            <a:endParaRPr kumimoji="1" lang="ja-JP" altLang="en-US" sz="1600" dirty="0" smtClean="0">
              <a:solidFill>
                <a:schemeClr val="bg1"/>
              </a:solidFill>
            </a:endParaRPr>
          </a:p>
        </p:txBody>
      </p:sp>
      <p:sp>
        <p:nvSpPr>
          <p:cNvPr id="303" name="テキスト ボックス 302"/>
          <p:cNvSpPr txBox="1"/>
          <p:nvPr/>
        </p:nvSpPr>
        <p:spPr>
          <a:xfrm>
            <a:off x="97432" y="2060848"/>
            <a:ext cx="1545345" cy="273606"/>
          </a:xfrm>
          <a:prstGeom prst="rect">
            <a:avLst/>
          </a:prstGeom>
          <a:solidFill>
            <a:schemeClr val="bg1"/>
          </a:solidFill>
        </p:spPr>
        <p:txBody>
          <a:bodyPr wrap="none" lIns="54000" tIns="28800" rIns="54000" bIns="28800" rtlCol="0">
            <a:spAutoFit/>
          </a:bodyPr>
          <a:lstStyle/>
          <a:p>
            <a:pPr algn="l"/>
            <a:r>
              <a:rPr kumimoji="1" lang="ja-JP" altLang="en-US" sz="1400" b="1" dirty="0" smtClean="0">
                <a:solidFill>
                  <a:srgbClr val="00B050"/>
                </a:solidFill>
              </a:rPr>
              <a:t>仮想ネットワーク</a:t>
            </a:r>
          </a:p>
        </p:txBody>
      </p:sp>
      <p:sp>
        <p:nvSpPr>
          <p:cNvPr id="93" name="テキスト ボックス 92"/>
          <p:cNvSpPr txBox="1"/>
          <p:nvPr/>
        </p:nvSpPr>
        <p:spPr>
          <a:xfrm>
            <a:off x="3292879" y="2525247"/>
            <a:ext cx="1032384" cy="427494"/>
          </a:xfrm>
          <a:prstGeom prst="rect">
            <a:avLst/>
          </a:prstGeom>
          <a:solidFill>
            <a:schemeClr val="bg1"/>
          </a:solidFill>
        </p:spPr>
        <p:txBody>
          <a:bodyPr wrap="none" lIns="54000" tIns="28800" rIns="54000" bIns="28800" rtlCol="0">
            <a:spAutoFit/>
          </a:bodyPr>
          <a:lstStyle/>
          <a:p>
            <a:pPr algn="ctr"/>
            <a:r>
              <a:rPr kumimoji="1" lang="ja-JP" altLang="en-US" sz="1200" b="1" dirty="0" smtClean="0">
                <a:solidFill>
                  <a:schemeClr val="accent4"/>
                </a:solidFill>
              </a:rPr>
              <a:t>セキュリティ</a:t>
            </a:r>
            <a:endParaRPr kumimoji="1" lang="en-US" altLang="ja-JP" sz="1200" b="1" dirty="0" smtClean="0">
              <a:solidFill>
                <a:schemeClr val="accent4"/>
              </a:solidFill>
            </a:endParaRPr>
          </a:p>
          <a:p>
            <a:pPr algn="ctr"/>
            <a:r>
              <a:rPr kumimoji="1" lang="ja-JP" altLang="en-US" sz="1200" b="1" dirty="0" smtClean="0">
                <a:solidFill>
                  <a:schemeClr val="accent4"/>
                </a:solidFill>
              </a:rPr>
              <a:t>グループ</a:t>
            </a:r>
          </a:p>
        </p:txBody>
      </p:sp>
      <p:sp>
        <p:nvSpPr>
          <p:cNvPr id="128" name="角丸四角形 127"/>
          <p:cNvSpPr/>
          <p:nvPr/>
        </p:nvSpPr>
        <p:spPr bwMode="auto">
          <a:xfrm flipH="1">
            <a:off x="2236183" y="2461939"/>
            <a:ext cx="751641" cy="549575"/>
          </a:xfrm>
          <a:prstGeom prst="roundRect">
            <a:avLst>
              <a:gd name="adj" fmla="val 10561"/>
            </a:avLst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lIns="54000" tIns="28800" rIns="54000" bIns="28800" rtlCol="0" anchor="ctr">
            <a:noAutofit/>
          </a:bodyPr>
          <a:lstStyle/>
          <a:p>
            <a:pPr algn="ctr"/>
            <a:endParaRPr kumimoji="1" lang="ja-JP" altLang="en-US" sz="1600" dirty="0" smtClean="0">
              <a:solidFill>
                <a:schemeClr val="bg1"/>
              </a:solidFill>
            </a:endParaRPr>
          </a:p>
        </p:txBody>
      </p:sp>
      <p:sp>
        <p:nvSpPr>
          <p:cNvPr id="130" name="テキスト ボックス 129"/>
          <p:cNvSpPr txBox="1"/>
          <p:nvPr/>
        </p:nvSpPr>
        <p:spPr>
          <a:xfrm flipH="1">
            <a:off x="2249700" y="2484134"/>
            <a:ext cx="724608" cy="427494"/>
          </a:xfrm>
          <a:prstGeom prst="rect">
            <a:avLst/>
          </a:prstGeom>
          <a:noFill/>
        </p:spPr>
        <p:txBody>
          <a:bodyPr wrap="none" lIns="54000" tIns="28800" rIns="54000" bIns="28800" rtlCol="0">
            <a:spAutoFit/>
          </a:bodyPr>
          <a:lstStyle/>
          <a:p>
            <a:pPr algn="ctr"/>
            <a:r>
              <a:rPr lang="en-US" altLang="ja-JP" sz="1200" b="1" dirty="0" smtClean="0"/>
              <a:t>Docker</a:t>
            </a:r>
          </a:p>
          <a:p>
            <a:pPr algn="ctr"/>
            <a:r>
              <a:rPr lang="ja-JP" altLang="en-US" sz="1200" b="1" dirty="0" smtClean="0"/>
              <a:t>コンテナ</a:t>
            </a:r>
            <a:endParaRPr kumimoji="1" lang="ja-JP" altLang="en-US" sz="1200" b="1" dirty="0" smtClean="0"/>
          </a:p>
        </p:txBody>
      </p:sp>
      <p:sp>
        <p:nvSpPr>
          <p:cNvPr id="94" name="角丸四角形 93"/>
          <p:cNvSpPr/>
          <p:nvPr/>
        </p:nvSpPr>
        <p:spPr bwMode="auto">
          <a:xfrm>
            <a:off x="2079450" y="2372554"/>
            <a:ext cx="3459243" cy="732881"/>
          </a:xfrm>
          <a:prstGeom prst="roundRect">
            <a:avLst>
              <a:gd name="adj" fmla="val 5250"/>
            </a:avLst>
          </a:prstGeom>
          <a:noFill/>
          <a:ln w="38100">
            <a:solidFill>
              <a:schemeClr val="accent4"/>
            </a:solidFill>
            <a:prstDash val="lgDashDotDot"/>
            <a:miter lim="800000"/>
            <a:headEnd/>
            <a:tailEnd/>
          </a:ln>
          <a:effectLst/>
          <a:extLst/>
        </p:spPr>
        <p:txBody>
          <a:bodyPr wrap="none" lIns="54000" tIns="28800" rIns="54000" bIns="28800" rtlCol="0" anchor="ctr">
            <a:noAutofit/>
          </a:bodyPr>
          <a:lstStyle/>
          <a:p>
            <a:pPr algn="ctr"/>
            <a:endParaRPr kumimoji="1" lang="ja-JP" altLang="en-US" sz="1600" dirty="0" smtClean="0">
              <a:solidFill>
                <a:schemeClr val="bg1"/>
              </a:solidFill>
            </a:endParaRPr>
          </a:p>
        </p:txBody>
      </p:sp>
      <p:sp>
        <p:nvSpPr>
          <p:cNvPr id="304" name="角丸四角形 303"/>
          <p:cNvSpPr/>
          <p:nvPr/>
        </p:nvSpPr>
        <p:spPr bwMode="auto">
          <a:xfrm>
            <a:off x="827584" y="4356484"/>
            <a:ext cx="8424936" cy="800708"/>
          </a:xfrm>
          <a:prstGeom prst="roundRect">
            <a:avLst/>
          </a:prstGeom>
          <a:noFill/>
          <a:ln>
            <a:solidFill>
              <a:srgbClr val="FF0000"/>
            </a:solidFill>
            <a:headEnd/>
            <a:tailEnd/>
          </a:ln>
          <a:ex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4000" tIns="28800" rIns="54000" bIns="28800" rtlCol="0" anchor="ctr">
            <a:noAutofit/>
          </a:bodyPr>
          <a:lstStyle/>
          <a:p>
            <a:pPr algn="ctr"/>
            <a:endParaRPr kumimoji="1" lang="ja-JP" altLang="en-US" sz="1600" dirty="0" smtClean="0">
              <a:solidFill>
                <a:schemeClr val="bg1"/>
              </a:solidFill>
            </a:endParaRPr>
          </a:p>
        </p:txBody>
      </p:sp>
      <p:sp>
        <p:nvSpPr>
          <p:cNvPr id="305" name="テキスト ボックス 304"/>
          <p:cNvSpPr txBox="1"/>
          <p:nvPr/>
        </p:nvSpPr>
        <p:spPr>
          <a:xfrm>
            <a:off x="97432" y="4231322"/>
            <a:ext cx="1070856" cy="273606"/>
          </a:xfrm>
          <a:prstGeom prst="rect">
            <a:avLst/>
          </a:prstGeom>
          <a:solidFill>
            <a:schemeClr val="bg1"/>
          </a:solidFill>
        </p:spPr>
        <p:txBody>
          <a:bodyPr wrap="none" lIns="54000" tIns="28800" rIns="54000" bIns="28800" rtlCol="0">
            <a:spAutoFit/>
          </a:bodyPr>
          <a:lstStyle/>
          <a:p>
            <a:pPr algn="l"/>
            <a:r>
              <a:rPr kumimoji="1" lang="en-US" altLang="ja-JP" sz="1400" b="1" dirty="0" err="1" smtClean="0">
                <a:solidFill>
                  <a:srgbClr val="FF0000"/>
                </a:solidFill>
              </a:rPr>
              <a:t>OpenVNet</a:t>
            </a:r>
            <a:endParaRPr kumimoji="1" lang="ja-JP" altLang="en-US" sz="1400" b="1" dirty="0" smtClean="0">
              <a:solidFill>
                <a:srgbClr val="FF0000"/>
              </a:solidFill>
            </a:endParaRPr>
          </a:p>
        </p:txBody>
      </p:sp>
      <p:sp>
        <p:nvSpPr>
          <p:cNvPr id="2" name="角丸四角形 1"/>
          <p:cNvSpPr/>
          <p:nvPr/>
        </p:nvSpPr>
        <p:spPr bwMode="auto">
          <a:xfrm>
            <a:off x="1387597" y="3717032"/>
            <a:ext cx="1547546" cy="288032"/>
          </a:xfrm>
          <a:prstGeom prst="roundRect">
            <a:avLst>
              <a:gd name="adj" fmla="val 50000"/>
            </a:avLst>
          </a:prstGeom>
          <a:solidFill>
            <a:srgbClr val="3366FF"/>
          </a:solidFill>
          <a:ln w="19050">
            <a:noFill/>
            <a:miter lim="800000"/>
            <a:headEnd/>
            <a:tailEnd/>
          </a:ln>
          <a:effectLst/>
          <a:extLst/>
        </p:spPr>
        <p:txBody>
          <a:bodyPr wrap="none" lIns="54000" tIns="28800" rIns="54000" bIns="28800" rtlCol="0" anchor="ctr">
            <a:noAutofit/>
          </a:bodyPr>
          <a:lstStyle/>
          <a:p>
            <a:pPr algn="ctr"/>
            <a:endParaRPr kumimoji="1" lang="ja-JP" altLang="en-US" sz="1600" dirty="0" smtClean="0">
              <a:solidFill>
                <a:schemeClr val="bg1"/>
              </a:solidFill>
            </a:endParaRPr>
          </a:p>
        </p:txBody>
      </p:sp>
      <p:sp>
        <p:nvSpPr>
          <p:cNvPr id="3" name="正方形/長方形 2"/>
          <p:cNvSpPr/>
          <p:nvPr/>
        </p:nvSpPr>
        <p:spPr bwMode="auto">
          <a:xfrm>
            <a:off x="1603621" y="3789040"/>
            <a:ext cx="144016" cy="144016"/>
          </a:xfrm>
          <a:prstGeom prst="rect">
            <a:avLst/>
          </a:prstGeom>
          <a:solidFill>
            <a:schemeClr val="tx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lIns="54000" tIns="28800" rIns="54000" bIns="28800" rtlCol="0" anchor="ctr">
            <a:noAutofit/>
          </a:bodyPr>
          <a:lstStyle/>
          <a:p>
            <a:pPr algn="ctr"/>
            <a:endParaRPr kumimoji="1" lang="ja-JP" altLang="en-US" sz="1600" dirty="0" smtClean="0">
              <a:solidFill>
                <a:schemeClr val="bg1"/>
              </a:solidFill>
            </a:endParaRPr>
          </a:p>
        </p:txBody>
      </p:sp>
      <p:sp>
        <p:nvSpPr>
          <p:cNvPr id="65" name="正方形/長方形 64"/>
          <p:cNvSpPr/>
          <p:nvPr/>
        </p:nvSpPr>
        <p:spPr bwMode="auto">
          <a:xfrm>
            <a:off x="1915656" y="3789040"/>
            <a:ext cx="144016" cy="144016"/>
          </a:xfrm>
          <a:prstGeom prst="rect">
            <a:avLst/>
          </a:prstGeom>
          <a:solidFill>
            <a:schemeClr val="tx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lIns="54000" tIns="28800" rIns="54000" bIns="28800" rtlCol="0" anchor="ctr">
            <a:noAutofit/>
          </a:bodyPr>
          <a:lstStyle/>
          <a:p>
            <a:pPr algn="ctr"/>
            <a:endParaRPr kumimoji="1" lang="ja-JP" altLang="en-US" sz="1600" dirty="0" smtClean="0">
              <a:solidFill>
                <a:schemeClr val="bg1"/>
              </a:solidFill>
            </a:endParaRPr>
          </a:p>
        </p:txBody>
      </p:sp>
      <p:sp>
        <p:nvSpPr>
          <p:cNvPr id="66" name="正方形/長方形 65"/>
          <p:cNvSpPr/>
          <p:nvPr/>
        </p:nvSpPr>
        <p:spPr bwMode="auto">
          <a:xfrm>
            <a:off x="2229179" y="3789040"/>
            <a:ext cx="144016" cy="144016"/>
          </a:xfrm>
          <a:prstGeom prst="rect">
            <a:avLst/>
          </a:prstGeom>
          <a:solidFill>
            <a:schemeClr val="tx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lIns="54000" tIns="28800" rIns="54000" bIns="28800" rtlCol="0" anchor="ctr">
            <a:noAutofit/>
          </a:bodyPr>
          <a:lstStyle/>
          <a:p>
            <a:pPr algn="ctr"/>
            <a:endParaRPr kumimoji="1" lang="ja-JP" altLang="en-US" sz="1600" b="1" dirty="0" smtClean="0">
              <a:solidFill>
                <a:schemeClr val="bg1"/>
              </a:solidFill>
            </a:endParaRPr>
          </a:p>
        </p:txBody>
      </p:sp>
      <p:sp>
        <p:nvSpPr>
          <p:cNvPr id="67" name="正方形/長方形 66"/>
          <p:cNvSpPr/>
          <p:nvPr/>
        </p:nvSpPr>
        <p:spPr bwMode="auto">
          <a:xfrm>
            <a:off x="2539725" y="3789040"/>
            <a:ext cx="144016" cy="144016"/>
          </a:xfrm>
          <a:prstGeom prst="rect">
            <a:avLst/>
          </a:prstGeom>
          <a:solidFill>
            <a:schemeClr val="tx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lIns="54000" tIns="28800" rIns="54000" bIns="28800" rtlCol="0" anchor="ctr">
            <a:noAutofit/>
          </a:bodyPr>
          <a:lstStyle/>
          <a:p>
            <a:pPr algn="ctr"/>
            <a:endParaRPr kumimoji="1" lang="ja-JP" altLang="en-US" sz="1600" dirty="0" smtClean="0">
              <a:solidFill>
                <a:schemeClr val="bg1"/>
              </a:solidFill>
            </a:endParaRPr>
          </a:p>
        </p:txBody>
      </p:sp>
      <p:cxnSp>
        <p:nvCxnSpPr>
          <p:cNvPr id="72" name="直線コネクタ 71"/>
          <p:cNvCxnSpPr>
            <a:endCxn id="3" idx="2"/>
          </p:cNvCxnSpPr>
          <p:nvPr/>
        </p:nvCxnSpPr>
        <p:spPr bwMode="auto">
          <a:xfrm flipV="1">
            <a:off x="1675629" y="3933056"/>
            <a:ext cx="0" cy="1687291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7" name="直線コネクタ 76"/>
          <p:cNvCxnSpPr>
            <a:stCxn id="19" idx="2"/>
            <a:endCxn id="67" idx="0"/>
          </p:cNvCxnSpPr>
          <p:nvPr/>
        </p:nvCxnSpPr>
        <p:spPr bwMode="auto">
          <a:xfrm flipH="1">
            <a:off x="2611733" y="3006616"/>
            <a:ext cx="271" cy="78242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" name="正方形/長方形 18"/>
          <p:cNvSpPr/>
          <p:nvPr/>
        </p:nvSpPr>
        <p:spPr bwMode="auto">
          <a:xfrm>
            <a:off x="2497703" y="2934608"/>
            <a:ext cx="228601" cy="72008"/>
          </a:xfrm>
          <a:prstGeom prst="rect">
            <a:avLst/>
          </a:prstGeom>
          <a:solidFill>
            <a:schemeClr val="bg1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lIns="54000" tIns="28800" rIns="54000" bIns="28800" rtlCol="0" anchor="ctr">
            <a:noAutofit/>
          </a:bodyPr>
          <a:lstStyle/>
          <a:p>
            <a:pPr algn="ctr"/>
            <a:endParaRPr kumimoji="1" lang="ja-JP" altLang="en-US" sz="1600" dirty="0" smtClean="0">
              <a:solidFill>
                <a:schemeClr val="bg1"/>
              </a:solidFill>
            </a:endParaRPr>
          </a:p>
        </p:txBody>
      </p:sp>
      <p:sp>
        <p:nvSpPr>
          <p:cNvPr id="83" name="正方形/長方形 82"/>
          <p:cNvSpPr/>
          <p:nvPr/>
        </p:nvSpPr>
        <p:spPr bwMode="auto">
          <a:xfrm>
            <a:off x="1561328" y="5252695"/>
            <a:ext cx="228601" cy="72008"/>
          </a:xfrm>
          <a:prstGeom prst="rect">
            <a:avLst/>
          </a:prstGeom>
          <a:solidFill>
            <a:schemeClr val="bg1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lIns="54000" tIns="28800" rIns="54000" bIns="28800" rtlCol="0" anchor="ctr">
            <a:noAutofit/>
          </a:bodyPr>
          <a:lstStyle/>
          <a:p>
            <a:pPr algn="ctr"/>
            <a:endParaRPr kumimoji="1" lang="ja-JP" altLang="en-US" sz="1600" dirty="0" smtClean="0">
              <a:solidFill>
                <a:schemeClr val="bg1"/>
              </a:solidFill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1658000" y="1700808"/>
            <a:ext cx="1006736" cy="273606"/>
          </a:xfrm>
          <a:prstGeom prst="rect">
            <a:avLst/>
          </a:prstGeom>
          <a:noFill/>
        </p:spPr>
        <p:txBody>
          <a:bodyPr wrap="none" lIns="54000" tIns="28800" rIns="54000" bIns="28800" rtlCol="0">
            <a:spAutoFit/>
          </a:bodyPr>
          <a:lstStyle/>
          <a:p>
            <a:pPr algn="ctr"/>
            <a:r>
              <a:rPr kumimoji="1" lang="ja-JP" altLang="en-US" sz="1400" dirty="0" smtClean="0"/>
              <a:t>物理サーバ</a:t>
            </a:r>
          </a:p>
        </p:txBody>
      </p:sp>
      <p:sp>
        <p:nvSpPr>
          <p:cNvPr id="140" name="テキスト ボックス 139"/>
          <p:cNvSpPr txBox="1"/>
          <p:nvPr/>
        </p:nvSpPr>
        <p:spPr>
          <a:xfrm>
            <a:off x="4068631" y="1700808"/>
            <a:ext cx="1006736" cy="273606"/>
          </a:xfrm>
          <a:prstGeom prst="rect">
            <a:avLst/>
          </a:prstGeom>
          <a:noFill/>
        </p:spPr>
        <p:txBody>
          <a:bodyPr wrap="none" lIns="54000" tIns="28800" rIns="54000" bIns="28800" rtlCol="0">
            <a:spAutoFit/>
          </a:bodyPr>
          <a:lstStyle/>
          <a:p>
            <a:pPr algn="ctr"/>
            <a:r>
              <a:rPr kumimoji="1" lang="ja-JP" altLang="en-US" sz="1400" dirty="0" smtClean="0"/>
              <a:t>物理サーバ</a:t>
            </a:r>
          </a:p>
        </p:txBody>
      </p:sp>
      <p:sp>
        <p:nvSpPr>
          <p:cNvPr id="141" name="テキスト ボックス 140"/>
          <p:cNvSpPr txBox="1"/>
          <p:nvPr/>
        </p:nvSpPr>
        <p:spPr>
          <a:xfrm>
            <a:off x="7128972" y="1700808"/>
            <a:ext cx="1006736" cy="273606"/>
          </a:xfrm>
          <a:prstGeom prst="rect">
            <a:avLst/>
          </a:prstGeom>
          <a:noFill/>
        </p:spPr>
        <p:txBody>
          <a:bodyPr wrap="none" lIns="54000" tIns="28800" rIns="54000" bIns="28800" rtlCol="0">
            <a:spAutoFit/>
          </a:bodyPr>
          <a:lstStyle/>
          <a:p>
            <a:pPr algn="ctr"/>
            <a:r>
              <a:rPr kumimoji="1" lang="ja-JP" altLang="en-US" sz="1400" dirty="0" smtClean="0"/>
              <a:t>物理サーバ</a:t>
            </a:r>
          </a:p>
        </p:txBody>
      </p:sp>
      <p:sp>
        <p:nvSpPr>
          <p:cNvPr id="142" name="角丸四角形 141"/>
          <p:cNvSpPr/>
          <p:nvPr/>
        </p:nvSpPr>
        <p:spPr bwMode="auto">
          <a:xfrm>
            <a:off x="5087639" y="5481228"/>
            <a:ext cx="1547546" cy="288032"/>
          </a:xfrm>
          <a:prstGeom prst="roundRect">
            <a:avLst>
              <a:gd name="adj" fmla="val 50000"/>
            </a:avLst>
          </a:prstGeom>
          <a:solidFill>
            <a:srgbClr val="3366FF"/>
          </a:solidFill>
          <a:ln w="19050">
            <a:noFill/>
            <a:miter lim="800000"/>
            <a:headEnd/>
            <a:tailEnd/>
          </a:ln>
          <a:effectLst/>
          <a:extLst/>
        </p:spPr>
        <p:txBody>
          <a:bodyPr wrap="none" lIns="54000" tIns="28800" rIns="54000" bIns="28800" rtlCol="0" anchor="ctr">
            <a:noAutofit/>
          </a:bodyPr>
          <a:lstStyle/>
          <a:p>
            <a:pPr algn="ctr"/>
            <a:endParaRPr kumimoji="1" lang="ja-JP" altLang="en-US" sz="1600" dirty="0" smtClean="0">
              <a:solidFill>
                <a:schemeClr val="bg1"/>
              </a:solidFill>
            </a:endParaRPr>
          </a:p>
        </p:txBody>
      </p:sp>
      <p:sp>
        <p:nvSpPr>
          <p:cNvPr id="143" name="正方形/長方形 142"/>
          <p:cNvSpPr/>
          <p:nvPr/>
        </p:nvSpPr>
        <p:spPr bwMode="auto">
          <a:xfrm>
            <a:off x="5303663" y="5553236"/>
            <a:ext cx="144016" cy="144016"/>
          </a:xfrm>
          <a:prstGeom prst="rect">
            <a:avLst/>
          </a:prstGeom>
          <a:solidFill>
            <a:schemeClr val="tx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lIns="54000" tIns="28800" rIns="54000" bIns="28800" rtlCol="0" anchor="ctr">
            <a:noAutofit/>
          </a:bodyPr>
          <a:lstStyle/>
          <a:p>
            <a:pPr algn="ctr"/>
            <a:endParaRPr kumimoji="1" lang="ja-JP" altLang="en-US" sz="1600" dirty="0" smtClean="0">
              <a:solidFill>
                <a:schemeClr val="bg1"/>
              </a:solidFill>
            </a:endParaRPr>
          </a:p>
        </p:txBody>
      </p:sp>
      <p:sp>
        <p:nvSpPr>
          <p:cNvPr id="144" name="正方形/長方形 143"/>
          <p:cNvSpPr/>
          <p:nvPr/>
        </p:nvSpPr>
        <p:spPr bwMode="auto">
          <a:xfrm>
            <a:off x="5615698" y="5553236"/>
            <a:ext cx="144016" cy="144016"/>
          </a:xfrm>
          <a:prstGeom prst="rect">
            <a:avLst/>
          </a:prstGeom>
          <a:solidFill>
            <a:schemeClr val="tx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lIns="54000" tIns="28800" rIns="54000" bIns="28800" rtlCol="0" anchor="ctr">
            <a:noAutofit/>
          </a:bodyPr>
          <a:lstStyle/>
          <a:p>
            <a:pPr algn="ctr"/>
            <a:endParaRPr kumimoji="1" lang="ja-JP" altLang="en-US" sz="1600" dirty="0" smtClean="0">
              <a:solidFill>
                <a:schemeClr val="bg1"/>
              </a:solidFill>
            </a:endParaRPr>
          </a:p>
        </p:txBody>
      </p:sp>
      <p:sp>
        <p:nvSpPr>
          <p:cNvPr id="145" name="正方形/長方形 144"/>
          <p:cNvSpPr/>
          <p:nvPr/>
        </p:nvSpPr>
        <p:spPr bwMode="auto">
          <a:xfrm>
            <a:off x="5929221" y="5553236"/>
            <a:ext cx="144016" cy="144016"/>
          </a:xfrm>
          <a:prstGeom prst="rect">
            <a:avLst/>
          </a:prstGeom>
          <a:solidFill>
            <a:schemeClr val="tx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lIns="54000" tIns="28800" rIns="54000" bIns="28800" rtlCol="0" anchor="ctr">
            <a:noAutofit/>
          </a:bodyPr>
          <a:lstStyle/>
          <a:p>
            <a:pPr algn="ctr"/>
            <a:endParaRPr kumimoji="1" lang="ja-JP" altLang="en-US" sz="1600" b="1" dirty="0" smtClean="0">
              <a:solidFill>
                <a:schemeClr val="bg1"/>
              </a:solidFill>
            </a:endParaRPr>
          </a:p>
        </p:txBody>
      </p:sp>
      <p:sp>
        <p:nvSpPr>
          <p:cNvPr id="146" name="正方形/長方形 145"/>
          <p:cNvSpPr/>
          <p:nvPr/>
        </p:nvSpPr>
        <p:spPr bwMode="auto">
          <a:xfrm>
            <a:off x="6239767" y="5553236"/>
            <a:ext cx="144016" cy="144016"/>
          </a:xfrm>
          <a:prstGeom prst="rect">
            <a:avLst/>
          </a:prstGeom>
          <a:solidFill>
            <a:schemeClr val="tx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lIns="54000" tIns="28800" rIns="54000" bIns="28800" rtlCol="0" anchor="ctr">
            <a:noAutofit/>
          </a:bodyPr>
          <a:lstStyle/>
          <a:p>
            <a:pPr algn="ctr"/>
            <a:endParaRPr kumimoji="1" lang="ja-JP" altLang="en-US" sz="1600" dirty="0" smtClean="0">
              <a:solidFill>
                <a:schemeClr val="bg1"/>
              </a:solidFill>
            </a:endParaRPr>
          </a:p>
        </p:txBody>
      </p:sp>
      <p:cxnSp>
        <p:nvCxnSpPr>
          <p:cNvPr id="248" name="直線コネクタ 247"/>
          <p:cNvCxnSpPr>
            <a:stCxn id="146" idx="3"/>
          </p:cNvCxnSpPr>
          <p:nvPr/>
        </p:nvCxnSpPr>
        <p:spPr bwMode="auto">
          <a:xfrm>
            <a:off x="6383783" y="5625244"/>
            <a:ext cx="2652713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6" name="直線コネクタ 165"/>
          <p:cNvCxnSpPr>
            <a:endCxn id="143" idx="1"/>
          </p:cNvCxnSpPr>
          <p:nvPr/>
        </p:nvCxnSpPr>
        <p:spPr bwMode="auto">
          <a:xfrm>
            <a:off x="1081248" y="5625244"/>
            <a:ext cx="4222415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テキスト ボックス 24"/>
          <p:cNvSpPr txBox="1"/>
          <p:nvPr/>
        </p:nvSpPr>
        <p:spPr>
          <a:xfrm>
            <a:off x="5303663" y="5769260"/>
            <a:ext cx="1186273" cy="273606"/>
          </a:xfrm>
          <a:prstGeom prst="rect">
            <a:avLst/>
          </a:prstGeom>
          <a:noFill/>
        </p:spPr>
        <p:txBody>
          <a:bodyPr wrap="none" lIns="54000" tIns="28800" rIns="54000" bIns="28800" rtlCol="0">
            <a:spAutoFit/>
          </a:bodyPr>
          <a:lstStyle/>
          <a:p>
            <a:pPr algn="l"/>
            <a:r>
              <a:rPr kumimoji="1" lang="ja-JP" altLang="en-US" sz="1400" dirty="0" smtClean="0">
                <a:solidFill>
                  <a:srgbClr val="000000"/>
                </a:solidFill>
              </a:rPr>
              <a:t>普通のルータ</a:t>
            </a:r>
          </a:p>
        </p:txBody>
      </p:sp>
      <p:sp>
        <p:nvSpPr>
          <p:cNvPr id="147" name="テキスト ボックス 146"/>
          <p:cNvSpPr txBox="1"/>
          <p:nvPr/>
        </p:nvSpPr>
        <p:spPr>
          <a:xfrm>
            <a:off x="1189967" y="3429000"/>
            <a:ext cx="1365809" cy="273606"/>
          </a:xfrm>
          <a:prstGeom prst="rect">
            <a:avLst/>
          </a:prstGeom>
          <a:noFill/>
        </p:spPr>
        <p:txBody>
          <a:bodyPr wrap="none" lIns="54000" tIns="28800" rIns="54000" bIns="28800" rtlCol="0">
            <a:spAutoFit/>
          </a:bodyPr>
          <a:lstStyle/>
          <a:p>
            <a:pPr algn="l"/>
            <a:r>
              <a:rPr kumimoji="1" lang="ja-JP" altLang="en-US" sz="1400" dirty="0" smtClean="0">
                <a:solidFill>
                  <a:srgbClr val="000000"/>
                </a:solidFill>
              </a:rPr>
              <a:t>エッジスイッチ</a:t>
            </a:r>
          </a:p>
        </p:txBody>
      </p:sp>
      <p:sp>
        <p:nvSpPr>
          <p:cNvPr id="148" name="テキスト ボックス 147"/>
          <p:cNvSpPr txBox="1"/>
          <p:nvPr/>
        </p:nvSpPr>
        <p:spPr>
          <a:xfrm>
            <a:off x="3566231" y="3429000"/>
            <a:ext cx="1365809" cy="273606"/>
          </a:xfrm>
          <a:prstGeom prst="rect">
            <a:avLst/>
          </a:prstGeom>
          <a:noFill/>
        </p:spPr>
        <p:txBody>
          <a:bodyPr wrap="none" lIns="54000" tIns="28800" rIns="54000" bIns="28800" rtlCol="0">
            <a:spAutoFit/>
          </a:bodyPr>
          <a:lstStyle/>
          <a:p>
            <a:pPr algn="l"/>
            <a:r>
              <a:rPr kumimoji="1" lang="ja-JP" altLang="en-US" sz="1400" dirty="0" smtClean="0">
                <a:solidFill>
                  <a:srgbClr val="000000"/>
                </a:solidFill>
              </a:rPr>
              <a:t>エッジスイッチ</a:t>
            </a:r>
          </a:p>
        </p:txBody>
      </p:sp>
      <p:sp>
        <p:nvSpPr>
          <p:cNvPr id="149" name="テキスト ボックス 148"/>
          <p:cNvSpPr txBox="1"/>
          <p:nvPr/>
        </p:nvSpPr>
        <p:spPr>
          <a:xfrm>
            <a:off x="6318114" y="3429000"/>
            <a:ext cx="1365809" cy="273606"/>
          </a:xfrm>
          <a:prstGeom prst="rect">
            <a:avLst/>
          </a:prstGeom>
          <a:noFill/>
        </p:spPr>
        <p:txBody>
          <a:bodyPr wrap="none" lIns="54000" tIns="28800" rIns="54000" bIns="28800" rtlCol="0">
            <a:spAutoFit/>
          </a:bodyPr>
          <a:lstStyle/>
          <a:p>
            <a:pPr algn="l"/>
            <a:r>
              <a:rPr kumimoji="1" lang="ja-JP" altLang="en-US" sz="1400" dirty="0" smtClean="0">
                <a:solidFill>
                  <a:srgbClr val="000000"/>
                </a:solidFill>
              </a:rPr>
              <a:t>エッジスイッチ</a:t>
            </a:r>
          </a:p>
        </p:txBody>
      </p:sp>
    </p:spTree>
    <p:extLst>
      <p:ext uri="{BB962C8B-B14F-4D97-AF65-F5344CB8AC3E}">
        <p14:creationId xmlns:p14="http://schemas.microsoft.com/office/powerpoint/2010/main" val="3758786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ISDocument">
  <a:themeElements>
    <a:clrScheme name="TISコーポレート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メイリオ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19050">
          <a:noFill/>
          <a:miter lim="800000"/>
          <a:headEnd/>
          <a:tailEnd/>
        </a:ln>
        <a:effectLst/>
        <a:extLst/>
      </a:spPr>
      <a:bodyPr wrap="none" lIns="54000" tIns="28800" rIns="54000" bIns="28800" anchor="ctr">
        <a:noAutofit/>
      </a:bodyPr>
      <a:lstStyle>
        <a:defPPr>
          <a:defRPr sz="1600" dirty="0" smtClean="0">
            <a:solidFill>
              <a:schemeClr val="bg1"/>
            </a:solidFill>
          </a:defRPr>
        </a:defPPr>
      </a:lstStyle>
    </a:spDef>
    <a:lnDef>
      <a:spPr bwMode="auto">
        <a:solidFill>
          <a:schemeClr val="accent1"/>
        </a:solidFill>
        <a:ln w="19050" cap="flat" cmpd="sng" algn="ctr">
          <a:solidFill>
            <a:schemeClr val="accent1"/>
          </a:solidFill>
          <a:prstDash val="solid"/>
          <a:round/>
          <a:headEnd type="none" w="med" len="med"/>
          <a:tailEnd type="arrow"/>
        </a:ln>
        <a:effectLst/>
      </a:spPr>
      <a:bodyPr/>
      <a:lstStyle/>
    </a:lnDef>
    <a:txDef>
      <a:spPr>
        <a:noFill/>
      </a:spPr>
      <a:bodyPr wrap="none" lIns="54000" tIns="28800" rIns="54000" bIns="28800" rtlCol="0">
        <a:spAutoFit/>
      </a:bodyPr>
      <a:lstStyle>
        <a:defPPr algn="l">
          <a:defRPr sz="1600" dirty="0" smtClean="0">
            <a:solidFill>
              <a:schemeClr val="accent1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03.最終スライド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TISDocument</Template>
  <TotalTime>44223</TotalTime>
  <Words>47</Words>
  <Application>Microsoft Macintosh PowerPoint</Application>
  <PresentationFormat>画面に合わせる (4:3)</PresentationFormat>
  <Paragraphs>32</Paragraphs>
  <Slides>2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2</vt:i4>
      </vt:variant>
      <vt:variant>
        <vt:lpstr>スライド タイトル</vt:lpstr>
      </vt:variant>
      <vt:variant>
        <vt:i4>2</vt:i4>
      </vt:variant>
    </vt:vector>
  </HeadingPairs>
  <TitlesOfParts>
    <vt:vector size="4" baseType="lpstr">
      <vt:lpstr>TISDocument</vt:lpstr>
      <vt:lpstr>03.最終スライド</vt:lpstr>
      <vt:lpstr>PowerPoint プレゼンテーション</vt:lpstr>
      <vt:lpstr>PowerPoint プレゼンテーション</vt:lpstr>
    </vt:vector>
  </TitlesOfParts>
  <Company>TIS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次世代ソリューション企画案</dc:title>
  <dc:creator>Administrator</dc:creator>
  <cp:lastModifiedBy>松井 暢之</cp:lastModifiedBy>
  <cp:revision>1789</cp:revision>
  <dcterms:created xsi:type="dcterms:W3CDTF">2014-09-22T00:08:44Z</dcterms:created>
  <dcterms:modified xsi:type="dcterms:W3CDTF">2016-01-31T10:48:06Z</dcterms:modified>
</cp:coreProperties>
</file>