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35321daf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35321daf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35321daf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35321daf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Cross-validation: use a fraction of available data for training, and the rest for testing the dataset.</a:t>
            </a:r>
            <a:endParaRPr/>
          </a:p>
          <a:p>
            <a:pPr indent="0" lvl="0" marL="0" rtl="0" algn="l">
              <a:spcBef>
                <a:spcPts val="0"/>
              </a:spcBef>
              <a:spcAft>
                <a:spcPts val="0"/>
              </a:spcAft>
              <a:buNone/>
            </a:pPr>
            <a:r>
              <a:rPr lang="es"/>
              <a:t>Term Frequency - Inverse Document Frequency.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344017d36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344017d36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98d33d0b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98d33d0b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98d33d0b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98d33d0b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98d33d0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98d33d0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344017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344017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98d33d0b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98d33d0b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344017d3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344017d3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98d33d0b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98d33d0b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9694b9d9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9694b9d9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35ca974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35ca974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98d33d0b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98d33d0b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It is a combination of multiple decision trees, where each tree is trained on a random subset of the training data and a random subset of the features.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98d33d0b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98d33d0b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344017d36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344017d36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Gradient Boosting is known for its ability to handle complex, non-linear relationships in data and its capacity to produce highly accurate models. It is widely used in various domains and applications, including regression, classification, and ranking tasks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98d33d0b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98d33d0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98d33d0b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98d33d0b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35ca974f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35ca974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344017d36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344017d36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9694b9d9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9694b9d9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33c0dc6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33c0dc6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35321da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35321da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33c0dc6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33c0dc6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Feature Engineering: abstract features from the dataset, such as amount of commas, punctuations, text length, term frequency, etc. The goal is to abstract those features into numbers so that the models can understand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33c0dc6b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33c0dc6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33c0dc6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33c0dc6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35321daf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35321daf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jpg"/><Relationship Id="rId4"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144250" y="2078650"/>
            <a:ext cx="6594000" cy="3065100"/>
          </a:xfrm>
          <a:prstGeom prst="rect">
            <a:avLst/>
          </a:prstGeom>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s" sz="2620">
                <a:latin typeface="Times New Roman"/>
                <a:ea typeface="Times New Roman"/>
                <a:cs typeface="Times New Roman"/>
                <a:sym typeface="Times New Roman"/>
              </a:rPr>
              <a:t>Team: Horror Text Miners</a:t>
            </a:r>
            <a:endParaRPr sz="262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s" sz="2600">
                <a:latin typeface="Times New Roman"/>
                <a:ea typeface="Times New Roman"/>
                <a:cs typeface="Times New Roman"/>
                <a:sym typeface="Times New Roman"/>
              </a:rPr>
              <a:t>David Medina (F11115117)</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s" sz="2600">
                <a:latin typeface="Times New Roman"/>
                <a:ea typeface="Times New Roman"/>
                <a:cs typeface="Times New Roman"/>
                <a:sym typeface="Times New Roman"/>
              </a:rPr>
              <a:t>Kevin Da Rosa (F11115108)</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s" sz="2600">
                <a:latin typeface="Times New Roman"/>
                <a:ea typeface="Times New Roman"/>
                <a:cs typeface="Times New Roman"/>
                <a:sym typeface="Times New Roman"/>
              </a:rPr>
              <a:t>Jaime Colman (F11115107)</a:t>
            </a:r>
            <a:endParaRPr sz="2600">
              <a:latin typeface="Times New Roman"/>
              <a:ea typeface="Times New Roman"/>
              <a:cs typeface="Times New Roman"/>
              <a:sym typeface="Times New Roman"/>
            </a:endParaRPr>
          </a:p>
        </p:txBody>
      </p:sp>
      <p:sp>
        <p:nvSpPr>
          <p:cNvPr id="55" name="Google Shape;55;p13"/>
          <p:cNvSpPr txBox="1"/>
          <p:nvPr/>
        </p:nvSpPr>
        <p:spPr>
          <a:xfrm>
            <a:off x="1110175" y="176050"/>
            <a:ext cx="2691600" cy="190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3720">
                <a:solidFill>
                  <a:schemeClr val="dk1"/>
                </a:solidFill>
                <a:latin typeface="Times New Roman"/>
                <a:ea typeface="Times New Roman"/>
                <a:cs typeface="Times New Roman"/>
                <a:sym typeface="Times New Roman"/>
              </a:rPr>
              <a:t>Horror</a:t>
            </a:r>
            <a:r>
              <a:rPr b="1" lang="es" sz="3720">
                <a:solidFill>
                  <a:schemeClr val="dk1"/>
                </a:solidFill>
                <a:latin typeface="Times New Roman"/>
                <a:ea typeface="Times New Roman"/>
                <a:cs typeface="Times New Roman"/>
                <a:sym typeface="Times New Roman"/>
              </a:rPr>
              <a:t> Author Recognition</a:t>
            </a:r>
            <a:r>
              <a:rPr lang="es" sz="362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422075" y="1608813"/>
            <a:ext cx="7677150" cy="3324225"/>
          </a:xfrm>
          <a:prstGeom prst="rect">
            <a:avLst/>
          </a:prstGeom>
          <a:noFill/>
          <a:ln>
            <a:noFill/>
          </a:ln>
        </p:spPr>
      </p:pic>
      <p:sp>
        <p:nvSpPr>
          <p:cNvPr id="120" name="Google Shape;120;p22"/>
          <p:cNvSpPr txBox="1"/>
          <p:nvPr>
            <p:ph type="title"/>
          </p:nvPr>
        </p:nvSpPr>
        <p:spPr>
          <a:xfrm>
            <a:off x="311700" y="43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Feature Engineering</a:t>
            </a:r>
            <a:endParaRPr/>
          </a:p>
        </p:txBody>
      </p:sp>
      <p:sp>
        <p:nvSpPr>
          <p:cNvPr id="121" name="Google Shape;121;p22"/>
          <p:cNvSpPr txBox="1"/>
          <p:nvPr>
            <p:ph idx="1" type="body"/>
          </p:nvPr>
        </p:nvSpPr>
        <p:spPr>
          <a:xfrm>
            <a:off x="311700" y="1152475"/>
            <a:ext cx="5008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MWS</a:t>
            </a:r>
            <a:r>
              <a:rPr lang="es"/>
              <a:t> - Sentiment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6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Cross Validation</a:t>
            </a:r>
            <a:endParaRPr/>
          </a:p>
        </p:txBody>
      </p:sp>
      <p:pic>
        <p:nvPicPr>
          <p:cNvPr id="127" name="Google Shape;127;p23"/>
          <p:cNvPicPr preferRelativeResize="0"/>
          <p:nvPr/>
        </p:nvPicPr>
        <p:blipFill>
          <a:blip r:embed="rId3">
            <a:alphaModFix/>
          </a:blip>
          <a:stretch>
            <a:fillRect/>
          </a:stretch>
        </p:blipFill>
        <p:spPr>
          <a:xfrm>
            <a:off x="311700" y="638850"/>
            <a:ext cx="4645124" cy="2790150"/>
          </a:xfrm>
          <a:prstGeom prst="rect">
            <a:avLst/>
          </a:prstGeom>
          <a:noFill/>
          <a:ln>
            <a:noFill/>
          </a:ln>
        </p:spPr>
      </p:pic>
      <p:sp>
        <p:nvSpPr>
          <p:cNvPr id="128" name="Google Shape;128;p23"/>
          <p:cNvSpPr txBox="1"/>
          <p:nvPr>
            <p:ph idx="1" type="body"/>
          </p:nvPr>
        </p:nvSpPr>
        <p:spPr>
          <a:xfrm>
            <a:off x="5174800" y="638850"/>
            <a:ext cx="2688000" cy="77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A resampling technique. </a:t>
            </a:r>
            <a:endParaRPr/>
          </a:p>
        </p:txBody>
      </p:sp>
      <p:sp>
        <p:nvSpPr>
          <p:cNvPr id="129" name="Google Shape;129;p23"/>
          <p:cNvSpPr txBox="1"/>
          <p:nvPr>
            <p:ph idx="1" type="body"/>
          </p:nvPr>
        </p:nvSpPr>
        <p:spPr>
          <a:xfrm>
            <a:off x="597950" y="3711750"/>
            <a:ext cx="2688000" cy="123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The</a:t>
            </a:r>
            <a:r>
              <a:rPr lang="es"/>
              <a:t> partition of data into subsets for training and testing.</a:t>
            </a:r>
            <a:endParaRPr/>
          </a:p>
        </p:txBody>
      </p:sp>
      <p:pic>
        <p:nvPicPr>
          <p:cNvPr id="130" name="Google Shape;130;p23"/>
          <p:cNvPicPr preferRelativeResize="0"/>
          <p:nvPr/>
        </p:nvPicPr>
        <p:blipFill>
          <a:blip r:embed="rId4">
            <a:alphaModFix/>
          </a:blip>
          <a:stretch>
            <a:fillRect/>
          </a:stretch>
        </p:blipFill>
        <p:spPr>
          <a:xfrm>
            <a:off x="3947050" y="1647813"/>
            <a:ext cx="5143500" cy="349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6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TF-IDF</a:t>
            </a:r>
            <a:endParaRPr/>
          </a:p>
          <a:p>
            <a:pPr indent="0" lvl="0" marL="0" rtl="0" algn="l">
              <a:spcBef>
                <a:spcPts val="0"/>
              </a:spcBef>
              <a:spcAft>
                <a:spcPts val="0"/>
              </a:spcAft>
              <a:buNone/>
            </a:pPr>
            <a:r>
              <a:t/>
            </a:r>
            <a:endParaRPr/>
          </a:p>
        </p:txBody>
      </p:sp>
      <p:pic>
        <p:nvPicPr>
          <p:cNvPr id="136" name="Google Shape;136;p24"/>
          <p:cNvPicPr preferRelativeResize="0"/>
          <p:nvPr/>
        </p:nvPicPr>
        <p:blipFill>
          <a:blip r:embed="rId3">
            <a:alphaModFix/>
          </a:blip>
          <a:stretch>
            <a:fillRect/>
          </a:stretch>
        </p:blipFill>
        <p:spPr>
          <a:xfrm>
            <a:off x="311700" y="2321850"/>
            <a:ext cx="6149118" cy="1441200"/>
          </a:xfrm>
          <a:prstGeom prst="rect">
            <a:avLst/>
          </a:prstGeom>
          <a:noFill/>
          <a:ln>
            <a:noFill/>
          </a:ln>
        </p:spPr>
      </p:pic>
      <p:sp>
        <p:nvSpPr>
          <p:cNvPr id="137" name="Google Shape;137;p24"/>
          <p:cNvSpPr txBox="1"/>
          <p:nvPr>
            <p:ph idx="1" type="body"/>
          </p:nvPr>
        </p:nvSpPr>
        <p:spPr>
          <a:xfrm>
            <a:off x="458325" y="638850"/>
            <a:ext cx="5806800" cy="750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
              <a:t>I</a:t>
            </a:r>
            <a:r>
              <a:rPr lang="es"/>
              <a:t>s a numerical statistic to quantify the importance of a term in a collections of documents.</a:t>
            </a:r>
            <a:endParaRPr/>
          </a:p>
        </p:txBody>
      </p:sp>
      <p:pic>
        <p:nvPicPr>
          <p:cNvPr id="138" name="Google Shape;138;p24"/>
          <p:cNvPicPr preferRelativeResize="0"/>
          <p:nvPr/>
        </p:nvPicPr>
        <p:blipFill>
          <a:blip r:embed="rId4">
            <a:alphaModFix/>
          </a:blip>
          <a:stretch>
            <a:fillRect/>
          </a:stretch>
        </p:blipFill>
        <p:spPr>
          <a:xfrm>
            <a:off x="6613218" y="791250"/>
            <a:ext cx="2171700" cy="3686175"/>
          </a:xfrm>
          <a:prstGeom prst="rect">
            <a:avLst/>
          </a:prstGeom>
          <a:noFill/>
          <a:ln>
            <a:noFill/>
          </a:ln>
        </p:spPr>
      </p:pic>
      <p:sp>
        <p:nvSpPr>
          <p:cNvPr id="139" name="Google Shape;139;p24"/>
          <p:cNvSpPr txBox="1"/>
          <p:nvPr>
            <p:ph idx="1" type="body"/>
          </p:nvPr>
        </p:nvSpPr>
        <p:spPr>
          <a:xfrm>
            <a:off x="482863" y="1259400"/>
            <a:ext cx="5806800" cy="49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Term Frequency (TF).</a:t>
            </a:r>
            <a:endParaRPr/>
          </a:p>
        </p:txBody>
      </p:sp>
      <p:sp>
        <p:nvSpPr>
          <p:cNvPr id="140" name="Google Shape;140;p24"/>
          <p:cNvSpPr txBox="1"/>
          <p:nvPr>
            <p:ph idx="1" type="body"/>
          </p:nvPr>
        </p:nvSpPr>
        <p:spPr>
          <a:xfrm>
            <a:off x="458325" y="1757700"/>
            <a:ext cx="5806800" cy="64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Inverse Document Frequency (IDF).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Text Classification 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Naive Bayes using MultinomialNB</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Advantages:</a:t>
            </a:r>
            <a:endParaRPr/>
          </a:p>
          <a:p>
            <a:pPr indent="-342900" lvl="0" marL="457200" rtl="0" algn="l">
              <a:spcBef>
                <a:spcPts val="1200"/>
              </a:spcBef>
              <a:spcAft>
                <a:spcPts val="0"/>
              </a:spcAft>
              <a:buSzPts val="1800"/>
              <a:buChar char="●"/>
            </a:pPr>
            <a:r>
              <a:rPr lang="es"/>
              <a:t>Works well with high-dimensional data.</a:t>
            </a:r>
            <a:endParaRPr/>
          </a:p>
          <a:p>
            <a:pPr indent="-342900" lvl="0" marL="457200" rtl="0" algn="l">
              <a:spcBef>
                <a:spcPts val="0"/>
              </a:spcBef>
              <a:spcAft>
                <a:spcPts val="0"/>
              </a:spcAft>
              <a:buSzPts val="1800"/>
              <a:buChar char="●"/>
            </a:pPr>
            <a:r>
              <a:rPr lang="es"/>
              <a:t>It is computationally efficient and can handle large feature spaces.</a:t>
            </a:r>
            <a:endParaRPr/>
          </a:p>
          <a:p>
            <a:pPr indent="0" lvl="0" marL="0" rtl="0" algn="l">
              <a:spcBef>
                <a:spcPts val="1200"/>
              </a:spcBef>
              <a:spcAft>
                <a:spcPts val="0"/>
              </a:spcAft>
              <a:buNone/>
            </a:pPr>
            <a:r>
              <a:rPr lang="es"/>
              <a:t>Disadvantages:</a:t>
            </a:r>
            <a:endParaRPr/>
          </a:p>
          <a:p>
            <a:pPr indent="-342900" lvl="0" marL="457200" rtl="0" algn="l">
              <a:spcBef>
                <a:spcPts val="1200"/>
              </a:spcBef>
              <a:spcAft>
                <a:spcPts val="0"/>
              </a:spcAft>
              <a:buSzPts val="1800"/>
              <a:buChar char="●"/>
            </a:pPr>
            <a:r>
              <a:rPr lang="es"/>
              <a:t>Can be sensitive to irrelevant features.</a:t>
            </a:r>
            <a:endParaRPr/>
          </a:p>
          <a:p>
            <a:pPr indent="-342900" lvl="0" marL="457200" rtl="0" algn="l">
              <a:spcBef>
                <a:spcPts val="0"/>
              </a:spcBef>
              <a:spcAft>
                <a:spcPts val="0"/>
              </a:spcAft>
              <a:buSzPts val="1800"/>
              <a:buChar char="●"/>
            </a:pPr>
            <a:r>
              <a:rPr lang="es"/>
              <a:t>May produce biased probability estimates.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Naive Bayes using MultinomialNB</a:t>
            </a:r>
            <a:endParaRPr/>
          </a:p>
        </p:txBody>
      </p:sp>
      <p:pic>
        <p:nvPicPr>
          <p:cNvPr id="157" name="Google Shape;157;p27"/>
          <p:cNvPicPr preferRelativeResize="0"/>
          <p:nvPr/>
        </p:nvPicPr>
        <p:blipFill>
          <a:blip r:embed="rId3">
            <a:alphaModFix/>
          </a:blip>
          <a:stretch>
            <a:fillRect/>
          </a:stretch>
        </p:blipFill>
        <p:spPr>
          <a:xfrm>
            <a:off x="51025" y="1556482"/>
            <a:ext cx="5070075" cy="2667475"/>
          </a:xfrm>
          <a:prstGeom prst="rect">
            <a:avLst/>
          </a:prstGeom>
          <a:noFill/>
          <a:ln>
            <a:noFill/>
          </a:ln>
        </p:spPr>
      </p:pic>
      <p:pic>
        <p:nvPicPr>
          <p:cNvPr id="158" name="Google Shape;158;p27"/>
          <p:cNvPicPr preferRelativeResize="0"/>
          <p:nvPr/>
        </p:nvPicPr>
        <p:blipFill>
          <a:blip r:embed="rId4">
            <a:alphaModFix/>
          </a:blip>
          <a:stretch>
            <a:fillRect/>
          </a:stretch>
        </p:blipFill>
        <p:spPr>
          <a:xfrm>
            <a:off x="5197300" y="1155950"/>
            <a:ext cx="3901750" cy="3319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Logistic Regression</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Advantages:</a:t>
            </a:r>
            <a:endParaRPr/>
          </a:p>
          <a:p>
            <a:pPr indent="-342900" lvl="0" marL="457200" rtl="0" algn="l">
              <a:spcBef>
                <a:spcPts val="1200"/>
              </a:spcBef>
              <a:spcAft>
                <a:spcPts val="0"/>
              </a:spcAft>
              <a:buSzPts val="1800"/>
              <a:buChar char="●"/>
            </a:pPr>
            <a:r>
              <a:rPr lang="es"/>
              <a:t>Efficient and fast training process.</a:t>
            </a:r>
            <a:endParaRPr/>
          </a:p>
          <a:p>
            <a:pPr indent="-342900" lvl="0" marL="457200" rtl="0" algn="l">
              <a:spcBef>
                <a:spcPts val="0"/>
              </a:spcBef>
              <a:spcAft>
                <a:spcPts val="0"/>
              </a:spcAft>
              <a:buSzPts val="1800"/>
              <a:buChar char="●"/>
            </a:pPr>
            <a:r>
              <a:rPr lang="es"/>
              <a:t>Works well with large datasets.</a:t>
            </a:r>
            <a:endParaRPr/>
          </a:p>
          <a:p>
            <a:pPr indent="0" lvl="0" marL="0" rtl="0" algn="l">
              <a:spcBef>
                <a:spcPts val="1200"/>
              </a:spcBef>
              <a:spcAft>
                <a:spcPts val="0"/>
              </a:spcAft>
              <a:buNone/>
            </a:pPr>
            <a:r>
              <a:rPr lang="es"/>
              <a:t>Disadvantages:</a:t>
            </a:r>
            <a:endParaRPr/>
          </a:p>
          <a:p>
            <a:pPr indent="-342900" lvl="0" marL="457200" rtl="0" algn="l">
              <a:spcBef>
                <a:spcPts val="1200"/>
              </a:spcBef>
              <a:spcAft>
                <a:spcPts val="0"/>
              </a:spcAft>
              <a:buSzPts val="1800"/>
              <a:buChar char="●"/>
            </a:pPr>
            <a:r>
              <a:rPr lang="es"/>
              <a:t>Can struggle with complex relationships between features.</a:t>
            </a:r>
            <a:endParaRPr/>
          </a:p>
          <a:p>
            <a:pPr indent="-342900" lvl="0" marL="457200" rtl="0" algn="l">
              <a:spcBef>
                <a:spcPts val="0"/>
              </a:spcBef>
              <a:spcAft>
                <a:spcPts val="0"/>
              </a:spcAft>
              <a:buSzPts val="1800"/>
              <a:buChar char="●"/>
            </a:pPr>
            <a:r>
              <a:rPr lang="es"/>
              <a:t>May be sensitive to outliers.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Logistic Regression</a:t>
            </a:r>
            <a:endParaRPr/>
          </a:p>
        </p:txBody>
      </p:sp>
      <p:pic>
        <p:nvPicPr>
          <p:cNvPr id="170" name="Google Shape;170;p29"/>
          <p:cNvPicPr preferRelativeResize="0"/>
          <p:nvPr/>
        </p:nvPicPr>
        <p:blipFill>
          <a:blip r:embed="rId3">
            <a:alphaModFix/>
          </a:blip>
          <a:stretch>
            <a:fillRect/>
          </a:stretch>
        </p:blipFill>
        <p:spPr>
          <a:xfrm>
            <a:off x="101375" y="1450700"/>
            <a:ext cx="4865825" cy="2520625"/>
          </a:xfrm>
          <a:prstGeom prst="rect">
            <a:avLst/>
          </a:prstGeom>
          <a:noFill/>
          <a:ln>
            <a:noFill/>
          </a:ln>
        </p:spPr>
      </p:pic>
      <p:pic>
        <p:nvPicPr>
          <p:cNvPr id="171" name="Google Shape;171;p29"/>
          <p:cNvPicPr preferRelativeResize="0"/>
          <p:nvPr/>
        </p:nvPicPr>
        <p:blipFill>
          <a:blip r:embed="rId4">
            <a:alphaModFix/>
          </a:blip>
          <a:stretch>
            <a:fillRect/>
          </a:stretch>
        </p:blipFill>
        <p:spPr>
          <a:xfrm>
            <a:off x="5043075" y="1017725"/>
            <a:ext cx="4034494" cy="3467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K-Nearest Neighbors n = 500</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Advantages:</a:t>
            </a:r>
            <a:endParaRPr/>
          </a:p>
          <a:p>
            <a:pPr indent="-342900" lvl="0" marL="457200" rtl="0" algn="l">
              <a:spcBef>
                <a:spcPts val="1200"/>
              </a:spcBef>
              <a:spcAft>
                <a:spcPts val="0"/>
              </a:spcAft>
              <a:buSzPts val="1800"/>
              <a:buChar char="●"/>
            </a:pPr>
            <a:r>
              <a:rPr lang="es"/>
              <a:t>Simple and easy to understand.</a:t>
            </a:r>
            <a:endParaRPr/>
          </a:p>
          <a:p>
            <a:pPr indent="-342900" lvl="0" marL="457200" rtl="0" algn="l">
              <a:spcBef>
                <a:spcPts val="0"/>
              </a:spcBef>
              <a:spcAft>
                <a:spcPts val="0"/>
              </a:spcAft>
              <a:buSzPts val="1800"/>
              <a:buChar char="●"/>
            </a:pPr>
            <a:r>
              <a:rPr lang="es"/>
              <a:t>Works well with noisy data.</a:t>
            </a:r>
            <a:endParaRPr/>
          </a:p>
          <a:p>
            <a:pPr indent="0" lvl="0" marL="0" rtl="0" algn="l">
              <a:spcBef>
                <a:spcPts val="1200"/>
              </a:spcBef>
              <a:spcAft>
                <a:spcPts val="0"/>
              </a:spcAft>
              <a:buNone/>
            </a:pPr>
            <a:r>
              <a:rPr lang="es"/>
              <a:t>Disadvantages:</a:t>
            </a:r>
            <a:endParaRPr/>
          </a:p>
          <a:p>
            <a:pPr indent="-342900" lvl="0" marL="457200" rtl="0" algn="l">
              <a:spcBef>
                <a:spcPts val="1200"/>
              </a:spcBef>
              <a:spcAft>
                <a:spcPts val="0"/>
              </a:spcAft>
              <a:buSzPts val="1800"/>
              <a:buChar char="●"/>
            </a:pPr>
            <a:r>
              <a:rPr lang="es"/>
              <a:t>Sensitive to the scale of features.</a:t>
            </a:r>
            <a:endParaRPr/>
          </a:p>
          <a:p>
            <a:pPr indent="-342900" lvl="0" marL="457200" rtl="0" algn="l">
              <a:spcBef>
                <a:spcPts val="0"/>
              </a:spcBef>
              <a:spcAft>
                <a:spcPts val="0"/>
              </a:spcAft>
              <a:buSzPts val="1800"/>
              <a:buChar char="●"/>
            </a:pPr>
            <a:r>
              <a:rPr lang="es"/>
              <a:t>Can be influenced by irrelevant features.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K-Nearest Neighbors n = 500 with Sentiment Analysis</a:t>
            </a:r>
            <a:endParaRPr/>
          </a:p>
        </p:txBody>
      </p:sp>
      <p:pic>
        <p:nvPicPr>
          <p:cNvPr id="183" name="Google Shape;183;p31"/>
          <p:cNvPicPr preferRelativeResize="0"/>
          <p:nvPr/>
        </p:nvPicPr>
        <p:blipFill>
          <a:blip r:embed="rId3">
            <a:alphaModFix/>
          </a:blip>
          <a:stretch>
            <a:fillRect/>
          </a:stretch>
        </p:blipFill>
        <p:spPr>
          <a:xfrm>
            <a:off x="34725" y="1421563"/>
            <a:ext cx="5029200" cy="2657475"/>
          </a:xfrm>
          <a:prstGeom prst="rect">
            <a:avLst/>
          </a:prstGeom>
          <a:noFill/>
          <a:ln>
            <a:noFill/>
          </a:ln>
        </p:spPr>
      </p:pic>
      <p:pic>
        <p:nvPicPr>
          <p:cNvPr id="184" name="Google Shape;184;p31"/>
          <p:cNvPicPr preferRelativeResize="0"/>
          <p:nvPr/>
        </p:nvPicPr>
        <p:blipFill>
          <a:blip r:embed="rId4">
            <a:alphaModFix/>
          </a:blip>
          <a:stretch>
            <a:fillRect/>
          </a:stretch>
        </p:blipFill>
        <p:spPr>
          <a:xfrm>
            <a:off x="5125725" y="1042112"/>
            <a:ext cx="4018276"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Analysis of the Dataset</a:t>
            </a:r>
            <a:endParaRPr/>
          </a:p>
        </p:txBody>
      </p:sp>
      <p:sp>
        <p:nvSpPr>
          <p:cNvPr id="61" name="Google Shape;61;p14"/>
          <p:cNvSpPr txBox="1"/>
          <p:nvPr>
            <p:ph idx="1" type="body"/>
          </p:nvPr>
        </p:nvSpPr>
        <p:spPr>
          <a:xfrm>
            <a:off x="5805900" y="1823650"/>
            <a:ext cx="3099000" cy="23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This is the panda for the train.csv, where text is labeled to its corresponding author.</a:t>
            </a:r>
            <a:endParaRPr/>
          </a:p>
        </p:txBody>
      </p:sp>
      <p:pic>
        <p:nvPicPr>
          <p:cNvPr id="62" name="Google Shape;62;p14"/>
          <p:cNvPicPr preferRelativeResize="0"/>
          <p:nvPr/>
        </p:nvPicPr>
        <p:blipFill>
          <a:blip r:embed="rId3">
            <a:alphaModFix/>
          </a:blip>
          <a:stretch>
            <a:fillRect/>
          </a:stretch>
        </p:blipFill>
        <p:spPr>
          <a:xfrm>
            <a:off x="152400" y="1100175"/>
            <a:ext cx="5027926" cy="390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K-Nearest Neighbors n = 500 without Sentiment Analysis</a:t>
            </a:r>
            <a:endParaRPr/>
          </a:p>
        </p:txBody>
      </p:sp>
      <p:pic>
        <p:nvPicPr>
          <p:cNvPr id="190" name="Google Shape;190;p32"/>
          <p:cNvPicPr preferRelativeResize="0"/>
          <p:nvPr/>
        </p:nvPicPr>
        <p:blipFill>
          <a:blip r:embed="rId3">
            <a:alphaModFix/>
          </a:blip>
          <a:stretch>
            <a:fillRect/>
          </a:stretch>
        </p:blipFill>
        <p:spPr>
          <a:xfrm>
            <a:off x="155825" y="1481575"/>
            <a:ext cx="6238575" cy="2500800"/>
          </a:xfrm>
          <a:prstGeom prst="rect">
            <a:avLst/>
          </a:prstGeom>
          <a:noFill/>
          <a:ln>
            <a:noFill/>
          </a:ln>
        </p:spPr>
      </p:pic>
      <p:pic>
        <p:nvPicPr>
          <p:cNvPr id="191" name="Google Shape;191;p32"/>
          <p:cNvPicPr preferRelativeResize="0"/>
          <p:nvPr/>
        </p:nvPicPr>
        <p:blipFill>
          <a:blip r:embed="rId4">
            <a:alphaModFix/>
          </a:blip>
          <a:stretch>
            <a:fillRect/>
          </a:stretch>
        </p:blipFill>
        <p:spPr>
          <a:xfrm>
            <a:off x="5126269" y="1152475"/>
            <a:ext cx="3965781"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Random Forest</a:t>
            </a:r>
            <a:endParaRPr/>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Advantages:</a:t>
            </a:r>
            <a:endParaRPr/>
          </a:p>
          <a:p>
            <a:pPr indent="-342900" lvl="0" marL="457200" rtl="0" algn="l">
              <a:spcBef>
                <a:spcPts val="1200"/>
              </a:spcBef>
              <a:spcAft>
                <a:spcPts val="0"/>
              </a:spcAft>
              <a:buSzPts val="1800"/>
              <a:buChar char="●"/>
            </a:pPr>
            <a:r>
              <a:rPr lang="es"/>
              <a:t>Robust to outliers and noisy data.</a:t>
            </a:r>
            <a:endParaRPr/>
          </a:p>
          <a:p>
            <a:pPr indent="-342900" lvl="0" marL="457200" rtl="0" algn="l">
              <a:spcBef>
                <a:spcPts val="0"/>
              </a:spcBef>
              <a:spcAft>
                <a:spcPts val="0"/>
              </a:spcAft>
              <a:buSzPts val="1800"/>
              <a:buChar char="●"/>
            </a:pPr>
            <a:r>
              <a:rPr lang="es"/>
              <a:t>Efficient for large datasets.</a:t>
            </a:r>
            <a:endParaRPr/>
          </a:p>
          <a:p>
            <a:pPr indent="0" lvl="0" marL="0" rtl="0" algn="l">
              <a:spcBef>
                <a:spcPts val="1200"/>
              </a:spcBef>
              <a:spcAft>
                <a:spcPts val="0"/>
              </a:spcAft>
              <a:buNone/>
            </a:pPr>
            <a:r>
              <a:rPr lang="es"/>
              <a:t>Disadvantages:</a:t>
            </a:r>
            <a:endParaRPr/>
          </a:p>
          <a:p>
            <a:pPr indent="-342900" lvl="0" marL="457200" rtl="0" algn="l">
              <a:spcBef>
                <a:spcPts val="1200"/>
              </a:spcBef>
              <a:spcAft>
                <a:spcPts val="0"/>
              </a:spcAft>
              <a:buSzPts val="1800"/>
              <a:buChar char="●"/>
            </a:pPr>
            <a:r>
              <a:rPr lang="es"/>
              <a:t>Can be slow during the testing phase.</a:t>
            </a:r>
            <a:endParaRPr/>
          </a:p>
          <a:p>
            <a:pPr indent="-342900" lvl="0" marL="457200" rtl="0" algn="l">
              <a:spcBef>
                <a:spcPts val="0"/>
              </a:spcBef>
              <a:spcAft>
                <a:spcPts val="0"/>
              </a:spcAft>
              <a:buSzPts val="1800"/>
              <a:buChar char="●"/>
            </a:pPr>
            <a:r>
              <a:rPr lang="es"/>
              <a:t>May overfit if the number of trees is too high.</a:t>
            </a:r>
            <a:endParaRPr/>
          </a:p>
        </p:txBody>
      </p:sp>
      <p:pic>
        <p:nvPicPr>
          <p:cNvPr id="198" name="Google Shape;198;p33"/>
          <p:cNvPicPr preferRelativeResize="0"/>
          <p:nvPr/>
        </p:nvPicPr>
        <p:blipFill>
          <a:blip r:embed="rId3">
            <a:alphaModFix/>
          </a:blip>
          <a:stretch>
            <a:fillRect/>
          </a:stretch>
        </p:blipFill>
        <p:spPr>
          <a:xfrm>
            <a:off x="4309350" y="116125"/>
            <a:ext cx="4738076" cy="284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Random Forest</a:t>
            </a:r>
            <a:endParaRPr/>
          </a:p>
        </p:txBody>
      </p:sp>
      <p:pic>
        <p:nvPicPr>
          <p:cNvPr id="204" name="Google Shape;204;p34"/>
          <p:cNvPicPr preferRelativeResize="0"/>
          <p:nvPr/>
        </p:nvPicPr>
        <p:blipFill>
          <a:blip r:embed="rId3">
            <a:alphaModFix/>
          </a:blip>
          <a:stretch>
            <a:fillRect/>
          </a:stretch>
        </p:blipFill>
        <p:spPr>
          <a:xfrm>
            <a:off x="78963" y="1550975"/>
            <a:ext cx="4981575" cy="2619375"/>
          </a:xfrm>
          <a:prstGeom prst="rect">
            <a:avLst/>
          </a:prstGeom>
          <a:noFill/>
          <a:ln>
            <a:noFill/>
          </a:ln>
        </p:spPr>
      </p:pic>
      <p:pic>
        <p:nvPicPr>
          <p:cNvPr id="205" name="Google Shape;205;p34"/>
          <p:cNvPicPr preferRelativeResize="0"/>
          <p:nvPr/>
        </p:nvPicPr>
        <p:blipFill>
          <a:blip r:embed="rId4">
            <a:alphaModFix/>
          </a:blip>
          <a:stretch>
            <a:fillRect/>
          </a:stretch>
        </p:blipFill>
        <p:spPr>
          <a:xfrm>
            <a:off x="5104330" y="1285075"/>
            <a:ext cx="4039670" cy="3416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Gradient Boosting</a:t>
            </a:r>
            <a:endParaRPr/>
          </a:p>
        </p:txBody>
      </p:sp>
      <p:sp>
        <p:nvSpPr>
          <p:cNvPr id="211" name="Google Shape;211;p35"/>
          <p:cNvSpPr txBox="1"/>
          <p:nvPr>
            <p:ph idx="1" type="body"/>
          </p:nvPr>
        </p:nvSpPr>
        <p:spPr>
          <a:xfrm>
            <a:off x="311700" y="1152475"/>
            <a:ext cx="4406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A</a:t>
            </a:r>
            <a:r>
              <a:rPr lang="es"/>
              <a:t>lso known as the statistical prediction model.</a:t>
            </a:r>
            <a:endParaRPr/>
          </a:p>
          <a:p>
            <a:pPr indent="-342900" lvl="0" marL="457200" rtl="0" algn="l">
              <a:spcBef>
                <a:spcPts val="0"/>
              </a:spcBef>
              <a:spcAft>
                <a:spcPts val="0"/>
              </a:spcAft>
              <a:buSzPts val="1800"/>
              <a:buChar char="●"/>
            </a:pPr>
            <a:r>
              <a:rPr lang="es"/>
              <a:t>It allows the generalization and optimization of the differential loss functions.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Gradient Boosting</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Advantages:</a:t>
            </a:r>
            <a:endParaRPr/>
          </a:p>
          <a:p>
            <a:pPr indent="-342900" lvl="0" marL="457200" rtl="0" algn="l">
              <a:spcBef>
                <a:spcPts val="1200"/>
              </a:spcBef>
              <a:spcAft>
                <a:spcPts val="0"/>
              </a:spcAft>
              <a:buSzPts val="1800"/>
              <a:buChar char="●"/>
            </a:pPr>
            <a:r>
              <a:rPr lang="es"/>
              <a:t>Can handle complex interactions between features.</a:t>
            </a:r>
            <a:endParaRPr/>
          </a:p>
          <a:p>
            <a:pPr indent="-342900" lvl="0" marL="457200" rtl="0" algn="l">
              <a:spcBef>
                <a:spcPts val="0"/>
              </a:spcBef>
              <a:spcAft>
                <a:spcPts val="0"/>
              </a:spcAft>
              <a:buSzPts val="1800"/>
              <a:buChar char="●"/>
            </a:pPr>
            <a:r>
              <a:rPr lang="es"/>
              <a:t>Can handle mixed data types.</a:t>
            </a:r>
            <a:endParaRPr/>
          </a:p>
          <a:p>
            <a:pPr indent="0" lvl="0" marL="0" rtl="0" algn="l">
              <a:spcBef>
                <a:spcPts val="1200"/>
              </a:spcBef>
              <a:spcAft>
                <a:spcPts val="0"/>
              </a:spcAft>
              <a:buNone/>
            </a:pPr>
            <a:r>
              <a:rPr lang="es"/>
              <a:t>Disadvantages:</a:t>
            </a:r>
            <a:endParaRPr/>
          </a:p>
          <a:p>
            <a:pPr indent="-342900" lvl="0" marL="457200" rtl="0" algn="l">
              <a:spcBef>
                <a:spcPts val="1200"/>
              </a:spcBef>
              <a:spcAft>
                <a:spcPts val="0"/>
              </a:spcAft>
              <a:buSzPts val="1800"/>
              <a:buChar char="●"/>
            </a:pPr>
            <a:r>
              <a:rPr lang="es"/>
              <a:t>Sensitive to noisy data and outliers.</a:t>
            </a:r>
            <a:endParaRPr/>
          </a:p>
          <a:p>
            <a:pPr indent="-342900" lvl="0" marL="457200" rtl="0" algn="l">
              <a:spcBef>
                <a:spcPts val="0"/>
              </a:spcBef>
              <a:spcAft>
                <a:spcPts val="0"/>
              </a:spcAft>
              <a:buSzPts val="1800"/>
              <a:buChar char="●"/>
            </a:pPr>
            <a:r>
              <a:rPr lang="es"/>
              <a:t>Potential risk of overfitting if the number of boosting iterations is too high.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Gradient Boosting</a:t>
            </a:r>
            <a:endParaRPr/>
          </a:p>
        </p:txBody>
      </p:sp>
      <p:pic>
        <p:nvPicPr>
          <p:cNvPr id="223" name="Google Shape;223;p37"/>
          <p:cNvPicPr preferRelativeResize="0"/>
          <p:nvPr/>
        </p:nvPicPr>
        <p:blipFill>
          <a:blip r:embed="rId3">
            <a:alphaModFix/>
          </a:blip>
          <a:stretch>
            <a:fillRect/>
          </a:stretch>
        </p:blipFill>
        <p:spPr>
          <a:xfrm>
            <a:off x="71000" y="1445375"/>
            <a:ext cx="4972050" cy="2609850"/>
          </a:xfrm>
          <a:prstGeom prst="rect">
            <a:avLst/>
          </a:prstGeom>
          <a:noFill/>
          <a:ln>
            <a:noFill/>
          </a:ln>
        </p:spPr>
      </p:pic>
      <p:pic>
        <p:nvPicPr>
          <p:cNvPr id="224" name="Google Shape;224;p37"/>
          <p:cNvPicPr preferRelativeResize="0"/>
          <p:nvPr/>
        </p:nvPicPr>
        <p:blipFill>
          <a:blip r:embed="rId4">
            <a:alphaModFix/>
          </a:blip>
          <a:stretch>
            <a:fillRect/>
          </a:stretch>
        </p:blipFill>
        <p:spPr>
          <a:xfrm>
            <a:off x="5128148" y="1152475"/>
            <a:ext cx="4015855"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8"/>
          <p:cNvPicPr preferRelativeResize="0"/>
          <p:nvPr/>
        </p:nvPicPr>
        <p:blipFill>
          <a:blip r:embed="rId3">
            <a:alphaModFix/>
          </a:blip>
          <a:stretch>
            <a:fillRect/>
          </a:stretch>
        </p:blipFill>
        <p:spPr>
          <a:xfrm>
            <a:off x="3118500" y="555325"/>
            <a:ext cx="7427100" cy="4588175"/>
          </a:xfrm>
          <a:prstGeom prst="rect">
            <a:avLst/>
          </a:prstGeom>
          <a:noFill/>
          <a:ln>
            <a:noFill/>
          </a:ln>
        </p:spPr>
      </p:pic>
      <p:sp>
        <p:nvSpPr>
          <p:cNvPr id="230" name="Google Shape;230;p38"/>
          <p:cNvSpPr txBox="1"/>
          <p:nvPr>
            <p:ph type="title"/>
          </p:nvPr>
        </p:nvSpPr>
        <p:spPr>
          <a:xfrm>
            <a:off x="490250" y="1246875"/>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800"/>
              <a:t>Logistic Regression: </a:t>
            </a:r>
            <a:endParaRPr sz="2800"/>
          </a:p>
          <a:p>
            <a:pPr indent="0" lvl="0" marL="0" rtl="0" algn="l">
              <a:spcBef>
                <a:spcPts val="0"/>
              </a:spcBef>
              <a:spcAft>
                <a:spcPts val="0"/>
              </a:spcAft>
              <a:buNone/>
            </a:pPr>
            <a:r>
              <a:rPr lang="es" sz="2800"/>
              <a:t>best accuracy: 0.804</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9"/>
          <p:cNvPicPr preferRelativeResize="0"/>
          <p:nvPr/>
        </p:nvPicPr>
        <p:blipFill>
          <a:blip r:embed="rId3">
            <a:alphaModFix/>
          </a:blip>
          <a:stretch>
            <a:fillRect/>
          </a:stretch>
        </p:blipFill>
        <p:spPr>
          <a:xfrm>
            <a:off x="3118500" y="555325"/>
            <a:ext cx="7427100" cy="4588175"/>
          </a:xfrm>
          <a:prstGeom prst="rect">
            <a:avLst/>
          </a:prstGeom>
          <a:noFill/>
          <a:ln>
            <a:noFill/>
          </a:ln>
        </p:spPr>
      </p:pic>
      <p:sp>
        <p:nvSpPr>
          <p:cNvPr id="236" name="Google Shape;236;p39"/>
          <p:cNvSpPr txBox="1"/>
          <p:nvPr>
            <p:ph type="title"/>
          </p:nvPr>
        </p:nvSpPr>
        <p:spPr>
          <a:xfrm>
            <a:off x="490250" y="1246875"/>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Thanks for your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248025" y="2861550"/>
            <a:ext cx="2688000" cy="123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The distribution of texts by author in the given train file</a:t>
            </a:r>
            <a:endParaRPr/>
          </a:p>
        </p:txBody>
      </p:sp>
      <p:pic>
        <p:nvPicPr>
          <p:cNvPr id="68" name="Google Shape;68;p15"/>
          <p:cNvPicPr preferRelativeResize="0"/>
          <p:nvPr/>
        </p:nvPicPr>
        <p:blipFill>
          <a:blip r:embed="rId3">
            <a:alphaModFix/>
          </a:blip>
          <a:stretch>
            <a:fillRect/>
          </a:stretch>
        </p:blipFill>
        <p:spPr>
          <a:xfrm>
            <a:off x="124363" y="69338"/>
            <a:ext cx="5819775" cy="1609725"/>
          </a:xfrm>
          <a:prstGeom prst="rect">
            <a:avLst/>
          </a:prstGeom>
          <a:noFill/>
          <a:ln>
            <a:noFill/>
          </a:ln>
        </p:spPr>
      </p:pic>
      <p:pic>
        <p:nvPicPr>
          <p:cNvPr id="69" name="Google Shape;69;p15"/>
          <p:cNvPicPr preferRelativeResize="0"/>
          <p:nvPr/>
        </p:nvPicPr>
        <p:blipFill>
          <a:blip r:embed="rId4">
            <a:alphaModFix/>
          </a:blip>
          <a:stretch>
            <a:fillRect/>
          </a:stretch>
        </p:blipFill>
        <p:spPr>
          <a:xfrm>
            <a:off x="3255727" y="829185"/>
            <a:ext cx="5819775" cy="43143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742225" y="3907550"/>
            <a:ext cx="5318400" cy="103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Encoding of author names to numbers. This is relevant in the partition of the train file.</a:t>
            </a:r>
            <a:endParaRPr/>
          </a:p>
        </p:txBody>
      </p:sp>
      <p:pic>
        <p:nvPicPr>
          <p:cNvPr id="75" name="Google Shape;75;p16"/>
          <p:cNvPicPr preferRelativeResize="0"/>
          <p:nvPr/>
        </p:nvPicPr>
        <p:blipFill>
          <a:blip r:embed="rId3">
            <a:alphaModFix/>
          </a:blip>
          <a:stretch>
            <a:fillRect/>
          </a:stretch>
        </p:blipFill>
        <p:spPr>
          <a:xfrm>
            <a:off x="912725" y="1475000"/>
            <a:ext cx="6371901" cy="2193475"/>
          </a:xfrm>
          <a:prstGeom prst="rect">
            <a:avLst/>
          </a:prstGeom>
          <a:noFill/>
          <a:ln>
            <a:noFill/>
          </a:ln>
        </p:spPr>
      </p:pic>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Processing</a:t>
            </a:r>
            <a:r>
              <a:rPr lang="es"/>
              <a:t> the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561900" y="108050"/>
            <a:ext cx="6645300" cy="203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Preprocessing of ‘text’ column</a:t>
            </a:r>
            <a:endParaRPr/>
          </a:p>
          <a:p>
            <a:pPr indent="-342900" lvl="0" marL="914400" rtl="0" algn="l">
              <a:spcBef>
                <a:spcPts val="0"/>
              </a:spcBef>
              <a:spcAft>
                <a:spcPts val="0"/>
              </a:spcAft>
              <a:buSzPts val="1800"/>
              <a:buAutoNum type="arabicParenR"/>
            </a:pPr>
            <a:r>
              <a:rPr lang="es"/>
              <a:t>Tokenization</a:t>
            </a:r>
            <a:endParaRPr/>
          </a:p>
          <a:p>
            <a:pPr indent="-342900" lvl="0" marL="914400" rtl="0" algn="l">
              <a:spcBef>
                <a:spcPts val="0"/>
              </a:spcBef>
              <a:spcAft>
                <a:spcPts val="0"/>
              </a:spcAft>
              <a:buSzPts val="1800"/>
              <a:buAutoNum type="arabicParenR"/>
            </a:pPr>
            <a:r>
              <a:rPr lang="es"/>
              <a:t>Stopword removal</a:t>
            </a:r>
            <a:endParaRPr/>
          </a:p>
          <a:p>
            <a:pPr indent="-342900" lvl="0" marL="914400" rtl="0" algn="l">
              <a:spcBef>
                <a:spcPts val="0"/>
              </a:spcBef>
              <a:spcAft>
                <a:spcPts val="0"/>
              </a:spcAft>
              <a:buSzPts val="1800"/>
              <a:buAutoNum type="arabicParenR"/>
            </a:pPr>
            <a:r>
              <a:rPr lang="es"/>
              <a:t>Apostrophe removal</a:t>
            </a:r>
            <a:endParaRPr/>
          </a:p>
          <a:p>
            <a:pPr indent="-342900" lvl="0" marL="914400" rtl="0" algn="l">
              <a:spcBef>
                <a:spcPts val="0"/>
              </a:spcBef>
              <a:spcAft>
                <a:spcPts val="0"/>
              </a:spcAft>
              <a:buSzPts val="1800"/>
              <a:buAutoNum type="arabicParenR"/>
            </a:pPr>
            <a:r>
              <a:rPr lang="es"/>
              <a:t>Stemming</a:t>
            </a:r>
            <a:endParaRPr/>
          </a:p>
          <a:p>
            <a:pPr indent="-342900" lvl="0" marL="914400" rtl="0" algn="l">
              <a:spcBef>
                <a:spcPts val="0"/>
              </a:spcBef>
              <a:spcAft>
                <a:spcPts val="0"/>
              </a:spcAft>
              <a:buSzPts val="1800"/>
              <a:buAutoNum type="arabicParenR"/>
            </a:pPr>
            <a:r>
              <a:rPr lang="es"/>
              <a:t>Punctuation</a:t>
            </a:r>
            <a:r>
              <a:rPr lang="es"/>
              <a:t> removal</a:t>
            </a:r>
            <a:endParaRPr/>
          </a:p>
        </p:txBody>
      </p:sp>
      <p:pic>
        <p:nvPicPr>
          <p:cNvPr id="82" name="Google Shape;82;p17"/>
          <p:cNvPicPr preferRelativeResize="0"/>
          <p:nvPr/>
        </p:nvPicPr>
        <p:blipFill>
          <a:blip r:embed="rId3">
            <a:alphaModFix/>
          </a:blip>
          <a:stretch>
            <a:fillRect/>
          </a:stretch>
        </p:blipFill>
        <p:spPr>
          <a:xfrm>
            <a:off x="510325" y="2145149"/>
            <a:ext cx="6645301" cy="2871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Feature Engineering</a:t>
            </a:r>
            <a:endParaRPr/>
          </a:p>
        </p:txBody>
      </p:sp>
      <p:sp>
        <p:nvSpPr>
          <p:cNvPr id="88" name="Google Shape;88;p18"/>
          <p:cNvSpPr txBox="1"/>
          <p:nvPr>
            <p:ph idx="1" type="body"/>
          </p:nvPr>
        </p:nvSpPr>
        <p:spPr>
          <a:xfrm>
            <a:off x="574650" y="1280425"/>
            <a:ext cx="6645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EAP - Term Frequency</a:t>
            </a:r>
            <a:endParaRPr/>
          </a:p>
        </p:txBody>
      </p:sp>
      <p:pic>
        <p:nvPicPr>
          <p:cNvPr id="89" name="Google Shape;89;p18"/>
          <p:cNvPicPr preferRelativeResize="0"/>
          <p:nvPr/>
        </p:nvPicPr>
        <p:blipFill>
          <a:blip r:embed="rId3">
            <a:alphaModFix/>
          </a:blip>
          <a:stretch>
            <a:fillRect/>
          </a:stretch>
        </p:blipFill>
        <p:spPr>
          <a:xfrm>
            <a:off x="0" y="2008375"/>
            <a:ext cx="4277553" cy="2147000"/>
          </a:xfrm>
          <a:prstGeom prst="rect">
            <a:avLst/>
          </a:prstGeom>
          <a:noFill/>
          <a:ln>
            <a:noFill/>
          </a:ln>
        </p:spPr>
      </p:pic>
      <p:pic>
        <p:nvPicPr>
          <p:cNvPr id="90" name="Google Shape;90;p18"/>
          <p:cNvPicPr preferRelativeResize="0"/>
          <p:nvPr/>
        </p:nvPicPr>
        <p:blipFill>
          <a:blip r:embed="rId4">
            <a:alphaModFix/>
          </a:blip>
          <a:stretch>
            <a:fillRect/>
          </a:stretch>
        </p:blipFill>
        <p:spPr>
          <a:xfrm>
            <a:off x="4353425" y="2008375"/>
            <a:ext cx="4790575" cy="30329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Feature Engineering</a:t>
            </a:r>
            <a:endParaRPr/>
          </a:p>
        </p:txBody>
      </p:sp>
      <p:sp>
        <p:nvSpPr>
          <p:cNvPr id="96" name="Google Shape;96;p19"/>
          <p:cNvSpPr txBox="1"/>
          <p:nvPr>
            <p:ph idx="1" type="body"/>
          </p:nvPr>
        </p:nvSpPr>
        <p:spPr>
          <a:xfrm>
            <a:off x="574650" y="1280425"/>
            <a:ext cx="6645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HPL </a:t>
            </a:r>
            <a:r>
              <a:rPr lang="es"/>
              <a:t>- Term Frequency</a:t>
            </a:r>
            <a:endParaRPr/>
          </a:p>
        </p:txBody>
      </p:sp>
      <p:pic>
        <p:nvPicPr>
          <p:cNvPr id="97" name="Google Shape;97;p19"/>
          <p:cNvPicPr preferRelativeResize="0"/>
          <p:nvPr/>
        </p:nvPicPr>
        <p:blipFill>
          <a:blip r:embed="rId3">
            <a:alphaModFix/>
          </a:blip>
          <a:stretch>
            <a:fillRect/>
          </a:stretch>
        </p:blipFill>
        <p:spPr>
          <a:xfrm>
            <a:off x="0" y="1997100"/>
            <a:ext cx="4367027" cy="2200300"/>
          </a:xfrm>
          <a:prstGeom prst="rect">
            <a:avLst/>
          </a:prstGeom>
          <a:noFill/>
          <a:ln>
            <a:noFill/>
          </a:ln>
        </p:spPr>
      </p:pic>
      <p:pic>
        <p:nvPicPr>
          <p:cNvPr id="98" name="Google Shape;98;p19"/>
          <p:cNvPicPr preferRelativeResize="0"/>
          <p:nvPr/>
        </p:nvPicPr>
        <p:blipFill>
          <a:blip r:embed="rId4">
            <a:alphaModFix/>
          </a:blip>
          <a:stretch>
            <a:fillRect/>
          </a:stretch>
        </p:blipFill>
        <p:spPr>
          <a:xfrm>
            <a:off x="4443225" y="1997100"/>
            <a:ext cx="4704049" cy="293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59350" y="4149875"/>
            <a:ext cx="4190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s">
                <a:solidFill>
                  <a:schemeClr val="dk1"/>
                </a:solidFill>
              </a:rPr>
              <a:t>Take note about the positive words: love, life, heart, hope, etc…</a:t>
            </a:r>
            <a:endParaRPr>
              <a:solidFill>
                <a:schemeClr val="dk1"/>
              </a:solidFill>
            </a:endParaRPr>
          </a:p>
          <a:p>
            <a:pPr indent="-317500" lvl="0" marL="457200" rtl="0" algn="l">
              <a:spcBef>
                <a:spcPts val="0"/>
              </a:spcBef>
              <a:spcAft>
                <a:spcPts val="0"/>
              </a:spcAft>
              <a:buClr>
                <a:schemeClr val="dk1"/>
              </a:buClr>
              <a:buSzPts val="1400"/>
              <a:buChar char="●"/>
            </a:pPr>
            <a:r>
              <a:rPr lang="es">
                <a:solidFill>
                  <a:schemeClr val="dk1"/>
                </a:solidFill>
              </a:rPr>
              <a:t>Could apply sentiment analysis as feature</a:t>
            </a:r>
            <a:endParaRPr>
              <a:solidFill>
                <a:schemeClr val="dk1"/>
              </a:solidFill>
            </a:endParaRPr>
          </a:p>
        </p:txBody>
      </p:sp>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Feature Engineering</a:t>
            </a:r>
            <a:endParaRPr/>
          </a:p>
        </p:txBody>
      </p:sp>
      <p:sp>
        <p:nvSpPr>
          <p:cNvPr id="105" name="Google Shape;105;p20"/>
          <p:cNvSpPr txBox="1"/>
          <p:nvPr>
            <p:ph idx="1" type="body"/>
          </p:nvPr>
        </p:nvSpPr>
        <p:spPr>
          <a:xfrm>
            <a:off x="574650" y="1280425"/>
            <a:ext cx="6645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MWS</a:t>
            </a:r>
            <a:r>
              <a:rPr lang="es"/>
              <a:t> - Term Frequency</a:t>
            </a:r>
            <a:endParaRPr/>
          </a:p>
        </p:txBody>
      </p:sp>
      <p:pic>
        <p:nvPicPr>
          <p:cNvPr id="106" name="Google Shape;106;p20"/>
          <p:cNvPicPr preferRelativeResize="0"/>
          <p:nvPr/>
        </p:nvPicPr>
        <p:blipFill>
          <a:blip r:embed="rId3">
            <a:alphaModFix/>
          </a:blip>
          <a:stretch>
            <a:fillRect/>
          </a:stretch>
        </p:blipFill>
        <p:spPr>
          <a:xfrm>
            <a:off x="0" y="1868875"/>
            <a:ext cx="4321858" cy="2177600"/>
          </a:xfrm>
          <a:prstGeom prst="rect">
            <a:avLst/>
          </a:prstGeom>
          <a:noFill/>
          <a:ln>
            <a:noFill/>
          </a:ln>
        </p:spPr>
      </p:pic>
      <p:pic>
        <p:nvPicPr>
          <p:cNvPr id="107" name="Google Shape;107;p20"/>
          <p:cNvPicPr preferRelativeResize="0"/>
          <p:nvPr/>
        </p:nvPicPr>
        <p:blipFill>
          <a:blip r:embed="rId4">
            <a:alphaModFix/>
          </a:blip>
          <a:stretch>
            <a:fillRect/>
          </a:stretch>
        </p:blipFill>
        <p:spPr>
          <a:xfrm>
            <a:off x="4397725" y="1853125"/>
            <a:ext cx="4685051" cy="3059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Feature Engineering</a:t>
            </a:r>
            <a:endParaRPr/>
          </a:p>
        </p:txBody>
      </p:sp>
      <p:sp>
        <p:nvSpPr>
          <p:cNvPr id="113" name="Google Shape;113;p21"/>
          <p:cNvSpPr txBox="1"/>
          <p:nvPr>
            <p:ph idx="1" type="body"/>
          </p:nvPr>
        </p:nvSpPr>
        <p:spPr>
          <a:xfrm>
            <a:off x="311700" y="1152475"/>
            <a:ext cx="5008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HPL - Sentiment Analysis</a:t>
            </a:r>
            <a:endParaRPr/>
          </a:p>
        </p:txBody>
      </p:sp>
      <p:pic>
        <p:nvPicPr>
          <p:cNvPr id="114" name="Google Shape;114;p21"/>
          <p:cNvPicPr preferRelativeResize="0"/>
          <p:nvPr/>
        </p:nvPicPr>
        <p:blipFill>
          <a:blip r:embed="rId3">
            <a:alphaModFix/>
          </a:blip>
          <a:stretch>
            <a:fillRect/>
          </a:stretch>
        </p:blipFill>
        <p:spPr>
          <a:xfrm>
            <a:off x="379700" y="1711075"/>
            <a:ext cx="7772400" cy="312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