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33"/>
  </p:notesMasterIdLst>
  <p:sldIdLst>
    <p:sldId id="256" r:id="rId2"/>
    <p:sldId id="257" r:id="rId3"/>
    <p:sldId id="258" r:id="rId4"/>
    <p:sldId id="268" r:id="rId5"/>
    <p:sldId id="259" r:id="rId6"/>
    <p:sldId id="260" r:id="rId7"/>
    <p:sldId id="304" r:id="rId8"/>
    <p:sldId id="261" r:id="rId9"/>
    <p:sldId id="262" r:id="rId10"/>
    <p:sldId id="305" r:id="rId11"/>
    <p:sldId id="263" r:id="rId12"/>
    <p:sldId id="264" r:id="rId13"/>
    <p:sldId id="307" r:id="rId14"/>
    <p:sldId id="308" r:id="rId15"/>
    <p:sldId id="309" r:id="rId16"/>
    <p:sldId id="306" r:id="rId17"/>
    <p:sldId id="310" r:id="rId18"/>
    <p:sldId id="311" r:id="rId19"/>
    <p:sldId id="312" r:id="rId20"/>
    <p:sldId id="313" r:id="rId21"/>
    <p:sldId id="314" r:id="rId22"/>
    <p:sldId id="315" r:id="rId23"/>
    <p:sldId id="316" r:id="rId24"/>
    <p:sldId id="317" r:id="rId25"/>
    <p:sldId id="318" r:id="rId26"/>
    <p:sldId id="319" r:id="rId27"/>
    <p:sldId id="320" r:id="rId28"/>
    <p:sldId id="321" r:id="rId29"/>
    <p:sldId id="266" r:id="rId30"/>
    <p:sldId id="275" r:id="rId31"/>
    <p:sldId id="322" r:id="rId32"/>
  </p:sldIdLst>
  <p:sldSz cx="9144000" cy="5143500" type="screen16x9"/>
  <p:notesSz cx="6858000" cy="9144000"/>
  <p:embeddedFontLst>
    <p:embeddedFont>
      <p:font typeface="DM Sans" pitchFamily="2" charset="77"/>
      <p:regular r:id="rId34"/>
      <p:bold r:id="rId35"/>
      <p:italic r:id="rId36"/>
      <p:boldItalic r:id="rId37"/>
    </p:embeddedFont>
    <p:embeddedFont>
      <p:font typeface="GFS Didot" panose="02000500000000020003" pitchFamily="2" charset="77"/>
      <p:regular r:id="rId38"/>
    </p:embeddedFont>
    <p:embeddedFont>
      <p:font typeface="Lato" panose="020F0502020204030203" pitchFamily="34" charset="0"/>
      <p:regular r:id="rId39"/>
      <p:bold r:id="rId40"/>
      <p:italic r:id="rId41"/>
      <p:boldItalic r:id="rId42"/>
    </p:embeddedFont>
    <p:embeddedFont>
      <p:font typeface="Overpass" pitchFamily="2" charset="77"/>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11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EBBA392-52EF-4BCB-A505-48BD92E92B38}">
  <a:tblStyle styleId="{9EBBA392-52EF-4BCB-A505-48BD92E92B3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55"/>
    <p:restoredTop sz="94251" autoAdjust="0"/>
  </p:normalViewPr>
  <p:slideViewPr>
    <p:cSldViewPr snapToGrid="0">
      <p:cViewPr varScale="1">
        <p:scale>
          <a:sx n="217" d="100"/>
          <a:sy n="217" d="100"/>
        </p:scale>
        <p:origin x="368" y="4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de000da17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1de000da17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a:extLst>
            <a:ext uri="{FF2B5EF4-FFF2-40B4-BE49-F238E27FC236}">
              <a16:creationId xmlns:a16="http://schemas.microsoft.com/office/drawing/2014/main" id="{922588BB-F876-04B3-58EC-17914F48B608}"/>
            </a:ext>
          </a:extLst>
        </p:cNvPr>
        <p:cNvGrpSpPr/>
        <p:nvPr/>
      </p:nvGrpSpPr>
      <p:grpSpPr>
        <a:xfrm>
          <a:off x="0" y="0"/>
          <a:ext cx="0" cy="0"/>
          <a:chOff x="0" y="0"/>
          <a:chExt cx="0" cy="0"/>
        </a:xfrm>
      </p:grpSpPr>
      <p:sp>
        <p:nvSpPr>
          <p:cNvPr id="332" name="Google Shape;332;g1185c551acd_0_44:notes">
            <a:extLst>
              <a:ext uri="{FF2B5EF4-FFF2-40B4-BE49-F238E27FC236}">
                <a16:creationId xmlns:a16="http://schemas.microsoft.com/office/drawing/2014/main" id="{BEB7A830-757B-F096-DF2F-A996EA4FA22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1185c551acd_0_44:notes">
            <a:extLst>
              <a:ext uri="{FF2B5EF4-FFF2-40B4-BE49-F238E27FC236}">
                <a16:creationId xmlns:a16="http://schemas.microsoft.com/office/drawing/2014/main" id="{5B6219E4-0B8C-8614-0CE1-4EBB1D2669E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59263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1303be3818b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303be3818b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1185c551acd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1185c551acd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a:extLst>
            <a:ext uri="{FF2B5EF4-FFF2-40B4-BE49-F238E27FC236}">
              <a16:creationId xmlns:a16="http://schemas.microsoft.com/office/drawing/2014/main" id="{894E7F03-58C4-C291-45E7-E8103632FAE3}"/>
            </a:ext>
          </a:extLst>
        </p:cNvPr>
        <p:cNvGrpSpPr/>
        <p:nvPr/>
      </p:nvGrpSpPr>
      <p:grpSpPr>
        <a:xfrm>
          <a:off x="0" y="0"/>
          <a:ext cx="0" cy="0"/>
          <a:chOff x="0" y="0"/>
          <a:chExt cx="0" cy="0"/>
        </a:xfrm>
      </p:grpSpPr>
      <p:sp>
        <p:nvSpPr>
          <p:cNvPr id="382" name="Google Shape;382;g1185c551acd_0_34:notes">
            <a:extLst>
              <a:ext uri="{FF2B5EF4-FFF2-40B4-BE49-F238E27FC236}">
                <a16:creationId xmlns:a16="http://schemas.microsoft.com/office/drawing/2014/main" id="{BED8739B-43CF-E6BB-FAD3-E60B5BA7902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1185c551acd_0_34:notes">
            <a:extLst>
              <a:ext uri="{FF2B5EF4-FFF2-40B4-BE49-F238E27FC236}">
                <a16:creationId xmlns:a16="http://schemas.microsoft.com/office/drawing/2014/main" id="{0D39541B-3A5F-FAAD-86DB-B0793F3B4C4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99777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a:extLst>
            <a:ext uri="{FF2B5EF4-FFF2-40B4-BE49-F238E27FC236}">
              <a16:creationId xmlns:a16="http://schemas.microsoft.com/office/drawing/2014/main" id="{9B0ACCEF-4981-4E60-FA81-4579F72AA903}"/>
            </a:ext>
          </a:extLst>
        </p:cNvPr>
        <p:cNvGrpSpPr/>
        <p:nvPr/>
      </p:nvGrpSpPr>
      <p:grpSpPr>
        <a:xfrm>
          <a:off x="0" y="0"/>
          <a:ext cx="0" cy="0"/>
          <a:chOff x="0" y="0"/>
          <a:chExt cx="0" cy="0"/>
        </a:xfrm>
      </p:grpSpPr>
      <p:sp>
        <p:nvSpPr>
          <p:cNvPr id="382" name="Google Shape;382;g1185c551acd_0_34:notes">
            <a:extLst>
              <a:ext uri="{FF2B5EF4-FFF2-40B4-BE49-F238E27FC236}">
                <a16:creationId xmlns:a16="http://schemas.microsoft.com/office/drawing/2014/main" id="{0E54C8AC-C2A4-F9FE-5882-2A4E5510498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1185c551acd_0_34:notes">
            <a:extLst>
              <a:ext uri="{FF2B5EF4-FFF2-40B4-BE49-F238E27FC236}">
                <a16:creationId xmlns:a16="http://schemas.microsoft.com/office/drawing/2014/main" id="{BE8A55E7-F42C-482E-D200-817B81BDFF5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35645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a:extLst>
            <a:ext uri="{FF2B5EF4-FFF2-40B4-BE49-F238E27FC236}">
              <a16:creationId xmlns:a16="http://schemas.microsoft.com/office/drawing/2014/main" id="{3D04C6D5-9F6A-5116-3D3F-1D508AA4616B}"/>
            </a:ext>
          </a:extLst>
        </p:cNvPr>
        <p:cNvGrpSpPr/>
        <p:nvPr/>
      </p:nvGrpSpPr>
      <p:grpSpPr>
        <a:xfrm>
          <a:off x="0" y="0"/>
          <a:ext cx="0" cy="0"/>
          <a:chOff x="0" y="0"/>
          <a:chExt cx="0" cy="0"/>
        </a:xfrm>
      </p:grpSpPr>
      <p:sp>
        <p:nvSpPr>
          <p:cNvPr id="382" name="Google Shape;382;g1185c551acd_0_34:notes">
            <a:extLst>
              <a:ext uri="{FF2B5EF4-FFF2-40B4-BE49-F238E27FC236}">
                <a16:creationId xmlns:a16="http://schemas.microsoft.com/office/drawing/2014/main" id="{58358534-BB49-B9CD-4A76-29A21863008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1185c551acd_0_34:notes">
            <a:extLst>
              <a:ext uri="{FF2B5EF4-FFF2-40B4-BE49-F238E27FC236}">
                <a16:creationId xmlns:a16="http://schemas.microsoft.com/office/drawing/2014/main" id="{E6D21F71-BB5F-96A0-2955-3BDB9C22533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56465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a:extLst>
            <a:ext uri="{FF2B5EF4-FFF2-40B4-BE49-F238E27FC236}">
              <a16:creationId xmlns:a16="http://schemas.microsoft.com/office/drawing/2014/main" id="{CC9F0D87-3F1C-23DB-1507-56942BA36DFB}"/>
            </a:ext>
          </a:extLst>
        </p:cNvPr>
        <p:cNvGrpSpPr/>
        <p:nvPr/>
      </p:nvGrpSpPr>
      <p:grpSpPr>
        <a:xfrm>
          <a:off x="0" y="0"/>
          <a:ext cx="0" cy="0"/>
          <a:chOff x="0" y="0"/>
          <a:chExt cx="0" cy="0"/>
        </a:xfrm>
      </p:grpSpPr>
      <p:sp>
        <p:nvSpPr>
          <p:cNvPr id="372" name="Google Shape;372;g1303be3818b_0_91:notes">
            <a:extLst>
              <a:ext uri="{FF2B5EF4-FFF2-40B4-BE49-F238E27FC236}">
                <a16:creationId xmlns:a16="http://schemas.microsoft.com/office/drawing/2014/main" id="{3BAA457A-419A-DE78-9F05-5F2D39F4EB4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303be3818b_0_91:notes">
            <a:extLst>
              <a:ext uri="{FF2B5EF4-FFF2-40B4-BE49-F238E27FC236}">
                <a16:creationId xmlns:a16="http://schemas.microsoft.com/office/drawing/2014/main" id="{05EE3E07-7BC6-4CF3-6433-97D4748A4F3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84009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a:extLst>
            <a:ext uri="{FF2B5EF4-FFF2-40B4-BE49-F238E27FC236}">
              <a16:creationId xmlns:a16="http://schemas.microsoft.com/office/drawing/2014/main" id="{F44D49DF-12F6-7C6B-8907-2934EB8562F6}"/>
            </a:ext>
          </a:extLst>
        </p:cNvPr>
        <p:cNvGrpSpPr/>
        <p:nvPr/>
      </p:nvGrpSpPr>
      <p:grpSpPr>
        <a:xfrm>
          <a:off x="0" y="0"/>
          <a:ext cx="0" cy="0"/>
          <a:chOff x="0" y="0"/>
          <a:chExt cx="0" cy="0"/>
        </a:xfrm>
      </p:grpSpPr>
      <p:sp>
        <p:nvSpPr>
          <p:cNvPr id="372" name="Google Shape;372;g1303be3818b_0_91:notes">
            <a:extLst>
              <a:ext uri="{FF2B5EF4-FFF2-40B4-BE49-F238E27FC236}">
                <a16:creationId xmlns:a16="http://schemas.microsoft.com/office/drawing/2014/main" id="{6A52759A-2356-198F-8BAA-6A63D82A0A9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303be3818b_0_91:notes">
            <a:extLst>
              <a:ext uri="{FF2B5EF4-FFF2-40B4-BE49-F238E27FC236}">
                <a16:creationId xmlns:a16="http://schemas.microsoft.com/office/drawing/2014/main" id="{87C9DD91-7A01-4369-A4B2-BB0378AEAA0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87519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a:extLst>
            <a:ext uri="{FF2B5EF4-FFF2-40B4-BE49-F238E27FC236}">
              <a16:creationId xmlns:a16="http://schemas.microsoft.com/office/drawing/2014/main" id="{497C5977-2455-9DA7-59FB-6DAF7C7F0D68}"/>
            </a:ext>
          </a:extLst>
        </p:cNvPr>
        <p:cNvGrpSpPr/>
        <p:nvPr/>
      </p:nvGrpSpPr>
      <p:grpSpPr>
        <a:xfrm>
          <a:off x="0" y="0"/>
          <a:ext cx="0" cy="0"/>
          <a:chOff x="0" y="0"/>
          <a:chExt cx="0" cy="0"/>
        </a:xfrm>
      </p:grpSpPr>
      <p:sp>
        <p:nvSpPr>
          <p:cNvPr id="372" name="Google Shape;372;g1303be3818b_0_91:notes">
            <a:extLst>
              <a:ext uri="{FF2B5EF4-FFF2-40B4-BE49-F238E27FC236}">
                <a16:creationId xmlns:a16="http://schemas.microsoft.com/office/drawing/2014/main" id="{F1B2BFA3-B1A1-3D28-1638-432C7E78BC4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303be3818b_0_91:notes">
            <a:extLst>
              <a:ext uri="{FF2B5EF4-FFF2-40B4-BE49-F238E27FC236}">
                <a16:creationId xmlns:a16="http://schemas.microsoft.com/office/drawing/2014/main" id="{9F4F8039-B374-CE9B-ECCD-696C694FAA9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2467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a:extLst>
            <a:ext uri="{FF2B5EF4-FFF2-40B4-BE49-F238E27FC236}">
              <a16:creationId xmlns:a16="http://schemas.microsoft.com/office/drawing/2014/main" id="{E396A356-48B7-37AA-1928-C1584639F434}"/>
            </a:ext>
          </a:extLst>
        </p:cNvPr>
        <p:cNvGrpSpPr/>
        <p:nvPr/>
      </p:nvGrpSpPr>
      <p:grpSpPr>
        <a:xfrm>
          <a:off x="0" y="0"/>
          <a:ext cx="0" cy="0"/>
          <a:chOff x="0" y="0"/>
          <a:chExt cx="0" cy="0"/>
        </a:xfrm>
      </p:grpSpPr>
      <p:sp>
        <p:nvSpPr>
          <p:cNvPr id="372" name="Google Shape;372;g1303be3818b_0_91:notes">
            <a:extLst>
              <a:ext uri="{FF2B5EF4-FFF2-40B4-BE49-F238E27FC236}">
                <a16:creationId xmlns:a16="http://schemas.microsoft.com/office/drawing/2014/main" id="{E631A7C9-CB84-70BC-2E66-BA9AE3FD1D4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303be3818b_0_91:notes">
            <a:extLst>
              <a:ext uri="{FF2B5EF4-FFF2-40B4-BE49-F238E27FC236}">
                <a16:creationId xmlns:a16="http://schemas.microsoft.com/office/drawing/2014/main" id="{D431084A-6785-3AAB-2A13-33CAEA7C55A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9223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1de0f75007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1de0f75007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a:extLst>
            <a:ext uri="{FF2B5EF4-FFF2-40B4-BE49-F238E27FC236}">
              <a16:creationId xmlns:a16="http://schemas.microsoft.com/office/drawing/2014/main" id="{D9965865-F837-9488-D6CE-38F68D36EA0D}"/>
            </a:ext>
          </a:extLst>
        </p:cNvPr>
        <p:cNvGrpSpPr/>
        <p:nvPr/>
      </p:nvGrpSpPr>
      <p:grpSpPr>
        <a:xfrm>
          <a:off x="0" y="0"/>
          <a:ext cx="0" cy="0"/>
          <a:chOff x="0" y="0"/>
          <a:chExt cx="0" cy="0"/>
        </a:xfrm>
      </p:grpSpPr>
      <p:sp>
        <p:nvSpPr>
          <p:cNvPr id="372" name="Google Shape;372;g1303be3818b_0_91:notes">
            <a:extLst>
              <a:ext uri="{FF2B5EF4-FFF2-40B4-BE49-F238E27FC236}">
                <a16:creationId xmlns:a16="http://schemas.microsoft.com/office/drawing/2014/main" id="{1BD33DE3-5E8F-E523-7002-0FDBDD67C24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303be3818b_0_91:notes">
            <a:extLst>
              <a:ext uri="{FF2B5EF4-FFF2-40B4-BE49-F238E27FC236}">
                <a16:creationId xmlns:a16="http://schemas.microsoft.com/office/drawing/2014/main" id="{6E5E0A08-F771-B459-626C-72DBB04057D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9967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a:extLst>
            <a:ext uri="{FF2B5EF4-FFF2-40B4-BE49-F238E27FC236}">
              <a16:creationId xmlns:a16="http://schemas.microsoft.com/office/drawing/2014/main" id="{933DC11D-5E84-079F-0993-4E031C3577B5}"/>
            </a:ext>
          </a:extLst>
        </p:cNvPr>
        <p:cNvGrpSpPr/>
        <p:nvPr/>
      </p:nvGrpSpPr>
      <p:grpSpPr>
        <a:xfrm>
          <a:off x="0" y="0"/>
          <a:ext cx="0" cy="0"/>
          <a:chOff x="0" y="0"/>
          <a:chExt cx="0" cy="0"/>
        </a:xfrm>
      </p:grpSpPr>
      <p:sp>
        <p:nvSpPr>
          <p:cNvPr id="372" name="Google Shape;372;g1303be3818b_0_91:notes">
            <a:extLst>
              <a:ext uri="{FF2B5EF4-FFF2-40B4-BE49-F238E27FC236}">
                <a16:creationId xmlns:a16="http://schemas.microsoft.com/office/drawing/2014/main" id="{3F070BF7-01E4-9051-80C3-8C0FC5F45BF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303be3818b_0_91:notes">
            <a:extLst>
              <a:ext uri="{FF2B5EF4-FFF2-40B4-BE49-F238E27FC236}">
                <a16:creationId xmlns:a16="http://schemas.microsoft.com/office/drawing/2014/main" id="{3D1ACF3E-D02F-23D3-28C0-B08003525A7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52505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a:extLst>
            <a:ext uri="{FF2B5EF4-FFF2-40B4-BE49-F238E27FC236}">
              <a16:creationId xmlns:a16="http://schemas.microsoft.com/office/drawing/2014/main" id="{44299DE5-3A1E-7ACB-BC4D-97025CE7127E}"/>
            </a:ext>
          </a:extLst>
        </p:cNvPr>
        <p:cNvGrpSpPr/>
        <p:nvPr/>
      </p:nvGrpSpPr>
      <p:grpSpPr>
        <a:xfrm>
          <a:off x="0" y="0"/>
          <a:ext cx="0" cy="0"/>
          <a:chOff x="0" y="0"/>
          <a:chExt cx="0" cy="0"/>
        </a:xfrm>
      </p:grpSpPr>
      <p:sp>
        <p:nvSpPr>
          <p:cNvPr id="372" name="Google Shape;372;g1303be3818b_0_91:notes">
            <a:extLst>
              <a:ext uri="{FF2B5EF4-FFF2-40B4-BE49-F238E27FC236}">
                <a16:creationId xmlns:a16="http://schemas.microsoft.com/office/drawing/2014/main" id="{34542337-8B52-1394-1DAD-F5BA7E14A48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303be3818b_0_91:notes">
            <a:extLst>
              <a:ext uri="{FF2B5EF4-FFF2-40B4-BE49-F238E27FC236}">
                <a16:creationId xmlns:a16="http://schemas.microsoft.com/office/drawing/2014/main" id="{111C10B0-4551-1478-A2E5-485CB97A7D0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5731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a:extLst>
            <a:ext uri="{FF2B5EF4-FFF2-40B4-BE49-F238E27FC236}">
              <a16:creationId xmlns:a16="http://schemas.microsoft.com/office/drawing/2014/main" id="{E9EDA69D-9703-F58B-831A-19F349E44C66}"/>
            </a:ext>
          </a:extLst>
        </p:cNvPr>
        <p:cNvGrpSpPr/>
        <p:nvPr/>
      </p:nvGrpSpPr>
      <p:grpSpPr>
        <a:xfrm>
          <a:off x="0" y="0"/>
          <a:ext cx="0" cy="0"/>
          <a:chOff x="0" y="0"/>
          <a:chExt cx="0" cy="0"/>
        </a:xfrm>
      </p:grpSpPr>
      <p:sp>
        <p:nvSpPr>
          <p:cNvPr id="372" name="Google Shape;372;g1303be3818b_0_91:notes">
            <a:extLst>
              <a:ext uri="{FF2B5EF4-FFF2-40B4-BE49-F238E27FC236}">
                <a16:creationId xmlns:a16="http://schemas.microsoft.com/office/drawing/2014/main" id="{ADFBD6C6-3BD2-0388-DD8D-E8CA5C00117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303be3818b_0_91:notes">
            <a:extLst>
              <a:ext uri="{FF2B5EF4-FFF2-40B4-BE49-F238E27FC236}">
                <a16:creationId xmlns:a16="http://schemas.microsoft.com/office/drawing/2014/main" id="{0BC4620C-0BC2-F89F-C9B9-FFC8368C4C9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71857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a:extLst>
            <a:ext uri="{FF2B5EF4-FFF2-40B4-BE49-F238E27FC236}">
              <a16:creationId xmlns:a16="http://schemas.microsoft.com/office/drawing/2014/main" id="{1948C14B-241F-A212-F088-49527718B5DC}"/>
            </a:ext>
          </a:extLst>
        </p:cNvPr>
        <p:cNvGrpSpPr/>
        <p:nvPr/>
      </p:nvGrpSpPr>
      <p:grpSpPr>
        <a:xfrm>
          <a:off x="0" y="0"/>
          <a:ext cx="0" cy="0"/>
          <a:chOff x="0" y="0"/>
          <a:chExt cx="0" cy="0"/>
        </a:xfrm>
      </p:grpSpPr>
      <p:sp>
        <p:nvSpPr>
          <p:cNvPr id="372" name="Google Shape;372;g1303be3818b_0_91:notes">
            <a:extLst>
              <a:ext uri="{FF2B5EF4-FFF2-40B4-BE49-F238E27FC236}">
                <a16:creationId xmlns:a16="http://schemas.microsoft.com/office/drawing/2014/main" id="{03D3D7A5-4A2D-E206-4CDF-71BBB666FB6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303be3818b_0_91:notes">
            <a:extLst>
              <a:ext uri="{FF2B5EF4-FFF2-40B4-BE49-F238E27FC236}">
                <a16:creationId xmlns:a16="http://schemas.microsoft.com/office/drawing/2014/main" id="{E1F7331F-15D6-6612-7E48-0E82E0B3CED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26800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a:extLst>
            <a:ext uri="{FF2B5EF4-FFF2-40B4-BE49-F238E27FC236}">
              <a16:creationId xmlns:a16="http://schemas.microsoft.com/office/drawing/2014/main" id="{F5F66381-890E-66F0-F2CC-05EEAB38FA75}"/>
            </a:ext>
          </a:extLst>
        </p:cNvPr>
        <p:cNvGrpSpPr/>
        <p:nvPr/>
      </p:nvGrpSpPr>
      <p:grpSpPr>
        <a:xfrm>
          <a:off x="0" y="0"/>
          <a:ext cx="0" cy="0"/>
          <a:chOff x="0" y="0"/>
          <a:chExt cx="0" cy="0"/>
        </a:xfrm>
      </p:grpSpPr>
      <p:sp>
        <p:nvSpPr>
          <p:cNvPr id="372" name="Google Shape;372;g1303be3818b_0_91:notes">
            <a:extLst>
              <a:ext uri="{FF2B5EF4-FFF2-40B4-BE49-F238E27FC236}">
                <a16:creationId xmlns:a16="http://schemas.microsoft.com/office/drawing/2014/main" id="{AD42749A-E6C7-2AD0-27C3-0C5AE848E4F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303be3818b_0_91:notes">
            <a:extLst>
              <a:ext uri="{FF2B5EF4-FFF2-40B4-BE49-F238E27FC236}">
                <a16:creationId xmlns:a16="http://schemas.microsoft.com/office/drawing/2014/main" id="{748A45EC-6254-6ABC-8A74-36E8763E4CD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16955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a:extLst>
            <a:ext uri="{FF2B5EF4-FFF2-40B4-BE49-F238E27FC236}">
              <a16:creationId xmlns:a16="http://schemas.microsoft.com/office/drawing/2014/main" id="{97A273D9-680A-420D-0B74-FEF4080D9F4D}"/>
            </a:ext>
          </a:extLst>
        </p:cNvPr>
        <p:cNvGrpSpPr/>
        <p:nvPr/>
      </p:nvGrpSpPr>
      <p:grpSpPr>
        <a:xfrm>
          <a:off x="0" y="0"/>
          <a:ext cx="0" cy="0"/>
          <a:chOff x="0" y="0"/>
          <a:chExt cx="0" cy="0"/>
        </a:xfrm>
      </p:grpSpPr>
      <p:sp>
        <p:nvSpPr>
          <p:cNvPr id="372" name="Google Shape;372;g1303be3818b_0_91:notes">
            <a:extLst>
              <a:ext uri="{FF2B5EF4-FFF2-40B4-BE49-F238E27FC236}">
                <a16:creationId xmlns:a16="http://schemas.microsoft.com/office/drawing/2014/main" id="{81EB7004-03B4-704B-9BA2-EEABC0B6E0D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303be3818b_0_91:notes">
            <a:extLst>
              <a:ext uri="{FF2B5EF4-FFF2-40B4-BE49-F238E27FC236}">
                <a16:creationId xmlns:a16="http://schemas.microsoft.com/office/drawing/2014/main" id="{F9B149B1-4FB2-64C4-F8A2-3B89AA4395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35964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a:extLst>
            <a:ext uri="{FF2B5EF4-FFF2-40B4-BE49-F238E27FC236}">
              <a16:creationId xmlns:a16="http://schemas.microsoft.com/office/drawing/2014/main" id="{DB10F08C-B937-49F3-99B5-23FF70008B0D}"/>
            </a:ext>
          </a:extLst>
        </p:cNvPr>
        <p:cNvGrpSpPr/>
        <p:nvPr/>
      </p:nvGrpSpPr>
      <p:grpSpPr>
        <a:xfrm>
          <a:off x="0" y="0"/>
          <a:ext cx="0" cy="0"/>
          <a:chOff x="0" y="0"/>
          <a:chExt cx="0" cy="0"/>
        </a:xfrm>
      </p:grpSpPr>
      <p:sp>
        <p:nvSpPr>
          <p:cNvPr id="372" name="Google Shape;372;g1303be3818b_0_91:notes">
            <a:extLst>
              <a:ext uri="{FF2B5EF4-FFF2-40B4-BE49-F238E27FC236}">
                <a16:creationId xmlns:a16="http://schemas.microsoft.com/office/drawing/2014/main" id="{F30FCAD1-2740-7623-84A5-58146327598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303be3818b_0_91:notes">
            <a:extLst>
              <a:ext uri="{FF2B5EF4-FFF2-40B4-BE49-F238E27FC236}">
                <a16:creationId xmlns:a16="http://schemas.microsoft.com/office/drawing/2014/main" id="{2FB2A9C9-13F1-7FB2-40C4-DBB18D0FB9F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55011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a:extLst>
            <a:ext uri="{FF2B5EF4-FFF2-40B4-BE49-F238E27FC236}">
              <a16:creationId xmlns:a16="http://schemas.microsoft.com/office/drawing/2014/main" id="{F9F33A1C-2D02-2097-9A2B-B6419E3177DC}"/>
            </a:ext>
          </a:extLst>
        </p:cNvPr>
        <p:cNvGrpSpPr/>
        <p:nvPr/>
      </p:nvGrpSpPr>
      <p:grpSpPr>
        <a:xfrm>
          <a:off x="0" y="0"/>
          <a:ext cx="0" cy="0"/>
          <a:chOff x="0" y="0"/>
          <a:chExt cx="0" cy="0"/>
        </a:xfrm>
      </p:grpSpPr>
      <p:sp>
        <p:nvSpPr>
          <p:cNvPr id="372" name="Google Shape;372;g1303be3818b_0_91:notes">
            <a:extLst>
              <a:ext uri="{FF2B5EF4-FFF2-40B4-BE49-F238E27FC236}">
                <a16:creationId xmlns:a16="http://schemas.microsoft.com/office/drawing/2014/main" id="{6A6B1C70-792F-68BB-1C00-65A3C4DFE0A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303be3818b_0_91:notes">
            <a:extLst>
              <a:ext uri="{FF2B5EF4-FFF2-40B4-BE49-F238E27FC236}">
                <a16:creationId xmlns:a16="http://schemas.microsoft.com/office/drawing/2014/main" id="{BD42B70D-86FD-9AC0-99BE-DD487AB353C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60268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303be3818b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303be3818b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003d90df7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1003d90df7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1185c551acd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1185c551acd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a:extLst>
            <a:ext uri="{FF2B5EF4-FFF2-40B4-BE49-F238E27FC236}">
              <a16:creationId xmlns:a16="http://schemas.microsoft.com/office/drawing/2014/main" id="{8E8FE31A-1732-B31F-C288-CCD2BB527DB9}"/>
            </a:ext>
          </a:extLst>
        </p:cNvPr>
        <p:cNvGrpSpPr/>
        <p:nvPr/>
      </p:nvGrpSpPr>
      <p:grpSpPr>
        <a:xfrm>
          <a:off x="0" y="0"/>
          <a:ext cx="0" cy="0"/>
          <a:chOff x="0" y="0"/>
          <a:chExt cx="0" cy="0"/>
        </a:xfrm>
      </p:grpSpPr>
      <p:sp>
        <p:nvSpPr>
          <p:cNvPr id="401" name="Google Shape;401;g1303be3818b_0_112:notes">
            <a:extLst>
              <a:ext uri="{FF2B5EF4-FFF2-40B4-BE49-F238E27FC236}">
                <a16:creationId xmlns:a16="http://schemas.microsoft.com/office/drawing/2014/main" id="{1D96CEDA-C086-EC20-0A1B-5CDB8493577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303be3818b_0_112:notes">
            <a:extLst>
              <a:ext uri="{FF2B5EF4-FFF2-40B4-BE49-F238E27FC236}">
                <a16:creationId xmlns:a16="http://schemas.microsoft.com/office/drawing/2014/main" id="{7859435E-63CB-508A-1F7A-0C067BEBD15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7139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217192d6259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217192d6259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1185c551acd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1185c551ac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1303be3818b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1303be3818b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a:extLst>
            <a:ext uri="{FF2B5EF4-FFF2-40B4-BE49-F238E27FC236}">
              <a16:creationId xmlns:a16="http://schemas.microsoft.com/office/drawing/2014/main" id="{C18D9290-B3D2-1407-592A-1E1702DBDD88}"/>
            </a:ext>
          </a:extLst>
        </p:cNvPr>
        <p:cNvGrpSpPr/>
        <p:nvPr/>
      </p:nvGrpSpPr>
      <p:grpSpPr>
        <a:xfrm>
          <a:off x="0" y="0"/>
          <a:ext cx="0" cy="0"/>
          <a:chOff x="0" y="0"/>
          <a:chExt cx="0" cy="0"/>
        </a:xfrm>
      </p:grpSpPr>
      <p:sp>
        <p:nvSpPr>
          <p:cNvPr id="342" name="Google Shape;342;g1303be3818b_0_146:notes">
            <a:extLst>
              <a:ext uri="{FF2B5EF4-FFF2-40B4-BE49-F238E27FC236}">
                <a16:creationId xmlns:a16="http://schemas.microsoft.com/office/drawing/2014/main" id="{CAB2AA4C-25AD-3728-B79B-7DFA538F1B6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1303be3818b_0_146:notes">
            <a:extLst>
              <a:ext uri="{FF2B5EF4-FFF2-40B4-BE49-F238E27FC236}">
                <a16:creationId xmlns:a16="http://schemas.microsoft.com/office/drawing/2014/main" id="{848B3ACF-34D0-6BBF-69D5-F2DE0C8E941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57923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1303be3818b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1303be3818b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185c551acd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1185c551acd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subTitle" idx="1"/>
          </p:nvPr>
        </p:nvSpPr>
        <p:spPr>
          <a:xfrm rot="-455">
            <a:off x="2286025" y="3584703"/>
            <a:ext cx="4529400" cy="4263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600">
                <a:latin typeface="Overpass"/>
                <a:ea typeface="Overpass"/>
                <a:cs typeface="Overpass"/>
                <a:sym typeface="Overpas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0" name="Google Shape;10;p2"/>
          <p:cNvSpPr txBox="1">
            <a:spLocks noGrp="1"/>
          </p:cNvSpPr>
          <p:nvPr>
            <p:ph type="ctrTitle"/>
          </p:nvPr>
        </p:nvSpPr>
        <p:spPr>
          <a:xfrm>
            <a:off x="1370875" y="1132197"/>
            <a:ext cx="6359700" cy="2452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191919"/>
              </a:buClr>
              <a:buSzPts val="5200"/>
              <a:buNone/>
              <a:defRPr sz="50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p:nvPr/>
        </p:nvSpPr>
        <p:spPr>
          <a:xfrm>
            <a:off x="8097050" y="1044548"/>
            <a:ext cx="844800" cy="844800"/>
          </a:xfrm>
          <a:prstGeom prst="roundRect">
            <a:avLst>
              <a:gd name="adj" fmla="val 5393"/>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57975" y="2439573"/>
            <a:ext cx="844800" cy="844800"/>
          </a:xfrm>
          <a:prstGeom prst="roundRect">
            <a:avLst>
              <a:gd name="adj" fmla="val 5393"/>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40175" y="4259425"/>
            <a:ext cx="2638800" cy="1242000"/>
          </a:xfrm>
          <a:prstGeom prst="roundRect">
            <a:avLst>
              <a:gd name="adj" fmla="val 22141"/>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89375" y="3110098"/>
            <a:ext cx="519600" cy="5196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57975" y="507821"/>
            <a:ext cx="956700" cy="9567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07925" y="-61000"/>
            <a:ext cx="956700" cy="9567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45575" y="1132200"/>
            <a:ext cx="1632000" cy="16320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62200" y="1626263"/>
            <a:ext cx="1632000" cy="16320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582075" y="-61000"/>
            <a:ext cx="750300" cy="7503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71750" y="3506925"/>
            <a:ext cx="1632000" cy="16320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654950" y="4438126"/>
            <a:ext cx="1179900" cy="11799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41225" y="4100750"/>
            <a:ext cx="1242000" cy="12420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923821" y="-761495"/>
            <a:ext cx="3082500" cy="1450800"/>
          </a:xfrm>
          <a:prstGeom prst="roundRect">
            <a:avLst>
              <a:gd name="adj" fmla="val 22141"/>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29"/>
        <p:cNvGrpSpPr/>
        <p:nvPr/>
      </p:nvGrpSpPr>
      <p:grpSpPr>
        <a:xfrm>
          <a:off x="0" y="0"/>
          <a:ext cx="0" cy="0"/>
          <a:chOff x="0" y="0"/>
          <a:chExt cx="0" cy="0"/>
        </a:xfrm>
      </p:grpSpPr>
      <p:sp>
        <p:nvSpPr>
          <p:cNvPr id="130" name="Google Shape;130;p14"/>
          <p:cNvSpPr txBox="1">
            <a:spLocks noGrp="1"/>
          </p:cNvSpPr>
          <p:nvPr>
            <p:ph type="title"/>
          </p:nvPr>
        </p:nvSpPr>
        <p:spPr>
          <a:xfrm rot="-877">
            <a:off x="4234100" y="3219835"/>
            <a:ext cx="3526500" cy="6045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31" name="Google Shape;131;p14"/>
          <p:cNvSpPr txBox="1">
            <a:spLocks noGrp="1"/>
          </p:cNvSpPr>
          <p:nvPr>
            <p:ph type="subTitle" idx="1"/>
          </p:nvPr>
        </p:nvSpPr>
        <p:spPr>
          <a:xfrm>
            <a:off x="4234200" y="1318725"/>
            <a:ext cx="4189800" cy="19008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1400"/>
              <a:buNone/>
              <a:defRPr sz="2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70"/>
        <p:cNvGrpSpPr/>
        <p:nvPr/>
      </p:nvGrpSpPr>
      <p:grpSpPr>
        <a:xfrm>
          <a:off x="0" y="0"/>
          <a:ext cx="0" cy="0"/>
          <a:chOff x="0" y="0"/>
          <a:chExt cx="0" cy="0"/>
        </a:xfrm>
      </p:grpSpPr>
      <p:sp>
        <p:nvSpPr>
          <p:cNvPr id="171" name="Google Shape;171;p20"/>
          <p:cNvSpPr txBox="1">
            <a:spLocks noGrp="1"/>
          </p:cNvSpPr>
          <p:nvPr>
            <p:ph type="title"/>
          </p:nvPr>
        </p:nvSpPr>
        <p:spPr>
          <a:xfrm>
            <a:off x="723357" y="1395675"/>
            <a:ext cx="7704000" cy="4689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2" name="Google Shape;172;p20"/>
          <p:cNvSpPr txBox="1">
            <a:spLocks noGrp="1"/>
          </p:cNvSpPr>
          <p:nvPr>
            <p:ph type="subTitle" idx="1"/>
          </p:nvPr>
        </p:nvSpPr>
        <p:spPr>
          <a:xfrm>
            <a:off x="723357" y="1712025"/>
            <a:ext cx="7704000" cy="6345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3" name="Google Shape;173;p20"/>
          <p:cNvSpPr txBox="1">
            <a:spLocks noGrp="1"/>
          </p:cNvSpPr>
          <p:nvPr>
            <p:ph type="title" idx="2"/>
          </p:nvPr>
        </p:nvSpPr>
        <p:spPr>
          <a:xfrm>
            <a:off x="723393" y="2522100"/>
            <a:ext cx="7704000" cy="4689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4" name="Google Shape;174;p20"/>
          <p:cNvSpPr txBox="1">
            <a:spLocks noGrp="1"/>
          </p:cNvSpPr>
          <p:nvPr>
            <p:ph type="subTitle" idx="3"/>
          </p:nvPr>
        </p:nvSpPr>
        <p:spPr>
          <a:xfrm>
            <a:off x="723365" y="2838465"/>
            <a:ext cx="7704000" cy="63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5" name="Google Shape;175;p20"/>
          <p:cNvSpPr txBox="1">
            <a:spLocks noGrp="1"/>
          </p:cNvSpPr>
          <p:nvPr>
            <p:ph type="title" idx="4"/>
          </p:nvPr>
        </p:nvSpPr>
        <p:spPr>
          <a:xfrm>
            <a:off x="716621" y="3648550"/>
            <a:ext cx="7704000" cy="4689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6" name="Google Shape;176;p20"/>
          <p:cNvSpPr txBox="1">
            <a:spLocks noGrp="1"/>
          </p:cNvSpPr>
          <p:nvPr>
            <p:ph type="subTitle" idx="5"/>
          </p:nvPr>
        </p:nvSpPr>
        <p:spPr>
          <a:xfrm>
            <a:off x="716607" y="3964925"/>
            <a:ext cx="7704000" cy="63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7" name="Google Shape;177;p20"/>
          <p:cNvSpPr txBox="1">
            <a:spLocks noGrp="1"/>
          </p:cNvSpPr>
          <p:nvPr>
            <p:ph type="title" idx="6"/>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8" name="Google Shape;178;p20"/>
          <p:cNvSpPr/>
          <p:nvPr/>
        </p:nvSpPr>
        <p:spPr>
          <a:xfrm rot="-5400000">
            <a:off x="8286891" y="645863"/>
            <a:ext cx="1165500" cy="548700"/>
          </a:xfrm>
          <a:prstGeom prst="roundRect">
            <a:avLst>
              <a:gd name="adj" fmla="val 22141"/>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0"/>
          <p:cNvSpPr/>
          <p:nvPr/>
        </p:nvSpPr>
        <p:spPr>
          <a:xfrm>
            <a:off x="8490850" y="-143651"/>
            <a:ext cx="986400" cy="9864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0"/>
          <p:cNvSpPr/>
          <p:nvPr/>
        </p:nvSpPr>
        <p:spPr>
          <a:xfrm rot="5400000">
            <a:off x="-240266" y="3956924"/>
            <a:ext cx="1165500" cy="548700"/>
          </a:xfrm>
          <a:prstGeom prst="roundRect">
            <a:avLst>
              <a:gd name="adj" fmla="val 22141"/>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0"/>
          <p:cNvSpPr/>
          <p:nvPr/>
        </p:nvSpPr>
        <p:spPr>
          <a:xfrm rot="10800000">
            <a:off x="-265125" y="4308738"/>
            <a:ext cx="986400" cy="9864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0"/>
          <p:cNvSpPr/>
          <p:nvPr/>
        </p:nvSpPr>
        <p:spPr>
          <a:xfrm rot="10800000">
            <a:off x="616825" y="4644486"/>
            <a:ext cx="468900" cy="4689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0"/>
          <p:cNvSpPr/>
          <p:nvPr/>
        </p:nvSpPr>
        <p:spPr>
          <a:xfrm>
            <a:off x="8126400" y="38100"/>
            <a:ext cx="468900" cy="4689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184"/>
        <p:cNvGrpSpPr/>
        <p:nvPr/>
      </p:nvGrpSpPr>
      <p:grpSpPr>
        <a:xfrm>
          <a:off x="0" y="0"/>
          <a:ext cx="0" cy="0"/>
          <a:chOff x="0" y="0"/>
          <a:chExt cx="0" cy="0"/>
        </a:xfrm>
      </p:grpSpPr>
      <p:sp>
        <p:nvSpPr>
          <p:cNvPr id="185" name="Google Shape;185;p21"/>
          <p:cNvSpPr txBox="1">
            <a:spLocks noGrp="1"/>
          </p:cNvSpPr>
          <p:nvPr>
            <p:ph type="title"/>
          </p:nvPr>
        </p:nvSpPr>
        <p:spPr>
          <a:xfrm>
            <a:off x="1396932" y="1395675"/>
            <a:ext cx="7026900" cy="4689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86" name="Google Shape;186;p21"/>
          <p:cNvSpPr txBox="1">
            <a:spLocks noGrp="1"/>
          </p:cNvSpPr>
          <p:nvPr>
            <p:ph type="subTitle" idx="1"/>
          </p:nvPr>
        </p:nvSpPr>
        <p:spPr>
          <a:xfrm>
            <a:off x="1396932" y="1712025"/>
            <a:ext cx="7026900" cy="6345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7" name="Google Shape;187;p21"/>
          <p:cNvSpPr txBox="1">
            <a:spLocks noGrp="1"/>
          </p:cNvSpPr>
          <p:nvPr>
            <p:ph type="title" idx="2"/>
          </p:nvPr>
        </p:nvSpPr>
        <p:spPr>
          <a:xfrm>
            <a:off x="1396964" y="2522100"/>
            <a:ext cx="7026900" cy="468900"/>
          </a:xfrm>
          <a:prstGeom prst="rect">
            <a:avLst/>
          </a:prstGeom>
          <a:noFill/>
          <a:ln>
            <a:noFill/>
          </a:ln>
        </p:spPr>
        <p:txBody>
          <a:bodyPr spcFirstLastPara="1" wrap="square" lIns="91425" tIns="91425" rIns="91425" bIns="91425" anchor="b" anchorCtr="0">
            <a:noAutofit/>
          </a:bodyPr>
          <a:lstStyle>
            <a:lvl1pPr lvl="0" rtl="0">
              <a:lnSpc>
                <a:spcPct val="115000"/>
              </a:lnSpc>
              <a:spcBef>
                <a:spcPts val="0"/>
              </a:spcBef>
              <a:spcAft>
                <a:spcPts val="0"/>
              </a:spcAft>
              <a:buSzPts val="2400"/>
              <a:buNone/>
              <a:defRPr sz="2000">
                <a:solidFill>
                  <a:srgbClr val="333333"/>
                </a:solidFill>
                <a:latin typeface="DM Sans"/>
                <a:ea typeface="DM Sans"/>
                <a:cs typeface="DM Sans"/>
                <a:sym typeface="DM Sans"/>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88" name="Google Shape;188;p21"/>
          <p:cNvSpPr txBox="1">
            <a:spLocks noGrp="1"/>
          </p:cNvSpPr>
          <p:nvPr>
            <p:ph type="subTitle" idx="3"/>
          </p:nvPr>
        </p:nvSpPr>
        <p:spPr>
          <a:xfrm>
            <a:off x="1396938" y="2838465"/>
            <a:ext cx="7026900" cy="63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9" name="Google Shape;189;p21"/>
          <p:cNvSpPr txBox="1">
            <a:spLocks noGrp="1"/>
          </p:cNvSpPr>
          <p:nvPr>
            <p:ph type="title" idx="4"/>
          </p:nvPr>
        </p:nvSpPr>
        <p:spPr>
          <a:xfrm>
            <a:off x="1390788" y="3648550"/>
            <a:ext cx="7026900" cy="4689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90" name="Google Shape;190;p21"/>
          <p:cNvSpPr txBox="1">
            <a:spLocks noGrp="1"/>
          </p:cNvSpPr>
          <p:nvPr>
            <p:ph type="subTitle" idx="5"/>
          </p:nvPr>
        </p:nvSpPr>
        <p:spPr>
          <a:xfrm>
            <a:off x="1390775" y="3964925"/>
            <a:ext cx="7026900" cy="63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1" name="Google Shape;191;p21"/>
          <p:cNvSpPr txBox="1">
            <a:spLocks noGrp="1"/>
          </p:cNvSpPr>
          <p:nvPr>
            <p:ph type="title" idx="6"/>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2" name="Google Shape;192;p21"/>
          <p:cNvSpPr/>
          <p:nvPr/>
        </p:nvSpPr>
        <p:spPr>
          <a:xfrm rot="-5400000">
            <a:off x="8401291" y="665888"/>
            <a:ext cx="1165500" cy="548700"/>
          </a:xfrm>
          <a:prstGeom prst="roundRect">
            <a:avLst>
              <a:gd name="adj" fmla="val 22141"/>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1"/>
          <p:cNvSpPr/>
          <p:nvPr/>
        </p:nvSpPr>
        <p:spPr>
          <a:xfrm>
            <a:off x="8490850" y="-143651"/>
            <a:ext cx="986400" cy="9864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1"/>
          <p:cNvSpPr/>
          <p:nvPr/>
        </p:nvSpPr>
        <p:spPr>
          <a:xfrm rot="5400000">
            <a:off x="-444716" y="3956924"/>
            <a:ext cx="1165500" cy="548700"/>
          </a:xfrm>
          <a:prstGeom prst="roundRect">
            <a:avLst>
              <a:gd name="adj" fmla="val 22141"/>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1"/>
          <p:cNvSpPr/>
          <p:nvPr/>
        </p:nvSpPr>
        <p:spPr>
          <a:xfrm rot="10800000">
            <a:off x="-355175" y="4308713"/>
            <a:ext cx="986400" cy="9864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1"/>
          <p:cNvSpPr/>
          <p:nvPr/>
        </p:nvSpPr>
        <p:spPr>
          <a:xfrm rot="10800000">
            <a:off x="526775" y="4644461"/>
            <a:ext cx="468900" cy="4689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1"/>
          <p:cNvSpPr/>
          <p:nvPr/>
        </p:nvSpPr>
        <p:spPr>
          <a:xfrm>
            <a:off x="8126400" y="38100"/>
            <a:ext cx="468900" cy="4689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241"/>
        <p:cNvGrpSpPr/>
        <p:nvPr/>
      </p:nvGrpSpPr>
      <p:grpSpPr>
        <a:xfrm>
          <a:off x="0" y="0"/>
          <a:ext cx="0" cy="0"/>
          <a:chOff x="0" y="0"/>
          <a:chExt cx="0" cy="0"/>
        </a:xfrm>
      </p:grpSpPr>
      <p:sp>
        <p:nvSpPr>
          <p:cNvPr id="242" name="Google Shape;242;p25"/>
          <p:cNvSpPr txBox="1">
            <a:spLocks noGrp="1"/>
          </p:cNvSpPr>
          <p:nvPr>
            <p:ph type="title" hasCustomPrompt="1"/>
          </p:nvPr>
        </p:nvSpPr>
        <p:spPr>
          <a:xfrm rot="-221">
            <a:off x="2239356" y="1970125"/>
            <a:ext cx="4665300" cy="9603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6200"/>
              <a:buNone/>
              <a:defRPr sz="6200"/>
            </a:lvl1pPr>
            <a:lvl2pPr lvl="1" rtl="0">
              <a:spcBef>
                <a:spcPts val="0"/>
              </a:spcBef>
              <a:spcAft>
                <a:spcPts val="0"/>
              </a:spcAft>
              <a:buSzPts val="6200"/>
              <a:buNone/>
              <a:defRPr sz="6200"/>
            </a:lvl2pPr>
            <a:lvl3pPr lvl="2" rtl="0">
              <a:spcBef>
                <a:spcPts val="0"/>
              </a:spcBef>
              <a:spcAft>
                <a:spcPts val="0"/>
              </a:spcAft>
              <a:buSzPts val="6200"/>
              <a:buNone/>
              <a:defRPr sz="6200"/>
            </a:lvl3pPr>
            <a:lvl4pPr lvl="3" rtl="0">
              <a:spcBef>
                <a:spcPts val="0"/>
              </a:spcBef>
              <a:spcAft>
                <a:spcPts val="0"/>
              </a:spcAft>
              <a:buSzPts val="6200"/>
              <a:buNone/>
              <a:defRPr sz="6200"/>
            </a:lvl4pPr>
            <a:lvl5pPr lvl="4" rtl="0">
              <a:spcBef>
                <a:spcPts val="0"/>
              </a:spcBef>
              <a:spcAft>
                <a:spcPts val="0"/>
              </a:spcAft>
              <a:buSzPts val="6200"/>
              <a:buNone/>
              <a:defRPr sz="6200"/>
            </a:lvl5pPr>
            <a:lvl6pPr lvl="5" rtl="0">
              <a:spcBef>
                <a:spcPts val="0"/>
              </a:spcBef>
              <a:spcAft>
                <a:spcPts val="0"/>
              </a:spcAft>
              <a:buSzPts val="6200"/>
              <a:buNone/>
              <a:defRPr sz="6200"/>
            </a:lvl6pPr>
            <a:lvl7pPr lvl="6" rtl="0">
              <a:spcBef>
                <a:spcPts val="0"/>
              </a:spcBef>
              <a:spcAft>
                <a:spcPts val="0"/>
              </a:spcAft>
              <a:buSzPts val="6200"/>
              <a:buNone/>
              <a:defRPr sz="6200"/>
            </a:lvl7pPr>
            <a:lvl8pPr lvl="7" rtl="0">
              <a:spcBef>
                <a:spcPts val="0"/>
              </a:spcBef>
              <a:spcAft>
                <a:spcPts val="0"/>
              </a:spcAft>
              <a:buSzPts val="6200"/>
              <a:buNone/>
              <a:defRPr sz="6200"/>
            </a:lvl8pPr>
            <a:lvl9pPr lvl="8" rtl="0">
              <a:spcBef>
                <a:spcPts val="0"/>
              </a:spcBef>
              <a:spcAft>
                <a:spcPts val="0"/>
              </a:spcAft>
              <a:buSzPts val="6200"/>
              <a:buNone/>
              <a:defRPr sz="6200"/>
            </a:lvl9pPr>
          </a:lstStyle>
          <a:p>
            <a:r>
              <a:t>xx%</a:t>
            </a:r>
          </a:p>
        </p:txBody>
      </p:sp>
      <p:sp>
        <p:nvSpPr>
          <p:cNvPr id="243" name="Google Shape;243;p25"/>
          <p:cNvSpPr txBox="1">
            <a:spLocks noGrp="1"/>
          </p:cNvSpPr>
          <p:nvPr>
            <p:ph type="subTitle" idx="1"/>
          </p:nvPr>
        </p:nvSpPr>
        <p:spPr>
          <a:xfrm>
            <a:off x="2239356" y="2778147"/>
            <a:ext cx="4665300" cy="39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44" name="Google Shape;244;p25"/>
          <p:cNvSpPr txBox="1">
            <a:spLocks noGrp="1"/>
          </p:cNvSpPr>
          <p:nvPr>
            <p:ph type="title" idx="2" hasCustomPrompt="1"/>
          </p:nvPr>
        </p:nvSpPr>
        <p:spPr>
          <a:xfrm rot="-221">
            <a:off x="2239356" y="539650"/>
            <a:ext cx="4665300" cy="9603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6200"/>
              <a:buNone/>
              <a:defRPr sz="6200"/>
            </a:lvl1pPr>
            <a:lvl2pPr lvl="1" algn="r" rtl="0">
              <a:spcBef>
                <a:spcPts val="0"/>
              </a:spcBef>
              <a:spcAft>
                <a:spcPts val="0"/>
              </a:spcAft>
              <a:buSzPts val="6200"/>
              <a:buNone/>
              <a:defRPr sz="6200"/>
            </a:lvl2pPr>
            <a:lvl3pPr lvl="2" algn="r" rtl="0">
              <a:spcBef>
                <a:spcPts val="0"/>
              </a:spcBef>
              <a:spcAft>
                <a:spcPts val="0"/>
              </a:spcAft>
              <a:buSzPts val="6200"/>
              <a:buNone/>
              <a:defRPr sz="6200"/>
            </a:lvl3pPr>
            <a:lvl4pPr lvl="3" algn="r" rtl="0">
              <a:spcBef>
                <a:spcPts val="0"/>
              </a:spcBef>
              <a:spcAft>
                <a:spcPts val="0"/>
              </a:spcAft>
              <a:buSzPts val="6200"/>
              <a:buNone/>
              <a:defRPr sz="6200"/>
            </a:lvl4pPr>
            <a:lvl5pPr lvl="4" algn="r" rtl="0">
              <a:spcBef>
                <a:spcPts val="0"/>
              </a:spcBef>
              <a:spcAft>
                <a:spcPts val="0"/>
              </a:spcAft>
              <a:buSzPts val="6200"/>
              <a:buNone/>
              <a:defRPr sz="6200"/>
            </a:lvl5pPr>
            <a:lvl6pPr lvl="5" algn="r" rtl="0">
              <a:spcBef>
                <a:spcPts val="0"/>
              </a:spcBef>
              <a:spcAft>
                <a:spcPts val="0"/>
              </a:spcAft>
              <a:buSzPts val="6200"/>
              <a:buNone/>
              <a:defRPr sz="6200"/>
            </a:lvl6pPr>
            <a:lvl7pPr lvl="6" algn="r" rtl="0">
              <a:spcBef>
                <a:spcPts val="0"/>
              </a:spcBef>
              <a:spcAft>
                <a:spcPts val="0"/>
              </a:spcAft>
              <a:buSzPts val="6200"/>
              <a:buNone/>
              <a:defRPr sz="6200"/>
            </a:lvl7pPr>
            <a:lvl8pPr lvl="7" algn="r" rtl="0">
              <a:spcBef>
                <a:spcPts val="0"/>
              </a:spcBef>
              <a:spcAft>
                <a:spcPts val="0"/>
              </a:spcAft>
              <a:buSzPts val="6200"/>
              <a:buNone/>
              <a:defRPr sz="6200"/>
            </a:lvl8pPr>
            <a:lvl9pPr lvl="8" algn="r" rtl="0">
              <a:spcBef>
                <a:spcPts val="0"/>
              </a:spcBef>
              <a:spcAft>
                <a:spcPts val="0"/>
              </a:spcAft>
              <a:buSzPts val="6200"/>
              <a:buNone/>
              <a:defRPr sz="6200"/>
            </a:lvl9pPr>
          </a:lstStyle>
          <a:p>
            <a:r>
              <a:t>xx%</a:t>
            </a:r>
          </a:p>
        </p:txBody>
      </p:sp>
      <p:sp>
        <p:nvSpPr>
          <p:cNvPr id="245" name="Google Shape;245;p25"/>
          <p:cNvSpPr txBox="1">
            <a:spLocks noGrp="1"/>
          </p:cNvSpPr>
          <p:nvPr>
            <p:ph type="subTitle" idx="3"/>
          </p:nvPr>
        </p:nvSpPr>
        <p:spPr>
          <a:xfrm>
            <a:off x="2239356" y="1347672"/>
            <a:ext cx="4665300" cy="39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246" name="Google Shape;246;p25"/>
          <p:cNvSpPr txBox="1">
            <a:spLocks noGrp="1"/>
          </p:cNvSpPr>
          <p:nvPr>
            <p:ph type="title" idx="4" hasCustomPrompt="1"/>
          </p:nvPr>
        </p:nvSpPr>
        <p:spPr>
          <a:xfrm>
            <a:off x="2239356" y="3400450"/>
            <a:ext cx="4665300" cy="9606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6200"/>
              <a:buNone/>
              <a:defRPr sz="6200"/>
            </a:lvl1pPr>
            <a:lvl2pPr lvl="1" algn="r" rtl="0">
              <a:spcBef>
                <a:spcPts val="0"/>
              </a:spcBef>
              <a:spcAft>
                <a:spcPts val="0"/>
              </a:spcAft>
              <a:buSzPts val="6200"/>
              <a:buNone/>
              <a:defRPr sz="6200"/>
            </a:lvl2pPr>
            <a:lvl3pPr lvl="2" algn="r" rtl="0">
              <a:spcBef>
                <a:spcPts val="0"/>
              </a:spcBef>
              <a:spcAft>
                <a:spcPts val="0"/>
              </a:spcAft>
              <a:buSzPts val="6200"/>
              <a:buNone/>
              <a:defRPr sz="6200"/>
            </a:lvl3pPr>
            <a:lvl4pPr lvl="3" algn="r" rtl="0">
              <a:spcBef>
                <a:spcPts val="0"/>
              </a:spcBef>
              <a:spcAft>
                <a:spcPts val="0"/>
              </a:spcAft>
              <a:buSzPts val="6200"/>
              <a:buNone/>
              <a:defRPr sz="6200"/>
            </a:lvl4pPr>
            <a:lvl5pPr lvl="4" algn="r" rtl="0">
              <a:spcBef>
                <a:spcPts val="0"/>
              </a:spcBef>
              <a:spcAft>
                <a:spcPts val="0"/>
              </a:spcAft>
              <a:buSzPts val="6200"/>
              <a:buNone/>
              <a:defRPr sz="6200"/>
            </a:lvl5pPr>
            <a:lvl6pPr lvl="5" algn="r" rtl="0">
              <a:spcBef>
                <a:spcPts val="0"/>
              </a:spcBef>
              <a:spcAft>
                <a:spcPts val="0"/>
              </a:spcAft>
              <a:buSzPts val="6200"/>
              <a:buNone/>
              <a:defRPr sz="6200"/>
            </a:lvl6pPr>
            <a:lvl7pPr lvl="6" algn="r" rtl="0">
              <a:spcBef>
                <a:spcPts val="0"/>
              </a:spcBef>
              <a:spcAft>
                <a:spcPts val="0"/>
              </a:spcAft>
              <a:buSzPts val="6200"/>
              <a:buNone/>
              <a:defRPr sz="6200"/>
            </a:lvl7pPr>
            <a:lvl8pPr lvl="7" algn="r" rtl="0">
              <a:spcBef>
                <a:spcPts val="0"/>
              </a:spcBef>
              <a:spcAft>
                <a:spcPts val="0"/>
              </a:spcAft>
              <a:buSzPts val="6200"/>
              <a:buNone/>
              <a:defRPr sz="6200"/>
            </a:lvl8pPr>
            <a:lvl9pPr lvl="8" algn="r" rtl="0">
              <a:spcBef>
                <a:spcPts val="0"/>
              </a:spcBef>
              <a:spcAft>
                <a:spcPts val="0"/>
              </a:spcAft>
              <a:buSzPts val="6200"/>
              <a:buNone/>
              <a:defRPr sz="6200"/>
            </a:lvl9pPr>
          </a:lstStyle>
          <a:p>
            <a:r>
              <a:t>xx%</a:t>
            </a:r>
          </a:p>
        </p:txBody>
      </p:sp>
      <p:sp>
        <p:nvSpPr>
          <p:cNvPr id="247" name="Google Shape;247;p25"/>
          <p:cNvSpPr txBox="1">
            <a:spLocks noGrp="1"/>
          </p:cNvSpPr>
          <p:nvPr>
            <p:ph type="subTitle" idx="5"/>
          </p:nvPr>
        </p:nvSpPr>
        <p:spPr>
          <a:xfrm>
            <a:off x="2239356" y="4208526"/>
            <a:ext cx="4665300" cy="39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248" name="Google Shape;248;p25"/>
          <p:cNvSpPr/>
          <p:nvPr/>
        </p:nvSpPr>
        <p:spPr>
          <a:xfrm>
            <a:off x="218375" y="4386046"/>
            <a:ext cx="956700" cy="9567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5"/>
          <p:cNvSpPr/>
          <p:nvPr/>
        </p:nvSpPr>
        <p:spPr>
          <a:xfrm>
            <a:off x="-842875" y="2882600"/>
            <a:ext cx="1632000" cy="16320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5"/>
          <p:cNvSpPr/>
          <p:nvPr/>
        </p:nvSpPr>
        <p:spPr>
          <a:xfrm>
            <a:off x="-842875" y="1140650"/>
            <a:ext cx="1310700" cy="13107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5"/>
          <p:cNvSpPr/>
          <p:nvPr/>
        </p:nvSpPr>
        <p:spPr>
          <a:xfrm flipH="1">
            <a:off x="8916525" y="-70370"/>
            <a:ext cx="844800" cy="844800"/>
          </a:xfrm>
          <a:prstGeom prst="roundRect">
            <a:avLst>
              <a:gd name="adj" fmla="val 5393"/>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5"/>
          <p:cNvSpPr/>
          <p:nvPr/>
        </p:nvSpPr>
        <p:spPr>
          <a:xfrm flipH="1">
            <a:off x="8923600" y="3084430"/>
            <a:ext cx="519600" cy="5196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5"/>
          <p:cNvSpPr/>
          <p:nvPr/>
        </p:nvSpPr>
        <p:spPr>
          <a:xfrm flipH="1">
            <a:off x="8078750" y="4360378"/>
            <a:ext cx="956700" cy="9567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5"/>
          <p:cNvSpPr/>
          <p:nvPr/>
        </p:nvSpPr>
        <p:spPr>
          <a:xfrm flipH="1">
            <a:off x="8464700" y="2856932"/>
            <a:ext cx="1632000" cy="16320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5"/>
          <p:cNvSpPr/>
          <p:nvPr/>
        </p:nvSpPr>
        <p:spPr>
          <a:xfrm flipH="1">
            <a:off x="8786000" y="1114982"/>
            <a:ext cx="1310700" cy="13107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5"/>
          <p:cNvSpPr/>
          <p:nvPr/>
        </p:nvSpPr>
        <p:spPr>
          <a:xfrm>
            <a:off x="-507500" y="-44702"/>
            <a:ext cx="844800" cy="844800"/>
          </a:xfrm>
          <a:prstGeom prst="roundRect">
            <a:avLst>
              <a:gd name="adj" fmla="val 5393"/>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66"/>
        <p:cNvGrpSpPr/>
        <p:nvPr/>
      </p:nvGrpSpPr>
      <p:grpSpPr>
        <a:xfrm>
          <a:off x="0" y="0"/>
          <a:ext cx="0" cy="0"/>
          <a:chOff x="0" y="0"/>
          <a:chExt cx="0" cy="0"/>
        </a:xfrm>
      </p:grpSpPr>
      <p:sp>
        <p:nvSpPr>
          <p:cNvPr id="267" name="Google Shape;267;p27"/>
          <p:cNvSpPr/>
          <p:nvPr/>
        </p:nvSpPr>
        <p:spPr>
          <a:xfrm>
            <a:off x="8430775" y="1741896"/>
            <a:ext cx="956700" cy="9567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7"/>
          <p:cNvSpPr/>
          <p:nvPr/>
        </p:nvSpPr>
        <p:spPr>
          <a:xfrm>
            <a:off x="151600" y="2571751"/>
            <a:ext cx="1357500" cy="1357500"/>
          </a:xfrm>
          <a:prstGeom prst="roundRect">
            <a:avLst>
              <a:gd name="adj" fmla="val 5393"/>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7"/>
          <p:cNvSpPr/>
          <p:nvPr/>
        </p:nvSpPr>
        <p:spPr>
          <a:xfrm>
            <a:off x="6923821" y="-761495"/>
            <a:ext cx="3082500" cy="1450800"/>
          </a:xfrm>
          <a:prstGeom prst="roundRect">
            <a:avLst>
              <a:gd name="adj" fmla="val 22141"/>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7"/>
          <p:cNvSpPr/>
          <p:nvPr/>
        </p:nvSpPr>
        <p:spPr>
          <a:xfrm>
            <a:off x="352000" y="868596"/>
            <a:ext cx="956700" cy="9567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7"/>
          <p:cNvSpPr/>
          <p:nvPr/>
        </p:nvSpPr>
        <p:spPr>
          <a:xfrm>
            <a:off x="-478350" y="-275775"/>
            <a:ext cx="1310700" cy="13107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7"/>
          <p:cNvSpPr/>
          <p:nvPr/>
        </p:nvSpPr>
        <p:spPr>
          <a:xfrm>
            <a:off x="-1048250" y="1522825"/>
            <a:ext cx="1632000" cy="16320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7"/>
          <p:cNvSpPr/>
          <p:nvPr/>
        </p:nvSpPr>
        <p:spPr>
          <a:xfrm>
            <a:off x="-478350" y="3642721"/>
            <a:ext cx="956700" cy="9567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7"/>
          <p:cNvSpPr/>
          <p:nvPr/>
        </p:nvSpPr>
        <p:spPr>
          <a:xfrm>
            <a:off x="-92550" y="4253875"/>
            <a:ext cx="1310700" cy="13107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7"/>
          <p:cNvSpPr/>
          <p:nvPr/>
        </p:nvSpPr>
        <p:spPr>
          <a:xfrm>
            <a:off x="7649075" y="410525"/>
            <a:ext cx="1632000" cy="16320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7"/>
          <p:cNvSpPr/>
          <p:nvPr/>
        </p:nvSpPr>
        <p:spPr>
          <a:xfrm>
            <a:off x="8430775" y="4139525"/>
            <a:ext cx="1310700" cy="13107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7"/>
          <p:cNvSpPr/>
          <p:nvPr/>
        </p:nvSpPr>
        <p:spPr>
          <a:xfrm>
            <a:off x="7535175" y="2521675"/>
            <a:ext cx="1310700" cy="13107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78"/>
        <p:cNvGrpSpPr/>
        <p:nvPr/>
      </p:nvGrpSpPr>
      <p:grpSpPr>
        <a:xfrm>
          <a:off x="0" y="0"/>
          <a:ext cx="0" cy="0"/>
          <a:chOff x="0" y="0"/>
          <a:chExt cx="0" cy="0"/>
        </a:xfrm>
      </p:grpSpPr>
      <p:sp>
        <p:nvSpPr>
          <p:cNvPr id="279" name="Google Shape;279;p28"/>
          <p:cNvSpPr/>
          <p:nvPr/>
        </p:nvSpPr>
        <p:spPr>
          <a:xfrm>
            <a:off x="5523975" y="1257676"/>
            <a:ext cx="1562400" cy="15624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8"/>
          <p:cNvSpPr/>
          <p:nvPr/>
        </p:nvSpPr>
        <p:spPr>
          <a:xfrm>
            <a:off x="7086375" y="2607312"/>
            <a:ext cx="1404900" cy="14049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8"/>
          <p:cNvSpPr/>
          <p:nvPr/>
        </p:nvSpPr>
        <p:spPr>
          <a:xfrm>
            <a:off x="4571988" y="-194450"/>
            <a:ext cx="4472700" cy="2105100"/>
          </a:xfrm>
          <a:prstGeom prst="roundRect">
            <a:avLst>
              <a:gd name="adj" fmla="val 22141"/>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8"/>
          <p:cNvSpPr/>
          <p:nvPr/>
        </p:nvSpPr>
        <p:spPr>
          <a:xfrm>
            <a:off x="7997625" y="3737923"/>
            <a:ext cx="844800" cy="844800"/>
          </a:xfrm>
          <a:prstGeom prst="roundRect">
            <a:avLst>
              <a:gd name="adj" fmla="val 5393"/>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8"/>
          <p:cNvSpPr/>
          <p:nvPr/>
        </p:nvSpPr>
        <p:spPr>
          <a:xfrm>
            <a:off x="2481275" y="596250"/>
            <a:ext cx="2372100" cy="23721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8"/>
          <p:cNvSpPr/>
          <p:nvPr/>
        </p:nvSpPr>
        <p:spPr>
          <a:xfrm>
            <a:off x="6706950" y="2137050"/>
            <a:ext cx="750300" cy="7503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8"/>
          <p:cNvSpPr/>
          <p:nvPr/>
        </p:nvSpPr>
        <p:spPr>
          <a:xfrm>
            <a:off x="8896025" y="1910651"/>
            <a:ext cx="463800" cy="4638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3"/>
          <p:cNvSpPr txBox="1">
            <a:spLocks noGrp="1"/>
          </p:cNvSpPr>
          <p:nvPr>
            <p:ph type="title" hasCustomPrompt="1"/>
          </p:nvPr>
        </p:nvSpPr>
        <p:spPr>
          <a:xfrm>
            <a:off x="3796788" y="971817"/>
            <a:ext cx="1550100" cy="14118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SzPts val="6000"/>
              <a:buNone/>
              <a:defRPr sz="9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6" name="Google Shape;26;p3"/>
          <p:cNvSpPr txBox="1">
            <a:spLocks noGrp="1"/>
          </p:cNvSpPr>
          <p:nvPr>
            <p:ph type="subTitle" idx="1"/>
          </p:nvPr>
        </p:nvSpPr>
        <p:spPr>
          <a:xfrm rot="243">
            <a:off x="2450806" y="3795634"/>
            <a:ext cx="4242600" cy="4581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 name="Google Shape;27;p3"/>
          <p:cNvSpPr txBox="1">
            <a:spLocks noGrp="1"/>
          </p:cNvSpPr>
          <p:nvPr>
            <p:ph type="title" idx="2"/>
          </p:nvPr>
        </p:nvSpPr>
        <p:spPr>
          <a:xfrm>
            <a:off x="2450588" y="2383613"/>
            <a:ext cx="4242600" cy="14118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4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8" name="Google Shape;28;p3"/>
          <p:cNvSpPr/>
          <p:nvPr/>
        </p:nvSpPr>
        <p:spPr>
          <a:xfrm>
            <a:off x="8430775" y="1741896"/>
            <a:ext cx="956700" cy="9567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6923821" y="-761495"/>
            <a:ext cx="3082500" cy="1450800"/>
          </a:xfrm>
          <a:prstGeom prst="roundRect">
            <a:avLst>
              <a:gd name="adj" fmla="val 22141"/>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352000" y="868596"/>
            <a:ext cx="956700" cy="9567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478350" y="-275775"/>
            <a:ext cx="1310700" cy="13107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1048250" y="1522825"/>
            <a:ext cx="1632000" cy="16320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478350" y="3642721"/>
            <a:ext cx="956700" cy="9567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92550" y="4253875"/>
            <a:ext cx="1310700" cy="13107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8430775" y="4139525"/>
            <a:ext cx="1310700" cy="13107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8" name="Google Shape;38;p4"/>
          <p:cNvSpPr txBox="1">
            <a:spLocks noGrp="1"/>
          </p:cNvSpPr>
          <p:nvPr>
            <p:ph type="body" idx="1"/>
          </p:nvPr>
        </p:nvSpPr>
        <p:spPr>
          <a:xfrm>
            <a:off x="720000" y="1174500"/>
            <a:ext cx="7704000" cy="437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Char char="●"/>
              <a:defRPr sz="11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a:endParaRPr/>
          </a:p>
        </p:txBody>
      </p:sp>
      <p:sp>
        <p:nvSpPr>
          <p:cNvPr id="39" name="Google Shape;39;p4"/>
          <p:cNvSpPr/>
          <p:nvPr/>
        </p:nvSpPr>
        <p:spPr>
          <a:xfrm>
            <a:off x="-422400" y="1319573"/>
            <a:ext cx="844800" cy="844800"/>
          </a:xfrm>
          <a:prstGeom prst="roundRect">
            <a:avLst>
              <a:gd name="adj" fmla="val 5393"/>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a:off x="50542" y="-422834"/>
            <a:ext cx="1632000" cy="768000"/>
          </a:xfrm>
          <a:prstGeom prst="roundRect">
            <a:avLst>
              <a:gd name="adj" fmla="val 22141"/>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1045850" y="-59000"/>
            <a:ext cx="1632000" cy="16320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p:nvPr/>
        </p:nvSpPr>
        <p:spPr>
          <a:xfrm flipH="1">
            <a:off x="8430780" y="-59000"/>
            <a:ext cx="1632000" cy="16320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flipH="1">
            <a:off x="7487638" y="-536609"/>
            <a:ext cx="1632000" cy="768000"/>
          </a:xfrm>
          <a:prstGeom prst="roundRect">
            <a:avLst>
              <a:gd name="adj" fmla="val 22141"/>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8747780" y="1205798"/>
            <a:ext cx="844800" cy="844800"/>
          </a:xfrm>
          <a:prstGeom prst="roundRect">
            <a:avLst>
              <a:gd name="adj" fmla="val 5393"/>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5"/>
        <p:cNvGrpSpPr/>
        <p:nvPr/>
      </p:nvGrpSpPr>
      <p:grpSpPr>
        <a:xfrm>
          <a:off x="0" y="0"/>
          <a:ext cx="0" cy="0"/>
          <a:chOff x="0" y="0"/>
          <a:chExt cx="0" cy="0"/>
        </a:xfrm>
      </p:grpSpPr>
      <p:sp>
        <p:nvSpPr>
          <p:cNvPr id="46" name="Google Shape;46;p5"/>
          <p:cNvSpPr txBox="1">
            <a:spLocks noGrp="1"/>
          </p:cNvSpPr>
          <p:nvPr>
            <p:ph type="subTitle" idx="1"/>
          </p:nvPr>
        </p:nvSpPr>
        <p:spPr>
          <a:xfrm>
            <a:off x="716613" y="1646625"/>
            <a:ext cx="3760200" cy="29529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47" name="Google Shape;47;p5"/>
          <p:cNvSpPr txBox="1">
            <a:spLocks noGrp="1"/>
          </p:cNvSpPr>
          <p:nvPr>
            <p:ph type="subTitle" idx="2"/>
          </p:nvPr>
        </p:nvSpPr>
        <p:spPr>
          <a:xfrm>
            <a:off x="4667187" y="1646625"/>
            <a:ext cx="3760200" cy="29529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rgbClr val="333333"/>
              </a:buClr>
              <a:buSzPts val="1400"/>
              <a:buFont typeface="Lato"/>
              <a:buChar char="●"/>
              <a:defRPr/>
            </a:lvl1pPr>
            <a:lvl2pPr lvl="1" algn="ctr" rtl="0">
              <a:lnSpc>
                <a:spcPct val="100000"/>
              </a:lnSpc>
              <a:spcBef>
                <a:spcPts val="0"/>
              </a:spcBef>
              <a:spcAft>
                <a:spcPts val="0"/>
              </a:spcAft>
              <a:buClr>
                <a:srgbClr val="333333"/>
              </a:buClr>
              <a:buSzPts val="2800"/>
              <a:buFont typeface="Lato"/>
              <a:buChar char="○"/>
              <a:defRPr/>
            </a:lvl2pPr>
            <a:lvl3pPr lvl="2" algn="ctr" rtl="0">
              <a:lnSpc>
                <a:spcPct val="100000"/>
              </a:lnSpc>
              <a:spcBef>
                <a:spcPts val="0"/>
              </a:spcBef>
              <a:spcAft>
                <a:spcPts val="0"/>
              </a:spcAft>
              <a:buClr>
                <a:srgbClr val="333333"/>
              </a:buClr>
              <a:buSzPts val="2800"/>
              <a:buFont typeface="Lato"/>
              <a:buChar char="■"/>
              <a:defRPr/>
            </a:lvl3pPr>
            <a:lvl4pPr lvl="3" algn="ctr" rtl="0">
              <a:lnSpc>
                <a:spcPct val="100000"/>
              </a:lnSpc>
              <a:spcBef>
                <a:spcPts val="0"/>
              </a:spcBef>
              <a:spcAft>
                <a:spcPts val="0"/>
              </a:spcAft>
              <a:buClr>
                <a:srgbClr val="333333"/>
              </a:buClr>
              <a:buSzPts val="2800"/>
              <a:buFont typeface="Lato"/>
              <a:buChar char="●"/>
              <a:defRPr/>
            </a:lvl4pPr>
            <a:lvl5pPr lvl="4" algn="ctr" rtl="0">
              <a:lnSpc>
                <a:spcPct val="100000"/>
              </a:lnSpc>
              <a:spcBef>
                <a:spcPts val="0"/>
              </a:spcBef>
              <a:spcAft>
                <a:spcPts val="0"/>
              </a:spcAft>
              <a:buClr>
                <a:srgbClr val="333333"/>
              </a:buClr>
              <a:buSzPts val="2800"/>
              <a:buFont typeface="Lato"/>
              <a:buChar char="○"/>
              <a:defRPr/>
            </a:lvl5pPr>
            <a:lvl6pPr lvl="5" algn="ctr" rtl="0">
              <a:lnSpc>
                <a:spcPct val="100000"/>
              </a:lnSpc>
              <a:spcBef>
                <a:spcPts val="0"/>
              </a:spcBef>
              <a:spcAft>
                <a:spcPts val="0"/>
              </a:spcAft>
              <a:buClr>
                <a:srgbClr val="333333"/>
              </a:buClr>
              <a:buSzPts val="2800"/>
              <a:buFont typeface="Lato"/>
              <a:buChar char="■"/>
              <a:defRPr/>
            </a:lvl6pPr>
            <a:lvl7pPr lvl="6" algn="ctr" rtl="0">
              <a:lnSpc>
                <a:spcPct val="100000"/>
              </a:lnSpc>
              <a:spcBef>
                <a:spcPts val="0"/>
              </a:spcBef>
              <a:spcAft>
                <a:spcPts val="0"/>
              </a:spcAft>
              <a:buClr>
                <a:srgbClr val="333333"/>
              </a:buClr>
              <a:buSzPts val="2800"/>
              <a:buFont typeface="Lato"/>
              <a:buChar char="●"/>
              <a:defRPr/>
            </a:lvl7pPr>
            <a:lvl8pPr lvl="7" algn="ctr" rtl="0">
              <a:lnSpc>
                <a:spcPct val="100000"/>
              </a:lnSpc>
              <a:spcBef>
                <a:spcPts val="0"/>
              </a:spcBef>
              <a:spcAft>
                <a:spcPts val="0"/>
              </a:spcAft>
              <a:buClr>
                <a:srgbClr val="333333"/>
              </a:buClr>
              <a:buSzPts val="2800"/>
              <a:buFont typeface="Lato"/>
              <a:buChar char="○"/>
              <a:defRPr/>
            </a:lvl8pPr>
            <a:lvl9pPr lvl="8" algn="ctr" rtl="0">
              <a:lnSpc>
                <a:spcPct val="100000"/>
              </a:lnSpc>
              <a:spcBef>
                <a:spcPts val="0"/>
              </a:spcBef>
              <a:spcAft>
                <a:spcPts val="0"/>
              </a:spcAft>
              <a:buClr>
                <a:srgbClr val="333333"/>
              </a:buClr>
              <a:buSzPts val="2800"/>
              <a:buFont typeface="Lato"/>
              <a:buChar char="■"/>
              <a:defRPr/>
            </a:lvl9pPr>
          </a:lstStyle>
          <a:p>
            <a:endParaRPr/>
          </a:p>
        </p:txBody>
      </p:sp>
      <p:sp>
        <p:nvSpPr>
          <p:cNvPr id="48" name="Google Shape;48;p5"/>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9" name="Google Shape;49;p5"/>
          <p:cNvSpPr txBox="1">
            <a:spLocks noGrp="1"/>
          </p:cNvSpPr>
          <p:nvPr>
            <p:ph type="title" idx="3"/>
          </p:nvPr>
        </p:nvSpPr>
        <p:spPr>
          <a:xfrm>
            <a:off x="713226" y="1331825"/>
            <a:ext cx="3760200" cy="4671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50" name="Google Shape;50;p5"/>
          <p:cNvSpPr txBox="1">
            <a:spLocks noGrp="1"/>
          </p:cNvSpPr>
          <p:nvPr>
            <p:ph type="title" idx="4"/>
          </p:nvPr>
        </p:nvSpPr>
        <p:spPr>
          <a:xfrm>
            <a:off x="4663819" y="1331825"/>
            <a:ext cx="3760200" cy="4671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51" name="Google Shape;51;p5"/>
          <p:cNvSpPr/>
          <p:nvPr/>
        </p:nvSpPr>
        <p:spPr>
          <a:xfrm>
            <a:off x="-1492801" y="4386726"/>
            <a:ext cx="2212800" cy="1041600"/>
          </a:xfrm>
          <a:prstGeom prst="roundRect">
            <a:avLst>
              <a:gd name="adj" fmla="val 22141"/>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438025" y="3829625"/>
            <a:ext cx="705900" cy="7059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a:off x="449500" y="4535525"/>
            <a:ext cx="833700" cy="8337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
          <p:cNvSpPr/>
          <p:nvPr/>
        </p:nvSpPr>
        <p:spPr>
          <a:xfrm>
            <a:off x="8784575" y="3624173"/>
            <a:ext cx="440400" cy="4404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a:off x="8589350" y="4599425"/>
            <a:ext cx="705900" cy="705900"/>
          </a:xfrm>
          <a:prstGeom prst="roundRect">
            <a:avLst>
              <a:gd name="adj" fmla="val 5393"/>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a:off x="8029325" y="3915050"/>
            <a:ext cx="940500" cy="9405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1"/>
        <p:cNvGrpSpPr/>
        <p:nvPr/>
      </p:nvGrpSpPr>
      <p:grpSpPr>
        <a:xfrm>
          <a:off x="0" y="0"/>
          <a:ext cx="0" cy="0"/>
          <a:chOff x="0" y="0"/>
          <a:chExt cx="0" cy="0"/>
        </a:xfrm>
      </p:grpSpPr>
      <p:sp>
        <p:nvSpPr>
          <p:cNvPr id="72" name="Google Shape;72;p8"/>
          <p:cNvSpPr txBox="1">
            <a:spLocks noGrp="1"/>
          </p:cNvSpPr>
          <p:nvPr>
            <p:ph type="title"/>
          </p:nvPr>
        </p:nvSpPr>
        <p:spPr>
          <a:xfrm>
            <a:off x="1765800" y="1264500"/>
            <a:ext cx="5612400" cy="26145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80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73" name="Google Shape;73;p8"/>
          <p:cNvSpPr/>
          <p:nvPr/>
        </p:nvSpPr>
        <p:spPr>
          <a:xfrm>
            <a:off x="129025" y="1977975"/>
            <a:ext cx="492300" cy="492300"/>
          </a:xfrm>
          <a:prstGeom prst="roundRect">
            <a:avLst>
              <a:gd name="adj" fmla="val 5393"/>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a:off x="-589375" y="584125"/>
            <a:ext cx="1470900" cy="14709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flipH="1">
            <a:off x="8262475" y="584125"/>
            <a:ext cx="1470900" cy="14709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8522675" y="1977975"/>
            <a:ext cx="492300" cy="492300"/>
          </a:xfrm>
          <a:prstGeom prst="roundRect">
            <a:avLst>
              <a:gd name="adj" fmla="val 5393"/>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7"/>
        <p:cNvGrpSpPr/>
        <p:nvPr/>
      </p:nvGrpSpPr>
      <p:grpSpPr>
        <a:xfrm>
          <a:off x="0" y="0"/>
          <a:ext cx="0" cy="0"/>
          <a:chOff x="0" y="0"/>
          <a:chExt cx="0" cy="0"/>
        </a:xfrm>
      </p:grpSpPr>
      <p:sp>
        <p:nvSpPr>
          <p:cNvPr id="78" name="Google Shape;78;p9"/>
          <p:cNvSpPr txBox="1">
            <a:spLocks noGrp="1"/>
          </p:cNvSpPr>
          <p:nvPr>
            <p:ph type="subTitle" idx="1"/>
          </p:nvPr>
        </p:nvSpPr>
        <p:spPr>
          <a:xfrm>
            <a:off x="730425" y="2718750"/>
            <a:ext cx="3858900" cy="8790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79" name="Google Shape;79;p9"/>
          <p:cNvSpPr txBox="1">
            <a:spLocks noGrp="1"/>
          </p:cNvSpPr>
          <p:nvPr>
            <p:ph type="title"/>
          </p:nvPr>
        </p:nvSpPr>
        <p:spPr>
          <a:xfrm>
            <a:off x="730425" y="1545750"/>
            <a:ext cx="3858900" cy="1173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algn="r" rtl="0">
              <a:spcBef>
                <a:spcPts val="0"/>
              </a:spcBef>
              <a:spcAft>
                <a:spcPts val="0"/>
              </a:spcAft>
              <a:buSzPts val="3000"/>
              <a:buNone/>
              <a:defRPr/>
            </a:lvl2pPr>
            <a:lvl3pPr lvl="2" algn="r" rtl="0">
              <a:spcBef>
                <a:spcPts val="0"/>
              </a:spcBef>
              <a:spcAft>
                <a:spcPts val="0"/>
              </a:spcAft>
              <a:buSzPts val="3000"/>
              <a:buNone/>
              <a:defRPr/>
            </a:lvl3pPr>
            <a:lvl4pPr lvl="3" algn="r" rtl="0">
              <a:spcBef>
                <a:spcPts val="0"/>
              </a:spcBef>
              <a:spcAft>
                <a:spcPts val="0"/>
              </a:spcAft>
              <a:buSzPts val="3000"/>
              <a:buNone/>
              <a:defRPr/>
            </a:lvl4pPr>
            <a:lvl5pPr lvl="4" algn="r" rtl="0">
              <a:spcBef>
                <a:spcPts val="0"/>
              </a:spcBef>
              <a:spcAft>
                <a:spcPts val="0"/>
              </a:spcAft>
              <a:buSzPts val="3000"/>
              <a:buNone/>
              <a:defRPr/>
            </a:lvl5pPr>
            <a:lvl6pPr lvl="5" algn="r" rtl="0">
              <a:spcBef>
                <a:spcPts val="0"/>
              </a:spcBef>
              <a:spcAft>
                <a:spcPts val="0"/>
              </a:spcAft>
              <a:buSzPts val="3000"/>
              <a:buNone/>
              <a:defRPr/>
            </a:lvl6pPr>
            <a:lvl7pPr lvl="6" algn="r" rtl="0">
              <a:spcBef>
                <a:spcPts val="0"/>
              </a:spcBef>
              <a:spcAft>
                <a:spcPts val="0"/>
              </a:spcAft>
              <a:buSzPts val="3000"/>
              <a:buNone/>
              <a:defRPr/>
            </a:lvl7pPr>
            <a:lvl8pPr lvl="7" algn="r" rtl="0">
              <a:spcBef>
                <a:spcPts val="0"/>
              </a:spcBef>
              <a:spcAft>
                <a:spcPts val="0"/>
              </a:spcAft>
              <a:buSzPts val="3000"/>
              <a:buNone/>
              <a:defRPr/>
            </a:lvl8pPr>
            <a:lvl9pPr lvl="8" algn="r" rtl="0">
              <a:spcBef>
                <a:spcPts val="0"/>
              </a:spcBef>
              <a:spcAft>
                <a:spcPts val="0"/>
              </a:spcAft>
              <a:buSzPts val="3000"/>
              <a:buNone/>
              <a:defRPr/>
            </a:lvl9pPr>
          </a:lstStyle>
          <a:p>
            <a:endParaRPr/>
          </a:p>
        </p:txBody>
      </p:sp>
      <p:sp>
        <p:nvSpPr>
          <p:cNvPr id="80" name="Google Shape;80;p9"/>
          <p:cNvSpPr>
            <a:spLocks noGrp="1"/>
          </p:cNvSpPr>
          <p:nvPr>
            <p:ph type="pic" idx="2"/>
          </p:nvPr>
        </p:nvSpPr>
        <p:spPr>
          <a:xfrm>
            <a:off x="5016600" y="1117050"/>
            <a:ext cx="2909400" cy="2909400"/>
          </a:xfrm>
          <a:prstGeom prst="roundRect">
            <a:avLst>
              <a:gd name="adj" fmla="val 16667"/>
            </a:avLst>
          </a:prstGeom>
          <a:noFill/>
          <a:ln>
            <a:noFill/>
          </a:ln>
        </p:spPr>
      </p:sp>
      <p:sp>
        <p:nvSpPr>
          <p:cNvPr id="81" name="Google Shape;81;p9"/>
          <p:cNvSpPr/>
          <p:nvPr/>
        </p:nvSpPr>
        <p:spPr>
          <a:xfrm>
            <a:off x="8430775" y="3208948"/>
            <a:ext cx="844800" cy="844800"/>
          </a:xfrm>
          <a:prstGeom prst="roundRect">
            <a:avLst>
              <a:gd name="adj" fmla="val 5393"/>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9"/>
          <p:cNvSpPr/>
          <p:nvPr/>
        </p:nvSpPr>
        <p:spPr>
          <a:xfrm>
            <a:off x="7749600" y="-633500"/>
            <a:ext cx="1173000" cy="11730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p:nvPr/>
        </p:nvSpPr>
        <p:spPr>
          <a:xfrm>
            <a:off x="6153963" y="4219350"/>
            <a:ext cx="4472700" cy="2105100"/>
          </a:xfrm>
          <a:prstGeom prst="roundRect">
            <a:avLst>
              <a:gd name="adj" fmla="val 22141"/>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7"/>
        <p:cNvGrpSpPr/>
        <p:nvPr/>
      </p:nvGrpSpPr>
      <p:grpSpPr>
        <a:xfrm>
          <a:off x="0" y="0"/>
          <a:ext cx="0" cy="0"/>
          <a:chOff x="0" y="0"/>
          <a:chExt cx="0" cy="0"/>
        </a:xfrm>
      </p:grpSpPr>
      <p:sp>
        <p:nvSpPr>
          <p:cNvPr id="88" name="Google Shape;88;p11"/>
          <p:cNvSpPr txBox="1">
            <a:spLocks noGrp="1"/>
          </p:cNvSpPr>
          <p:nvPr>
            <p:ph type="subTitle" idx="1"/>
          </p:nvPr>
        </p:nvSpPr>
        <p:spPr>
          <a:xfrm>
            <a:off x="1117819" y="3501800"/>
            <a:ext cx="6908400" cy="4404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89" name="Google Shape;89;p11"/>
          <p:cNvSpPr txBox="1">
            <a:spLocks noGrp="1"/>
          </p:cNvSpPr>
          <p:nvPr>
            <p:ph type="title" hasCustomPrompt="1"/>
          </p:nvPr>
        </p:nvSpPr>
        <p:spPr>
          <a:xfrm rot="299">
            <a:off x="1117781" y="1747000"/>
            <a:ext cx="6908400" cy="17544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9600"/>
              <a:buNone/>
              <a:defRPr sz="10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0" name="Google Shape;90;p11"/>
          <p:cNvSpPr/>
          <p:nvPr/>
        </p:nvSpPr>
        <p:spPr>
          <a:xfrm>
            <a:off x="8126725" y="925659"/>
            <a:ext cx="956700" cy="9567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1"/>
          <p:cNvSpPr/>
          <p:nvPr/>
        </p:nvSpPr>
        <p:spPr>
          <a:xfrm>
            <a:off x="-620825" y="1301601"/>
            <a:ext cx="1357500" cy="1357500"/>
          </a:xfrm>
          <a:prstGeom prst="roundRect">
            <a:avLst>
              <a:gd name="adj" fmla="val 5393"/>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1"/>
          <p:cNvSpPr/>
          <p:nvPr/>
        </p:nvSpPr>
        <p:spPr>
          <a:xfrm>
            <a:off x="-478350" y="-275775"/>
            <a:ext cx="1310700" cy="13107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1"/>
          <p:cNvSpPr/>
          <p:nvPr/>
        </p:nvSpPr>
        <p:spPr>
          <a:xfrm>
            <a:off x="-620825" y="3206396"/>
            <a:ext cx="956700" cy="9567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1"/>
          <p:cNvSpPr/>
          <p:nvPr/>
        </p:nvSpPr>
        <p:spPr>
          <a:xfrm>
            <a:off x="-597425" y="4534075"/>
            <a:ext cx="1310700" cy="13107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1"/>
          <p:cNvSpPr/>
          <p:nvPr/>
        </p:nvSpPr>
        <p:spPr>
          <a:xfrm>
            <a:off x="7862450" y="-816000"/>
            <a:ext cx="1632000" cy="16320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1"/>
          <p:cNvSpPr/>
          <p:nvPr/>
        </p:nvSpPr>
        <p:spPr>
          <a:xfrm>
            <a:off x="8431375" y="3264525"/>
            <a:ext cx="2054100" cy="20541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1"/>
          <p:cNvSpPr/>
          <p:nvPr/>
        </p:nvSpPr>
        <p:spPr>
          <a:xfrm>
            <a:off x="3652938" y="-655350"/>
            <a:ext cx="1310700" cy="13107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1"/>
          <p:cNvSpPr/>
          <p:nvPr/>
        </p:nvSpPr>
        <p:spPr>
          <a:xfrm>
            <a:off x="8560200" y="1522826"/>
            <a:ext cx="1357500" cy="1357500"/>
          </a:xfrm>
          <a:prstGeom prst="roundRect">
            <a:avLst>
              <a:gd name="adj" fmla="val 5393"/>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1"/>
          <p:cNvSpPr/>
          <p:nvPr/>
        </p:nvSpPr>
        <p:spPr>
          <a:xfrm>
            <a:off x="1764300" y="-417204"/>
            <a:ext cx="956700" cy="9567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1"/>
          <p:cNvSpPr/>
          <p:nvPr/>
        </p:nvSpPr>
        <p:spPr>
          <a:xfrm>
            <a:off x="5786850" y="-145875"/>
            <a:ext cx="1050900" cy="1050900"/>
          </a:xfrm>
          <a:prstGeom prst="roundRect">
            <a:avLst>
              <a:gd name="adj" fmla="val 5393"/>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0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02"/>
        <p:cNvGrpSpPr/>
        <p:nvPr/>
      </p:nvGrpSpPr>
      <p:grpSpPr>
        <a:xfrm>
          <a:off x="0" y="0"/>
          <a:ext cx="0" cy="0"/>
          <a:chOff x="0" y="0"/>
          <a:chExt cx="0" cy="0"/>
        </a:xfrm>
      </p:grpSpPr>
      <p:sp>
        <p:nvSpPr>
          <p:cNvPr id="103" name="Google Shape;103;p13"/>
          <p:cNvSpPr txBox="1">
            <a:spLocks noGrp="1"/>
          </p:cNvSpPr>
          <p:nvPr>
            <p:ph type="title" hasCustomPrompt="1"/>
          </p:nvPr>
        </p:nvSpPr>
        <p:spPr>
          <a:xfrm rot="1973">
            <a:off x="1365600" y="1388251"/>
            <a:ext cx="1045200" cy="6021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4" name="Google Shape;104;p13"/>
          <p:cNvSpPr txBox="1">
            <a:spLocks noGrp="1"/>
          </p:cNvSpPr>
          <p:nvPr>
            <p:ph type="title" idx="2"/>
          </p:nvPr>
        </p:nvSpPr>
        <p:spPr>
          <a:xfrm>
            <a:off x="720000" y="1990652"/>
            <a:ext cx="2336400" cy="4479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5" name="Google Shape;105;p13"/>
          <p:cNvSpPr txBox="1">
            <a:spLocks noGrp="1"/>
          </p:cNvSpPr>
          <p:nvPr>
            <p:ph type="subTitle" idx="1"/>
          </p:nvPr>
        </p:nvSpPr>
        <p:spPr>
          <a:xfrm>
            <a:off x="720000" y="2286253"/>
            <a:ext cx="2336400" cy="602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 name="Google Shape;106;p13"/>
          <p:cNvSpPr txBox="1">
            <a:spLocks noGrp="1"/>
          </p:cNvSpPr>
          <p:nvPr>
            <p:ph type="title" idx="3" hasCustomPrompt="1"/>
          </p:nvPr>
        </p:nvSpPr>
        <p:spPr>
          <a:xfrm rot="1973">
            <a:off x="1365600" y="3102701"/>
            <a:ext cx="1045200" cy="6021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7" name="Google Shape;107;p13"/>
          <p:cNvSpPr txBox="1">
            <a:spLocks noGrp="1"/>
          </p:cNvSpPr>
          <p:nvPr>
            <p:ph type="title" idx="4"/>
          </p:nvPr>
        </p:nvSpPr>
        <p:spPr>
          <a:xfrm>
            <a:off x="720000" y="3705302"/>
            <a:ext cx="2336400" cy="4479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8" name="Google Shape;108;p13"/>
          <p:cNvSpPr txBox="1">
            <a:spLocks noGrp="1"/>
          </p:cNvSpPr>
          <p:nvPr>
            <p:ph type="subTitle" idx="5"/>
          </p:nvPr>
        </p:nvSpPr>
        <p:spPr>
          <a:xfrm>
            <a:off x="720000" y="4000803"/>
            <a:ext cx="2336400" cy="602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9" name="Google Shape;109;p13"/>
          <p:cNvSpPr txBox="1">
            <a:spLocks noGrp="1"/>
          </p:cNvSpPr>
          <p:nvPr>
            <p:ph type="title" idx="6" hasCustomPrompt="1"/>
          </p:nvPr>
        </p:nvSpPr>
        <p:spPr>
          <a:xfrm rot="1973">
            <a:off x="4049400" y="1388251"/>
            <a:ext cx="1045200" cy="6021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10" name="Google Shape;110;p13"/>
          <p:cNvSpPr txBox="1">
            <a:spLocks noGrp="1"/>
          </p:cNvSpPr>
          <p:nvPr>
            <p:ph type="title" idx="7"/>
          </p:nvPr>
        </p:nvSpPr>
        <p:spPr>
          <a:xfrm>
            <a:off x="3403800" y="1990652"/>
            <a:ext cx="2336400" cy="4479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1" name="Google Shape;111;p13"/>
          <p:cNvSpPr txBox="1">
            <a:spLocks noGrp="1"/>
          </p:cNvSpPr>
          <p:nvPr>
            <p:ph type="subTitle" idx="8"/>
          </p:nvPr>
        </p:nvSpPr>
        <p:spPr>
          <a:xfrm>
            <a:off x="3403800" y="2286253"/>
            <a:ext cx="2336400" cy="602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2" name="Google Shape;112;p13"/>
          <p:cNvSpPr txBox="1">
            <a:spLocks noGrp="1"/>
          </p:cNvSpPr>
          <p:nvPr>
            <p:ph type="title" idx="9" hasCustomPrompt="1"/>
          </p:nvPr>
        </p:nvSpPr>
        <p:spPr>
          <a:xfrm rot="1973">
            <a:off x="4049400" y="3102701"/>
            <a:ext cx="1045200" cy="6021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13" name="Google Shape;113;p13"/>
          <p:cNvSpPr txBox="1">
            <a:spLocks noGrp="1"/>
          </p:cNvSpPr>
          <p:nvPr>
            <p:ph type="title" idx="13"/>
          </p:nvPr>
        </p:nvSpPr>
        <p:spPr>
          <a:xfrm>
            <a:off x="3403800" y="3705302"/>
            <a:ext cx="2336400" cy="4479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4" name="Google Shape;114;p13"/>
          <p:cNvSpPr txBox="1">
            <a:spLocks noGrp="1"/>
          </p:cNvSpPr>
          <p:nvPr>
            <p:ph type="subTitle" idx="14"/>
          </p:nvPr>
        </p:nvSpPr>
        <p:spPr>
          <a:xfrm>
            <a:off x="3403800" y="4000803"/>
            <a:ext cx="2336400" cy="602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5" name="Google Shape;115;p13"/>
          <p:cNvSpPr txBox="1">
            <a:spLocks noGrp="1"/>
          </p:cNvSpPr>
          <p:nvPr>
            <p:ph type="title" idx="15" hasCustomPrompt="1"/>
          </p:nvPr>
        </p:nvSpPr>
        <p:spPr>
          <a:xfrm rot="1973">
            <a:off x="6733200" y="1388251"/>
            <a:ext cx="1045200" cy="6021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16" name="Google Shape;116;p13"/>
          <p:cNvSpPr txBox="1">
            <a:spLocks noGrp="1"/>
          </p:cNvSpPr>
          <p:nvPr>
            <p:ph type="title" idx="16"/>
          </p:nvPr>
        </p:nvSpPr>
        <p:spPr>
          <a:xfrm>
            <a:off x="6087600" y="1990652"/>
            <a:ext cx="2336400" cy="4479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7" name="Google Shape;117;p13"/>
          <p:cNvSpPr txBox="1">
            <a:spLocks noGrp="1"/>
          </p:cNvSpPr>
          <p:nvPr>
            <p:ph type="subTitle" idx="17"/>
          </p:nvPr>
        </p:nvSpPr>
        <p:spPr>
          <a:xfrm>
            <a:off x="6087600" y="2286253"/>
            <a:ext cx="2336400" cy="602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8" name="Google Shape;118;p13"/>
          <p:cNvSpPr txBox="1">
            <a:spLocks noGrp="1"/>
          </p:cNvSpPr>
          <p:nvPr>
            <p:ph type="title" idx="18" hasCustomPrompt="1"/>
          </p:nvPr>
        </p:nvSpPr>
        <p:spPr>
          <a:xfrm rot="1973">
            <a:off x="6733200" y="3102701"/>
            <a:ext cx="1045200" cy="6021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19" name="Google Shape;119;p13"/>
          <p:cNvSpPr txBox="1">
            <a:spLocks noGrp="1"/>
          </p:cNvSpPr>
          <p:nvPr>
            <p:ph type="title" idx="19"/>
          </p:nvPr>
        </p:nvSpPr>
        <p:spPr>
          <a:xfrm>
            <a:off x="6087600" y="3705302"/>
            <a:ext cx="2336400" cy="4479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20" name="Google Shape;120;p13"/>
          <p:cNvSpPr txBox="1">
            <a:spLocks noGrp="1"/>
          </p:cNvSpPr>
          <p:nvPr>
            <p:ph type="subTitle" idx="20"/>
          </p:nvPr>
        </p:nvSpPr>
        <p:spPr>
          <a:xfrm>
            <a:off x="6087600" y="4000803"/>
            <a:ext cx="2336400" cy="602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 name="Google Shape;121;p13"/>
          <p:cNvSpPr txBox="1">
            <a:spLocks noGrp="1"/>
          </p:cNvSpPr>
          <p:nvPr>
            <p:ph type="title" idx="21"/>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2" name="Google Shape;122;p13"/>
          <p:cNvSpPr/>
          <p:nvPr/>
        </p:nvSpPr>
        <p:spPr>
          <a:xfrm flipH="1">
            <a:off x="-422395" y="2981348"/>
            <a:ext cx="844800" cy="844800"/>
          </a:xfrm>
          <a:prstGeom prst="roundRect">
            <a:avLst>
              <a:gd name="adj" fmla="val 5393"/>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3"/>
          <p:cNvSpPr/>
          <p:nvPr/>
        </p:nvSpPr>
        <p:spPr>
          <a:xfrm flipH="1">
            <a:off x="78725" y="3518700"/>
            <a:ext cx="634500" cy="6345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3"/>
          <p:cNvSpPr/>
          <p:nvPr/>
        </p:nvSpPr>
        <p:spPr>
          <a:xfrm flipH="1">
            <a:off x="-351438" y="4599416"/>
            <a:ext cx="1632000" cy="768000"/>
          </a:xfrm>
          <a:prstGeom prst="roundRect">
            <a:avLst>
              <a:gd name="adj" fmla="val 22141"/>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3"/>
          <p:cNvSpPr/>
          <p:nvPr/>
        </p:nvSpPr>
        <p:spPr>
          <a:xfrm flipH="1">
            <a:off x="-302623" y="4268450"/>
            <a:ext cx="799500" cy="7995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3"/>
          <p:cNvSpPr/>
          <p:nvPr/>
        </p:nvSpPr>
        <p:spPr>
          <a:xfrm flipH="1">
            <a:off x="8747780" y="1205798"/>
            <a:ext cx="844800" cy="844800"/>
          </a:xfrm>
          <a:prstGeom prst="roundRect">
            <a:avLst>
              <a:gd name="adj" fmla="val 5393"/>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3"/>
          <p:cNvSpPr/>
          <p:nvPr/>
        </p:nvSpPr>
        <p:spPr>
          <a:xfrm flipH="1">
            <a:off x="7948280" y="49700"/>
            <a:ext cx="799500" cy="7995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3"/>
          <p:cNvSpPr/>
          <p:nvPr/>
        </p:nvSpPr>
        <p:spPr>
          <a:xfrm flipH="1">
            <a:off x="8490205" y="-59000"/>
            <a:ext cx="1632000" cy="16320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6345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GFS Didot"/>
              <a:buNone/>
              <a:defRPr sz="3000" b="1">
                <a:solidFill>
                  <a:schemeClr val="dk1"/>
                </a:solidFill>
                <a:latin typeface="GFS Didot"/>
                <a:ea typeface="GFS Didot"/>
                <a:cs typeface="GFS Didot"/>
                <a:sym typeface="GFS Didot"/>
              </a:defRPr>
            </a:lvl1pPr>
            <a:lvl2pPr lvl="1" rtl="0">
              <a:spcBef>
                <a:spcPts val="0"/>
              </a:spcBef>
              <a:spcAft>
                <a:spcPts val="0"/>
              </a:spcAft>
              <a:buClr>
                <a:schemeClr val="dk1"/>
              </a:buClr>
              <a:buSzPts val="3000"/>
              <a:buFont typeface="BioRhyme"/>
              <a:buNone/>
              <a:defRPr sz="3000" b="1">
                <a:solidFill>
                  <a:schemeClr val="dk1"/>
                </a:solidFill>
                <a:latin typeface="BioRhyme"/>
                <a:ea typeface="BioRhyme"/>
                <a:cs typeface="BioRhyme"/>
                <a:sym typeface="BioRhyme"/>
              </a:defRPr>
            </a:lvl2pPr>
            <a:lvl3pPr lvl="2" rtl="0">
              <a:spcBef>
                <a:spcPts val="0"/>
              </a:spcBef>
              <a:spcAft>
                <a:spcPts val="0"/>
              </a:spcAft>
              <a:buClr>
                <a:schemeClr val="dk1"/>
              </a:buClr>
              <a:buSzPts val="3000"/>
              <a:buFont typeface="BioRhyme"/>
              <a:buNone/>
              <a:defRPr sz="3000" b="1">
                <a:solidFill>
                  <a:schemeClr val="dk1"/>
                </a:solidFill>
                <a:latin typeface="BioRhyme"/>
                <a:ea typeface="BioRhyme"/>
                <a:cs typeface="BioRhyme"/>
                <a:sym typeface="BioRhyme"/>
              </a:defRPr>
            </a:lvl3pPr>
            <a:lvl4pPr lvl="3" rtl="0">
              <a:spcBef>
                <a:spcPts val="0"/>
              </a:spcBef>
              <a:spcAft>
                <a:spcPts val="0"/>
              </a:spcAft>
              <a:buClr>
                <a:schemeClr val="dk1"/>
              </a:buClr>
              <a:buSzPts val="3000"/>
              <a:buFont typeface="BioRhyme"/>
              <a:buNone/>
              <a:defRPr sz="3000" b="1">
                <a:solidFill>
                  <a:schemeClr val="dk1"/>
                </a:solidFill>
                <a:latin typeface="BioRhyme"/>
                <a:ea typeface="BioRhyme"/>
                <a:cs typeface="BioRhyme"/>
                <a:sym typeface="BioRhyme"/>
              </a:defRPr>
            </a:lvl4pPr>
            <a:lvl5pPr lvl="4" rtl="0">
              <a:spcBef>
                <a:spcPts val="0"/>
              </a:spcBef>
              <a:spcAft>
                <a:spcPts val="0"/>
              </a:spcAft>
              <a:buClr>
                <a:schemeClr val="dk1"/>
              </a:buClr>
              <a:buSzPts val="3000"/>
              <a:buFont typeface="BioRhyme"/>
              <a:buNone/>
              <a:defRPr sz="3000" b="1">
                <a:solidFill>
                  <a:schemeClr val="dk1"/>
                </a:solidFill>
                <a:latin typeface="BioRhyme"/>
                <a:ea typeface="BioRhyme"/>
                <a:cs typeface="BioRhyme"/>
                <a:sym typeface="BioRhyme"/>
              </a:defRPr>
            </a:lvl5pPr>
            <a:lvl6pPr lvl="5" rtl="0">
              <a:spcBef>
                <a:spcPts val="0"/>
              </a:spcBef>
              <a:spcAft>
                <a:spcPts val="0"/>
              </a:spcAft>
              <a:buClr>
                <a:schemeClr val="dk1"/>
              </a:buClr>
              <a:buSzPts val="3000"/>
              <a:buFont typeface="BioRhyme"/>
              <a:buNone/>
              <a:defRPr sz="3000" b="1">
                <a:solidFill>
                  <a:schemeClr val="dk1"/>
                </a:solidFill>
                <a:latin typeface="BioRhyme"/>
                <a:ea typeface="BioRhyme"/>
                <a:cs typeface="BioRhyme"/>
                <a:sym typeface="BioRhyme"/>
              </a:defRPr>
            </a:lvl6pPr>
            <a:lvl7pPr lvl="6" rtl="0">
              <a:spcBef>
                <a:spcPts val="0"/>
              </a:spcBef>
              <a:spcAft>
                <a:spcPts val="0"/>
              </a:spcAft>
              <a:buClr>
                <a:schemeClr val="dk1"/>
              </a:buClr>
              <a:buSzPts val="3000"/>
              <a:buFont typeface="BioRhyme"/>
              <a:buNone/>
              <a:defRPr sz="3000" b="1">
                <a:solidFill>
                  <a:schemeClr val="dk1"/>
                </a:solidFill>
                <a:latin typeface="BioRhyme"/>
                <a:ea typeface="BioRhyme"/>
                <a:cs typeface="BioRhyme"/>
                <a:sym typeface="BioRhyme"/>
              </a:defRPr>
            </a:lvl7pPr>
            <a:lvl8pPr lvl="7" rtl="0">
              <a:spcBef>
                <a:spcPts val="0"/>
              </a:spcBef>
              <a:spcAft>
                <a:spcPts val="0"/>
              </a:spcAft>
              <a:buClr>
                <a:schemeClr val="dk1"/>
              </a:buClr>
              <a:buSzPts val="3000"/>
              <a:buFont typeface="BioRhyme"/>
              <a:buNone/>
              <a:defRPr sz="3000" b="1">
                <a:solidFill>
                  <a:schemeClr val="dk1"/>
                </a:solidFill>
                <a:latin typeface="BioRhyme"/>
                <a:ea typeface="BioRhyme"/>
                <a:cs typeface="BioRhyme"/>
                <a:sym typeface="BioRhyme"/>
              </a:defRPr>
            </a:lvl8pPr>
            <a:lvl9pPr lvl="8" rtl="0">
              <a:spcBef>
                <a:spcPts val="0"/>
              </a:spcBef>
              <a:spcAft>
                <a:spcPts val="0"/>
              </a:spcAft>
              <a:buClr>
                <a:schemeClr val="dk1"/>
              </a:buClr>
              <a:buSzPts val="3000"/>
              <a:buFont typeface="BioRhyme"/>
              <a:buNone/>
              <a:defRPr sz="3000" b="1">
                <a:solidFill>
                  <a:schemeClr val="dk1"/>
                </a:solidFill>
                <a:latin typeface="BioRhyme"/>
                <a:ea typeface="BioRhyme"/>
                <a:cs typeface="BioRhyme"/>
                <a:sym typeface="BioRhyme"/>
              </a:defRPr>
            </a:lvl9pPr>
          </a:lstStyle>
          <a:p>
            <a:endParaRPr/>
          </a:p>
        </p:txBody>
      </p:sp>
      <p:sp>
        <p:nvSpPr>
          <p:cNvPr id="7" name="Google Shape;7;p1"/>
          <p:cNvSpPr txBox="1">
            <a:spLocks noGrp="1"/>
          </p:cNvSpPr>
          <p:nvPr>
            <p:ph type="body" idx="1"/>
          </p:nvPr>
        </p:nvSpPr>
        <p:spPr>
          <a:xfrm>
            <a:off x="720000" y="1174500"/>
            <a:ext cx="7704000" cy="34290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Overpass"/>
              <a:buChar char="●"/>
              <a:defRPr>
                <a:solidFill>
                  <a:schemeClr val="dk1"/>
                </a:solidFill>
                <a:latin typeface="Overpass"/>
                <a:ea typeface="Overpass"/>
                <a:cs typeface="Overpass"/>
                <a:sym typeface="Overpass"/>
              </a:defRPr>
            </a:lvl1pPr>
            <a:lvl2pPr marL="914400" lvl="1" indent="-317500">
              <a:lnSpc>
                <a:spcPct val="100000"/>
              </a:lnSpc>
              <a:spcBef>
                <a:spcPts val="0"/>
              </a:spcBef>
              <a:spcAft>
                <a:spcPts val="0"/>
              </a:spcAft>
              <a:buClr>
                <a:schemeClr val="dk1"/>
              </a:buClr>
              <a:buSzPts val="1400"/>
              <a:buFont typeface="Overpass"/>
              <a:buChar char="○"/>
              <a:defRPr>
                <a:solidFill>
                  <a:schemeClr val="dk1"/>
                </a:solidFill>
                <a:latin typeface="Overpass"/>
                <a:ea typeface="Overpass"/>
                <a:cs typeface="Overpass"/>
                <a:sym typeface="Overpass"/>
              </a:defRPr>
            </a:lvl2pPr>
            <a:lvl3pPr marL="1371600" lvl="2" indent="-317500">
              <a:lnSpc>
                <a:spcPct val="100000"/>
              </a:lnSpc>
              <a:spcBef>
                <a:spcPts val="0"/>
              </a:spcBef>
              <a:spcAft>
                <a:spcPts val="0"/>
              </a:spcAft>
              <a:buClr>
                <a:schemeClr val="dk1"/>
              </a:buClr>
              <a:buSzPts val="1400"/>
              <a:buFont typeface="Overpass"/>
              <a:buChar char="■"/>
              <a:defRPr>
                <a:solidFill>
                  <a:schemeClr val="dk1"/>
                </a:solidFill>
                <a:latin typeface="Overpass"/>
                <a:ea typeface="Overpass"/>
                <a:cs typeface="Overpass"/>
                <a:sym typeface="Overpass"/>
              </a:defRPr>
            </a:lvl3pPr>
            <a:lvl4pPr marL="1828800" lvl="3" indent="-317500">
              <a:lnSpc>
                <a:spcPct val="100000"/>
              </a:lnSpc>
              <a:spcBef>
                <a:spcPts val="0"/>
              </a:spcBef>
              <a:spcAft>
                <a:spcPts val="0"/>
              </a:spcAft>
              <a:buClr>
                <a:schemeClr val="dk1"/>
              </a:buClr>
              <a:buSzPts val="1400"/>
              <a:buFont typeface="Overpass"/>
              <a:buChar char="●"/>
              <a:defRPr>
                <a:solidFill>
                  <a:schemeClr val="dk1"/>
                </a:solidFill>
                <a:latin typeface="Overpass"/>
                <a:ea typeface="Overpass"/>
                <a:cs typeface="Overpass"/>
                <a:sym typeface="Overpass"/>
              </a:defRPr>
            </a:lvl4pPr>
            <a:lvl5pPr marL="2286000" lvl="4" indent="-317500">
              <a:lnSpc>
                <a:spcPct val="100000"/>
              </a:lnSpc>
              <a:spcBef>
                <a:spcPts val="0"/>
              </a:spcBef>
              <a:spcAft>
                <a:spcPts val="0"/>
              </a:spcAft>
              <a:buClr>
                <a:schemeClr val="dk1"/>
              </a:buClr>
              <a:buSzPts val="1400"/>
              <a:buFont typeface="Overpass"/>
              <a:buChar char="○"/>
              <a:defRPr>
                <a:solidFill>
                  <a:schemeClr val="dk1"/>
                </a:solidFill>
                <a:latin typeface="Overpass"/>
                <a:ea typeface="Overpass"/>
                <a:cs typeface="Overpass"/>
                <a:sym typeface="Overpass"/>
              </a:defRPr>
            </a:lvl5pPr>
            <a:lvl6pPr marL="2743200" lvl="5" indent="-317500">
              <a:lnSpc>
                <a:spcPct val="100000"/>
              </a:lnSpc>
              <a:spcBef>
                <a:spcPts val="0"/>
              </a:spcBef>
              <a:spcAft>
                <a:spcPts val="0"/>
              </a:spcAft>
              <a:buClr>
                <a:schemeClr val="dk1"/>
              </a:buClr>
              <a:buSzPts val="1400"/>
              <a:buFont typeface="Overpass"/>
              <a:buChar char="■"/>
              <a:defRPr>
                <a:solidFill>
                  <a:schemeClr val="dk1"/>
                </a:solidFill>
                <a:latin typeface="Overpass"/>
                <a:ea typeface="Overpass"/>
                <a:cs typeface="Overpass"/>
                <a:sym typeface="Overpass"/>
              </a:defRPr>
            </a:lvl6pPr>
            <a:lvl7pPr marL="3200400" lvl="6" indent="-317500">
              <a:lnSpc>
                <a:spcPct val="100000"/>
              </a:lnSpc>
              <a:spcBef>
                <a:spcPts val="0"/>
              </a:spcBef>
              <a:spcAft>
                <a:spcPts val="0"/>
              </a:spcAft>
              <a:buClr>
                <a:schemeClr val="dk1"/>
              </a:buClr>
              <a:buSzPts val="1400"/>
              <a:buFont typeface="Overpass"/>
              <a:buChar char="●"/>
              <a:defRPr>
                <a:solidFill>
                  <a:schemeClr val="dk1"/>
                </a:solidFill>
                <a:latin typeface="Overpass"/>
                <a:ea typeface="Overpass"/>
                <a:cs typeface="Overpass"/>
                <a:sym typeface="Overpass"/>
              </a:defRPr>
            </a:lvl7pPr>
            <a:lvl8pPr marL="3657600" lvl="7" indent="-317500">
              <a:lnSpc>
                <a:spcPct val="100000"/>
              </a:lnSpc>
              <a:spcBef>
                <a:spcPts val="0"/>
              </a:spcBef>
              <a:spcAft>
                <a:spcPts val="0"/>
              </a:spcAft>
              <a:buClr>
                <a:schemeClr val="dk1"/>
              </a:buClr>
              <a:buSzPts val="1400"/>
              <a:buFont typeface="Overpass"/>
              <a:buChar char="○"/>
              <a:defRPr>
                <a:solidFill>
                  <a:schemeClr val="dk1"/>
                </a:solidFill>
                <a:latin typeface="Overpass"/>
                <a:ea typeface="Overpass"/>
                <a:cs typeface="Overpass"/>
                <a:sym typeface="Overpass"/>
              </a:defRPr>
            </a:lvl8pPr>
            <a:lvl9pPr marL="4114800" lvl="8" indent="-317500">
              <a:lnSpc>
                <a:spcPct val="100000"/>
              </a:lnSpc>
              <a:spcBef>
                <a:spcPts val="0"/>
              </a:spcBef>
              <a:spcAft>
                <a:spcPts val="0"/>
              </a:spcAft>
              <a:buClr>
                <a:schemeClr val="dk1"/>
              </a:buClr>
              <a:buSzPts val="1400"/>
              <a:buFont typeface="Overpass"/>
              <a:buChar char="■"/>
              <a:defRPr>
                <a:solidFill>
                  <a:schemeClr val="dk1"/>
                </a:solidFill>
                <a:latin typeface="Overpass"/>
                <a:ea typeface="Overpass"/>
                <a:cs typeface="Overpass"/>
                <a:sym typeface="Overpas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4" r:id="rId5"/>
    <p:sldLayoutId id="2147483655" r:id="rId6"/>
    <p:sldLayoutId id="2147483657" r:id="rId7"/>
    <p:sldLayoutId id="2147483658" r:id="rId8"/>
    <p:sldLayoutId id="2147483659" r:id="rId9"/>
    <p:sldLayoutId id="2147483660" r:id="rId10"/>
    <p:sldLayoutId id="2147483666" r:id="rId11"/>
    <p:sldLayoutId id="2147483667" r:id="rId12"/>
    <p:sldLayoutId id="2147483671" r:id="rId13"/>
    <p:sldLayoutId id="2147483673" r:id="rId14"/>
    <p:sldLayoutId id="2147483674"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5"/>
        <p:cNvGrpSpPr/>
        <p:nvPr/>
      </p:nvGrpSpPr>
      <p:grpSpPr>
        <a:xfrm>
          <a:off x="0" y="0"/>
          <a:ext cx="0" cy="0"/>
          <a:chOff x="0" y="0"/>
          <a:chExt cx="0" cy="0"/>
        </a:xfrm>
      </p:grpSpPr>
      <p:sp>
        <p:nvSpPr>
          <p:cNvPr id="296" name="Google Shape;296;p32"/>
          <p:cNvSpPr/>
          <p:nvPr/>
        </p:nvSpPr>
        <p:spPr>
          <a:xfrm>
            <a:off x="8478875" y="3201525"/>
            <a:ext cx="956700" cy="1037700"/>
          </a:xfrm>
          <a:prstGeom prst="roundRect">
            <a:avLst>
              <a:gd name="adj" fmla="val 5393"/>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2"/>
          <p:cNvSpPr txBox="1">
            <a:spLocks noGrp="1"/>
          </p:cNvSpPr>
          <p:nvPr>
            <p:ph type="ctrTitle"/>
          </p:nvPr>
        </p:nvSpPr>
        <p:spPr>
          <a:xfrm>
            <a:off x="850421" y="2046815"/>
            <a:ext cx="7443139" cy="953655"/>
          </a:xfrm>
          <a:prstGeom prst="rect">
            <a:avLst/>
          </a:prstGeom>
        </p:spPr>
        <p:txBody>
          <a:bodyPr spcFirstLastPara="1" wrap="square" lIns="91425" tIns="91425" rIns="91425" bIns="91425" anchor="b" anchorCtr="0">
            <a:noAutofit/>
          </a:bodyPr>
          <a:lstStyle/>
          <a:p>
            <a:pPr lvl="0">
              <a:buClr>
                <a:schemeClr val="dk1"/>
              </a:buClr>
              <a:buSzPts val="1100"/>
            </a:pPr>
            <a:r>
              <a:rPr lang="ro-RO" sz="2200" dirty="0">
                <a:latin typeface="Times New Roman" panose="02020603050405020304" pitchFamily="18" charset="0"/>
                <a:cs typeface="Times New Roman" panose="02020603050405020304" pitchFamily="18" charset="0"/>
              </a:rPr>
              <a:t>O ANALIZĂ STATISTICĂ A PIEȚEI MUNCII CU FOCUS ASUPRA REGIUNII CENTRU A ROMÂNIEI </a:t>
            </a:r>
            <a:endParaRPr sz="2200" dirty="0">
              <a:latin typeface="Times New Roman" panose="02020603050405020304" pitchFamily="18" charset="0"/>
              <a:cs typeface="Times New Roman" panose="02020603050405020304" pitchFamily="18" charset="0"/>
            </a:endParaRPr>
          </a:p>
        </p:txBody>
      </p:sp>
      <p:sp>
        <p:nvSpPr>
          <p:cNvPr id="2" name="Google Shape;298;p32">
            <a:extLst>
              <a:ext uri="{FF2B5EF4-FFF2-40B4-BE49-F238E27FC236}">
                <a16:creationId xmlns:a16="http://schemas.microsoft.com/office/drawing/2014/main" id="{600525A9-91BE-5A78-8E33-71602761F893}"/>
              </a:ext>
            </a:extLst>
          </p:cNvPr>
          <p:cNvSpPr txBox="1">
            <a:spLocks/>
          </p:cNvSpPr>
          <p:nvPr/>
        </p:nvSpPr>
        <p:spPr>
          <a:xfrm>
            <a:off x="2079969" y="1038730"/>
            <a:ext cx="4984062" cy="95365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191919"/>
              </a:buClr>
              <a:buSzPts val="5200"/>
              <a:buFont typeface="GFS Didot"/>
              <a:buNone/>
              <a:defRPr sz="5000" b="1" i="0" u="none" strike="noStrike" cap="none">
                <a:solidFill>
                  <a:schemeClr val="dk1"/>
                </a:solidFill>
                <a:latin typeface="GFS Didot"/>
                <a:ea typeface="GFS Didot"/>
                <a:cs typeface="GFS Didot"/>
                <a:sym typeface="GFS Didot"/>
              </a:defRPr>
            </a:lvl1pPr>
            <a:lvl2pPr marR="0" lvl="1"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2pPr>
            <a:lvl3pPr marR="0" lvl="2"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3pPr>
            <a:lvl4pPr marR="0" lvl="3"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4pPr>
            <a:lvl5pPr marR="0" lvl="4"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5pPr>
            <a:lvl6pPr marR="0" lvl="5"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6pPr>
            <a:lvl7pPr marR="0" lvl="6"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7pPr>
            <a:lvl8pPr marR="0" lvl="7"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8pPr>
            <a:lvl9pPr marR="0" lvl="8"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9pPr>
          </a:lstStyle>
          <a:p>
            <a:pPr>
              <a:buClr>
                <a:schemeClr val="dk1"/>
              </a:buClr>
              <a:buSzPts val="1100"/>
            </a:pPr>
            <a:r>
              <a:rPr lang="ro-RO" sz="1400" dirty="0"/>
              <a:t>ACADEMIA DE STUDII ECONOMICE DIN BUCUREȘTI</a:t>
            </a:r>
          </a:p>
          <a:p>
            <a:pPr>
              <a:buClr>
                <a:schemeClr val="dk1"/>
              </a:buClr>
              <a:buSzPts val="1100"/>
            </a:pPr>
            <a:r>
              <a:rPr lang="ro-RO" sz="1400" dirty="0"/>
              <a:t> </a:t>
            </a:r>
            <a:endParaRPr lang="en-US" sz="1400" dirty="0"/>
          </a:p>
          <a:p>
            <a:pPr>
              <a:buClr>
                <a:schemeClr val="dk1"/>
              </a:buClr>
              <a:buSzPts val="1100"/>
            </a:pPr>
            <a:r>
              <a:rPr lang="ro-RO" sz="1400" dirty="0"/>
              <a:t>FACULTATEA DE CIBERNETICĂ, STATISTICĂ ȘI INFORMATICĂ ECONOMICĂ</a:t>
            </a:r>
          </a:p>
        </p:txBody>
      </p:sp>
      <p:sp>
        <p:nvSpPr>
          <p:cNvPr id="9" name="Google Shape;298;p32">
            <a:extLst>
              <a:ext uri="{FF2B5EF4-FFF2-40B4-BE49-F238E27FC236}">
                <a16:creationId xmlns:a16="http://schemas.microsoft.com/office/drawing/2014/main" id="{6148D773-8AA6-2D06-8D6C-A18173622A4B}"/>
              </a:ext>
            </a:extLst>
          </p:cNvPr>
          <p:cNvSpPr txBox="1">
            <a:spLocks/>
          </p:cNvSpPr>
          <p:nvPr/>
        </p:nvSpPr>
        <p:spPr>
          <a:xfrm>
            <a:off x="3853515" y="4489450"/>
            <a:ext cx="1436963" cy="5912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191919"/>
              </a:buClr>
              <a:buSzPts val="5200"/>
              <a:buFont typeface="GFS Didot"/>
              <a:buNone/>
              <a:defRPr sz="5000" b="1" i="0" u="none" strike="noStrike" cap="none">
                <a:solidFill>
                  <a:schemeClr val="dk1"/>
                </a:solidFill>
                <a:latin typeface="GFS Didot"/>
                <a:ea typeface="GFS Didot"/>
                <a:cs typeface="GFS Didot"/>
                <a:sym typeface="GFS Didot"/>
              </a:defRPr>
            </a:lvl1pPr>
            <a:lvl2pPr marR="0" lvl="1"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2pPr>
            <a:lvl3pPr marR="0" lvl="2"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3pPr>
            <a:lvl4pPr marR="0" lvl="3"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4pPr>
            <a:lvl5pPr marR="0" lvl="4"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5pPr>
            <a:lvl6pPr marR="0" lvl="5"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6pPr>
            <a:lvl7pPr marR="0" lvl="6"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7pPr>
            <a:lvl8pPr marR="0" lvl="7"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8pPr>
            <a:lvl9pPr marR="0" lvl="8"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9pPr>
          </a:lstStyle>
          <a:p>
            <a:pPr>
              <a:buClr>
                <a:schemeClr val="dk1"/>
              </a:buClr>
              <a:buSzPts val="1100"/>
            </a:pPr>
            <a:r>
              <a:rPr lang="ro-RO" sz="1200" dirty="0"/>
              <a:t>BUCUREȘTI</a:t>
            </a:r>
          </a:p>
          <a:p>
            <a:pPr>
              <a:buClr>
                <a:schemeClr val="dk1"/>
              </a:buClr>
              <a:buSzPts val="1100"/>
            </a:pPr>
            <a:r>
              <a:rPr lang="ro-RO" sz="1200" dirty="0"/>
              <a:t>2025</a:t>
            </a:r>
            <a:endParaRPr lang="en-US" sz="1200" dirty="0"/>
          </a:p>
        </p:txBody>
      </p:sp>
      <p:sp>
        <p:nvSpPr>
          <p:cNvPr id="10" name="Google Shape;298;p32">
            <a:extLst>
              <a:ext uri="{FF2B5EF4-FFF2-40B4-BE49-F238E27FC236}">
                <a16:creationId xmlns:a16="http://schemas.microsoft.com/office/drawing/2014/main" id="{EC42B4A0-CC0E-EA52-9C81-12E7CC9587FE}"/>
              </a:ext>
            </a:extLst>
          </p:cNvPr>
          <p:cNvSpPr txBox="1">
            <a:spLocks/>
          </p:cNvSpPr>
          <p:nvPr/>
        </p:nvSpPr>
        <p:spPr>
          <a:xfrm>
            <a:off x="918891" y="3719650"/>
            <a:ext cx="2452033" cy="5912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191919"/>
              </a:buClr>
              <a:buSzPts val="5200"/>
              <a:buFont typeface="GFS Didot"/>
              <a:buNone/>
              <a:defRPr sz="5000" b="1" i="0" u="none" strike="noStrike" cap="none">
                <a:solidFill>
                  <a:schemeClr val="dk1"/>
                </a:solidFill>
                <a:latin typeface="GFS Didot"/>
                <a:ea typeface="GFS Didot"/>
                <a:cs typeface="GFS Didot"/>
                <a:sym typeface="GFS Didot"/>
              </a:defRPr>
            </a:lvl1pPr>
            <a:lvl2pPr marR="0" lvl="1"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2pPr>
            <a:lvl3pPr marR="0" lvl="2"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3pPr>
            <a:lvl4pPr marR="0" lvl="3"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4pPr>
            <a:lvl5pPr marR="0" lvl="4"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5pPr>
            <a:lvl6pPr marR="0" lvl="5"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6pPr>
            <a:lvl7pPr marR="0" lvl="6"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7pPr>
            <a:lvl8pPr marR="0" lvl="7"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8pPr>
            <a:lvl9pPr marR="0" lvl="8"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9pPr>
          </a:lstStyle>
          <a:p>
            <a:pPr algn="l">
              <a:buClr>
                <a:schemeClr val="dk1"/>
              </a:buClr>
              <a:buSzPts val="1100"/>
            </a:pPr>
            <a:r>
              <a:rPr lang="ro-RO" sz="1200" dirty="0"/>
              <a:t>Coordonator științific</a:t>
            </a:r>
          </a:p>
          <a:p>
            <a:pPr algn="l">
              <a:buClr>
                <a:schemeClr val="dk1"/>
              </a:buClr>
              <a:buSzPts val="1100"/>
            </a:pPr>
            <a:r>
              <a:rPr lang="ro-RO" sz="1200" dirty="0"/>
              <a:t>Lector univ. dr. OȚOIU Adrian </a:t>
            </a:r>
            <a:endParaRPr lang="en-US" sz="1200" dirty="0"/>
          </a:p>
        </p:txBody>
      </p:sp>
      <p:sp>
        <p:nvSpPr>
          <p:cNvPr id="11" name="Google Shape;298;p32">
            <a:extLst>
              <a:ext uri="{FF2B5EF4-FFF2-40B4-BE49-F238E27FC236}">
                <a16:creationId xmlns:a16="http://schemas.microsoft.com/office/drawing/2014/main" id="{A26E5B9A-A15E-C901-EF93-0771D0B19F6A}"/>
              </a:ext>
            </a:extLst>
          </p:cNvPr>
          <p:cNvSpPr txBox="1">
            <a:spLocks/>
          </p:cNvSpPr>
          <p:nvPr/>
        </p:nvSpPr>
        <p:spPr>
          <a:xfrm>
            <a:off x="5705815" y="3898175"/>
            <a:ext cx="2452033" cy="5912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191919"/>
              </a:buClr>
              <a:buSzPts val="5200"/>
              <a:buFont typeface="GFS Didot"/>
              <a:buNone/>
              <a:defRPr sz="5000" b="1" i="0" u="none" strike="noStrike" cap="none">
                <a:solidFill>
                  <a:schemeClr val="dk1"/>
                </a:solidFill>
                <a:latin typeface="GFS Didot"/>
                <a:ea typeface="GFS Didot"/>
                <a:cs typeface="GFS Didot"/>
                <a:sym typeface="GFS Didot"/>
              </a:defRPr>
            </a:lvl1pPr>
            <a:lvl2pPr marR="0" lvl="1"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2pPr>
            <a:lvl3pPr marR="0" lvl="2"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3pPr>
            <a:lvl4pPr marR="0" lvl="3"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4pPr>
            <a:lvl5pPr marR="0" lvl="4"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5pPr>
            <a:lvl6pPr marR="0" lvl="5"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6pPr>
            <a:lvl7pPr marR="0" lvl="6"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7pPr>
            <a:lvl8pPr marR="0" lvl="7"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8pPr>
            <a:lvl9pPr marR="0" lvl="8"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9pPr>
          </a:lstStyle>
          <a:p>
            <a:pPr algn="r">
              <a:buClr>
                <a:schemeClr val="dk1"/>
              </a:buClr>
              <a:buSzPts val="1100"/>
            </a:pPr>
            <a:r>
              <a:rPr lang="ro-RO" sz="1200" dirty="0"/>
              <a:t>Absolvent</a:t>
            </a:r>
          </a:p>
          <a:p>
            <a:pPr algn="r">
              <a:buClr>
                <a:schemeClr val="dk1"/>
              </a:buClr>
              <a:buSzPts val="1100"/>
            </a:pPr>
            <a:r>
              <a:rPr lang="ro-RO" sz="1200" dirty="0"/>
              <a:t>Pupăză David</a:t>
            </a:r>
            <a:endParaRPr lang="en-US" sz="1200" dirty="0"/>
          </a:p>
        </p:txBody>
      </p:sp>
      <p:pic>
        <p:nvPicPr>
          <p:cNvPr id="12" name="Picture 5" descr="ASE Bucuresti - The Bucharest University of Economic Studies">
            <a:extLst>
              <a:ext uri="{FF2B5EF4-FFF2-40B4-BE49-F238E27FC236}">
                <a16:creationId xmlns:a16="http://schemas.microsoft.com/office/drawing/2014/main" id="{EC94151F-170E-BD4D-F14C-C0BEDFAF15C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76681" y="96038"/>
            <a:ext cx="1190625" cy="796605"/>
          </a:xfrm>
          <a:prstGeom prst="rect">
            <a:avLst/>
          </a:prstGeom>
          <a:noFill/>
          <a:ln>
            <a:noFill/>
          </a:ln>
        </p:spPr>
      </p:pic>
      <p:sp>
        <p:nvSpPr>
          <p:cNvPr id="13" name="Google Shape;298;p32">
            <a:extLst>
              <a:ext uri="{FF2B5EF4-FFF2-40B4-BE49-F238E27FC236}">
                <a16:creationId xmlns:a16="http://schemas.microsoft.com/office/drawing/2014/main" id="{E1ADBA53-170D-B615-F4FD-F03370F47CA5}"/>
              </a:ext>
            </a:extLst>
          </p:cNvPr>
          <p:cNvSpPr txBox="1">
            <a:spLocks/>
          </p:cNvSpPr>
          <p:nvPr/>
        </p:nvSpPr>
        <p:spPr>
          <a:xfrm>
            <a:off x="3343028" y="3054900"/>
            <a:ext cx="2457924" cy="41613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191919"/>
              </a:buClr>
              <a:buSzPts val="5200"/>
              <a:buFont typeface="GFS Didot"/>
              <a:buNone/>
              <a:defRPr sz="5000" b="1" i="0" u="none" strike="noStrike" cap="none">
                <a:solidFill>
                  <a:schemeClr val="dk1"/>
                </a:solidFill>
                <a:latin typeface="GFS Didot"/>
                <a:ea typeface="GFS Didot"/>
                <a:cs typeface="GFS Didot"/>
                <a:sym typeface="GFS Didot"/>
              </a:defRPr>
            </a:lvl1pPr>
            <a:lvl2pPr marR="0" lvl="1"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2pPr>
            <a:lvl3pPr marR="0" lvl="2"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3pPr>
            <a:lvl4pPr marR="0" lvl="3"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4pPr>
            <a:lvl5pPr marR="0" lvl="4"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5pPr>
            <a:lvl6pPr marR="0" lvl="5"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6pPr>
            <a:lvl7pPr marR="0" lvl="6"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7pPr>
            <a:lvl8pPr marR="0" lvl="7"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8pPr>
            <a:lvl9pPr marR="0" lvl="8"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9pPr>
          </a:lstStyle>
          <a:p>
            <a:pPr>
              <a:buClr>
                <a:schemeClr val="dk1"/>
              </a:buClr>
              <a:buSzPts val="1100"/>
            </a:pPr>
            <a:r>
              <a:rPr lang="ro-RO" sz="1400" dirty="0">
                <a:latin typeface="+mj-lt"/>
              </a:rPr>
              <a:t>LUCRARE DE LICENȚĂ</a:t>
            </a:r>
            <a:endParaRPr lang="en-US" sz="1400" dirty="0">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4">
          <a:extLst>
            <a:ext uri="{FF2B5EF4-FFF2-40B4-BE49-F238E27FC236}">
              <a16:creationId xmlns:a16="http://schemas.microsoft.com/office/drawing/2014/main" id="{A59A53A7-F7D1-A79F-51C5-D07BE4D3549C}"/>
            </a:ext>
          </a:extLst>
        </p:cNvPr>
        <p:cNvGrpSpPr/>
        <p:nvPr/>
      </p:nvGrpSpPr>
      <p:grpSpPr>
        <a:xfrm>
          <a:off x="0" y="0"/>
          <a:ext cx="0" cy="0"/>
          <a:chOff x="0" y="0"/>
          <a:chExt cx="0" cy="0"/>
        </a:xfrm>
      </p:grpSpPr>
      <p:sp>
        <p:nvSpPr>
          <p:cNvPr id="336" name="Google Shape;336;p35">
            <a:extLst>
              <a:ext uri="{FF2B5EF4-FFF2-40B4-BE49-F238E27FC236}">
                <a16:creationId xmlns:a16="http://schemas.microsoft.com/office/drawing/2014/main" id="{4233175C-222C-A067-52DE-F7484BAD42DF}"/>
              </a:ext>
            </a:extLst>
          </p:cNvPr>
          <p:cNvSpPr txBox="1">
            <a:spLocks noGrp="1"/>
          </p:cNvSpPr>
          <p:nvPr>
            <p:ph type="title"/>
          </p:nvPr>
        </p:nvSpPr>
        <p:spPr>
          <a:xfrm>
            <a:off x="3796788" y="971817"/>
            <a:ext cx="1550100" cy="141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ro-RO" dirty="0"/>
              <a:t>II</a:t>
            </a:r>
            <a:endParaRPr dirty="0"/>
          </a:p>
        </p:txBody>
      </p:sp>
      <p:sp>
        <p:nvSpPr>
          <p:cNvPr id="338" name="Google Shape;338;p35">
            <a:extLst>
              <a:ext uri="{FF2B5EF4-FFF2-40B4-BE49-F238E27FC236}">
                <a16:creationId xmlns:a16="http://schemas.microsoft.com/office/drawing/2014/main" id="{7A8B7FB0-CEB1-0FB8-2696-3DED3D17F0D4}"/>
              </a:ext>
            </a:extLst>
          </p:cNvPr>
          <p:cNvSpPr/>
          <p:nvPr/>
        </p:nvSpPr>
        <p:spPr>
          <a:xfrm>
            <a:off x="151600" y="2571751"/>
            <a:ext cx="1357500" cy="1357500"/>
          </a:xfrm>
          <a:prstGeom prst="roundRect">
            <a:avLst>
              <a:gd name="adj" fmla="val 5393"/>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5">
            <a:extLst>
              <a:ext uri="{FF2B5EF4-FFF2-40B4-BE49-F238E27FC236}">
                <a16:creationId xmlns:a16="http://schemas.microsoft.com/office/drawing/2014/main" id="{1996ED3C-D5AE-46EF-B5E7-E0A99141B757}"/>
              </a:ext>
            </a:extLst>
          </p:cNvPr>
          <p:cNvSpPr/>
          <p:nvPr/>
        </p:nvSpPr>
        <p:spPr>
          <a:xfrm>
            <a:off x="7649075" y="410525"/>
            <a:ext cx="1632000" cy="16320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5">
            <a:extLst>
              <a:ext uri="{FF2B5EF4-FFF2-40B4-BE49-F238E27FC236}">
                <a16:creationId xmlns:a16="http://schemas.microsoft.com/office/drawing/2014/main" id="{9F6A5CA5-CA75-82CA-B6FC-471867CECE4E}"/>
              </a:ext>
            </a:extLst>
          </p:cNvPr>
          <p:cNvSpPr/>
          <p:nvPr/>
        </p:nvSpPr>
        <p:spPr>
          <a:xfrm>
            <a:off x="7535175" y="2521675"/>
            <a:ext cx="1310700" cy="13107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5">
            <a:extLst>
              <a:ext uri="{FF2B5EF4-FFF2-40B4-BE49-F238E27FC236}">
                <a16:creationId xmlns:a16="http://schemas.microsoft.com/office/drawing/2014/main" id="{BAFB34CF-009F-BF33-26F0-1C553782F4FB}"/>
              </a:ext>
            </a:extLst>
          </p:cNvPr>
          <p:cNvSpPr txBox="1">
            <a:spLocks noGrp="1"/>
          </p:cNvSpPr>
          <p:nvPr>
            <p:ph type="title" idx="2"/>
          </p:nvPr>
        </p:nvSpPr>
        <p:spPr>
          <a:xfrm>
            <a:off x="1509100" y="2127739"/>
            <a:ext cx="5962936" cy="197349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ro-RO" sz="2800" dirty="0">
                <a:latin typeface="+mj-lt"/>
              </a:rPr>
              <a:t>Analiza datelor pentru o înțelegere mai profundă a situației pieței muncii din Regiunea Centru</a:t>
            </a:r>
          </a:p>
        </p:txBody>
      </p:sp>
    </p:spTree>
    <p:extLst>
      <p:ext uri="{BB962C8B-B14F-4D97-AF65-F5344CB8AC3E}">
        <p14:creationId xmlns:p14="http://schemas.microsoft.com/office/powerpoint/2010/main" val="1564594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14" name="Google Shape;351;p36">
            <a:extLst>
              <a:ext uri="{FF2B5EF4-FFF2-40B4-BE49-F238E27FC236}">
                <a16:creationId xmlns:a16="http://schemas.microsoft.com/office/drawing/2014/main" id="{28F32740-36A3-A0F5-1E68-A16370B6F826}"/>
              </a:ext>
            </a:extLst>
          </p:cNvPr>
          <p:cNvSpPr txBox="1">
            <a:spLocks noGrp="1"/>
          </p:cNvSpPr>
          <p:nvPr/>
        </p:nvSpPr>
        <p:spPr>
          <a:xfrm>
            <a:off x="594495" y="99874"/>
            <a:ext cx="6710976"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GFS Didot"/>
              <a:buNone/>
              <a:defRPr sz="3000" b="1" i="0" u="none" strike="noStrike" cap="none">
                <a:solidFill>
                  <a:schemeClr val="dk1"/>
                </a:solidFill>
                <a:latin typeface="GFS Didot"/>
                <a:ea typeface="GFS Didot"/>
                <a:cs typeface="GFS Didot"/>
                <a:sym typeface="GFS Didot"/>
              </a:defRPr>
            </a:lvl1pPr>
            <a:lvl2pPr marR="0" lvl="1"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2pPr>
            <a:lvl3pPr marR="0" lvl="2"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3pPr>
            <a:lvl4pPr marR="0" lvl="3"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4pPr>
            <a:lvl5pPr marR="0" lvl="4"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5pPr>
            <a:lvl6pPr marR="0" lvl="5"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6pPr>
            <a:lvl7pPr marR="0" lvl="6"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7pPr>
            <a:lvl8pPr marR="0" lvl="7"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8pPr>
            <a:lvl9pPr marR="0" lvl="8"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9pPr>
          </a:lstStyle>
          <a:p>
            <a:r>
              <a:rPr lang="it-IT" sz="2400" dirty="0">
                <a:latin typeface="+mj-lt"/>
              </a:rPr>
              <a:t>Situația economică în Regiunea Centru</a:t>
            </a:r>
            <a:endParaRPr lang="ro-RO" sz="2400" dirty="0">
              <a:latin typeface="+mj-lt"/>
            </a:endParaRPr>
          </a:p>
        </p:txBody>
      </p:sp>
      <p:sp>
        <p:nvSpPr>
          <p:cNvPr id="15" name="Google Shape;346;p36">
            <a:extLst>
              <a:ext uri="{FF2B5EF4-FFF2-40B4-BE49-F238E27FC236}">
                <a16:creationId xmlns:a16="http://schemas.microsoft.com/office/drawing/2014/main" id="{17CF8890-14C7-24A0-803C-31EFE5FC8B24}"/>
              </a:ext>
            </a:extLst>
          </p:cNvPr>
          <p:cNvSpPr txBox="1">
            <a:spLocks/>
          </p:cNvSpPr>
          <p:nvPr/>
        </p:nvSpPr>
        <p:spPr>
          <a:xfrm>
            <a:off x="594495" y="585822"/>
            <a:ext cx="6894390" cy="12378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0" indent="0" algn="just">
              <a:buClr>
                <a:schemeClr val="lt1"/>
              </a:buClr>
              <a:buSzPts val="1100"/>
            </a:pPr>
            <a:r>
              <a:rPr lang="ro-RO" sz="1200" dirty="0"/>
              <a:t>Evoluția economică a Regiunii Centru în perioada 2010-2023 poate fi analizată prin prisma unui ansamblu de indicatori care reflectă atât dinamica pieței muncii, cât și performanța economică generală. Rata șomajului, evoluția PIB-ului pe locuitor, nivelul salariilor și rata de ocupare a resurselor umane sunt doar o parte din indicatorii pe care i-am analizat pentru a </a:t>
            </a:r>
            <a:r>
              <a:rPr lang="ro-RO" sz="1200" dirty="0" err="1"/>
              <a:t>creea</a:t>
            </a:r>
            <a:r>
              <a:rPr lang="ro-RO" sz="1200" dirty="0"/>
              <a:t> o perspectivă cât mai completă a situației economice din Regiunea Centru.</a:t>
            </a:r>
          </a:p>
        </p:txBody>
      </p:sp>
      <p:pic>
        <p:nvPicPr>
          <p:cNvPr id="16" name="Picture 2">
            <a:extLst>
              <a:ext uri="{FF2B5EF4-FFF2-40B4-BE49-F238E27FC236}">
                <a16:creationId xmlns:a16="http://schemas.microsoft.com/office/drawing/2014/main" id="{8FCAE74A-564A-9767-75B3-47AEAA7E185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37962" y="1897456"/>
            <a:ext cx="3092274" cy="2854350"/>
          </a:xfrm>
          <a:prstGeom prst="rect">
            <a:avLst/>
          </a:prstGeom>
          <a:ln>
            <a:noFill/>
          </a:ln>
          <a:effectLst>
            <a:outerShdw blurRad="292100" dist="139700" dir="2700000" algn="tl" rotWithShape="0">
              <a:srgbClr val="333333">
                <a:alpha val="65000"/>
              </a:srgbClr>
            </a:outerShdw>
          </a:effectLst>
        </p:spPr>
      </p:pic>
      <p:sp>
        <p:nvSpPr>
          <p:cNvPr id="19" name="CasetăText 18">
            <a:extLst>
              <a:ext uri="{FF2B5EF4-FFF2-40B4-BE49-F238E27FC236}">
                <a16:creationId xmlns:a16="http://schemas.microsoft.com/office/drawing/2014/main" id="{6779BFC6-B0B5-85BC-7CE8-E28F28782B68}"/>
              </a:ext>
            </a:extLst>
          </p:cNvPr>
          <p:cNvSpPr txBox="1"/>
          <p:nvPr/>
        </p:nvSpPr>
        <p:spPr>
          <a:xfrm>
            <a:off x="478291" y="4751806"/>
            <a:ext cx="4348509" cy="275204"/>
          </a:xfrm>
          <a:prstGeom prst="rect">
            <a:avLst/>
          </a:prstGeom>
          <a:noFill/>
        </p:spPr>
        <p:txBody>
          <a:bodyPr wrap="square">
            <a:spAutoFit/>
          </a:bodyPr>
          <a:lstStyle/>
          <a:p>
            <a:pPr marL="304800" marR="0" algn="ctr">
              <a:lnSpc>
                <a:spcPct val="150000"/>
              </a:lnSpc>
              <a:buNone/>
              <a:tabLst>
                <a:tab pos="762000" algn="l"/>
                <a:tab pos="5937885" algn="r"/>
              </a:tabLst>
            </a:pPr>
            <a:r>
              <a:rPr lang="ro-RO" sz="900" i="1" kern="100" dirty="0">
                <a:solidFill>
                  <a:schemeClr val="tx1"/>
                </a:solidFill>
                <a:effectLst/>
                <a:latin typeface="Times New Roman" panose="02020603050405020304" pitchFamily="18" charset="0"/>
                <a:ea typeface="Aptos" panose="020B0004020202020204" pitchFamily="34" charset="0"/>
              </a:rPr>
              <a:t>Figura 2. Evoluția ratei șomajului în Regiunea Centru (2010-2022)</a:t>
            </a:r>
          </a:p>
        </p:txBody>
      </p:sp>
      <p:sp>
        <p:nvSpPr>
          <p:cNvPr id="22" name="Google Shape;346;p36">
            <a:extLst>
              <a:ext uri="{FF2B5EF4-FFF2-40B4-BE49-F238E27FC236}">
                <a16:creationId xmlns:a16="http://schemas.microsoft.com/office/drawing/2014/main" id="{0CEA7E40-BE51-411A-0FDB-29D6DEFF1313}"/>
              </a:ext>
            </a:extLst>
          </p:cNvPr>
          <p:cNvSpPr txBox="1">
            <a:spLocks/>
          </p:cNvSpPr>
          <p:nvPr/>
        </p:nvSpPr>
        <p:spPr>
          <a:xfrm>
            <a:off x="4224629" y="2153243"/>
            <a:ext cx="3981409" cy="17853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171450" indent="-171450" algn="just">
              <a:buClr>
                <a:schemeClr val="tx1"/>
              </a:buClr>
              <a:buSzPts val="1100"/>
              <a:buFont typeface="Arial" panose="020B0604020202020204" pitchFamily="34" charset="0"/>
              <a:buChar char="•"/>
            </a:pPr>
            <a:r>
              <a:rPr lang="ro-RO" sz="1200" dirty="0"/>
              <a:t>2010-2014</a:t>
            </a:r>
            <a:r>
              <a:rPr lang="en-US" sz="1200" dirty="0"/>
              <a:t> </a:t>
            </a:r>
            <a:r>
              <a:rPr lang="ro-RO" sz="1200" dirty="0"/>
              <a:t>↔</a:t>
            </a:r>
            <a:r>
              <a:rPr lang="en-US" sz="1200" dirty="0"/>
              <a:t> P</a:t>
            </a:r>
            <a:r>
              <a:rPr lang="ro-RO" sz="1200" dirty="0" err="1"/>
              <a:t>erioada</a:t>
            </a:r>
            <a:r>
              <a:rPr lang="ro-RO" sz="1200" dirty="0"/>
              <a:t> post-criză economică</a:t>
            </a:r>
            <a:r>
              <a:rPr lang="en-US" sz="1200" dirty="0"/>
              <a:t> </a:t>
            </a:r>
            <a:r>
              <a:rPr lang="ro-RO" sz="1200" dirty="0"/>
              <a:t>↔</a:t>
            </a:r>
            <a:r>
              <a:rPr lang="en-US" sz="1200" dirty="0"/>
              <a:t> R</a:t>
            </a:r>
            <a:r>
              <a:rPr lang="ro-RO" sz="1200" dirty="0" err="1"/>
              <a:t>ate</a:t>
            </a:r>
            <a:r>
              <a:rPr lang="ro-RO" sz="1200" dirty="0"/>
              <a:t> ridicate ale șomajului corelate cu niveluri relativ scăzute ale PIB-ului pe locuitor.</a:t>
            </a:r>
            <a:endParaRPr lang="en-US" sz="1200" dirty="0"/>
          </a:p>
          <a:p>
            <a:pPr marL="171450" indent="-171450" algn="just">
              <a:buClr>
                <a:schemeClr val="tx1"/>
              </a:buClr>
              <a:buSzPts val="1100"/>
              <a:buFont typeface="Arial" panose="020B0604020202020204" pitchFamily="34" charset="0"/>
              <a:buChar char="•"/>
            </a:pPr>
            <a:endParaRPr lang="en-US" sz="1200" dirty="0"/>
          </a:p>
          <a:p>
            <a:pPr marL="171450" indent="-171450" algn="just">
              <a:buClr>
                <a:schemeClr val="tx1"/>
              </a:buClr>
              <a:buSzPts val="1100"/>
              <a:buFont typeface="Arial" panose="020B0604020202020204" pitchFamily="34" charset="0"/>
              <a:buChar char="•"/>
            </a:pPr>
            <a:r>
              <a:rPr lang="ro-RO" sz="1200" dirty="0"/>
              <a:t>Media națională a șomajului a oscilat între 5.2-7%, reflectând dificultățile economice generale ale țării în această perioadă de recuperare după criza financiară globală.</a:t>
            </a:r>
            <a:endParaRPr lang="ro-RO" sz="1200" b="1" dirty="0"/>
          </a:p>
          <a:p>
            <a:pPr marL="171450" indent="-171450" algn="just">
              <a:buClr>
                <a:schemeClr val="tx1"/>
              </a:buClr>
              <a:buSzPts val="1100"/>
              <a:buFont typeface="Arial" panose="020B0604020202020204" pitchFamily="34" charset="0"/>
              <a:buChar char="•"/>
            </a:pPr>
            <a:endParaRPr lang="ro-RO" sz="1100" dirty="0"/>
          </a:p>
        </p:txBody>
      </p:sp>
      <p:grpSp>
        <p:nvGrpSpPr>
          <p:cNvPr id="2" name="Google Shape;9148;p75">
            <a:extLst>
              <a:ext uri="{FF2B5EF4-FFF2-40B4-BE49-F238E27FC236}">
                <a16:creationId xmlns:a16="http://schemas.microsoft.com/office/drawing/2014/main" id="{5413C470-1BDD-42BF-CD55-03039787DE1D}"/>
              </a:ext>
            </a:extLst>
          </p:cNvPr>
          <p:cNvGrpSpPr/>
          <p:nvPr/>
        </p:nvGrpSpPr>
        <p:grpSpPr>
          <a:xfrm>
            <a:off x="8206038" y="4569047"/>
            <a:ext cx="239610" cy="365517"/>
            <a:chOff x="-64343900" y="2282125"/>
            <a:chExt cx="207150" cy="316000"/>
          </a:xfrm>
          <a:solidFill>
            <a:schemeClr val="tx2">
              <a:lumMod val="50000"/>
            </a:schemeClr>
          </a:solidFill>
        </p:grpSpPr>
        <p:sp>
          <p:nvSpPr>
            <p:cNvPr id="3" name="Google Shape;9149;p75">
              <a:extLst>
                <a:ext uri="{FF2B5EF4-FFF2-40B4-BE49-F238E27FC236}">
                  <a16:creationId xmlns:a16="http://schemas.microsoft.com/office/drawing/2014/main" id="{DE94C576-AF49-8B29-F23C-753A8BB564CD}"/>
                </a:ext>
              </a:extLst>
            </p:cNvPr>
            <p:cNvSpPr/>
            <p:nvPr/>
          </p:nvSpPr>
          <p:spPr>
            <a:xfrm>
              <a:off x="-64270650" y="2310475"/>
              <a:ext cx="61450" cy="147325"/>
            </a:xfrm>
            <a:custGeom>
              <a:avLst/>
              <a:gdLst/>
              <a:ahLst/>
              <a:cxnLst/>
              <a:rect l="l" t="t" r="r" b="b"/>
              <a:pathLst>
                <a:path w="2458" h="5893" extrusionOk="0">
                  <a:moveTo>
                    <a:pt x="1229" y="1"/>
                  </a:moveTo>
                  <a:cubicBezTo>
                    <a:pt x="1008" y="1"/>
                    <a:pt x="851" y="221"/>
                    <a:pt x="851" y="442"/>
                  </a:cubicBezTo>
                  <a:lnTo>
                    <a:pt x="851" y="726"/>
                  </a:lnTo>
                  <a:cubicBezTo>
                    <a:pt x="378" y="883"/>
                    <a:pt x="0" y="1356"/>
                    <a:pt x="0" y="1891"/>
                  </a:cubicBezTo>
                  <a:cubicBezTo>
                    <a:pt x="0" y="2584"/>
                    <a:pt x="567" y="2962"/>
                    <a:pt x="1008" y="3277"/>
                  </a:cubicBezTo>
                  <a:cubicBezTo>
                    <a:pt x="1323" y="3529"/>
                    <a:pt x="1670" y="3750"/>
                    <a:pt x="1670" y="4002"/>
                  </a:cubicBezTo>
                  <a:cubicBezTo>
                    <a:pt x="1670" y="4223"/>
                    <a:pt x="1481" y="4412"/>
                    <a:pt x="1229" y="4412"/>
                  </a:cubicBezTo>
                  <a:cubicBezTo>
                    <a:pt x="1008" y="4412"/>
                    <a:pt x="851" y="4223"/>
                    <a:pt x="851" y="4002"/>
                  </a:cubicBezTo>
                  <a:cubicBezTo>
                    <a:pt x="851" y="3750"/>
                    <a:pt x="630" y="3592"/>
                    <a:pt x="441" y="3592"/>
                  </a:cubicBezTo>
                  <a:cubicBezTo>
                    <a:pt x="221" y="3592"/>
                    <a:pt x="0" y="3781"/>
                    <a:pt x="0" y="4002"/>
                  </a:cubicBezTo>
                  <a:cubicBezTo>
                    <a:pt x="0" y="4538"/>
                    <a:pt x="378" y="4979"/>
                    <a:pt x="851" y="5168"/>
                  </a:cubicBezTo>
                  <a:lnTo>
                    <a:pt x="851" y="5451"/>
                  </a:lnTo>
                  <a:cubicBezTo>
                    <a:pt x="851" y="5672"/>
                    <a:pt x="1040" y="5892"/>
                    <a:pt x="1229" y="5892"/>
                  </a:cubicBezTo>
                  <a:cubicBezTo>
                    <a:pt x="1481" y="5829"/>
                    <a:pt x="1639" y="5640"/>
                    <a:pt x="1639" y="5451"/>
                  </a:cubicBezTo>
                  <a:lnTo>
                    <a:pt x="1639" y="5168"/>
                  </a:lnTo>
                  <a:cubicBezTo>
                    <a:pt x="2111" y="5010"/>
                    <a:pt x="2458" y="4538"/>
                    <a:pt x="2458" y="4002"/>
                  </a:cubicBezTo>
                  <a:cubicBezTo>
                    <a:pt x="2458" y="3309"/>
                    <a:pt x="1891" y="2931"/>
                    <a:pt x="1481" y="2616"/>
                  </a:cubicBezTo>
                  <a:cubicBezTo>
                    <a:pt x="1166" y="2364"/>
                    <a:pt x="788" y="2143"/>
                    <a:pt x="788" y="1891"/>
                  </a:cubicBezTo>
                  <a:cubicBezTo>
                    <a:pt x="788" y="1671"/>
                    <a:pt x="1008" y="1513"/>
                    <a:pt x="1197" y="1513"/>
                  </a:cubicBezTo>
                  <a:cubicBezTo>
                    <a:pt x="1418" y="1513"/>
                    <a:pt x="1639" y="1702"/>
                    <a:pt x="1639" y="1891"/>
                  </a:cubicBezTo>
                  <a:cubicBezTo>
                    <a:pt x="1639" y="2143"/>
                    <a:pt x="1828" y="2332"/>
                    <a:pt x="2017" y="2332"/>
                  </a:cubicBezTo>
                  <a:cubicBezTo>
                    <a:pt x="2269" y="2332"/>
                    <a:pt x="2458" y="2143"/>
                    <a:pt x="2458" y="1891"/>
                  </a:cubicBezTo>
                  <a:cubicBezTo>
                    <a:pt x="2458" y="1356"/>
                    <a:pt x="2111" y="915"/>
                    <a:pt x="1639" y="726"/>
                  </a:cubicBezTo>
                  <a:lnTo>
                    <a:pt x="1639" y="442"/>
                  </a:lnTo>
                  <a:cubicBezTo>
                    <a:pt x="1639" y="221"/>
                    <a:pt x="1418" y="1"/>
                    <a:pt x="122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150;p75">
              <a:extLst>
                <a:ext uri="{FF2B5EF4-FFF2-40B4-BE49-F238E27FC236}">
                  <a16:creationId xmlns:a16="http://schemas.microsoft.com/office/drawing/2014/main" id="{105FAC46-BE74-861A-AB80-768DD19D6038}"/>
                </a:ext>
              </a:extLst>
            </p:cNvPr>
            <p:cNvSpPr/>
            <p:nvPr/>
          </p:nvSpPr>
          <p:spPr>
            <a:xfrm>
              <a:off x="-64343900" y="2282125"/>
              <a:ext cx="207150" cy="316000"/>
            </a:xfrm>
            <a:custGeom>
              <a:avLst/>
              <a:gdLst/>
              <a:ahLst/>
              <a:cxnLst/>
              <a:rect l="l" t="t" r="r" b="b"/>
              <a:pathLst>
                <a:path w="8286" h="12640" extrusionOk="0">
                  <a:moveTo>
                    <a:pt x="4159" y="788"/>
                  </a:moveTo>
                  <a:cubicBezTo>
                    <a:pt x="5986" y="788"/>
                    <a:pt x="7467" y="2301"/>
                    <a:pt x="7467" y="4096"/>
                  </a:cubicBezTo>
                  <a:cubicBezTo>
                    <a:pt x="7467" y="5924"/>
                    <a:pt x="5986" y="7404"/>
                    <a:pt x="4159" y="7404"/>
                  </a:cubicBezTo>
                  <a:cubicBezTo>
                    <a:pt x="2300" y="7404"/>
                    <a:pt x="851" y="5924"/>
                    <a:pt x="851" y="4096"/>
                  </a:cubicBezTo>
                  <a:cubicBezTo>
                    <a:pt x="851" y="2301"/>
                    <a:pt x="2363" y="788"/>
                    <a:pt x="4159" y="788"/>
                  </a:cubicBezTo>
                  <a:close/>
                  <a:moveTo>
                    <a:pt x="851" y="8917"/>
                  </a:moveTo>
                  <a:cubicBezTo>
                    <a:pt x="1513" y="8980"/>
                    <a:pt x="2206" y="9295"/>
                    <a:pt x="2773" y="9862"/>
                  </a:cubicBezTo>
                  <a:cubicBezTo>
                    <a:pt x="3340" y="10429"/>
                    <a:pt x="3655" y="11122"/>
                    <a:pt x="3718" y="11784"/>
                  </a:cubicBezTo>
                  <a:cubicBezTo>
                    <a:pt x="3056" y="11689"/>
                    <a:pt x="2395" y="11374"/>
                    <a:pt x="1796" y="10838"/>
                  </a:cubicBezTo>
                  <a:cubicBezTo>
                    <a:pt x="1261" y="10271"/>
                    <a:pt x="945" y="9578"/>
                    <a:pt x="851" y="8917"/>
                  </a:cubicBezTo>
                  <a:close/>
                  <a:moveTo>
                    <a:pt x="7467" y="8917"/>
                  </a:moveTo>
                  <a:lnTo>
                    <a:pt x="7467" y="8917"/>
                  </a:lnTo>
                  <a:cubicBezTo>
                    <a:pt x="7404" y="9578"/>
                    <a:pt x="7089" y="10240"/>
                    <a:pt x="6522" y="10838"/>
                  </a:cubicBezTo>
                  <a:cubicBezTo>
                    <a:pt x="5923" y="11374"/>
                    <a:pt x="5262" y="11689"/>
                    <a:pt x="4600" y="11784"/>
                  </a:cubicBezTo>
                  <a:cubicBezTo>
                    <a:pt x="4663" y="11122"/>
                    <a:pt x="4947" y="10429"/>
                    <a:pt x="5545" y="9862"/>
                  </a:cubicBezTo>
                  <a:cubicBezTo>
                    <a:pt x="6081" y="9295"/>
                    <a:pt x="6805" y="8980"/>
                    <a:pt x="7467" y="8917"/>
                  </a:cubicBezTo>
                  <a:close/>
                  <a:moveTo>
                    <a:pt x="4159" y="1"/>
                  </a:moveTo>
                  <a:cubicBezTo>
                    <a:pt x="1891" y="1"/>
                    <a:pt x="32" y="1860"/>
                    <a:pt x="32" y="4128"/>
                  </a:cubicBezTo>
                  <a:cubicBezTo>
                    <a:pt x="32" y="6270"/>
                    <a:pt x="1670" y="8034"/>
                    <a:pt x="3781" y="8223"/>
                  </a:cubicBezTo>
                  <a:lnTo>
                    <a:pt x="3781" y="9736"/>
                  </a:lnTo>
                  <a:cubicBezTo>
                    <a:pt x="3623" y="9578"/>
                    <a:pt x="3497" y="9421"/>
                    <a:pt x="3371" y="9295"/>
                  </a:cubicBezTo>
                  <a:cubicBezTo>
                    <a:pt x="2584" y="8507"/>
                    <a:pt x="1576" y="8066"/>
                    <a:pt x="410" y="8066"/>
                  </a:cubicBezTo>
                  <a:cubicBezTo>
                    <a:pt x="189" y="8066"/>
                    <a:pt x="32" y="8287"/>
                    <a:pt x="32" y="8476"/>
                  </a:cubicBezTo>
                  <a:cubicBezTo>
                    <a:pt x="0" y="9578"/>
                    <a:pt x="410" y="10649"/>
                    <a:pt x="1261" y="11437"/>
                  </a:cubicBezTo>
                  <a:cubicBezTo>
                    <a:pt x="2048" y="12225"/>
                    <a:pt x="3056" y="12634"/>
                    <a:pt x="4096" y="12634"/>
                  </a:cubicBezTo>
                  <a:lnTo>
                    <a:pt x="4159" y="12634"/>
                  </a:lnTo>
                  <a:cubicBezTo>
                    <a:pt x="4225" y="12638"/>
                    <a:pt x="4290" y="12640"/>
                    <a:pt x="4355" y="12640"/>
                  </a:cubicBezTo>
                  <a:cubicBezTo>
                    <a:pt x="5385" y="12640"/>
                    <a:pt x="6348" y="12178"/>
                    <a:pt x="7089" y="11437"/>
                  </a:cubicBezTo>
                  <a:cubicBezTo>
                    <a:pt x="7877" y="10649"/>
                    <a:pt x="8286" y="9610"/>
                    <a:pt x="8286" y="8476"/>
                  </a:cubicBezTo>
                  <a:cubicBezTo>
                    <a:pt x="8286" y="8223"/>
                    <a:pt x="8097" y="8066"/>
                    <a:pt x="7908" y="8066"/>
                  </a:cubicBezTo>
                  <a:cubicBezTo>
                    <a:pt x="7872" y="8065"/>
                    <a:pt x="7837" y="8064"/>
                    <a:pt x="7801" y="8064"/>
                  </a:cubicBezTo>
                  <a:cubicBezTo>
                    <a:pt x="6709" y="8064"/>
                    <a:pt x="5709" y="8532"/>
                    <a:pt x="4947" y="9295"/>
                  </a:cubicBezTo>
                  <a:cubicBezTo>
                    <a:pt x="4821" y="9452"/>
                    <a:pt x="4663" y="9578"/>
                    <a:pt x="4569" y="9736"/>
                  </a:cubicBezTo>
                  <a:lnTo>
                    <a:pt x="4569" y="8223"/>
                  </a:lnTo>
                  <a:cubicBezTo>
                    <a:pt x="6648" y="8034"/>
                    <a:pt x="8286" y="6270"/>
                    <a:pt x="8286" y="4128"/>
                  </a:cubicBezTo>
                  <a:cubicBezTo>
                    <a:pt x="8286" y="1860"/>
                    <a:pt x="6459" y="1"/>
                    <a:pt x="415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40"/>
          <p:cNvSpPr/>
          <p:nvPr/>
        </p:nvSpPr>
        <p:spPr>
          <a:xfrm>
            <a:off x="8117725" y="1572450"/>
            <a:ext cx="1470900" cy="14709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40"/>
          <p:cNvSpPr/>
          <p:nvPr/>
        </p:nvSpPr>
        <p:spPr>
          <a:xfrm>
            <a:off x="7495125" y="926925"/>
            <a:ext cx="750300" cy="7503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Picture 3">
            <a:extLst>
              <a:ext uri="{FF2B5EF4-FFF2-40B4-BE49-F238E27FC236}">
                <a16:creationId xmlns:a16="http://schemas.microsoft.com/office/drawing/2014/main" id="{8C8FF59F-98F8-47B3-9D62-248A606D806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4861" y="1302074"/>
            <a:ext cx="3614913" cy="3336811"/>
          </a:xfrm>
          <a:prstGeom prst="rect">
            <a:avLst/>
          </a:prstGeom>
          <a:ln>
            <a:noFill/>
          </a:ln>
          <a:effectLst>
            <a:outerShdw blurRad="292100" dist="139700" dir="2700000" algn="tl" rotWithShape="0">
              <a:srgbClr val="333333">
                <a:alpha val="65000"/>
              </a:srgbClr>
            </a:outerShdw>
          </a:effectLst>
        </p:spPr>
      </p:pic>
      <p:sp>
        <p:nvSpPr>
          <p:cNvPr id="12" name="Google Shape;351;p36">
            <a:extLst>
              <a:ext uri="{FF2B5EF4-FFF2-40B4-BE49-F238E27FC236}">
                <a16:creationId xmlns:a16="http://schemas.microsoft.com/office/drawing/2014/main" id="{65BBA2B4-232C-66AE-E145-A007E2CCD3B3}"/>
              </a:ext>
            </a:extLst>
          </p:cNvPr>
          <p:cNvSpPr txBox="1">
            <a:spLocks noGrp="1"/>
          </p:cNvSpPr>
          <p:nvPr/>
        </p:nvSpPr>
        <p:spPr>
          <a:xfrm>
            <a:off x="255756" y="59753"/>
            <a:ext cx="6710976"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GFS Didot"/>
              <a:buNone/>
              <a:defRPr sz="3000" b="1" i="0" u="none" strike="noStrike" cap="none">
                <a:solidFill>
                  <a:schemeClr val="dk1"/>
                </a:solidFill>
                <a:latin typeface="GFS Didot"/>
                <a:ea typeface="GFS Didot"/>
                <a:cs typeface="GFS Didot"/>
                <a:sym typeface="GFS Didot"/>
              </a:defRPr>
            </a:lvl1pPr>
            <a:lvl2pPr marR="0" lvl="1"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2pPr>
            <a:lvl3pPr marR="0" lvl="2"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3pPr>
            <a:lvl4pPr marR="0" lvl="3"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4pPr>
            <a:lvl5pPr marR="0" lvl="4"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5pPr>
            <a:lvl6pPr marR="0" lvl="5"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6pPr>
            <a:lvl7pPr marR="0" lvl="6"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7pPr>
            <a:lvl8pPr marR="0" lvl="7"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8pPr>
            <a:lvl9pPr marR="0" lvl="8"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9pPr>
          </a:lstStyle>
          <a:p>
            <a:r>
              <a:rPr lang="it-IT" sz="2400" dirty="0">
                <a:latin typeface="+mj-lt"/>
              </a:rPr>
              <a:t>Situația economică în Regiunea Centru</a:t>
            </a:r>
            <a:endParaRPr lang="ro-RO" sz="2400" dirty="0">
              <a:latin typeface="+mj-lt"/>
            </a:endParaRPr>
          </a:p>
        </p:txBody>
      </p:sp>
      <p:sp>
        <p:nvSpPr>
          <p:cNvPr id="15" name="Google Shape;346;p36">
            <a:extLst>
              <a:ext uri="{FF2B5EF4-FFF2-40B4-BE49-F238E27FC236}">
                <a16:creationId xmlns:a16="http://schemas.microsoft.com/office/drawing/2014/main" id="{5612FAC3-399D-5DE8-48CC-52AF5ECBCA1E}"/>
              </a:ext>
            </a:extLst>
          </p:cNvPr>
          <p:cNvSpPr txBox="1">
            <a:spLocks/>
          </p:cNvSpPr>
          <p:nvPr/>
        </p:nvSpPr>
        <p:spPr>
          <a:xfrm>
            <a:off x="255756" y="551775"/>
            <a:ext cx="6930603" cy="75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0" indent="0" algn="just">
              <a:buClr>
                <a:schemeClr val="lt1"/>
              </a:buClr>
              <a:buSzPts val="1100"/>
            </a:pPr>
            <a:r>
              <a:rPr lang="ro-RO" sz="1200" dirty="0"/>
              <a:t>Faza de recuperare, desfășurată între 2014-2018, s-a remarcat printr-o reducere constantă și semnificativă a ratei șomajului, însoțită de o creștere rapidă a PIB-ului pe locuitor în toate județele. </a:t>
            </a:r>
            <a:endParaRPr lang="ro-RO" sz="1100" dirty="0"/>
          </a:p>
        </p:txBody>
      </p:sp>
      <p:sp>
        <p:nvSpPr>
          <p:cNvPr id="17" name="CasetăText 16">
            <a:extLst>
              <a:ext uri="{FF2B5EF4-FFF2-40B4-BE49-F238E27FC236}">
                <a16:creationId xmlns:a16="http://schemas.microsoft.com/office/drawing/2014/main" id="{210D0F85-5F12-FBB8-9AFB-969551DB431F}"/>
              </a:ext>
            </a:extLst>
          </p:cNvPr>
          <p:cNvSpPr txBox="1"/>
          <p:nvPr/>
        </p:nvSpPr>
        <p:spPr>
          <a:xfrm>
            <a:off x="117892" y="4638885"/>
            <a:ext cx="3841882" cy="275204"/>
          </a:xfrm>
          <a:prstGeom prst="rect">
            <a:avLst/>
          </a:prstGeom>
          <a:noFill/>
        </p:spPr>
        <p:txBody>
          <a:bodyPr wrap="square">
            <a:spAutoFit/>
          </a:bodyPr>
          <a:lstStyle/>
          <a:p>
            <a:pPr marL="304800" marR="0" algn="ctr">
              <a:lnSpc>
                <a:spcPct val="150000"/>
              </a:lnSpc>
              <a:buNone/>
              <a:tabLst>
                <a:tab pos="762000" algn="l"/>
                <a:tab pos="5937885" algn="r"/>
              </a:tabLst>
            </a:pPr>
            <a:r>
              <a:rPr lang="ro-RO" sz="900" i="1" kern="100" dirty="0">
                <a:solidFill>
                  <a:schemeClr val="tx1"/>
                </a:solidFill>
                <a:effectLst/>
                <a:latin typeface="Times New Roman" panose="02020603050405020304" pitchFamily="18" charset="0"/>
                <a:ea typeface="Aptos" panose="020B0004020202020204" pitchFamily="34" charset="0"/>
              </a:rPr>
              <a:t>Figura 3. Evoluția PIB-ului regional pe locuitor (2010-2022)</a:t>
            </a:r>
          </a:p>
        </p:txBody>
      </p:sp>
      <p:sp>
        <p:nvSpPr>
          <p:cNvPr id="18" name="Google Shape;346;p36">
            <a:extLst>
              <a:ext uri="{FF2B5EF4-FFF2-40B4-BE49-F238E27FC236}">
                <a16:creationId xmlns:a16="http://schemas.microsoft.com/office/drawing/2014/main" id="{34606040-666B-A959-579B-69565A02E6DF}"/>
              </a:ext>
            </a:extLst>
          </p:cNvPr>
          <p:cNvSpPr txBox="1">
            <a:spLocks/>
          </p:cNvSpPr>
          <p:nvPr/>
        </p:nvSpPr>
        <p:spPr>
          <a:xfrm>
            <a:off x="4154278" y="1794097"/>
            <a:ext cx="3614913" cy="27738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0" indent="0" algn="just">
              <a:buClr>
                <a:schemeClr val="tx1"/>
              </a:buClr>
              <a:buSzPts val="1100"/>
            </a:pPr>
            <a:r>
              <a:rPr lang="ro-RO" sz="1200" dirty="0"/>
              <a:t>Această evoluție favorabilă a scos însă la iveală și primele diferențe clare între județe: </a:t>
            </a:r>
            <a:endParaRPr lang="en-US" sz="1200" dirty="0"/>
          </a:p>
          <a:p>
            <a:pPr marL="171450" indent="-171450" algn="just">
              <a:buClr>
                <a:schemeClr val="tx1"/>
              </a:buClr>
              <a:buSzPts val="1100"/>
              <a:buFont typeface="Arial" panose="020B0604020202020204" pitchFamily="34" charset="0"/>
              <a:buChar char="•"/>
            </a:pPr>
            <a:r>
              <a:rPr lang="ro-RO" sz="1200" b="1" dirty="0"/>
              <a:t>Brașovul</a:t>
            </a:r>
            <a:r>
              <a:rPr lang="ro-RO" sz="1200" dirty="0"/>
              <a:t> s-a poziționat drept lider regional, depășind pragul de </a:t>
            </a:r>
            <a:r>
              <a:rPr lang="ro-RO" sz="1200" b="1" dirty="0"/>
              <a:t>60.000 lei PIB pe locuitor în 2018</a:t>
            </a:r>
            <a:r>
              <a:rPr lang="ro-RO" sz="1200" dirty="0"/>
              <a:t>, în timp ce </a:t>
            </a:r>
            <a:r>
              <a:rPr lang="ro-RO" sz="1200" b="1" dirty="0"/>
              <a:t>Covasna</a:t>
            </a:r>
            <a:r>
              <a:rPr lang="ro-RO" sz="1200" dirty="0"/>
              <a:t> și </a:t>
            </a:r>
            <a:r>
              <a:rPr lang="ro-RO" sz="1200" b="1" dirty="0"/>
              <a:t>Harghita</a:t>
            </a:r>
            <a:r>
              <a:rPr lang="ro-RO" sz="1200" dirty="0"/>
              <a:t> s-au menținut la niveluri de aproximativ </a:t>
            </a:r>
            <a:r>
              <a:rPr lang="ro-RO" sz="1200" b="1" dirty="0"/>
              <a:t>35.000 lei</a:t>
            </a:r>
            <a:r>
              <a:rPr lang="ro-RO" sz="1200" dirty="0"/>
              <a:t>. Astfel, intervalul analizat marchează începutul unei </a:t>
            </a:r>
            <a:r>
              <a:rPr lang="ro-RO" sz="1200" b="1" dirty="0"/>
              <a:t>divergențe economice </a:t>
            </a:r>
            <a:r>
              <a:rPr lang="ro-RO" sz="1200" dirty="0"/>
              <a:t>vizibile în interiorul regiunii.</a:t>
            </a:r>
            <a:endParaRPr lang="ro-RO" sz="1100" dirty="0"/>
          </a:p>
        </p:txBody>
      </p:sp>
      <p:grpSp>
        <p:nvGrpSpPr>
          <p:cNvPr id="2" name="Google Shape;9148;p75">
            <a:extLst>
              <a:ext uri="{FF2B5EF4-FFF2-40B4-BE49-F238E27FC236}">
                <a16:creationId xmlns:a16="http://schemas.microsoft.com/office/drawing/2014/main" id="{8B4A5586-B946-769F-FAF5-AD5A65D5D56F}"/>
              </a:ext>
            </a:extLst>
          </p:cNvPr>
          <p:cNvGrpSpPr/>
          <p:nvPr/>
        </p:nvGrpSpPr>
        <p:grpSpPr>
          <a:xfrm>
            <a:off x="7738154" y="1119315"/>
            <a:ext cx="239610" cy="365517"/>
            <a:chOff x="-64343900" y="2282125"/>
            <a:chExt cx="207150" cy="316000"/>
          </a:xfrm>
          <a:solidFill>
            <a:schemeClr val="tx2">
              <a:lumMod val="50000"/>
            </a:schemeClr>
          </a:solidFill>
        </p:grpSpPr>
        <p:sp>
          <p:nvSpPr>
            <p:cNvPr id="3" name="Google Shape;9149;p75">
              <a:extLst>
                <a:ext uri="{FF2B5EF4-FFF2-40B4-BE49-F238E27FC236}">
                  <a16:creationId xmlns:a16="http://schemas.microsoft.com/office/drawing/2014/main" id="{6FB4DC9D-B216-F20D-DD5F-9A73F56DEF6D}"/>
                </a:ext>
              </a:extLst>
            </p:cNvPr>
            <p:cNvSpPr/>
            <p:nvPr/>
          </p:nvSpPr>
          <p:spPr>
            <a:xfrm>
              <a:off x="-64270650" y="2310475"/>
              <a:ext cx="61450" cy="147325"/>
            </a:xfrm>
            <a:custGeom>
              <a:avLst/>
              <a:gdLst/>
              <a:ahLst/>
              <a:cxnLst/>
              <a:rect l="l" t="t" r="r" b="b"/>
              <a:pathLst>
                <a:path w="2458" h="5893" extrusionOk="0">
                  <a:moveTo>
                    <a:pt x="1229" y="1"/>
                  </a:moveTo>
                  <a:cubicBezTo>
                    <a:pt x="1008" y="1"/>
                    <a:pt x="851" y="221"/>
                    <a:pt x="851" y="442"/>
                  </a:cubicBezTo>
                  <a:lnTo>
                    <a:pt x="851" y="726"/>
                  </a:lnTo>
                  <a:cubicBezTo>
                    <a:pt x="378" y="883"/>
                    <a:pt x="0" y="1356"/>
                    <a:pt x="0" y="1891"/>
                  </a:cubicBezTo>
                  <a:cubicBezTo>
                    <a:pt x="0" y="2584"/>
                    <a:pt x="567" y="2962"/>
                    <a:pt x="1008" y="3277"/>
                  </a:cubicBezTo>
                  <a:cubicBezTo>
                    <a:pt x="1323" y="3529"/>
                    <a:pt x="1670" y="3750"/>
                    <a:pt x="1670" y="4002"/>
                  </a:cubicBezTo>
                  <a:cubicBezTo>
                    <a:pt x="1670" y="4223"/>
                    <a:pt x="1481" y="4412"/>
                    <a:pt x="1229" y="4412"/>
                  </a:cubicBezTo>
                  <a:cubicBezTo>
                    <a:pt x="1008" y="4412"/>
                    <a:pt x="851" y="4223"/>
                    <a:pt x="851" y="4002"/>
                  </a:cubicBezTo>
                  <a:cubicBezTo>
                    <a:pt x="851" y="3750"/>
                    <a:pt x="630" y="3592"/>
                    <a:pt x="441" y="3592"/>
                  </a:cubicBezTo>
                  <a:cubicBezTo>
                    <a:pt x="221" y="3592"/>
                    <a:pt x="0" y="3781"/>
                    <a:pt x="0" y="4002"/>
                  </a:cubicBezTo>
                  <a:cubicBezTo>
                    <a:pt x="0" y="4538"/>
                    <a:pt x="378" y="4979"/>
                    <a:pt x="851" y="5168"/>
                  </a:cubicBezTo>
                  <a:lnTo>
                    <a:pt x="851" y="5451"/>
                  </a:lnTo>
                  <a:cubicBezTo>
                    <a:pt x="851" y="5672"/>
                    <a:pt x="1040" y="5892"/>
                    <a:pt x="1229" y="5892"/>
                  </a:cubicBezTo>
                  <a:cubicBezTo>
                    <a:pt x="1481" y="5829"/>
                    <a:pt x="1639" y="5640"/>
                    <a:pt x="1639" y="5451"/>
                  </a:cubicBezTo>
                  <a:lnTo>
                    <a:pt x="1639" y="5168"/>
                  </a:lnTo>
                  <a:cubicBezTo>
                    <a:pt x="2111" y="5010"/>
                    <a:pt x="2458" y="4538"/>
                    <a:pt x="2458" y="4002"/>
                  </a:cubicBezTo>
                  <a:cubicBezTo>
                    <a:pt x="2458" y="3309"/>
                    <a:pt x="1891" y="2931"/>
                    <a:pt x="1481" y="2616"/>
                  </a:cubicBezTo>
                  <a:cubicBezTo>
                    <a:pt x="1166" y="2364"/>
                    <a:pt x="788" y="2143"/>
                    <a:pt x="788" y="1891"/>
                  </a:cubicBezTo>
                  <a:cubicBezTo>
                    <a:pt x="788" y="1671"/>
                    <a:pt x="1008" y="1513"/>
                    <a:pt x="1197" y="1513"/>
                  </a:cubicBezTo>
                  <a:cubicBezTo>
                    <a:pt x="1418" y="1513"/>
                    <a:pt x="1639" y="1702"/>
                    <a:pt x="1639" y="1891"/>
                  </a:cubicBezTo>
                  <a:cubicBezTo>
                    <a:pt x="1639" y="2143"/>
                    <a:pt x="1828" y="2332"/>
                    <a:pt x="2017" y="2332"/>
                  </a:cubicBezTo>
                  <a:cubicBezTo>
                    <a:pt x="2269" y="2332"/>
                    <a:pt x="2458" y="2143"/>
                    <a:pt x="2458" y="1891"/>
                  </a:cubicBezTo>
                  <a:cubicBezTo>
                    <a:pt x="2458" y="1356"/>
                    <a:pt x="2111" y="915"/>
                    <a:pt x="1639" y="726"/>
                  </a:cubicBezTo>
                  <a:lnTo>
                    <a:pt x="1639" y="442"/>
                  </a:lnTo>
                  <a:cubicBezTo>
                    <a:pt x="1639" y="221"/>
                    <a:pt x="1418" y="1"/>
                    <a:pt x="122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150;p75">
              <a:extLst>
                <a:ext uri="{FF2B5EF4-FFF2-40B4-BE49-F238E27FC236}">
                  <a16:creationId xmlns:a16="http://schemas.microsoft.com/office/drawing/2014/main" id="{223F2B2C-131C-A348-E9E7-E6F155DBE4A0}"/>
                </a:ext>
              </a:extLst>
            </p:cNvPr>
            <p:cNvSpPr/>
            <p:nvPr/>
          </p:nvSpPr>
          <p:spPr>
            <a:xfrm>
              <a:off x="-64343900" y="2282125"/>
              <a:ext cx="207150" cy="316000"/>
            </a:xfrm>
            <a:custGeom>
              <a:avLst/>
              <a:gdLst/>
              <a:ahLst/>
              <a:cxnLst/>
              <a:rect l="l" t="t" r="r" b="b"/>
              <a:pathLst>
                <a:path w="8286" h="12640" extrusionOk="0">
                  <a:moveTo>
                    <a:pt x="4159" y="788"/>
                  </a:moveTo>
                  <a:cubicBezTo>
                    <a:pt x="5986" y="788"/>
                    <a:pt x="7467" y="2301"/>
                    <a:pt x="7467" y="4096"/>
                  </a:cubicBezTo>
                  <a:cubicBezTo>
                    <a:pt x="7467" y="5924"/>
                    <a:pt x="5986" y="7404"/>
                    <a:pt x="4159" y="7404"/>
                  </a:cubicBezTo>
                  <a:cubicBezTo>
                    <a:pt x="2300" y="7404"/>
                    <a:pt x="851" y="5924"/>
                    <a:pt x="851" y="4096"/>
                  </a:cubicBezTo>
                  <a:cubicBezTo>
                    <a:pt x="851" y="2301"/>
                    <a:pt x="2363" y="788"/>
                    <a:pt x="4159" y="788"/>
                  </a:cubicBezTo>
                  <a:close/>
                  <a:moveTo>
                    <a:pt x="851" y="8917"/>
                  </a:moveTo>
                  <a:cubicBezTo>
                    <a:pt x="1513" y="8980"/>
                    <a:pt x="2206" y="9295"/>
                    <a:pt x="2773" y="9862"/>
                  </a:cubicBezTo>
                  <a:cubicBezTo>
                    <a:pt x="3340" y="10429"/>
                    <a:pt x="3655" y="11122"/>
                    <a:pt x="3718" y="11784"/>
                  </a:cubicBezTo>
                  <a:cubicBezTo>
                    <a:pt x="3056" y="11689"/>
                    <a:pt x="2395" y="11374"/>
                    <a:pt x="1796" y="10838"/>
                  </a:cubicBezTo>
                  <a:cubicBezTo>
                    <a:pt x="1261" y="10271"/>
                    <a:pt x="945" y="9578"/>
                    <a:pt x="851" y="8917"/>
                  </a:cubicBezTo>
                  <a:close/>
                  <a:moveTo>
                    <a:pt x="7467" y="8917"/>
                  </a:moveTo>
                  <a:lnTo>
                    <a:pt x="7467" y="8917"/>
                  </a:lnTo>
                  <a:cubicBezTo>
                    <a:pt x="7404" y="9578"/>
                    <a:pt x="7089" y="10240"/>
                    <a:pt x="6522" y="10838"/>
                  </a:cubicBezTo>
                  <a:cubicBezTo>
                    <a:pt x="5923" y="11374"/>
                    <a:pt x="5262" y="11689"/>
                    <a:pt x="4600" y="11784"/>
                  </a:cubicBezTo>
                  <a:cubicBezTo>
                    <a:pt x="4663" y="11122"/>
                    <a:pt x="4947" y="10429"/>
                    <a:pt x="5545" y="9862"/>
                  </a:cubicBezTo>
                  <a:cubicBezTo>
                    <a:pt x="6081" y="9295"/>
                    <a:pt x="6805" y="8980"/>
                    <a:pt x="7467" y="8917"/>
                  </a:cubicBezTo>
                  <a:close/>
                  <a:moveTo>
                    <a:pt x="4159" y="1"/>
                  </a:moveTo>
                  <a:cubicBezTo>
                    <a:pt x="1891" y="1"/>
                    <a:pt x="32" y="1860"/>
                    <a:pt x="32" y="4128"/>
                  </a:cubicBezTo>
                  <a:cubicBezTo>
                    <a:pt x="32" y="6270"/>
                    <a:pt x="1670" y="8034"/>
                    <a:pt x="3781" y="8223"/>
                  </a:cubicBezTo>
                  <a:lnTo>
                    <a:pt x="3781" y="9736"/>
                  </a:lnTo>
                  <a:cubicBezTo>
                    <a:pt x="3623" y="9578"/>
                    <a:pt x="3497" y="9421"/>
                    <a:pt x="3371" y="9295"/>
                  </a:cubicBezTo>
                  <a:cubicBezTo>
                    <a:pt x="2584" y="8507"/>
                    <a:pt x="1576" y="8066"/>
                    <a:pt x="410" y="8066"/>
                  </a:cubicBezTo>
                  <a:cubicBezTo>
                    <a:pt x="189" y="8066"/>
                    <a:pt x="32" y="8287"/>
                    <a:pt x="32" y="8476"/>
                  </a:cubicBezTo>
                  <a:cubicBezTo>
                    <a:pt x="0" y="9578"/>
                    <a:pt x="410" y="10649"/>
                    <a:pt x="1261" y="11437"/>
                  </a:cubicBezTo>
                  <a:cubicBezTo>
                    <a:pt x="2048" y="12225"/>
                    <a:pt x="3056" y="12634"/>
                    <a:pt x="4096" y="12634"/>
                  </a:cubicBezTo>
                  <a:lnTo>
                    <a:pt x="4159" y="12634"/>
                  </a:lnTo>
                  <a:cubicBezTo>
                    <a:pt x="4225" y="12638"/>
                    <a:pt x="4290" y="12640"/>
                    <a:pt x="4355" y="12640"/>
                  </a:cubicBezTo>
                  <a:cubicBezTo>
                    <a:pt x="5385" y="12640"/>
                    <a:pt x="6348" y="12178"/>
                    <a:pt x="7089" y="11437"/>
                  </a:cubicBezTo>
                  <a:cubicBezTo>
                    <a:pt x="7877" y="10649"/>
                    <a:pt x="8286" y="9610"/>
                    <a:pt x="8286" y="8476"/>
                  </a:cubicBezTo>
                  <a:cubicBezTo>
                    <a:pt x="8286" y="8223"/>
                    <a:pt x="8097" y="8066"/>
                    <a:pt x="7908" y="8066"/>
                  </a:cubicBezTo>
                  <a:cubicBezTo>
                    <a:pt x="7872" y="8065"/>
                    <a:pt x="7837" y="8064"/>
                    <a:pt x="7801" y="8064"/>
                  </a:cubicBezTo>
                  <a:cubicBezTo>
                    <a:pt x="6709" y="8064"/>
                    <a:pt x="5709" y="8532"/>
                    <a:pt x="4947" y="9295"/>
                  </a:cubicBezTo>
                  <a:cubicBezTo>
                    <a:pt x="4821" y="9452"/>
                    <a:pt x="4663" y="9578"/>
                    <a:pt x="4569" y="9736"/>
                  </a:cubicBezTo>
                  <a:lnTo>
                    <a:pt x="4569" y="8223"/>
                  </a:lnTo>
                  <a:cubicBezTo>
                    <a:pt x="6648" y="8034"/>
                    <a:pt x="8286" y="6270"/>
                    <a:pt x="8286" y="4128"/>
                  </a:cubicBezTo>
                  <a:cubicBezTo>
                    <a:pt x="8286" y="1860"/>
                    <a:pt x="6459" y="1"/>
                    <a:pt x="415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4">
          <a:extLst>
            <a:ext uri="{FF2B5EF4-FFF2-40B4-BE49-F238E27FC236}">
              <a16:creationId xmlns:a16="http://schemas.microsoft.com/office/drawing/2014/main" id="{C268D56E-EDBB-0C58-BE80-2E6D639EA175}"/>
            </a:ext>
          </a:extLst>
        </p:cNvPr>
        <p:cNvGrpSpPr/>
        <p:nvPr/>
      </p:nvGrpSpPr>
      <p:grpSpPr>
        <a:xfrm>
          <a:off x="0" y="0"/>
          <a:ext cx="0" cy="0"/>
          <a:chOff x="0" y="0"/>
          <a:chExt cx="0" cy="0"/>
        </a:xfrm>
      </p:grpSpPr>
      <p:sp>
        <p:nvSpPr>
          <p:cNvPr id="385" name="Google Shape;385;p40">
            <a:extLst>
              <a:ext uri="{FF2B5EF4-FFF2-40B4-BE49-F238E27FC236}">
                <a16:creationId xmlns:a16="http://schemas.microsoft.com/office/drawing/2014/main" id="{2582CBC4-D595-2978-3839-0FEF9C82773D}"/>
              </a:ext>
            </a:extLst>
          </p:cNvPr>
          <p:cNvSpPr/>
          <p:nvPr/>
        </p:nvSpPr>
        <p:spPr>
          <a:xfrm>
            <a:off x="8117725" y="1572450"/>
            <a:ext cx="1470900" cy="14709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40">
            <a:extLst>
              <a:ext uri="{FF2B5EF4-FFF2-40B4-BE49-F238E27FC236}">
                <a16:creationId xmlns:a16="http://schemas.microsoft.com/office/drawing/2014/main" id="{40FCEDE5-2151-7668-8F4D-D221C7FA11D0}"/>
              </a:ext>
            </a:extLst>
          </p:cNvPr>
          <p:cNvSpPr/>
          <p:nvPr/>
        </p:nvSpPr>
        <p:spPr>
          <a:xfrm>
            <a:off x="7495125" y="926925"/>
            <a:ext cx="750300" cy="7503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51;p36">
            <a:extLst>
              <a:ext uri="{FF2B5EF4-FFF2-40B4-BE49-F238E27FC236}">
                <a16:creationId xmlns:a16="http://schemas.microsoft.com/office/drawing/2014/main" id="{25AE3B30-75BB-8E84-54BE-5F5D86B1E1D5}"/>
              </a:ext>
            </a:extLst>
          </p:cNvPr>
          <p:cNvSpPr txBox="1">
            <a:spLocks noGrp="1"/>
          </p:cNvSpPr>
          <p:nvPr/>
        </p:nvSpPr>
        <p:spPr>
          <a:xfrm>
            <a:off x="255756" y="59753"/>
            <a:ext cx="6710976"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GFS Didot"/>
              <a:buNone/>
              <a:defRPr sz="3000" b="1" i="0" u="none" strike="noStrike" cap="none">
                <a:solidFill>
                  <a:schemeClr val="dk1"/>
                </a:solidFill>
                <a:latin typeface="GFS Didot"/>
                <a:ea typeface="GFS Didot"/>
                <a:cs typeface="GFS Didot"/>
                <a:sym typeface="GFS Didot"/>
              </a:defRPr>
            </a:lvl1pPr>
            <a:lvl2pPr marR="0" lvl="1"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2pPr>
            <a:lvl3pPr marR="0" lvl="2"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3pPr>
            <a:lvl4pPr marR="0" lvl="3"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4pPr>
            <a:lvl5pPr marR="0" lvl="4"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5pPr>
            <a:lvl6pPr marR="0" lvl="5"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6pPr>
            <a:lvl7pPr marR="0" lvl="6"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7pPr>
            <a:lvl8pPr marR="0" lvl="7"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8pPr>
            <a:lvl9pPr marR="0" lvl="8"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9pPr>
          </a:lstStyle>
          <a:p>
            <a:r>
              <a:rPr lang="it-IT" sz="2400" dirty="0">
                <a:latin typeface="+mj-lt"/>
              </a:rPr>
              <a:t>Situația economică în Regiunea Centru</a:t>
            </a:r>
            <a:endParaRPr lang="ro-RO" sz="2400" dirty="0">
              <a:latin typeface="+mj-lt"/>
            </a:endParaRPr>
          </a:p>
        </p:txBody>
      </p:sp>
      <p:sp>
        <p:nvSpPr>
          <p:cNvPr id="15" name="Google Shape;346;p36">
            <a:extLst>
              <a:ext uri="{FF2B5EF4-FFF2-40B4-BE49-F238E27FC236}">
                <a16:creationId xmlns:a16="http://schemas.microsoft.com/office/drawing/2014/main" id="{74DDC513-CEFE-1845-05D1-8F6860DF333D}"/>
              </a:ext>
            </a:extLst>
          </p:cNvPr>
          <p:cNvSpPr txBox="1">
            <a:spLocks/>
          </p:cNvSpPr>
          <p:nvPr/>
        </p:nvSpPr>
        <p:spPr>
          <a:xfrm>
            <a:off x="255756" y="551775"/>
            <a:ext cx="6930603" cy="75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0" indent="0" algn="just">
              <a:buClr>
                <a:schemeClr val="lt1"/>
              </a:buClr>
              <a:buSzPts val="1100"/>
            </a:pPr>
            <a:r>
              <a:rPr lang="en-US" sz="1200" dirty="0" err="1"/>
              <a:t>Intervalul</a:t>
            </a:r>
            <a:r>
              <a:rPr lang="en-US" sz="1200" dirty="0"/>
              <a:t> 2018 – 2022 </a:t>
            </a:r>
            <a:r>
              <a:rPr lang="en-US" sz="1200" dirty="0" err="1"/>
              <a:t>poate</a:t>
            </a:r>
            <a:r>
              <a:rPr lang="en-US" sz="1200" dirty="0"/>
              <a:t> fi </a:t>
            </a:r>
            <a:r>
              <a:rPr lang="en-US" sz="1200" dirty="0" err="1"/>
              <a:t>privit</a:t>
            </a:r>
            <a:r>
              <a:rPr lang="en-US" sz="1200" dirty="0"/>
              <a:t> </a:t>
            </a:r>
            <a:r>
              <a:rPr lang="en-US" sz="1200" dirty="0" err="1"/>
              <a:t>drept</a:t>
            </a:r>
            <a:r>
              <a:rPr lang="en-US" sz="1200" dirty="0"/>
              <a:t> </a:t>
            </a:r>
            <a:r>
              <a:rPr lang="en-US" sz="1200" dirty="0" err="1"/>
              <a:t>faza</a:t>
            </a:r>
            <a:r>
              <a:rPr lang="en-US" sz="1200" dirty="0"/>
              <a:t> de </a:t>
            </a:r>
            <a:r>
              <a:rPr lang="en-US" sz="1200" dirty="0" err="1"/>
              <a:t>maturitate</a:t>
            </a:r>
            <a:r>
              <a:rPr lang="en-US" sz="1200" dirty="0"/>
              <a:t> a </a:t>
            </a:r>
            <a:r>
              <a:rPr lang="en-US" sz="1200" dirty="0" err="1"/>
              <a:t>economiei</a:t>
            </a:r>
            <a:r>
              <a:rPr lang="en-US" sz="1200" dirty="0"/>
              <a:t> din </a:t>
            </a:r>
            <a:r>
              <a:rPr lang="en-US" sz="1200" dirty="0" err="1"/>
              <a:t>Regiunea</a:t>
            </a:r>
            <a:r>
              <a:rPr lang="en-US" sz="1200" dirty="0"/>
              <a:t> </a:t>
            </a:r>
            <a:r>
              <a:rPr lang="en-US" sz="1200" dirty="0" err="1"/>
              <a:t>Centru</a:t>
            </a:r>
            <a:r>
              <a:rPr lang="en-US" sz="1200" dirty="0"/>
              <a:t>, </a:t>
            </a:r>
            <a:r>
              <a:rPr lang="en-US" sz="1200" dirty="0" err="1"/>
              <a:t>deoarece</a:t>
            </a:r>
            <a:r>
              <a:rPr lang="en-US" sz="1200" dirty="0"/>
              <a:t> </a:t>
            </a:r>
            <a:r>
              <a:rPr lang="en-US" sz="1200" dirty="0" err="1"/>
              <a:t>în</a:t>
            </a:r>
            <a:r>
              <a:rPr lang="en-US" sz="1200" dirty="0"/>
              <a:t> </a:t>
            </a:r>
            <a:r>
              <a:rPr lang="en-US" sz="1200" dirty="0" err="1"/>
              <a:t>acești</a:t>
            </a:r>
            <a:r>
              <a:rPr lang="en-US" sz="1200" dirty="0"/>
              <a:t> </a:t>
            </a:r>
            <a:r>
              <a:rPr lang="en-US" sz="1200" dirty="0" err="1"/>
              <a:t>cinci</a:t>
            </a:r>
            <a:r>
              <a:rPr lang="en-US" sz="1200" dirty="0"/>
              <a:t> ani s-au </a:t>
            </a:r>
            <a:r>
              <a:rPr lang="en-US" sz="1200" dirty="0" err="1"/>
              <a:t>consolidat</a:t>
            </a:r>
            <a:r>
              <a:rPr lang="en-US" sz="1200" dirty="0"/>
              <a:t> </a:t>
            </a:r>
            <a:r>
              <a:rPr lang="en-US" sz="1200" dirty="0" err="1"/>
              <a:t>noi</a:t>
            </a:r>
            <a:r>
              <a:rPr lang="en-US" sz="1200" dirty="0"/>
              <a:t> </a:t>
            </a:r>
            <a:r>
              <a:rPr lang="en-US" sz="1200" dirty="0" err="1"/>
              <a:t>puncte</a:t>
            </a:r>
            <a:r>
              <a:rPr lang="en-US" sz="1200" dirty="0"/>
              <a:t> de </a:t>
            </a:r>
            <a:r>
              <a:rPr lang="en-US" sz="1200" dirty="0" err="1"/>
              <a:t>echilibru</a:t>
            </a:r>
            <a:r>
              <a:rPr lang="en-US" sz="1200" dirty="0"/>
              <a:t> pe </a:t>
            </a:r>
            <a:r>
              <a:rPr lang="en-US" sz="1200" dirty="0" err="1"/>
              <a:t>piața</a:t>
            </a:r>
            <a:r>
              <a:rPr lang="en-US" sz="1200" dirty="0"/>
              <a:t> </a:t>
            </a:r>
            <a:r>
              <a:rPr lang="en-US" sz="1200" dirty="0" err="1"/>
              <a:t>muncii</a:t>
            </a:r>
            <a:r>
              <a:rPr lang="en-US" sz="1200" dirty="0"/>
              <a:t> </a:t>
            </a:r>
            <a:r>
              <a:rPr lang="en-US" sz="1200" dirty="0" err="1"/>
              <a:t>și</a:t>
            </a:r>
            <a:r>
              <a:rPr lang="en-US" sz="1200" dirty="0"/>
              <a:t> s-au </a:t>
            </a:r>
            <a:r>
              <a:rPr lang="en-US" sz="1200" dirty="0" err="1"/>
              <a:t>atins</a:t>
            </a:r>
            <a:r>
              <a:rPr lang="en-US" sz="1200" dirty="0"/>
              <a:t> </a:t>
            </a:r>
            <a:r>
              <a:rPr lang="en-US" sz="1200" dirty="0" err="1"/>
              <a:t>performanțe</a:t>
            </a:r>
            <a:r>
              <a:rPr lang="en-US" sz="1200" dirty="0"/>
              <a:t> </a:t>
            </a:r>
            <a:r>
              <a:rPr lang="en-US" sz="1200" dirty="0" err="1"/>
              <a:t>economice</a:t>
            </a:r>
            <a:r>
              <a:rPr lang="en-US" sz="1200" dirty="0"/>
              <a:t> care </a:t>
            </a:r>
            <a:r>
              <a:rPr lang="en-US" sz="1200" dirty="0" err="1"/>
              <a:t>depășesc</a:t>
            </a:r>
            <a:r>
              <a:rPr lang="en-US" sz="1200" dirty="0"/>
              <a:t> cu </a:t>
            </a:r>
            <a:r>
              <a:rPr lang="en-US" sz="1200" dirty="0" err="1"/>
              <a:t>mult</a:t>
            </a:r>
            <a:r>
              <a:rPr lang="en-US" sz="1200" dirty="0"/>
              <a:t> </a:t>
            </a:r>
            <a:r>
              <a:rPr lang="en-US" sz="1200" dirty="0" err="1"/>
              <a:t>rezultatele</a:t>
            </a:r>
            <a:r>
              <a:rPr lang="en-US" sz="1200" dirty="0"/>
              <a:t> din </a:t>
            </a:r>
            <a:r>
              <a:rPr lang="en-US" sz="1200" dirty="0" err="1"/>
              <a:t>perioadele</a:t>
            </a:r>
            <a:r>
              <a:rPr lang="en-US" sz="1200" dirty="0"/>
              <a:t> </a:t>
            </a:r>
            <a:r>
              <a:rPr lang="en-US" sz="1200" dirty="0" err="1"/>
              <a:t>anterioare</a:t>
            </a:r>
            <a:r>
              <a:rPr lang="ro-RO" sz="1200" dirty="0"/>
              <a:t>.</a:t>
            </a:r>
            <a:endParaRPr lang="ro-RO" sz="1050" dirty="0"/>
          </a:p>
        </p:txBody>
      </p:sp>
      <p:sp>
        <p:nvSpPr>
          <p:cNvPr id="17" name="CasetăText 16">
            <a:extLst>
              <a:ext uri="{FF2B5EF4-FFF2-40B4-BE49-F238E27FC236}">
                <a16:creationId xmlns:a16="http://schemas.microsoft.com/office/drawing/2014/main" id="{E3DC20DE-C29E-9B3E-01E1-84DFC190C17A}"/>
              </a:ext>
            </a:extLst>
          </p:cNvPr>
          <p:cNvSpPr txBox="1"/>
          <p:nvPr/>
        </p:nvSpPr>
        <p:spPr>
          <a:xfrm>
            <a:off x="390266" y="4567947"/>
            <a:ext cx="3162087" cy="275204"/>
          </a:xfrm>
          <a:prstGeom prst="rect">
            <a:avLst/>
          </a:prstGeom>
          <a:noFill/>
        </p:spPr>
        <p:txBody>
          <a:bodyPr wrap="square">
            <a:spAutoFit/>
          </a:bodyPr>
          <a:lstStyle/>
          <a:p>
            <a:pPr marL="304800" marR="0" algn="ctr">
              <a:lnSpc>
                <a:spcPct val="150000"/>
              </a:lnSpc>
              <a:buNone/>
              <a:tabLst>
                <a:tab pos="762000" algn="l"/>
                <a:tab pos="5937885" algn="r"/>
              </a:tabLst>
            </a:pPr>
            <a:r>
              <a:rPr lang="ro-RO" sz="900" i="1" kern="100" dirty="0">
                <a:solidFill>
                  <a:schemeClr val="tx1"/>
                </a:solidFill>
                <a:effectLst/>
                <a:latin typeface="Times New Roman" panose="02020603050405020304" pitchFamily="18" charset="0"/>
                <a:ea typeface="Aptos" panose="020B0004020202020204" pitchFamily="34" charset="0"/>
              </a:rPr>
              <a:t>Figura 4. Rata Șomajului pe județe în anul 2022</a:t>
            </a:r>
          </a:p>
        </p:txBody>
      </p:sp>
      <p:sp>
        <p:nvSpPr>
          <p:cNvPr id="18" name="Google Shape;346;p36">
            <a:extLst>
              <a:ext uri="{FF2B5EF4-FFF2-40B4-BE49-F238E27FC236}">
                <a16:creationId xmlns:a16="http://schemas.microsoft.com/office/drawing/2014/main" id="{0D3ACC18-F852-A78B-A9CE-96571FA25500}"/>
              </a:ext>
            </a:extLst>
          </p:cNvPr>
          <p:cNvSpPr txBox="1">
            <a:spLocks/>
          </p:cNvSpPr>
          <p:nvPr/>
        </p:nvSpPr>
        <p:spPr>
          <a:xfrm>
            <a:off x="3955872" y="1741027"/>
            <a:ext cx="3850553" cy="27738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171450" indent="-171450" algn="just">
              <a:buClr>
                <a:schemeClr val="tx1"/>
              </a:buClr>
              <a:buSzPts val="1100"/>
              <a:buFont typeface="Arial" panose="020B0604020202020204" pitchFamily="34" charset="0"/>
              <a:buChar char="•"/>
            </a:pPr>
            <a:r>
              <a:rPr lang="ro-RO" sz="1100" dirty="0"/>
              <a:t>Anul 2022 ↔ Majoritatea județelor din regiune au raportat </a:t>
            </a:r>
            <a:r>
              <a:rPr lang="ro-RO" sz="1100" b="1" dirty="0"/>
              <a:t>rate ale șomajului sub pragul de 3.2 %, </a:t>
            </a:r>
            <a:r>
              <a:rPr lang="ro-RO" sz="1100" dirty="0"/>
              <a:t>fapt ce confirmă stabilitatea atinsă pe piața forței de muncă.</a:t>
            </a:r>
          </a:p>
          <a:p>
            <a:pPr marL="171450" indent="-171450" algn="just">
              <a:buClr>
                <a:schemeClr val="tx1"/>
              </a:buClr>
              <a:buSzPts val="1100"/>
              <a:buFont typeface="Arial" panose="020B0604020202020204" pitchFamily="34" charset="0"/>
              <a:buChar char="•"/>
            </a:pPr>
            <a:endParaRPr lang="ro-RO" sz="1100" dirty="0"/>
          </a:p>
          <a:p>
            <a:pPr marL="171450" indent="-171450" algn="just">
              <a:buClr>
                <a:schemeClr val="tx1"/>
              </a:buClr>
              <a:buSzPts val="1100"/>
              <a:buFont typeface="Arial" panose="020B0604020202020204" pitchFamily="34" charset="0"/>
              <a:buChar char="•"/>
            </a:pPr>
            <a:r>
              <a:rPr lang="ro-RO" sz="1100" b="1" dirty="0"/>
              <a:t>PIB-ul</a:t>
            </a:r>
            <a:r>
              <a:rPr lang="ro-RO" sz="1100" dirty="0"/>
              <a:t> pe cap de locuitor a înregistrat valori remarcabile: </a:t>
            </a:r>
            <a:r>
              <a:rPr lang="ro-RO" sz="1100" b="1" dirty="0"/>
              <a:t>Brașov</a:t>
            </a:r>
            <a:r>
              <a:rPr lang="ro-RO" sz="1100" dirty="0"/>
              <a:t> a atins </a:t>
            </a:r>
            <a:r>
              <a:rPr lang="ro-RO" sz="1100" b="1" dirty="0"/>
              <a:t>83.664</a:t>
            </a:r>
            <a:r>
              <a:rPr lang="ro-RO" sz="1100" dirty="0"/>
              <a:t> </a:t>
            </a:r>
            <a:r>
              <a:rPr lang="ro-RO" sz="1100" b="1" dirty="0"/>
              <a:t>lei</a:t>
            </a:r>
            <a:r>
              <a:rPr lang="ro-RO" sz="1100" dirty="0"/>
              <a:t>, </a:t>
            </a:r>
            <a:r>
              <a:rPr lang="ro-RO" sz="1100" b="1" dirty="0"/>
              <a:t>Sibiu 74.802 lei</a:t>
            </a:r>
            <a:r>
              <a:rPr lang="ro-RO" sz="1100" dirty="0"/>
              <a:t>, iar </a:t>
            </a:r>
            <a:r>
              <a:rPr lang="ro-RO" sz="1100" b="1" dirty="0"/>
              <a:t>Alba 66.208 lei</a:t>
            </a:r>
            <a:r>
              <a:rPr lang="ro-RO" sz="1100" dirty="0"/>
              <a:t>, toate depășind media națională</a:t>
            </a:r>
          </a:p>
          <a:p>
            <a:pPr marL="171450" indent="-171450" algn="just">
              <a:buClr>
                <a:schemeClr val="tx1"/>
              </a:buClr>
              <a:buSzPts val="1100"/>
              <a:buFont typeface="Arial" panose="020B0604020202020204" pitchFamily="34" charset="0"/>
              <a:buChar char="•"/>
            </a:pPr>
            <a:endParaRPr lang="ro-RO" sz="1100" dirty="0"/>
          </a:p>
          <a:p>
            <a:pPr marL="171450" indent="-171450" algn="just">
              <a:buClr>
                <a:schemeClr val="tx1"/>
              </a:buClr>
              <a:buSzPts val="1100"/>
              <a:buFont typeface="Arial" panose="020B0604020202020204" pitchFamily="34" charset="0"/>
              <a:buChar char="•"/>
            </a:pPr>
            <a:r>
              <a:rPr lang="ro-RO" sz="1100" b="1" dirty="0"/>
              <a:t>Economie regională matură</a:t>
            </a:r>
            <a:r>
              <a:rPr lang="ro-RO" sz="1100" dirty="0"/>
              <a:t>, capabilă să susțină atât creșterea productivității, cât și niveluri ridicate de bunăstare pentru populație.</a:t>
            </a:r>
          </a:p>
        </p:txBody>
      </p:sp>
      <p:pic>
        <p:nvPicPr>
          <p:cNvPr id="2" name="Picture 4">
            <a:extLst>
              <a:ext uri="{FF2B5EF4-FFF2-40B4-BE49-F238E27FC236}">
                <a16:creationId xmlns:a16="http://schemas.microsoft.com/office/drawing/2014/main" id="{E12BEA0B-615A-F7F2-D32A-EBFA8A9486A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0266" y="1415412"/>
            <a:ext cx="3415478" cy="3152535"/>
          </a:xfrm>
          <a:prstGeom prst="rect">
            <a:avLst/>
          </a:prstGeom>
          <a:ln>
            <a:noFill/>
          </a:ln>
          <a:effectLst>
            <a:outerShdw blurRad="292100" dist="139700" dir="2700000" algn="tl" rotWithShape="0">
              <a:srgbClr val="333333">
                <a:alpha val="65000"/>
              </a:srgbClr>
            </a:outerShdw>
          </a:effectLst>
        </p:spPr>
      </p:pic>
      <p:grpSp>
        <p:nvGrpSpPr>
          <p:cNvPr id="3" name="Google Shape;9148;p75">
            <a:extLst>
              <a:ext uri="{FF2B5EF4-FFF2-40B4-BE49-F238E27FC236}">
                <a16:creationId xmlns:a16="http://schemas.microsoft.com/office/drawing/2014/main" id="{214F8E75-3B86-8B98-4FB7-AF778954A67A}"/>
              </a:ext>
            </a:extLst>
          </p:cNvPr>
          <p:cNvGrpSpPr/>
          <p:nvPr/>
        </p:nvGrpSpPr>
        <p:grpSpPr>
          <a:xfrm>
            <a:off x="7738154" y="1119316"/>
            <a:ext cx="239610" cy="365517"/>
            <a:chOff x="-64343900" y="2282125"/>
            <a:chExt cx="207150" cy="316000"/>
          </a:xfrm>
          <a:solidFill>
            <a:schemeClr val="tx2">
              <a:lumMod val="50000"/>
            </a:schemeClr>
          </a:solidFill>
        </p:grpSpPr>
        <p:sp>
          <p:nvSpPr>
            <p:cNvPr id="4" name="Google Shape;9149;p75">
              <a:extLst>
                <a:ext uri="{FF2B5EF4-FFF2-40B4-BE49-F238E27FC236}">
                  <a16:creationId xmlns:a16="http://schemas.microsoft.com/office/drawing/2014/main" id="{8EE80064-0299-91C5-79ED-22ED1212E586}"/>
                </a:ext>
              </a:extLst>
            </p:cNvPr>
            <p:cNvSpPr/>
            <p:nvPr/>
          </p:nvSpPr>
          <p:spPr>
            <a:xfrm>
              <a:off x="-64270650" y="2310475"/>
              <a:ext cx="61450" cy="147325"/>
            </a:xfrm>
            <a:custGeom>
              <a:avLst/>
              <a:gdLst/>
              <a:ahLst/>
              <a:cxnLst/>
              <a:rect l="l" t="t" r="r" b="b"/>
              <a:pathLst>
                <a:path w="2458" h="5893" extrusionOk="0">
                  <a:moveTo>
                    <a:pt x="1229" y="1"/>
                  </a:moveTo>
                  <a:cubicBezTo>
                    <a:pt x="1008" y="1"/>
                    <a:pt x="851" y="221"/>
                    <a:pt x="851" y="442"/>
                  </a:cubicBezTo>
                  <a:lnTo>
                    <a:pt x="851" y="726"/>
                  </a:lnTo>
                  <a:cubicBezTo>
                    <a:pt x="378" y="883"/>
                    <a:pt x="0" y="1356"/>
                    <a:pt x="0" y="1891"/>
                  </a:cubicBezTo>
                  <a:cubicBezTo>
                    <a:pt x="0" y="2584"/>
                    <a:pt x="567" y="2962"/>
                    <a:pt x="1008" y="3277"/>
                  </a:cubicBezTo>
                  <a:cubicBezTo>
                    <a:pt x="1323" y="3529"/>
                    <a:pt x="1670" y="3750"/>
                    <a:pt x="1670" y="4002"/>
                  </a:cubicBezTo>
                  <a:cubicBezTo>
                    <a:pt x="1670" y="4223"/>
                    <a:pt x="1481" y="4412"/>
                    <a:pt x="1229" y="4412"/>
                  </a:cubicBezTo>
                  <a:cubicBezTo>
                    <a:pt x="1008" y="4412"/>
                    <a:pt x="851" y="4223"/>
                    <a:pt x="851" y="4002"/>
                  </a:cubicBezTo>
                  <a:cubicBezTo>
                    <a:pt x="851" y="3750"/>
                    <a:pt x="630" y="3592"/>
                    <a:pt x="441" y="3592"/>
                  </a:cubicBezTo>
                  <a:cubicBezTo>
                    <a:pt x="221" y="3592"/>
                    <a:pt x="0" y="3781"/>
                    <a:pt x="0" y="4002"/>
                  </a:cubicBezTo>
                  <a:cubicBezTo>
                    <a:pt x="0" y="4538"/>
                    <a:pt x="378" y="4979"/>
                    <a:pt x="851" y="5168"/>
                  </a:cubicBezTo>
                  <a:lnTo>
                    <a:pt x="851" y="5451"/>
                  </a:lnTo>
                  <a:cubicBezTo>
                    <a:pt x="851" y="5672"/>
                    <a:pt x="1040" y="5892"/>
                    <a:pt x="1229" y="5892"/>
                  </a:cubicBezTo>
                  <a:cubicBezTo>
                    <a:pt x="1481" y="5829"/>
                    <a:pt x="1639" y="5640"/>
                    <a:pt x="1639" y="5451"/>
                  </a:cubicBezTo>
                  <a:lnTo>
                    <a:pt x="1639" y="5168"/>
                  </a:lnTo>
                  <a:cubicBezTo>
                    <a:pt x="2111" y="5010"/>
                    <a:pt x="2458" y="4538"/>
                    <a:pt x="2458" y="4002"/>
                  </a:cubicBezTo>
                  <a:cubicBezTo>
                    <a:pt x="2458" y="3309"/>
                    <a:pt x="1891" y="2931"/>
                    <a:pt x="1481" y="2616"/>
                  </a:cubicBezTo>
                  <a:cubicBezTo>
                    <a:pt x="1166" y="2364"/>
                    <a:pt x="788" y="2143"/>
                    <a:pt x="788" y="1891"/>
                  </a:cubicBezTo>
                  <a:cubicBezTo>
                    <a:pt x="788" y="1671"/>
                    <a:pt x="1008" y="1513"/>
                    <a:pt x="1197" y="1513"/>
                  </a:cubicBezTo>
                  <a:cubicBezTo>
                    <a:pt x="1418" y="1513"/>
                    <a:pt x="1639" y="1702"/>
                    <a:pt x="1639" y="1891"/>
                  </a:cubicBezTo>
                  <a:cubicBezTo>
                    <a:pt x="1639" y="2143"/>
                    <a:pt x="1828" y="2332"/>
                    <a:pt x="2017" y="2332"/>
                  </a:cubicBezTo>
                  <a:cubicBezTo>
                    <a:pt x="2269" y="2332"/>
                    <a:pt x="2458" y="2143"/>
                    <a:pt x="2458" y="1891"/>
                  </a:cubicBezTo>
                  <a:cubicBezTo>
                    <a:pt x="2458" y="1356"/>
                    <a:pt x="2111" y="915"/>
                    <a:pt x="1639" y="726"/>
                  </a:cubicBezTo>
                  <a:lnTo>
                    <a:pt x="1639" y="442"/>
                  </a:lnTo>
                  <a:cubicBezTo>
                    <a:pt x="1639" y="221"/>
                    <a:pt x="1418" y="1"/>
                    <a:pt x="122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9150;p75">
              <a:extLst>
                <a:ext uri="{FF2B5EF4-FFF2-40B4-BE49-F238E27FC236}">
                  <a16:creationId xmlns:a16="http://schemas.microsoft.com/office/drawing/2014/main" id="{1B13B6D5-C10E-6BDA-1D8D-145CCA5689DB}"/>
                </a:ext>
              </a:extLst>
            </p:cNvPr>
            <p:cNvSpPr/>
            <p:nvPr/>
          </p:nvSpPr>
          <p:spPr>
            <a:xfrm>
              <a:off x="-64343900" y="2282125"/>
              <a:ext cx="207150" cy="316000"/>
            </a:xfrm>
            <a:custGeom>
              <a:avLst/>
              <a:gdLst/>
              <a:ahLst/>
              <a:cxnLst/>
              <a:rect l="l" t="t" r="r" b="b"/>
              <a:pathLst>
                <a:path w="8286" h="12640" extrusionOk="0">
                  <a:moveTo>
                    <a:pt x="4159" y="788"/>
                  </a:moveTo>
                  <a:cubicBezTo>
                    <a:pt x="5986" y="788"/>
                    <a:pt x="7467" y="2301"/>
                    <a:pt x="7467" y="4096"/>
                  </a:cubicBezTo>
                  <a:cubicBezTo>
                    <a:pt x="7467" y="5924"/>
                    <a:pt x="5986" y="7404"/>
                    <a:pt x="4159" y="7404"/>
                  </a:cubicBezTo>
                  <a:cubicBezTo>
                    <a:pt x="2300" y="7404"/>
                    <a:pt x="851" y="5924"/>
                    <a:pt x="851" y="4096"/>
                  </a:cubicBezTo>
                  <a:cubicBezTo>
                    <a:pt x="851" y="2301"/>
                    <a:pt x="2363" y="788"/>
                    <a:pt x="4159" y="788"/>
                  </a:cubicBezTo>
                  <a:close/>
                  <a:moveTo>
                    <a:pt x="851" y="8917"/>
                  </a:moveTo>
                  <a:cubicBezTo>
                    <a:pt x="1513" y="8980"/>
                    <a:pt x="2206" y="9295"/>
                    <a:pt x="2773" y="9862"/>
                  </a:cubicBezTo>
                  <a:cubicBezTo>
                    <a:pt x="3340" y="10429"/>
                    <a:pt x="3655" y="11122"/>
                    <a:pt x="3718" y="11784"/>
                  </a:cubicBezTo>
                  <a:cubicBezTo>
                    <a:pt x="3056" y="11689"/>
                    <a:pt x="2395" y="11374"/>
                    <a:pt x="1796" y="10838"/>
                  </a:cubicBezTo>
                  <a:cubicBezTo>
                    <a:pt x="1261" y="10271"/>
                    <a:pt x="945" y="9578"/>
                    <a:pt x="851" y="8917"/>
                  </a:cubicBezTo>
                  <a:close/>
                  <a:moveTo>
                    <a:pt x="7467" y="8917"/>
                  </a:moveTo>
                  <a:lnTo>
                    <a:pt x="7467" y="8917"/>
                  </a:lnTo>
                  <a:cubicBezTo>
                    <a:pt x="7404" y="9578"/>
                    <a:pt x="7089" y="10240"/>
                    <a:pt x="6522" y="10838"/>
                  </a:cubicBezTo>
                  <a:cubicBezTo>
                    <a:pt x="5923" y="11374"/>
                    <a:pt x="5262" y="11689"/>
                    <a:pt x="4600" y="11784"/>
                  </a:cubicBezTo>
                  <a:cubicBezTo>
                    <a:pt x="4663" y="11122"/>
                    <a:pt x="4947" y="10429"/>
                    <a:pt x="5545" y="9862"/>
                  </a:cubicBezTo>
                  <a:cubicBezTo>
                    <a:pt x="6081" y="9295"/>
                    <a:pt x="6805" y="8980"/>
                    <a:pt x="7467" y="8917"/>
                  </a:cubicBezTo>
                  <a:close/>
                  <a:moveTo>
                    <a:pt x="4159" y="1"/>
                  </a:moveTo>
                  <a:cubicBezTo>
                    <a:pt x="1891" y="1"/>
                    <a:pt x="32" y="1860"/>
                    <a:pt x="32" y="4128"/>
                  </a:cubicBezTo>
                  <a:cubicBezTo>
                    <a:pt x="32" y="6270"/>
                    <a:pt x="1670" y="8034"/>
                    <a:pt x="3781" y="8223"/>
                  </a:cubicBezTo>
                  <a:lnTo>
                    <a:pt x="3781" y="9736"/>
                  </a:lnTo>
                  <a:cubicBezTo>
                    <a:pt x="3623" y="9578"/>
                    <a:pt x="3497" y="9421"/>
                    <a:pt x="3371" y="9295"/>
                  </a:cubicBezTo>
                  <a:cubicBezTo>
                    <a:pt x="2584" y="8507"/>
                    <a:pt x="1576" y="8066"/>
                    <a:pt x="410" y="8066"/>
                  </a:cubicBezTo>
                  <a:cubicBezTo>
                    <a:pt x="189" y="8066"/>
                    <a:pt x="32" y="8287"/>
                    <a:pt x="32" y="8476"/>
                  </a:cubicBezTo>
                  <a:cubicBezTo>
                    <a:pt x="0" y="9578"/>
                    <a:pt x="410" y="10649"/>
                    <a:pt x="1261" y="11437"/>
                  </a:cubicBezTo>
                  <a:cubicBezTo>
                    <a:pt x="2048" y="12225"/>
                    <a:pt x="3056" y="12634"/>
                    <a:pt x="4096" y="12634"/>
                  </a:cubicBezTo>
                  <a:lnTo>
                    <a:pt x="4159" y="12634"/>
                  </a:lnTo>
                  <a:cubicBezTo>
                    <a:pt x="4225" y="12638"/>
                    <a:pt x="4290" y="12640"/>
                    <a:pt x="4355" y="12640"/>
                  </a:cubicBezTo>
                  <a:cubicBezTo>
                    <a:pt x="5385" y="12640"/>
                    <a:pt x="6348" y="12178"/>
                    <a:pt x="7089" y="11437"/>
                  </a:cubicBezTo>
                  <a:cubicBezTo>
                    <a:pt x="7877" y="10649"/>
                    <a:pt x="8286" y="9610"/>
                    <a:pt x="8286" y="8476"/>
                  </a:cubicBezTo>
                  <a:cubicBezTo>
                    <a:pt x="8286" y="8223"/>
                    <a:pt x="8097" y="8066"/>
                    <a:pt x="7908" y="8066"/>
                  </a:cubicBezTo>
                  <a:cubicBezTo>
                    <a:pt x="7872" y="8065"/>
                    <a:pt x="7837" y="8064"/>
                    <a:pt x="7801" y="8064"/>
                  </a:cubicBezTo>
                  <a:cubicBezTo>
                    <a:pt x="6709" y="8064"/>
                    <a:pt x="5709" y="8532"/>
                    <a:pt x="4947" y="9295"/>
                  </a:cubicBezTo>
                  <a:cubicBezTo>
                    <a:pt x="4821" y="9452"/>
                    <a:pt x="4663" y="9578"/>
                    <a:pt x="4569" y="9736"/>
                  </a:cubicBezTo>
                  <a:lnTo>
                    <a:pt x="4569" y="8223"/>
                  </a:lnTo>
                  <a:cubicBezTo>
                    <a:pt x="6648" y="8034"/>
                    <a:pt x="8286" y="6270"/>
                    <a:pt x="8286" y="4128"/>
                  </a:cubicBezTo>
                  <a:cubicBezTo>
                    <a:pt x="8286" y="1860"/>
                    <a:pt x="6459" y="1"/>
                    <a:pt x="415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23803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4">
          <a:extLst>
            <a:ext uri="{FF2B5EF4-FFF2-40B4-BE49-F238E27FC236}">
              <a16:creationId xmlns:a16="http://schemas.microsoft.com/office/drawing/2014/main" id="{FE7587A2-8D55-0CE4-B754-CDAB5348C27C}"/>
            </a:ext>
          </a:extLst>
        </p:cNvPr>
        <p:cNvGrpSpPr/>
        <p:nvPr/>
      </p:nvGrpSpPr>
      <p:grpSpPr>
        <a:xfrm>
          <a:off x="0" y="0"/>
          <a:ext cx="0" cy="0"/>
          <a:chOff x="0" y="0"/>
          <a:chExt cx="0" cy="0"/>
        </a:xfrm>
      </p:grpSpPr>
      <p:sp>
        <p:nvSpPr>
          <p:cNvPr id="12" name="Google Shape;351;p36">
            <a:extLst>
              <a:ext uri="{FF2B5EF4-FFF2-40B4-BE49-F238E27FC236}">
                <a16:creationId xmlns:a16="http://schemas.microsoft.com/office/drawing/2014/main" id="{9A1470E4-B9CC-B8DB-34CE-063814E5ED6B}"/>
              </a:ext>
            </a:extLst>
          </p:cNvPr>
          <p:cNvSpPr txBox="1">
            <a:spLocks noGrp="1"/>
          </p:cNvSpPr>
          <p:nvPr/>
        </p:nvSpPr>
        <p:spPr>
          <a:xfrm>
            <a:off x="255756" y="59753"/>
            <a:ext cx="6710976"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GFS Didot"/>
              <a:buNone/>
              <a:defRPr sz="3000" b="1" i="0" u="none" strike="noStrike" cap="none">
                <a:solidFill>
                  <a:schemeClr val="dk1"/>
                </a:solidFill>
                <a:latin typeface="GFS Didot"/>
                <a:ea typeface="GFS Didot"/>
                <a:cs typeface="GFS Didot"/>
                <a:sym typeface="GFS Didot"/>
              </a:defRPr>
            </a:lvl1pPr>
            <a:lvl2pPr marR="0" lvl="1"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2pPr>
            <a:lvl3pPr marR="0" lvl="2"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3pPr>
            <a:lvl4pPr marR="0" lvl="3"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4pPr>
            <a:lvl5pPr marR="0" lvl="4"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5pPr>
            <a:lvl6pPr marR="0" lvl="5"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6pPr>
            <a:lvl7pPr marR="0" lvl="6"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7pPr>
            <a:lvl8pPr marR="0" lvl="7"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8pPr>
            <a:lvl9pPr marR="0" lvl="8"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9pPr>
          </a:lstStyle>
          <a:p>
            <a:r>
              <a:rPr lang="it-IT" sz="2400" dirty="0">
                <a:latin typeface="+mj-lt"/>
              </a:rPr>
              <a:t>Situația economică în Regiunea Centru</a:t>
            </a:r>
            <a:endParaRPr lang="ro-RO" sz="2400" dirty="0">
              <a:latin typeface="+mj-lt"/>
            </a:endParaRPr>
          </a:p>
        </p:txBody>
      </p:sp>
      <p:sp>
        <p:nvSpPr>
          <p:cNvPr id="17" name="CasetăText 16">
            <a:extLst>
              <a:ext uri="{FF2B5EF4-FFF2-40B4-BE49-F238E27FC236}">
                <a16:creationId xmlns:a16="http://schemas.microsoft.com/office/drawing/2014/main" id="{C6FD6812-C14F-9932-5AD1-B9FEC09B2D41}"/>
              </a:ext>
            </a:extLst>
          </p:cNvPr>
          <p:cNvSpPr txBox="1"/>
          <p:nvPr/>
        </p:nvSpPr>
        <p:spPr>
          <a:xfrm>
            <a:off x="-65395" y="3815910"/>
            <a:ext cx="4292058" cy="275204"/>
          </a:xfrm>
          <a:prstGeom prst="rect">
            <a:avLst/>
          </a:prstGeom>
          <a:noFill/>
        </p:spPr>
        <p:txBody>
          <a:bodyPr wrap="square">
            <a:spAutoFit/>
          </a:bodyPr>
          <a:lstStyle/>
          <a:p>
            <a:pPr marL="304800" marR="0" algn="ctr">
              <a:lnSpc>
                <a:spcPct val="150000"/>
              </a:lnSpc>
              <a:buNone/>
              <a:tabLst>
                <a:tab pos="762000" algn="l"/>
                <a:tab pos="5937885" algn="r"/>
              </a:tabLst>
            </a:pPr>
            <a:r>
              <a:rPr lang="ro-RO" sz="900" i="1" kern="100" dirty="0">
                <a:solidFill>
                  <a:schemeClr val="tx1"/>
                </a:solidFill>
                <a:effectLst/>
                <a:latin typeface="Times New Roman" panose="02020603050405020304" pitchFamily="18" charset="0"/>
                <a:ea typeface="Aptos" panose="020B0004020202020204" pitchFamily="34" charset="0"/>
              </a:rPr>
              <a:t>Figura 5. Corelația între rata șomajului și rata de ocupare a resurselor de muncă</a:t>
            </a:r>
          </a:p>
        </p:txBody>
      </p:sp>
      <p:sp>
        <p:nvSpPr>
          <p:cNvPr id="18" name="Google Shape;346;p36">
            <a:extLst>
              <a:ext uri="{FF2B5EF4-FFF2-40B4-BE49-F238E27FC236}">
                <a16:creationId xmlns:a16="http://schemas.microsoft.com/office/drawing/2014/main" id="{A7BBB204-271A-7CB0-BFDA-9F171AB0078D}"/>
              </a:ext>
            </a:extLst>
          </p:cNvPr>
          <p:cNvSpPr txBox="1">
            <a:spLocks/>
          </p:cNvSpPr>
          <p:nvPr/>
        </p:nvSpPr>
        <p:spPr>
          <a:xfrm>
            <a:off x="255756" y="4131862"/>
            <a:ext cx="5828324" cy="10769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0" indent="0" algn="just">
              <a:buClr>
                <a:schemeClr val="tx1"/>
              </a:buClr>
              <a:buSzPts val="1100"/>
            </a:pPr>
            <a:r>
              <a:rPr lang="ro-RO" sz="1200" dirty="0"/>
              <a:t>Diferențele salariale se corelează cu niveluri relativ mai ridicate ale șomajului și cu rate de ocupare mai modeste, sugerând o utilizare mai puțin eficientă a resurselor umane disponibile. </a:t>
            </a:r>
          </a:p>
        </p:txBody>
      </p:sp>
      <p:pic>
        <p:nvPicPr>
          <p:cNvPr id="3" name="Picture 5">
            <a:extLst>
              <a:ext uri="{FF2B5EF4-FFF2-40B4-BE49-F238E27FC236}">
                <a16:creationId xmlns:a16="http://schemas.microsoft.com/office/drawing/2014/main" id="{FFB31446-79FD-67D7-8252-28725AE3F05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2098" y="781760"/>
            <a:ext cx="3784032" cy="3080590"/>
          </a:xfrm>
          <a:prstGeom prst="rect">
            <a:avLst/>
          </a:prstGeom>
          <a:ln>
            <a:noFill/>
          </a:ln>
          <a:effectLst>
            <a:outerShdw blurRad="292100" dist="139700" dir="2700000" algn="tl" rotWithShape="0">
              <a:srgbClr val="333333">
                <a:alpha val="65000"/>
              </a:srgbClr>
            </a:outerShdw>
          </a:effectLst>
        </p:spPr>
      </p:pic>
      <p:pic>
        <p:nvPicPr>
          <p:cNvPr id="4" name="Picture 11">
            <a:extLst>
              <a:ext uri="{FF2B5EF4-FFF2-40B4-BE49-F238E27FC236}">
                <a16:creationId xmlns:a16="http://schemas.microsoft.com/office/drawing/2014/main" id="{35C06D57-9FCE-47F4-6698-518C4D13535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317195" y="781735"/>
            <a:ext cx="4637794" cy="3080615"/>
          </a:xfrm>
          <a:prstGeom prst="rect">
            <a:avLst/>
          </a:prstGeom>
          <a:ln>
            <a:noFill/>
          </a:ln>
          <a:effectLst>
            <a:outerShdw blurRad="292100" dist="139700" dir="2700000" algn="tl" rotWithShape="0">
              <a:srgbClr val="333333">
                <a:alpha val="65000"/>
              </a:srgbClr>
            </a:outerShdw>
          </a:effectLst>
        </p:spPr>
      </p:pic>
      <p:sp>
        <p:nvSpPr>
          <p:cNvPr id="7" name="CasetăText 6">
            <a:extLst>
              <a:ext uri="{FF2B5EF4-FFF2-40B4-BE49-F238E27FC236}">
                <a16:creationId xmlns:a16="http://schemas.microsoft.com/office/drawing/2014/main" id="{548AC78D-285B-E49A-A87D-A40BE2F3A2B5}"/>
              </a:ext>
            </a:extLst>
          </p:cNvPr>
          <p:cNvSpPr txBox="1"/>
          <p:nvPr/>
        </p:nvSpPr>
        <p:spPr>
          <a:xfrm>
            <a:off x="3941303" y="3812230"/>
            <a:ext cx="5013686" cy="275204"/>
          </a:xfrm>
          <a:prstGeom prst="rect">
            <a:avLst/>
          </a:prstGeom>
          <a:noFill/>
        </p:spPr>
        <p:txBody>
          <a:bodyPr wrap="square">
            <a:spAutoFit/>
          </a:bodyPr>
          <a:lstStyle/>
          <a:p>
            <a:pPr marL="304800" algn="ctr">
              <a:lnSpc>
                <a:spcPct val="150000"/>
              </a:lnSpc>
              <a:tabLst>
                <a:tab pos="762000" algn="l"/>
                <a:tab pos="5937885" algn="r"/>
              </a:tabLst>
            </a:pPr>
            <a:r>
              <a:rPr lang="ro-RO" sz="900" i="1" kern="100" dirty="0">
                <a:solidFill>
                  <a:schemeClr val="tx1"/>
                </a:solidFill>
                <a:latin typeface="Times New Roman" panose="02020603050405020304" pitchFamily="18" charset="0"/>
                <a:ea typeface="Aptos" panose="020B0004020202020204" pitchFamily="34" charset="0"/>
              </a:rPr>
              <a:t>Figura 6. Hartă Câștigul salarial mediu net în anul 2023 pentru Regiunea Centru</a:t>
            </a:r>
          </a:p>
        </p:txBody>
      </p:sp>
      <p:grpSp>
        <p:nvGrpSpPr>
          <p:cNvPr id="2" name="Google Shape;9148;p75">
            <a:extLst>
              <a:ext uri="{FF2B5EF4-FFF2-40B4-BE49-F238E27FC236}">
                <a16:creationId xmlns:a16="http://schemas.microsoft.com/office/drawing/2014/main" id="{293B8FD2-30F4-7E16-9DBE-C17AEB2D1F8F}"/>
              </a:ext>
            </a:extLst>
          </p:cNvPr>
          <p:cNvGrpSpPr/>
          <p:nvPr/>
        </p:nvGrpSpPr>
        <p:grpSpPr>
          <a:xfrm>
            <a:off x="8216796" y="59753"/>
            <a:ext cx="239610" cy="365517"/>
            <a:chOff x="-64343900" y="2282125"/>
            <a:chExt cx="207150" cy="316000"/>
          </a:xfrm>
          <a:solidFill>
            <a:schemeClr val="tx2">
              <a:lumMod val="50000"/>
            </a:schemeClr>
          </a:solidFill>
        </p:grpSpPr>
        <p:sp>
          <p:nvSpPr>
            <p:cNvPr id="5" name="Google Shape;9149;p75">
              <a:extLst>
                <a:ext uri="{FF2B5EF4-FFF2-40B4-BE49-F238E27FC236}">
                  <a16:creationId xmlns:a16="http://schemas.microsoft.com/office/drawing/2014/main" id="{52ADB744-EE12-F28A-243E-BE10634BE6E1}"/>
                </a:ext>
              </a:extLst>
            </p:cNvPr>
            <p:cNvSpPr/>
            <p:nvPr/>
          </p:nvSpPr>
          <p:spPr>
            <a:xfrm>
              <a:off x="-64270650" y="2310475"/>
              <a:ext cx="61450" cy="147325"/>
            </a:xfrm>
            <a:custGeom>
              <a:avLst/>
              <a:gdLst/>
              <a:ahLst/>
              <a:cxnLst/>
              <a:rect l="l" t="t" r="r" b="b"/>
              <a:pathLst>
                <a:path w="2458" h="5893" extrusionOk="0">
                  <a:moveTo>
                    <a:pt x="1229" y="1"/>
                  </a:moveTo>
                  <a:cubicBezTo>
                    <a:pt x="1008" y="1"/>
                    <a:pt x="851" y="221"/>
                    <a:pt x="851" y="442"/>
                  </a:cubicBezTo>
                  <a:lnTo>
                    <a:pt x="851" y="726"/>
                  </a:lnTo>
                  <a:cubicBezTo>
                    <a:pt x="378" y="883"/>
                    <a:pt x="0" y="1356"/>
                    <a:pt x="0" y="1891"/>
                  </a:cubicBezTo>
                  <a:cubicBezTo>
                    <a:pt x="0" y="2584"/>
                    <a:pt x="567" y="2962"/>
                    <a:pt x="1008" y="3277"/>
                  </a:cubicBezTo>
                  <a:cubicBezTo>
                    <a:pt x="1323" y="3529"/>
                    <a:pt x="1670" y="3750"/>
                    <a:pt x="1670" y="4002"/>
                  </a:cubicBezTo>
                  <a:cubicBezTo>
                    <a:pt x="1670" y="4223"/>
                    <a:pt x="1481" y="4412"/>
                    <a:pt x="1229" y="4412"/>
                  </a:cubicBezTo>
                  <a:cubicBezTo>
                    <a:pt x="1008" y="4412"/>
                    <a:pt x="851" y="4223"/>
                    <a:pt x="851" y="4002"/>
                  </a:cubicBezTo>
                  <a:cubicBezTo>
                    <a:pt x="851" y="3750"/>
                    <a:pt x="630" y="3592"/>
                    <a:pt x="441" y="3592"/>
                  </a:cubicBezTo>
                  <a:cubicBezTo>
                    <a:pt x="221" y="3592"/>
                    <a:pt x="0" y="3781"/>
                    <a:pt x="0" y="4002"/>
                  </a:cubicBezTo>
                  <a:cubicBezTo>
                    <a:pt x="0" y="4538"/>
                    <a:pt x="378" y="4979"/>
                    <a:pt x="851" y="5168"/>
                  </a:cubicBezTo>
                  <a:lnTo>
                    <a:pt x="851" y="5451"/>
                  </a:lnTo>
                  <a:cubicBezTo>
                    <a:pt x="851" y="5672"/>
                    <a:pt x="1040" y="5892"/>
                    <a:pt x="1229" y="5892"/>
                  </a:cubicBezTo>
                  <a:cubicBezTo>
                    <a:pt x="1481" y="5829"/>
                    <a:pt x="1639" y="5640"/>
                    <a:pt x="1639" y="5451"/>
                  </a:cubicBezTo>
                  <a:lnTo>
                    <a:pt x="1639" y="5168"/>
                  </a:lnTo>
                  <a:cubicBezTo>
                    <a:pt x="2111" y="5010"/>
                    <a:pt x="2458" y="4538"/>
                    <a:pt x="2458" y="4002"/>
                  </a:cubicBezTo>
                  <a:cubicBezTo>
                    <a:pt x="2458" y="3309"/>
                    <a:pt x="1891" y="2931"/>
                    <a:pt x="1481" y="2616"/>
                  </a:cubicBezTo>
                  <a:cubicBezTo>
                    <a:pt x="1166" y="2364"/>
                    <a:pt x="788" y="2143"/>
                    <a:pt x="788" y="1891"/>
                  </a:cubicBezTo>
                  <a:cubicBezTo>
                    <a:pt x="788" y="1671"/>
                    <a:pt x="1008" y="1513"/>
                    <a:pt x="1197" y="1513"/>
                  </a:cubicBezTo>
                  <a:cubicBezTo>
                    <a:pt x="1418" y="1513"/>
                    <a:pt x="1639" y="1702"/>
                    <a:pt x="1639" y="1891"/>
                  </a:cubicBezTo>
                  <a:cubicBezTo>
                    <a:pt x="1639" y="2143"/>
                    <a:pt x="1828" y="2332"/>
                    <a:pt x="2017" y="2332"/>
                  </a:cubicBezTo>
                  <a:cubicBezTo>
                    <a:pt x="2269" y="2332"/>
                    <a:pt x="2458" y="2143"/>
                    <a:pt x="2458" y="1891"/>
                  </a:cubicBezTo>
                  <a:cubicBezTo>
                    <a:pt x="2458" y="1356"/>
                    <a:pt x="2111" y="915"/>
                    <a:pt x="1639" y="726"/>
                  </a:cubicBezTo>
                  <a:lnTo>
                    <a:pt x="1639" y="442"/>
                  </a:lnTo>
                  <a:cubicBezTo>
                    <a:pt x="1639" y="221"/>
                    <a:pt x="1418" y="1"/>
                    <a:pt x="122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150;p75">
              <a:extLst>
                <a:ext uri="{FF2B5EF4-FFF2-40B4-BE49-F238E27FC236}">
                  <a16:creationId xmlns:a16="http://schemas.microsoft.com/office/drawing/2014/main" id="{EFDFC25F-5EAC-CF63-F30E-DC4727ADF5F0}"/>
                </a:ext>
              </a:extLst>
            </p:cNvPr>
            <p:cNvSpPr/>
            <p:nvPr/>
          </p:nvSpPr>
          <p:spPr>
            <a:xfrm>
              <a:off x="-64343900" y="2282125"/>
              <a:ext cx="207150" cy="316000"/>
            </a:xfrm>
            <a:custGeom>
              <a:avLst/>
              <a:gdLst/>
              <a:ahLst/>
              <a:cxnLst/>
              <a:rect l="l" t="t" r="r" b="b"/>
              <a:pathLst>
                <a:path w="8286" h="12640" extrusionOk="0">
                  <a:moveTo>
                    <a:pt x="4159" y="788"/>
                  </a:moveTo>
                  <a:cubicBezTo>
                    <a:pt x="5986" y="788"/>
                    <a:pt x="7467" y="2301"/>
                    <a:pt x="7467" y="4096"/>
                  </a:cubicBezTo>
                  <a:cubicBezTo>
                    <a:pt x="7467" y="5924"/>
                    <a:pt x="5986" y="7404"/>
                    <a:pt x="4159" y="7404"/>
                  </a:cubicBezTo>
                  <a:cubicBezTo>
                    <a:pt x="2300" y="7404"/>
                    <a:pt x="851" y="5924"/>
                    <a:pt x="851" y="4096"/>
                  </a:cubicBezTo>
                  <a:cubicBezTo>
                    <a:pt x="851" y="2301"/>
                    <a:pt x="2363" y="788"/>
                    <a:pt x="4159" y="788"/>
                  </a:cubicBezTo>
                  <a:close/>
                  <a:moveTo>
                    <a:pt x="851" y="8917"/>
                  </a:moveTo>
                  <a:cubicBezTo>
                    <a:pt x="1513" y="8980"/>
                    <a:pt x="2206" y="9295"/>
                    <a:pt x="2773" y="9862"/>
                  </a:cubicBezTo>
                  <a:cubicBezTo>
                    <a:pt x="3340" y="10429"/>
                    <a:pt x="3655" y="11122"/>
                    <a:pt x="3718" y="11784"/>
                  </a:cubicBezTo>
                  <a:cubicBezTo>
                    <a:pt x="3056" y="11689"/>
                    <a:pt x="2395" y="11374"/>
                    <a:pt x="1796" y="10838"/>
                  </a:cubicBezTo>
                  <a:cubicBezTo>
                    <a:pt x="1261" y="10271"/>
                    <a:pt x="945" y="9578"/>
                    <a:pt x="851" y="8917"/>
                  </a:cubicBezTo>
                  <a:close/>
                  <a:moveTo>
                    <a:pt x="7467" y="8917"/>
                  </a:moveTo>
                  <a:lnTo>
                    <a:pt x="7467" y="8917"/>
                  </a:lnTo>
                  <a:cubicBezTo>
                    <a:pt x="7404" y="9578"/>
                    <a:pt x="7089" y="10240"/>
                    <a:pt x="6522" y="10838"/>
                  </a:cubicBezTo>
                  <a:cubicBezTo>
                    <a:pt x="5923" y="11374"/>
                    <a:pt x="5262" y="11689"/>
                    <a:pt x="4600" y="11784"/>
                  </a:cubicBezTo>
                  <a:cubicBezTo>
                    <a:pt x="4663" y="11122"/>
                    <a:pt x="4947" y="10429"/>
                    <a:pt x="5545" y="9862"/>
                  </a:cubicBezTo>
                  <a:cubicBezTo>
                    <a:pt x="6081" y="9295"/>
                    <a:pt x="6805" y="8980"/>
                    <a:pt x="7467" y="8917"/>
                  </a:cubicBezTo>
                  <a:close/>
                  <a:moveTo>
                    <a:pt x="4159" y="1"/>
                  </a:moveTo>
                  <a:cubicBezTo>
                    <a:pt x="1891" y="1"/>
                    <a:pt x="32" y="1860"/>
                    <a:pt x="32" y="4128"/>
                  </a:cubicBezTo>
                  <a:cubicBezTo>
                    <a:pt x="32" y="6270"/>
                    <a:pt x="1670" y="8034"/>
                    <a:pt x="3781" y="8223"/>
                  </a:cubicBezTo>
                  <a:lnTo>
                    <a:pt x="3781" y="9736"/>
                  </a:lnTo>
                  <a:cubicBezTo>
                    <a:pt x="3623" y="9578"/>
                    <a:pt x="3497" y="9421"/>
                    <a:pt x="3371" y="9295"/>
                  </a:cubicBezTo>
                  <a:cubicBezTo>
                    <a:pt x="2584" y="8507"/>
                    <a:pt x="1576" y="8066"/>
                    <a:pt x="410" y="8066"/>
                  </a:cubicBezTo>
                  <a:cubicBezTo>
                    <a:pt x="189" y="8066"/>
                    <a:pt x="32" y="8287"/>
                    <a:pt x="32" y="8476"/>
                  </a:cubicBezTo>
                  <a:cubicBezTo>
                    <a:pt x="0" y="9578"/>
                    <a:pt x="410" y="10649"/>
                    <a:pt x="1261" y="11437"/>
                  </a:cubicBezTo>
                  <a:cubicBezTo>
                    <a:pt x="2048" y="12225"/>
                    <a:pt x="3056" y="12634"/>
                    <a:pt x="4096" y="12634"/>
                  </a:cubicBezTo>
                  <a:lnTo>
                    <a:pt x="4159" y="12634"/>
                  </a:lnTo>
                  <a:cubicBezTo>
                    <a:pt x="4225" y="12638"/>
                    <a:pt x="4290" y="12640"/>
                    <a:pt x="4355" y="12640"/>
                  </a:cubicBezTo>
                  <a:cubicBezTo>
                    <a:pt x="5385" y="12640"/>
                    <a:pt x="6348" y="12178"/>
                    <a:pt x="7089" y="11437"/>
                  </a:cubicBezTo>
                  <a:cubicBezTo>
                    <a:pt x="7877" y="10649"/>
                    <a:pt x="8286" y="9610"/>
                    <a:pt x="8286" y="8476"/>
                  </a:cubicBezTo>
                  <a:cubicBezTo>
                    <a:pt x="8286" y="8223"/>
                    <a:pt x="8097" y="8066"/>
                    <a:pt x="7908" y="8066"/>
                  </a:cubicBezTo>
                  <a:cubicBezTo>
                    <a:pt x="7872" y="8065"/>
                    <a:pt x="7837" y="8064"/>
                    <a:pt x="7801" y="8064"/>
                  </a:cubicBezTo>
                  <a:cubicBezTo>
                    <a:pt x="6709" y="8064"/>
                    <a:pt x="5709" y="8532"/>
                    <a:pt x="4947" y="9295"/>
                  </a:cubicBezTo>
                  <a:cubicBezTo>
                    <a:pt x="4821" y="9452"/>
                    <a:pt x="4663" y="9578"/>
                    <a:pt x="4569" y="9736"/>
                  </a:cubicBezTo>
                  <a:lnTo>
                    <a:pt x="4569" y="8223"/>
                  </a:lnTo>
                  <a:cubicBezTo>
                    <a:pt x="6648" y="8034"/>
                    <a:pt x="8286" y="6270"/>
                    <a:pt x="8286" y="4128"/>
                  </a:cubicBezTo>
                  <a:cubicBezTo>
                    <a:pt x="8286" y="1860"/>
                    <a:pt x="6459" y="1"/>
                    <a:pt x="415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11219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4">
          <a:extLst>
            <a:ext uri="{FF2B5EF4-FFF2-40B4-BE49-F238E27FC236}">
              <a16:creationId xmlns:a16="http://schemas.microsoft.com/office/drawing/2014/main" id="{58B57993-2293-3D4F-255F-E88712C4C528}"/>
            </a:ext>
          </a:extLst>
        </p:cNvPr>
        <p:cNvGrpSpPr/>
        <p:nvPr/>
      </p:nvGrpSpPr>
      <p:grpSpPr>
        <a:xfrm>
          <a:off x="0" y="0"/>
          <a:ext cx="0" cy="0"/>
          <a:chOff x="0" y="0"/>
          <a:chExt cx="0" cy="0"/>
        </a:xfrm>
      </p:grpSpPr>
      <p:sp>
        <p:nvSpPr>
          <p:cNvPr id="12" name="Google Shape;351;p36">
            <a:extLst>
              <a:ext uri="{FF2B5EF4-FFF2-40B4-BE49-F238E27FC236}">
                <a16:creationId xmlns:a16="http://schemas.microsoft.com/office/drawing/2014/main" id="{844C4425-78D7-62C6-7129-A75230B0E737}"/>
              </a:ext>
            </a:extLst>
          </p:cNvPr>
          <p:cNvSpPr txBox="1">
            <a:spLocks noGrp="1"/>
          </p:cNvSpPr>
          <p:nvPr/>
        </p:nvSpPr>
        <p:spPr>
          <a:xfrm>
            <a:off x="255756" y="59753"/>
            <a:ext cx="6710976"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GFS Didot"/>
              <a:buNone/>
              <a:defRPr sz="3000" b="1" i="0" u="none" strike="noStrike" cap="none">
                <a:solidFill>
                  <a:schemeClr val="dk1"/>
                </a:solidFill>
                <a:latin typeface="GFS Didot"/>
                <a:ea typeface="GFS Didot"/>
                <a:cs typeface="GFS Didot"/>
                <a:sym typeface="GFS Didot"/>
              </a:defRPr>
            </a:lvl1pPr>
            <a:lvl2pPr marR="0" lvl="1"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2pPr>
            <a:lvl3pPr marR="0" lvl="2"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3pPr>
            <a:lvl4pPr marR="0" lvl="3"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4pPr>
            <a:lvl5pPr marR="0" lvl="4"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5pPr>
            <a:lvl6pPr marR="0" lvl="5"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6pPr>
            <a:lvl7pPr marR="0" lvl="6"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7pPr>
            <a:lvl8pPr marR="0" lvl="7"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8pPr>
            <a:lvl9pPr marR="0" lvl="8"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9pPr>
          </a:lstStyle>
          <a:p>
            <a:r>
              <a:rPr lang="it-IT" sz="2400" dirty="0">
                <a:latin typeface="+mj-lt"/>
              </a:rPr>
              <a:t>Situația economică în Regiunea Centru</a:t>
            </a:r>
            <a:endParaRPr lang="ro-RO" sz="2400" dirty="0">
              <a:latin typeface="+mj-lt"/>
            </a:endParaRPr>
          </a:p>
        </p:txBody>
      </p:sp>
      <p:sp>
        <p:nvSpPr>
          <p:cNvPr id="17" name="CasetăText 16">
            <a:extLst>
              <a:ext uri="{FF2B5EF4-FFF2-40B4-BE49-F238E27FC236}">
                <a16:creationId xmlns:a16="http://schemas.microsoft.com/office/drawing/2014/main" id="{DAA06AD9-9C79-1E7B-ADBE-8DC53F8AB802}"/>
              </a:ext>
            </a:extLst>
          </p:cNvPr>
          <p:cNvSpPr txBox="1"/>
          <p:nvPr/>
        </p:nvSpPr>
        <p:spPr>
          <a:xfrm>
            <a:off x="-205817" y="3542864"/>
            <a:ext cx="4292058" cy="275204"/>
          </a:xfrm>
          <a:prstGeom prst="rect">
            <a:avLst/>
          </a:prstGeom>
          <a:noFill/>
        </p:spPr>
        <p:txBody>
          <a:bodyPr wrap="square">
            <a:spAutoFit/>
          </a:bodyPr>
          <a:lstStyle/>
          <a:p>
            <a:pPr marL="304800" marR="0" algn="ctr">
              <a:lnSpc>
                <a:spcPct val="150000"/>
              </a:lnSpc>
              <a:buNone/>
              <a:tabLst>
                <a:tab pos="762000" algn="l"/>
                <a:tab pos="5937885" algn="r"/>
              </a:tabLst>
            </a:pPr>
            <a:r>
              <a:rPr lang="ro-RO" sz="900" i="1" kern="100" dirty="0">
                <a:solidFill>
                  <a:schemeClr val="tx1"/>
                </a:solidFill>
                <a:effectLst/>
                <a:latin typeface="Times New Roman" panose="02020603050405020304" pitchFamily="18" charset="0"/>
                <a:ea typeface="Aptos" panose="020B0004020202020204" pitchFamily="34" charset="0"/>
              </a:rPr>
              <a:t>Figura </a:t>
            </a:r>
            <a:r>
              <a:rPr lang="en-US" sz="900" i="1" kern="100" dirty="0">
                <a:solidFill>
                  <a:schemeClr val="tx1"/>
                </a:solidFill>
                <a:effectLst/>
                <a:latin typeface="Times New Roman" panose="02020603050405020304" pitchFamily="18" charset="0"/>
                <a:ea typeface="Aptos" panose="020B0004020202020204" pitchFamily="34" charset="0"/>
              </a:rPr>
              <a:t>7</a:t>
            </a:r>
            <a:r>
              <a:rPr lang="ro-RO" sz="900" i="1" kern="100" dirty="0">
                <a:solidFill>
                  <a:schemeClr val="tx1"/>
                </a:solidFill>
                <a:effectLst/>
                <a:latin typeface="Times New Roman" panose="02020603050405020304" pitchFamily="18" charset="0"/>
                <a:ea typeface="Aptos" panose="020B0004020202020204" pitchFamily="34" charset="0"/>
              </a:rPr>
              <a:t>. Harta de căldură (</a:t>
            </a:r>
            <a:r>
              <a:rPr lang="ro-RO" sz="900" i="1" kern="100" dirty="0" err="1">
                <a:solidFill>
                  <a:schemeClr val="tx1"/>
                </a:solidFill>
                <a:effectLst/>
                <a:latin typeface="Times New Roman" panose="02020603050405020304" pitchFamily="18" charset="0"/>
                <a:ea typeface="Aptos" panose="020B0004020202020204" pitchFamily="34" charset="0"/>
              </a:rPr>
              <a:t>heatmap</a:t>
            </a:r>
            <a:r>
              <a:rPr lang="ro-RO" sz="900" i="1" kern="100" dirty="0">
                <a:solidFill>
                  <a:schemeClr val="tx1"/>
                </a:solidFill>
                <a:effectLst/>
                <a:latin typeface="Times New Roman" panose="02020603050405020304" pitchFamily="18" charset="0"/>
                <a:ea typeface="Aptos" panose="020B0004020202020204" pitchFamily="34" charset="0"/>
              </a:rPr>
              <a:t>) pentru rata șomajului (2010-2022)</a:t>
            </a:r>
          </a:p>
        </p:txBody>
      </p:sp>
      <p:sp>
        <p:nvSpPr>
          <p:cNvPr id="18" name="Google Shape;346;p36">
            <a:extLst>
              <a:ext uri="{FF2B5EF4-FFF2-40B4-BE49-F238E27FC236}">
                <a16:creationId xmlns:a16="http://schemas.microsoft.com/office/drawing/2014/main" id="{E546DAA3-C181-ABB4-CFA5-F21FDD2AD273}"/>
              </a:ext>
            </a:extLst>
          </p:cNvPr>
          <p:cNvSpPr txBox="1">
            <a:spLocks/>
          </p:cNvSpPr>
          <p:nvPr/>
        </p:nvSpPr>
        <p:spPr>
          <a:xfrm>
            <a:off x="139203" y="3896037"/>
            <a:ext cx="7806529" cy="9407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0" indent="0" algn="just">
              <a:buClr>
                <a:schemeClr val="tx1"/>
              </a:buClr>
              <a:buSzPts val="1100"/>
            </a:pPr>
            <a:r>
              <a:rPr lang="en-US" sz="1200" dirty="0"/>
              <a:t>D</a:t>
            </a:r>
            <a:r>
              <a:rPr lang="ro-RO" sz="1200" dirty="0" err="1"/>
              <a:t>iferența</a:t>
            </a:r>
            <a:r>
              <a:rPr lang="ro-RO" sz="1200" dirty="0"/>
              <a:t> economică dintre județele performante și cele confruntate cu provocări structurale persistente s-a accentuat de-a lungul perioadei analizate. Această divergență reflectă capacități diferite de adaptare la transformările economice contemporane, inclusiv la schimbările din structura cererii de pe piața muncii, la nivelul investițiilor și la ritmul de adoptare a tehnologiilor mai avansate.</a:t>
            </a:r>
          </a:p>
        </p:txBody>
      </p:sp>
      <p:sp>
        <p:nvSpPr>
          <p:cNvPr id="7" name="CasetăText 6">
            <a:extLst>
              <a:ext uri="{FF2B5EF4-FFF2-40B4-BE49-F238E27FC236}">
                <a16:creationId xmlns:a16="http://schemas.microsoft.com/office/drawing/2014/main" id="{5EA95EF6-96A4-0AA1-F205-51D5D1825FE4}"/>
              </a:ext>
            </a:extLst>
          </p:cNvPr>
          <p:cNvSpPr txBox="1"/>
          <p:nvPr/>
        </p:nvSpPr>
        <p:spPr>
          <a:xfrm>
            <a:off x="3874649" y="3542864"/>
            <a:ext cx="5013686" cy="275204"/>
          </a:xfrm>
          <a:prstGeom prst="rect">
            <a:avLst/>
          </a:prstGeom>
          <a:noFill/>
        </p:spPr>
        <p:txBody>
          <a:bodyPr wrap="square">
            <a:spAutoFit/>
          </a:bodyPr>
          <a:lstStyle/>
          <a:p>
            <a:pPr marL="304800" algn="ctr">
              <a:lnSpc>
                <a:spcPct val="150000"/>
              </a:lnSpc>
              <a:tabLst>
                <a:tab pos="762000" algn="l"/>
                <a:tab pos="5937885" algn="r"/>
              </a:tabLst>
            </a:pPr>
            <a:r>
              <a:rPr lang="ro-RO" sz="900" i="1" kern="100" dirty="0">
                <a:solidFill>
                  <a:schemeClr val="tx1"/>
                </a:solidFill>
                <a:latin typeface="Times New Roman" panose="02020603050405020304" pitchFamily="18" charset="0"/>
                <a:ea typeface="Aptos" panose="020B0004020202020204" pitchFamily="34" charset="0"/>
              </a:rPr>
              <a:t>Figura </a:t>
            </a:r>
            <a:r>
              <a:rPr lang="en-US" sz="900" i="1" kern="100" dirty="0">
                <a:solidFill>
                  <a:schemeClr val="tx1"/>
                </a:solidFill>
                <a:latin typeface="Times New Roman" panose="02020603050405020304" pitchFamily="18" charset="0"/>
                <a:ea typeface="Aptos" panose="020B0004020202020204" pitchFamily="34" charset="0"/>
              </a:rPr>
              <a:t>8</a:t>
            </a:r>
            <a:r>
              <a:rPr lang="ro-RO" sz="900" i="1" kern="100" dirty="0">
                <a:solidFill>
                  <a:schemeClr val="tx1"/>
                </a:solidFill>
                <a:latin typeface="Times New Roman" panose="02020603050405020304" pitchFamily="18" charset="0"/>
                <a:ea typeface="Aptos" panose="020B0004020202020204" pitchFamily="34" charset="0"/>
              </a:rPr>
              <a:t>. Hartă PIB regional pe locuitor în anul 2022 pentru Regiunea Centru</a:t>
            </a:r>
          </a:p>
        </p:txBody>
      </p:sp>
      <p:pic>
        <p:nvPicPr>
          <p:cNvPr id="2" name="Picture 6">
            <a:extLst>
              <a:ext uri="{FF2B5EF4-FFF2-40B4-BE49-F238E27FC236}">
                <a16:creationId xmlns:a16="http://schemas.microsoft.com/office/drawing/2014/main" id="{F1EA72D3-4CC7-0928-06D5-F468993A53F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2977" y="660140"/>
            <a:ext cx="4043686" cy="2870757"/>
          </a:xfrm>
          <a:prstGeom prst="rect">
            <a:avLst/>
          </a:prstGeom>
          <a:ln>
            <a:noFill/>
          </a:ln>
          <a:effectLst>
            <a:outerShdw blurRad="292100" dist="139700" dir="2700000" algn="tl" rotWithShape="0">
              <a:srgbClr val="333333">
                <a:alpha val="65000"/>
              </a:srgbClr>
            </a:outerShdw>
          </a:effectLst>
        </p:spPr>
      </p:pic>
      <p:pic>
        <p:nvPicPr>
          <p:cNvPr id="5" name="Picture 10" descr="A screenshot of a computer screen&#10;&#10;AI-generated content may be incorrect.">
            <a:extLst>
              <a:ext uri="{FF2B5EF4-FFF2-40B4-BE49-F238E27FC236}">
                <a16:creationId xmlns:a16="http://schemas.microsoft.com/office/drawing/2014/main" id="{8D7ED5FC-B814-ECCD-982C-C5DE238B35D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469832" y="660086"/>
            <a:ext cx="4146727" cy="2870811"/>
          </a:xfrm>
          <a:prstGeom prst="rect">
            <a:avLst/>
          </a:prstGeom>
          <a:ln>
            <a:noFill/>
          </a:ln>
          <a:effectLst>
            <a:outerShdw blurRad="292100" dist="139700" dir="2700000" algn="tl" rotWithShape="0">
              <a:srgbClr val="333333">
                <a:alpha val="65000"/>
              </a:srgbClr>
            </a:outerShdw>
          </a:effectLst>
        </p:spPr>
      </p:pic>
      <p:grpSp>
        <p:nvGrpSpPr>
          <p:cNvPr id="3" name="Google Shape;9148;p75">
            <a:extLst>
              <a:ext uri="{FF2B5EF4-FFF2-40B4-BE49-F238E27FC236}">
                <a16:creationId xmlns:a16="http://schemas.microsoft.com/office/drawing/2014/main" id="{48D059C3-6D67-9808-5B75-570E37DB9F46}"/>
              </a:ext>
            </a:extLst>
          </p:cNvPr>
          <p:cNvGrpSpPr/>
          <p:nvPr/>
        </p:nvGrpSpPr>
        <p:grpSpPr>
          <a:xfrm>
            <a:off x="8222174" y="59753"/>
            <a:ext cx="239610" cy="365517"/>
            <a:chOff x="-64343900" y="2282125"/>
            <a:chExt cx="207150" cy="316000"/>
          </a:xfrm>
          <a:solidFill>
            <a:schemeClr val="tx2">
              <a:lumMod val="50000"/>
            </a:schemeClr>
          </a:solidFill>
        </p:grpSpPr>
        <p:sp>
          <p:nvSpPr>
            <p:cNvPr id="4" name="Google Shape;9149;p75">
              <a:extLst>
                <a:ext uri="{FF2B5EF4-FFF2-40B4-BE49-F238E27FC236}">
                  <a16:creationId xmlns:a16="http://schemas.microsoft.com/office/drawing/2014/main" id="{2D6B211E-757B-47DD-AA8C-F536DBE569B6}"/>
                </a:ext>
              </a:extLst>
            </p:cNvPr>
            <p:cNvSpPr/>
            <p:nvPr/>
          </p:nvSpPr>
          <p:spPr>
            <a:xfrm>
              <a:off x="-64270650" y="2310475"/>
              <a:ext cx="61450" cy="147325"/>
            </a:xfrm>
            <a:custGeom>
              <a:avLst/>
              <a:gdLst/>
              <a:ahLst/>
              <a:cxnLst/>
              <a:rect l="l" t="t" r="r" b="b"/>
              <a:pathLst>
                <a:path w="2458" h="5893" extrusionOk="0">
                  <a:moveTo>
                    <a:pt x="1229" y="1"/>
                  </a:moveTo>
                  <a:cubicBezTo>
                    <a:pt x="1008" y="1"/>
                    <a:pt x="851" y="221"/>
                    <a:pt x="851" y="442"/>
                  </a:cubicBezTo>
                  <a:lnTo>
                    <a:pt x="851" y="726"/>
                  </a:lnTo>
                  <a:cubicBezTo>
                    <a:pt x="378" y="883"/>
                    <a:pt x="0" y="1356"/>
                    <a:pt x="0" y="1891"/>
                  </a:cubicBezTo>
                  <a:cubicBezTo>
                    <a:pt x="0" y="2584"/>
                    <a:pt x="567" y="2962"/>
                    <a:pt x="1008" y="3277"/>
                  </a:cubicBezTo>
                  <a:cubicBezTo>
                    <a:pt x="1323" y="3529"/>
                    <a:pt x="1670" y="3750"/>
                    <a:pt x="1670" y="4002"/>
                  </a:cubicBezTo>
                  <a:cubicBezTo>
                    <a:pt x="1670" y="4223"/>
                    <a:pt x="1481" y="4412"/>
                    <a:pt x="1229" y="4412"/>
                  </a:cubicBezTo>
                  <a:cubicBezTo>
                    <a:pt x="1008" y="4412"/>
                    <a:pt x="851" y="4223"/>
                    <a:pt x="851" y="4002"/>
                  </a:cubicBezTo>
                  <a:cubicBezTo>
                    <a:pt x="851" y="3750"/>
                    <a:pt x="630" y="3592"/>
                    <a:pt x="441" y="3592"/>
                  </a:cubicBezTo>
                  <a:cubicBezTo>
                    <a:pt x="221" y="3592"/>
                    <a:pt x="0" y="3781"/>
                    <a:pt x="0" y="4002"/>
                  </a:cubicBezTo>
                  <a:cubicBezTo>
                    <a:pt x="0" y="4538"/>
                    <a:pt x="378" y="4979"/>
                    <a:pt x="851" y="5168"/>
                  </a:cubicBezTo>
                  <a:lnTo>
                    <a:pt x="851" y="5451"/>
                  </a:lnTo>
                  <a:cubicBezTo>
                    <a:pt x="851" y="5672"/>
                    <a:pt x="1040" y="5892"/>
                    <a:pt x="1229" y="5892"/>
                  </a:cubicBezTo>
                  <a:cubicBezTo>
                    <a:pt x="1481" y="5829"/>
                    <a:pt x="1639" y="5640"/>
                    <a:pt x="1639" y="5451"/>
                  </a:cubicBezTo>
                  <a:lnTo>
                    <a:pt x="1639" y="5168"/>
                  </a:lnTo>
                  <a:cubicBezTo>
                    <a:pt x="2111" y="5010"/>
                    <a:pt x="2458" y="4538"/>
                    <a:pt x="2458" y="4002"/>
                  </a:cubicBezTo>
                  <a:cubicBezTo>
                    <a:pt x="2458" y="3309"/>
                    <a:pt x="1891" y="2931"/>
                    <a:pt x="1481" y="2616"/>
                  </a:cubicBezTo>
                  <a:cubicBezTo>
                    <a:pt x="1166" y="2364"/>
                    <a:pt x="788" y="2143"/>
                    <a:pt x="788" y="1891"/>
                  </a:cubicBezTo>
                  <a:cubicBezTo>
                    <a:pt x="788" y="1671"/>
                    <a:pt x="1008" y="1513"/>
                    <a:pt x="1197" y="1513"/>
                  </a:cubicBezTo>
                  <a:cubicBezTo>
                    <a:pt x="1418" y="1513"/>
                    <a:pt x="1639" y="1702"/>
                    <a:pt x="1639" y="1891"/>
                  </a:cubicBezTo>
                  <a:cubicBezTo>
                    <a:pt x="1639" y="2143"/>
                    <a:pt x="1828" y="2332"/>
                    <a:pt x="2017" y="2332"/>
                  </a:cubicBezTo>
                  <a:cubicBezTo>
                    <a:pt x="2269" y="2332"/>
                    <a:pt x="2458" y="2143"/>
                    <a:pt x="2458" y="1891"/>
                  </a:cubicBezTo>
                  <a:cubicBezTo>
                    <a:pt x="2458" y="1356"/>
                    <a:pt x="2111" y="915"/>
                    <a:pt x="1639" y="726"/>
                  </a:cubicBezTo>
                  <a:lnTo>
                    <a:pt x="1639" y="442"/>
                  </a:lnTo>
                  <a:cubicBezTo>
                    <a:pt x="1639" y="221"/>
                    <a:pt x="1418" y="1"/>
                    <a:pt x="122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150;p75">
              <a:extLst>
                <a:ext uri="{FF2B5EF4-FFF2-40B4-BE49-F238E27FC236}">
                  <a16:creationId xmlns:a16="http://schemas.microsoft.com/office/drawing/2014/main" id="{B2CD4F1A-1273-F3DA-C030-061C8E98A9B7}"/>
                </a:ext>
              </a:extLst>
            </p:cNvPr>
            <p:cNvSpPr/>
            <p:nvPr/>
          </p:nvSpPr>
          <p:spPr>
            <a:xfrm>
              <a:off x="-64343900" y="2282125"/>
              <a:ext cx="207150" cy="316000"/>
            </a:xfrm>
            <a:custGeom>
              <a:avLst/>
              <a:gdLst/>
              <a:ahLst/>
              <a:cxnLst/>
              <a:rect l="l" t="t" r="r" b="b"/>
              <a:pathLst>
                <a:path w="8286" h="12640" extrusionOk="0">
                  <a:moveTo>
                    <a:pt x="4159" y="788"/>
                  </a:moveTo>
                  <a:cubicBezTo>
                    <a:pt x="5986" y="788"/>
                    <a:pt x="7467" y="2301"/>
                    <a:pt x="7467" y="4096"/>
                  </a:cubicBezTo>
                  <a:cubicBezTo>
                    <a:pt x="7467" y="5924"/>
                    <a:pt x="5986" y="7404"/>
                    <a:pt x="4159" y="7404"/>
                  </a:cubicBezTo>
                  <a:cubicBezTo>
                    <a:pt x="2300" y="7404"/>
                    <a:pt x="851" y="5924"/>
                    <a:pt x="851" y="4096"/>
                  </a:cubicBezTo>
                  <a:cubicBezTo>
                    <a:pt x="851" y="2301"/>
                    <a:pt x="2363" y="788"/>
                    <a:pt x="4159" y="788"/>
                  </a:cubicBezTo>
                  <a:close/>
                  <a:moveTo>
                    <a:pt x="851" y="8917"/>
                  </a:moveTo>
                  <a:cubicBezTo>
                    <a:pt x="1513" y="8980"/>
                    <a:pt x="2206" y="9295"/>
                    <a:pt x="2773" y="9862"/>
                  </a:cubicBezTo>
                  <a:cubicBezTo>
                    <a:pt x="3340" y="10429"/>
                    <a:pt x="3655" y="11122"/>
                    <a:pt x="3718" y="11784"/>
                  </a:cubicBezTo>
                  <a:cubicBezTo>
                    <a:pt x="3056" y="11689"/>
                    <a:pt x="2395" y="11374"/>
                    <a:pt x="1796" y="10838"/>
                  </a:cubicBezTo>
                  <a:cubicBezTo>
                    <a:pt x="1261" y="10271"/>
                    <a:pt x="945" y="9578"/>
                    <a:pt x="851" y="8917"/>
                  </a:cubicBezTo>
                  <a:close/>
                  <a:moveTo>
                    <a:pt x="7467" y="8917"/>
                  </a:moveTo>
                  <a:lnTo>
                    <a:pt x="7467" y="8917"/>
                  </a:lnTo>
                  <a:cubicBezTo>
                    <a:pt x="7404" y="9578"/>
                    <a:pt x="7089" y="10240"/>
                    <a:pt x="6522" y="10838"/>
                  </a:cubicBezTo>
                  <a:cubicBezTo>
                    <a:pt x="5923" y="11374"/>
                    <a:pt x="5262" y="11689"/>
                    <a:pt x="4600" y="11784"/>
                  </a:cubicBezTo>
                  <a:cubicBezTo>
                    <a:pt x="4663" y="11122"/>
                    <a:pt x="4947" y="10429"/>
                    <a:pt x="5545" y="9862"/>
                  </a:cubicBezTo>
                  <a:cubicBezTo>
                    <a:pt x="6081" y="9295"/>
                    <a:pt x="6805" y="8980"/>
                    <a:pt x="7467" y="8917"/>
                  </a:cubicBezTo>
                  <a:close/>
                  <a:moveTo>
                    <a:pt x="4159" y="1"/>
                  </a:moveTo>
                  <a:cubicBezTo>
                    <a:pt x="1891" y="1"/>
                    <a:pt x="32" y="1860"/>
                    <a:pt x="32" y="4128"/>
                  </a:cubicBezTo>
                  <a:cubicBezTo>
                    <a:pt x="32" y="6270"/>
                    <a:pt x="1670" y="8034"/>
                    <a:pt x="3781" y="8223"/>
                  </a:cubicBezTo>
                  <a:lnTo>
                    <a:pt x="3781" y="9736"/>
                  </a:lnTo>
                  <a:cubicBezTo>
                    <a:pt x="3623" y="9578"/>
                    <a:pt x="3497" y="9421"/>
                    <a:pt x="3371" y="9295"/>
                  </a:cubicBezTo>
                  <a:cubicBezTo>
                    <a:pt x="2584" y="8507"/>
                    <a:pt x="1576" y="8066"/>
                    <a:pt x="410" y="8066"/>
                  </a:cubicBezTo>
                  <a:cubicBezTo>
                    <a:pt x="189" y="8066"/>
                    <a:pt x="32" y="8287"/>
                    <a:pt x="32" y="8476"/>
                  </a:cubicBezTo>
                  <a:cubicBezTo>
                    <a:pt x="0" y="9578"/>
                    <a:pt x="410" y="10649"/>
                    <a:pt x="1261" y="11437"/>
                  </a:cubicBezTo>
                  <a:cubicBezTo>
                    <a:pt x="2048" y="12225"/>
                    <a:pt x="3056" y="12634"/>
                    <a:pt x="4096" y="12634"/>
                  </a:cubicBezTo>
                  <a:lnTo>
                    <a:pt x="4159" y="12634"/>
                  </a:lnTo>
                  <a:cubicBezTo>
                    <a:pt x="4225" y="12638"/>
                    <a:pt x="4290" y="12640"/>
                    <a:pt x="4355" y="12640"/>
                  </a:cubicBezTo>
                  <a:cubicBezTo>
                    <a:pt x="5385" y="12640"/>
                    <a:pt x="6348" y="12178"/>
                    <a:pt x="7089" y="11437"/>
                  </a:cubicBezTo>
                  <a:cubicBezTo>
                    <a:pt x="7877" y="10649"/>
                    <a:pt x="8286" y="9610"/>
                    <a:pt x="8286" y="8476"/>
                  </a:cubicBezTo>
                  <a:cubicBezTo>
                    <a:pt x="8286" y="8223"/>
                    <a:pt x="8097" y="8066"/>
                    <a:pt x="7908" y="8066"/>
                  </a:cubicBezTo>
                  <a:cubicBezTo>
                    <a:pt x="7872" y="8065"/>
                    <a:pt x="7837" y="8064"/>
                    <a:pt x="7801" y="8064"/>
                  </a:cubicBezTo>
                  <a:cubicBezTo>
                    <a:pt x="6709" y="8064"/>
                    <a:pt x="5709" y="8532"/>
                    <a:pt x="4947" y="9295"/>
                  </a:cubicBezTo>
                  <a:cubicBezTo>
                    <a:pt x="4821" y="9452"/>
                    <a:pt x="4663" y="9578"/>
                    <a:pt x="4569" y="9736"/>
                  </a:cubicBezTo>
                  <a:lnTo>
                    <a:pt x="4569" y="8223"/>
                  </a:lnTo>
                  <a:cubicBezTo>
                    <a:pt x="6648" y="8034"/>
                    <a:pt x="8286" y="6270"/>
                    <a:pt x="8286" y="4128"/>
                  </a:cubicBezTo>
                  <a:cubicBezTo>
                    <a:pt x="8286" y="1860"/>
                    <a:pt x="6459" y="1"/>
                    <a:pt x="415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57209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4">
          <a:extLst>
            <a:ext uri="{FF2B5EF4-FFF2-40B4-BE49-F238E27FC236}">
              <a16:creationId xmlns:a16="http://schemas.microsoft.com/office/drawing/2014/main" id="{9C406390-86E2-F506-2CB4-1C3D4FCD0B0E}"/>
            </a:ext>
          </a:extLst>
        </p:cNvPr>
        <p:cNvGrpSpPr/>
        <p:nvPr/>
      </p:nvGrpSpPr>
      <p:grpSpPr>
        <a:xfrm>
          <a:off x="0" y="0"/>
          <a:ext cx="0" cy="0"/>
          <a:chOff x="0" y="0"/>
          <a:chExt cx="0" cy="0"/>
        </a:xfrm>
      </p:grpSpPr>
      <p:sp>
        <p:nvSpPr>
          <p:cNvPr id="14" name="Google Shape;351;p36">
            <a:extLst>
              <a:ext uri="{FF2B5EF4-FFF2-40B4-BE49-F238E27FC236}">
                <a16:creationId xmlns:a16="http://schemas.microsoft.com/office/drawing/2014/main" id="{2E20BAD0-168B-E805-0D63-AB79348F6972}"/>
              </a:ext>
            </a:extLst>
          </p:cNvPr>
          <p:cNvSpPr txBox="1">
            <a:spLocks noGrp="1"/>
          </p:cNvSpPr>
          <p:nvPr/>
        </p:nvSpPr>
        <p:spPr>
          <a:xfrm>
            <a:off x="594495" y="0"/>
            <a:ext cx="6710976"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GFS Didot"/>
              <a:buNone/>
              <a:defRPr sz="3000" b="1" i="0" u="none" strike="noStrike" cap="none">
                <a:solidFill>
                  <a:schemeClr val="dk1"/>
                </a:solidFill>
                <a:latin typeface="GFS Didot"/>
                <a:ea typeface="GFS Didot"/>
                <a:cs typeface="GFS Didot"/>
                <a:sym typeface="GFS Didot"/>
              </a:defRPr>
            </a:lvl1pPr>
            <a:lvl2pPr marR="0" lvl="1"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2pPr>
            <a:lvl3pPr marR="0" lvl="2"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3pPr>
            <a:lvl4pPr marR="0" lvl="3"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4pPr>
            <a:lvl5pPr marR="0" lvl="4"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5pPr>
            <a:lvl6pPr marR="0" lvl="5"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6pPr>
            <a:lvl7pPr marR="0" lvl="6"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7pPr>
            <a:lvl8pPr marR="0" lvl="7"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8pPr>
            <a:lvl9pPr marR="0" lvl="8"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9pPr>
          </a:lstStyle>
          <a:p>
            <a:r>
              <a:rPr lang="it-IT" sz="2400" dirty="0">
                <a:latin typeface="+mj-lt"/>
              </a:rPr>
              <a:t>Situația educa</a:t>
            </a:r>
            <a:r>
              <a:rPr lang="ro-RO" sz="2400" dirty="0" err="1">
                <a:latin typeface="+mj-lt"/>
              </a:rPr>
              <a:t>țională</a:t>
            </a:r>
            <a:r>
              <a:rPr lang="it-IT" sz="2400" dirty="0">
                <a:latin typeface="+mj-lt"/>
              </a:rPr>
              <a:t> în Regiunea Centru</a:t>
            </a:r>
            <a:endParaRPr lang="ro-RO" sz="2400" dirty="0">
              <a:latin typeface="+mj-lt"/>
            </a:endParaRPr>
          </a:p>
        </p:txBody>
      </p:sp>
      <p:sp>
        <p:nvSpPr>
          <p:cNvPr id="15" name="Google Shape;346;p36">
            <a:extLst>
              <a:ext uri="{FF2B5EF4-FFF2-40B4-BE49-F238E27FC236}">
                <a16:creationId xmlns:a16="http://schemas.microsoft.com/office/drawing/2014/main" id="{3ACFAC31-EBA3-F3D9-EDA3-EBA0E5842073}"/>
              </a:ext>
            </a:extLst>
          </p:cNvPr>
          <p:cNvSpPr txBox="1">
            <a:spLocks/>
          </p:cNvSpPr>
          <p:nvPr/>
        </p:nvSpPr>
        <p:spPr>
          <a:xfrm>
            <a:off x="594495" y="456146"/>
            <a:ext cx="6978488" cy="7607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0" indent="0" algn="just">
              <a:buClr>
                <a:schemeClr val="lt1"/>
              </a:buClr>
              <a:buSzPts val="1100"/>
            </a:pPr>
            <a:r>
              <a:rPr lang="ro-RO" sz="1100" dirty="0"/>
              <a:t>Analiza situației educaționale din Regiunea Centru este condiționată de limitările în disponibilitatea datelor statistice oficiale, întrucât Institutul Național de Statistică nu a furnizat informații complete privind absolvenții din învățământul superior până în anul 2014.</a:t>
            </a:r>
          </a:p>
        </p:txBody>
      </p:sp>
      <p:sp>
        <p:nvSpPr>
          <p:cNvPr id="19" name="CasetăText 18">
            <a:extLst>
              <a:ext uri="{FF2B5EF4-FFF2-40B4-BE49-F238E27FC236}">
                <a16:creationId xmlns:a16="http://schemas.microsoft.com/office/drawing/2014/main" id="{80069EA0-B8AA-F3C3-A40C-F73E0AD9CC5A}"/>
              </a:ext>
            </a:extLst>
          </p:cNvPr>
          <p:cNvSpPr txBox="1"/>
          <p:nvPr/>
        </p:nvSpPr>
        <p:spPr>
          <a:xfrm>
            <a:off x="369996" y="4001940"/>
            <a:ext cx="5231845" cy="482953"/>
          </a:xfrm>
          <a:prstGeom prst="rect">
            <a:avLst/>
          </a:prstGeom>
          <a:noFill/>
        </p:spPr>
        <p:txBody>
          <a:bodyPr wrap="square">
            <a:spAutoFit/>
          </a:bodyPr>
          <a:lstStyle/>
          <a:p>
            <a:pPr marL="304800" marR="0" algn="ctr">
              <a:lnSpc>
                <a:spcPct val="150000"/>
              </a:lnSpc>
              <a:buNone/>
              <a:tabLst>
                <a:tab pos="762000" algn="l"/>
                <a:tab pos="5937885" algn="r"/>
              </a:tabLst>
            </a:pPr>
            <a:r>
              <a:rPr lang="ro-RO" sz="900" i="1" kern="100" dirty="0">
                <a:solidFill>
                  <a:schemeClr val="tx1"/>
                </a:solidFill>
                <a:effectLst/>
                <a:latin typeface="Times New Roman" panose="02020603050405020304" pitchFamily="18" charset="0"/>
                <a:ea typeface="Aptos" panose="020B0004020202020204" pitchFamily="34" charset="0"/>
              </a:rPr>
              <a:t>Figura </a:t>
            </a:r>
            <a:r>
              <a:rPr lang="en-US" sz="900" i="1" kern="100" dirty="0">
                <a:solidFill>
                  <a:schemeClr val="tx1"/>
                </a:solidFill>
                <a:effectLst/>
                <a:latin typeface="Times New Roman" panose="02020603050405020304" pitchFamily="18" charset="0"/>
                <a:ea typeface="Aptos" panose="020B0004020202020204" pitchFamily="34" charset="0"/>
              </a:rPr>
              <a:t>9</a:t>
            </a:r>
            <a:r>
              <a:rPr lang="ro-RO" sz="900" i="1" kern="100" dirty="0">
                <a:solidFill>
                  <a:schemeClr val="tx1"/>
                </a:solidFill>
                <a:effectLst/>
                <a:latin typeface="Times New Roman" panose="02020603050405020304" pitchFamily="18" charset="0"/>
                <a:ea typeface="Aptos" panose="020B0004020202020204" pitchFamily="34" charset="0"/>
              </a:rPr>
              <a:t>. Evoluția numărului total de absolvenți (2010-2022)</a:t>
            </a:r>
          </a:p>
          <a:p>
            <a:pPr marL="304800" marR="0" algn="ctr">
              <a:lnSpc>
                <a:spcPct val="150000"/>
              </a:lnSpc>
              <a:buNone/>
              <a:tabLst>
                <a:tab pos="762000" algn="l"/>
                <a:tab pos="5937885" algn="r"/>
              </a:tabLst>
            </a:pPr>
            <a:r>
              <a:rPr lang="ro-RO" sz="900" i="1" kern="100" dirty="0">
                <a:solidFill>
                  <a:schemeClr val="tx1"/>
                </a:solidFill>
                <a:effectLst/>
                <a:latin typeface="Times New Roman" panose="02020603050405020304" pitchFamily="18" charset="0"/>
                <a:ea typeface="Aptos" panose="020B0004020202020204" pitchFamily="34" charset="0"/>
              </a:rPr>
              <a:t>* media pentru România se referă la media pe județ a numărului total de absolvenți</a:t>
            </a:r>
          </a:p>
        </p:txBody>
      </p:sp>
      <p:sp>
        <p:nvSpPr>
          <p:cNvPr id="22" name="Google Shape;346;p36">
            <a:extLst>
              <a:ext uri="{FF2B5EF4-FFF2-40B4-BE49-F238E27FC236}">
                <a16:creationId xmlns:a16="http://schemas.microsoft.com/office/drawing/2014/main" id="{D046A2CD-D5A4-457D-8A1B-9B91478C1510}"/>
              </a:ext>
            </a:extLst>
          </p:cNvPr>
          <p:cNvSpPr txBox="1">
            <a:spLocks/>
          </p:cNvSpPr>
          <p:nvPr/>
        </p:nvSpPr>
        <p:spPr>
          <a:xfrm>
            <a:off x="5601841" y="1387315"/>
            <a:ext cx="2875814" cy="31756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171450" indent="-171450" algn="just">
              <a:buClr>
                <a:schemeClr val="tx1"/>
              </a:buClr>
              <a:buSzPts val="1100"/>
              <a:buFont typeface="Arial" panose="020B0604020202020204" pitchFamily="34" charset="0"/>
              <a:buChar char="•"/>
            </a:pPr>
            <a:r>
              <a:rPr lang="ro-RO" sz="1100" dirty="0"/>
              <a:t>2022 ↔</a:t>
            </a:r>
            <a:r>
              <a:rPr lang="en-US" sz="1100" dirty="0"/>
              <a:t> F</a:t>
            </a:r>
            <a:r>
              <a:rPr lang="ro-RO" sz="1100" dirty="0" err="1"/>
              <a:t>ormarea</a:t>
            </a:r>
            <a:r>
              <a:rPr lang="ro-RO" sz="1100" dirty="0"/>
              <a:t> unei ierarhii educaționale clare în Regiunea Centru, cu </a:t>
            </a:r>
            <a:r>
              <a:rPr lang="ro-RO" sz="1100" b="1" dirty="0"/>
              <a:t>Brașov</a:t>
            </a:r>
            <a:r>
              <a:rPr lang="ro-RO" sz="1100" dirty="0"/>
              <a:t> ca lider regional incontestabil cu peste </a:t>
            </a:r>
            <a:r>
              <a:rPr lang="ro-RO" sz="1100" b="1" dirty="0"/>
              <a:t>9.000</a:t>
            </a:r>
            <a:r>
              <a:rPr lang="ro-RO" sz="1100" dirty="0"/>
              <a:t> </a:t>
            </a:r>
            <a:r>
              <a:rPr lang="ro-RO" sz="1100" b="1" dirty="0"/>
              <a:t>absolvenți</a:t>
            </a:r>
            <a:r>
              <a:rPr lang="ro-RO" sz="1100" dirty="0"/>
              <a:t> anual, urmat de </a:t>
            </a:r>
            <a:r>
              <a:rPr lang="ro-RO" sz="1100" b="1" dirty="0"/>
              <a:t>Sibiu</a:t>
            </a:r>
            <a:r>
              <a:rPr lang="ro-RO" sz="1100" dirty="0"/>
              <a:t> și </a:t>
            </a:r>
            <a:r>
              <a:rPr lang="ro-RO" sz="1100" b="1" dirty="0"/>
              <a:t>Mureș</a:t>
            </a:r>
            <a:r>
              <a:rPr lang="ro-RO" sz="1100" dirty="0"/>
              <a:t> cu aproximativ </a:t>
            </a:r>
            <a:r>
              <a:rPr lang="ro-RO" sz="1100" b="1" dirty="0"/>
              <a:t>6.200-6.700</a:t>
            </a:r>
            <a:r>
              <a:rPr lang="ro-RO" sz="1100" dirty="0"/>
              <a:t> </a:t>
            </a:r>
            <a:r>
              <a:rPr lang="ro-RO" sz="1100" b="1" dirty="0"/>
              <a:t>absolvenți</a:t>
            </a:r>
            <a:r>
              <a:rPr lang="ro-RO" sz="1100" dirty="0"/>
              <a:t>, </a:t>
            </a:r>
            <a:r>
              <a:rPr lang="ro-RO" sz="1100" b="1" dirty="0"/>
              <a:t>Alba</a:t>
            </a:r>
            <a:r>
              <a:rPr lang="ro-RO" sz="1100" dirty="0"/>
              <a:t> cu peste </a:t>
            </a:r>
            <a:r>
              <a:rPr lang="ro-RO" sz="1100" b="1" dirty="0"/>
              <a:t>4.100</a:t>
            </a:r>
            <a:r>
              <a:rPr lang="ro-RO" sz="1100" dirty="0"/>
              <a:t> </a:t>
            </a:r>
            <a:r>
              <a:rPr lang="ro-RO" sz="1100" b="1" dirty="0"/>
              <a:t>absolvenți</a:t>
            </a:r>
            <a:r>
              <a:rPr lang="ro-RO" sz="1100" dirty="0"/>
              <a:t>, și </a:t>
            </a:r>
            <a:r>
              <a:rPr lang="ro-RO" sz="1100" b="1" dirty="0"/>
              <a:t>Harghita</a:t>
            </a:r>
            <a:r>
              <a:rPr lang="ro-RO" sz="1100" dirty="0"/>
              <a:t> și </a:t>
            </a:r>
            <a:r>
              <a:rPr lang="ro-RO" sz="1100" b="1" dirty="0"/>
              <a:t>Covasna</a:t>
            </a:r>
            <a:r>
              <a:rPr lang="ro-RO" sz="1100" dirty="0"/>
              <a:t> cu sub </a:t>
            </a:r>
            <a:r>
              <a:rPr lang="ro-RO" sz="1100" b="1" dirty="0"/>
              <a:t>3.000</a:t>
            </a:r>
            <a:r>
              <a:rPr lang="ro-RO" sz="1100" dirty="0"/>
              <a:t> </a:t>
            </a:r>
            <a:r>
              <a:rPr lang="ro-RO" sz="1100" b="1" dirty="0"/>
              <a:t>absolvenți</a:t>
            </a:r>
            <a:r>
              <a:rPr lang="ro-RO" sz="1100" dirty="0"/>
              <a:t> fiecare.</a:t>
            </a:r>
            <a:endParaRPr lang="en-US" sz="1100" dirty="0"/>
          </a:p>
        </p:txBody>
      </p:sp>
      <p:pic>
        <p:nvPicPr>
          <p:cNvPr id="2" name="Imagine 1">
            <a:extLst>
              <a:ext uri="{FF2B5EF4-FFF2-40B4-BE49-F238E27FC236}">
                <a16:creationId xmlns:a16="http://schemas.microsoft.com/office/drawing/2014/main" id="{EFF55609-6E5E-AD1F-F969-A7256FD6C9A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3719" y="1387315"/>
            <a:ext cx="5048122" cy="2587547"/>
          </a:xfrm>
          <a:prstGeom prst="rect">
            <a:avLst/>
          </a:prstGeom>
          <a:ln>
            <a:noFill/>
          </a:ln>
          <a:effectLst>
            <a:outerShdw blurRad="292100" dist="139700" dir="2700000" algn="tl" rotWithShape="0">
              <a:srgbClr val="333333">
                <a:alpha val="65000"/>
              </a:srgbClr>
            </a:outerShdw>
          </a:effectLst>
        </p:spPr>
      </p:pic>
      <p:sp>
        <p:nvSpPr>
          <p:cNvPr id="3" name="Google Shape;8813;p74">
            <a:extLst>
              <a:ext uri="{FF2B5EF4-FFF2-40B4-BE49-F238E27FC236}">
                <a16:creationId xmlns:a16="http://schemas.microsoft.com/office/drawing/2014/main" id="{E3BB3561-B90A-DA30-AC92-DF70A964127A}"/>
              </a:ext>
            </a:extLst>
          </p:cNvPr>
          <p:cNvSpPr/>
          <p:nvPr/>
        </p:nvSpPr>
        <p:spPr>
          <a:xfrm>
            <a:off x="8186569" y="4600579"/>
            <a:ext cx="408971" cy="450212"/>
          </a:xfrm>
          <a:custGeom>
            <a:avLst/>
            <a:gdLst/>
            <a:ahLst/>
            <a:cxnLst/>
            <a:rect l="l" t="t" r="r" b="b"/>
            <a:pathLst>
              <a:path w="12761" h="12653" extrusionOk="0">
                <a:moveTo>
                  <a:pt x="6396" y="866"/>
                </a:moveTo>
                <a:lnTo>
                  <a:pt x="11469" y="3796"/>
                </a:lnTo>
                <a:cubicBezTo>
                  <a:pt x="8759" y="5340"/>
                  <a:pt x="12729" y="3072"/>
                  <a:pt x="6396" y="6695"/>
                </a:cubicBezTo>
                <a:cubicBezTo>
                  <a:pt x="1" y="3072"/>
                  <a:pt x="4097" y="5403"/>
                  <a:pt x="1324" y="3796"/>
                </a:cubicBezTo>
                <a:lnTo>
                  <a:pt x="6396" y="866"/>
                </a:lnTo>
                <a:close/>
                <a:moveTo>
                  <a:pt x="10208" y="5498"/>
                </a:moveTo>
                <a:lnTo>
                  <a:pt x="10208" y="8081"/>
                </a:lnTo>
                <a:cubicBezTo>
                  <a:pt x="10177" y="8207"/>
                  <a:pt x="10051" y="8365"/>
                  <a:pt x="9925" y="8428"/>
                </a:cubicBezTo>
                <a:cubicBezTo>
                  <a:pt x="9312" y="8970"/>
                  <a:pt x="7887" y="9300"/>
                  <a:pt x="6364" y="9300"/>
                </a:cubicBezTo>
                <a:cubicBezTo>
                  <a:pt x="5852" y="9300"/>
                  <a:pt x="5329" y="9263"/>
                  <a:pt x="4821" y="9184"/>
                </a:cubicBezTo>
                <a:cubicBezTo>
                  <a:pt x="4317" y="9121"/>
                  <a:pt x="3718" y="8963"/>
                  <a:pt x="3246" y="8711"/>
                </a:cubicBezTo>
                <a:cubicBezTo>
                  <a:pt x="2994" y="8585"/>
                  <a:pt x="2584" y="8333"/>
                  <a:pt x="2584" y="8050"/>
                </a:cubicBezTo>
                <a:lnTo>
                  <a:pt x="2584" y="5498"/>
                </a:lnTo>
                <a:cubicBezTo>
                  <a:pt x="4412" y="6537"/>
                  <a:pt x="4317" y="6474"/>
                  <a:pt x="6207" y="7545"/>
                </a:cubicBezTo>
                <a:cubicBezTo>
                  <a:pt x="6255" y="7577"/>
                  <a:pt x="6318" y="7593"/>
                  <a:pt x="6385" y="7593"/>
                </a:cubicBezTo>
                <a:cubicBezTo>
                  <a:pt x="6452" y="7593"/>
                  <a:pt x="6522" y="7577"/>
                  <a:pt x="6585" y="7545"/>
                </a:cubicBezTo>
                <a:cubicBezTo>
                  <a:pt x="6617" y="7482"/>
                  <a:pt x="9925" y="5592"/>
                  <a:pt x="10208" y="5498"/>
                </a:cubicBezTo>
                <a:close/>
                <a:moveTo>
                  <a:pt x="6385" y="0"/>
                </a:moveTo>
                <a:cubicBezTo>
                  <a:pt x="6318" y="0"/>
                  <a:pt x="6255" y="16"/>
                  <a:pt x="6207" y="47"/>
                </a:cubicBezTo>
                <a:lnTo>
                  <a:pt x="284" y="3450"/>
                </a:lnTo>
                <a:cubicBezTo>
                  <a:pt x="1" y="3607"/>
                  <a:pt x="1" y="3985"/>
                  <a:pt x="284" y="4143"/>
                </a:cubicBezTo>
                <a:lnTo>
                  <a:pt x="1797" y="4962"/>
                </a:lnTo>
                <a:lnTo>
                  <a:pt x="1797" y="8018"/>
                </a:lnTo>
                <a:cubicBezTo>
                  <a:pt x="1797" y="8711"/>
                  <a:pt x="2458" y="9215"/>
                  <a:pt x="3088" y="9499"/>
                </a:cubicBezTo>
                <a:cubicBezTo>
                  <a:pt x="3994" y="9903"/>
                  <a:pt x="5215" y="10104"/>
                  <a:pt x="6430" y="10104"/>
                </a:cubicBezTo>
                <a:cubicBezTo>
                  <a:pt x="7963" y="10104"/>
                  <a:pt x="9488" y="9785"/>
                  <a:pt x="10366" y="9152"/>
                </a:cubicBezTo>
                <a:cubicBezTo>
                  <a:pt x="10776" y="8869"/>
                  <a:pt x="11091" y="8491"/>
                  <a:pt x="11091" y="8018"/>
                </a:cubicBezTo>
                <a:lnTo>
                  <a:pt x="11091" y="4962"/>
                </a:lnTo>
                <a:lnTo>
                  <a:pt x="11941" y="4490"/>
                </a:lnTo>
                <a:lnTo>
                  <a:pt x="11941" y="12208"/>
                </a:lnTo>
                <a:cubicBezTo>
                  <a:pt x="11941" y="12429"/>
                  <a:pt x="12099" y="12618"/>
                  <a:pt x="12288" y="12649"/>
                </a:cubicBezTo>
                <a:cubicBezTo>
                  <a:pt x="12306" y="12652"/>
                  <a:pt x="12325" y="12653"/>
                  <a:pt x="12343" y="12653"/>
                </a:cubicBezTo>
                <a:cubicBezTo>
                  <a:pt x="12571" y="12653"/>
                  <a:pt x="12760" y="12475"/>
                  <a:pt x="12760" y="12271"/>
                </a:cubicBezTo>
                <a:lnTo>
                  <a:pt x="12760" y="3796"/>
                </a:lnTo>
                <a:cubicBezTo>
                  <a:pt x="12729" y="3639"/>
                  <a:pt x="12666" y="3513"/>
                  <a:pt x="12508" y="3450"/>
                </a:cubicBezTo>
                <a:lnTo>
                  <a:pt x="6585" y="47"/>
                </a:lnTo>
                <a:cubicBezTo>
                  <a:pt x="6522" y="16"/>
                  <a:pt x="6452" y="0"/>
                  <a:pt x="6385" y="0"/>
                </a:cubicBezTo>
                <a:close/>
              </a:path>
            </a:pathLst>
          </a:custGeom>
          <a:solidFill>
            <a:schemeClr val="tx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5327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4">
          <a:extLst>
            <a:ext uri="{FF2B5EF4-FFF2-40B4-BE49-F238E27FC236}">
              <a16:creationId xmlns:a16="http://schemas.microsoft.com/office/drawing/2014/main" id="{F5D41C98-9941-1CED-2FBC-8AC52EBA7BF4}"/>
            </a:ext>
          </a:extLst>
        </p:cNvPr>
        <p:cNvGrpSpPr/>
        <p:nvPr/>
      </p:nvGrpSpPr>
      <p:grpSpPr>
        <a:xfrm>
          <a:off x="0" y="0"/>
          <a:ext cx="0" cy="0"/>
          <a:chOff x="0" y="0"/>
          <a:chExt cx="0" cy="0"/>
        </a:xfrm>
      </p:grpSpPr>
      <p:sp>
        <p:nvSpPr>
          <p:cNvPr id="14" name="Google Shape;351;p36">
            <a:extLst>
              <a:ext uri="{FF2B5EF4-FFF2-40B4-BE49-F238E27FC236}">
                <a16:creationId xmlns:a16="http://schemas.microsoft.com/office/drawing/2014/main" id="{D685AE15-7194-E70E-4742-AAFFFB5C549A}"/>
              </a:ext>
            </a:extLst>
          </p:cNvPr>
          <p:cNvSpPr txBox="1">
            <a:spLocks noGrp="1"/>
          </p:cNvSpPr>
          <p:nvPr/>
        </p:nvSpPr>
        <p:spPr>
          <a:xfrm>
            <a:off x="818231" y="57787"/>
            <a:ext cx="6710976"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GFS Didot"/>
              <a:buNone/>
              <a:defRPr sz="3000" b="1" i="0" u="none" strike="noStrike" cap="none">
                <a:solidFill>
                  <a:schemeClr val="dk1"/>
                </a:solidFill>
                <a:latin typeface="GFS Didot"/>
                <a:ea typeface="GFS Didot"/>
                <a:cs typeface="GFS Didot"/>
                <a:sym typeface="GFS Didot"/>
              </a:defRPr>
            </a:lvl1pPr>
            <a:lvl2pPr marR="0" lvl="1"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2pPr>
            <a:lvl3pPr marR="0" lvl="2"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3pPr>
            <a:lvl4pPr marR="0" lvl="3"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4pPr>
            <a:lvl5pPr marR="0" lvl="4"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5pPr>
            <a:lvl6pPr marR="0" lvl="5"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6pPr>
            <a:lvl7pPr marR="0" lvl="6"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7pPr>
            <a:lvl8pPr marR="0" lvl="7"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8pPr>
            <a:lvl9pPr marR="0" lvl="8"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9pPr>
          </a:lstStyle>
          <a:p>
            <a:r>
              <a:rPr lang="it-IT" sz="2400" dirty="0">
                <a:latin typeface="+mj-lt"/>
              </a:rPr>
              <a:t>Situația educa</a:t>
            </a:r>
            <a:r>
              <a:rPr lang="ro-RO" sz="2400" dirty="0" err="1">
                <a:latin typeface="+mj-lt"/>
              </a:rPr>
              <a:t>țională</a:t>
            </a:r>
            <a:r>
              <a:rPr lang="it-IT" sz="2400" dirty="0">
                <a:latin typeface="+mj-lt"/>
              </a:rPr>
              <a:t> în Regiunea Centru</a:t>
            </a:r>
            <a:endParaRPr lang="ro-RO" sz="2400" dirty="0">
              <a:latin typeface="+mj-lt"/>
            </a:endParaRPr>
          </a:p>
        </p:txBody>
      </p:sp>
      <p:sp>
        <p:nvSpPr>
          <p:cNvPr id="15" name="Google Shape;346;p36">
            <a:extLst>
              <a:ext uri="{FF2B5EF4-FFF2-40B4-BE49-F238E27FC236}">
                <a16:creationId xmlns:a16="http://schemas.microsoft.com/office/drawing/2014/main" id="{A989A0A5-3AFE-B718-4BEF-F63879265F3A}"/>
              </a:ext>
            </a:extLst>
          </p:cNvPr>
          <p:cNvSpPr txBox="1">
            <a:spLocks/>
          </p:cNvSpPr>
          <p:nvPr/>
        </p:nvSpPr>
        <p:spPr>
          <a:xfrm>
            <a:off x="818231" y="537255"/>
            <a:ext cx="6788799" cy="486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0" indent="0" algn="just">
              <a:buClr>
                <a:schemeClr val="lt1"/>
              </a:buClr>
              <a:buSzPts val="1100"/>
            </a:pPr>
            <a:r>
              <a:rPr lang="ro-RO" sz="1200" dirty="0"/>
              <a:t>Analiza structurii absolvenților pe niveluri de educație, prezintă modele similare de distribuție educațională, </a:t>
            </a:r>
            <a:r>
              <a:rPr lang="ro-RO" sz="1200" dirty="0" err="1"/>
              <a:t>scalate</a:t>
            </a:r>
            <a:r>
              <a:rPr lang="ro-RO" sz="1200" dirty="0"/>
              <a:t> însă în funcție de dimensiunea demografică și economică locală.</a:t>
            </a:r>
          </a:p>
        </p:txBody>
      </p:sp>
      <p:sp>
        <p:nvSpPr>
          <p:cNvPr id="19" name="CasetăText 18">
            <a:extLst>
              <a:ext uri="{FF2B5EF4-FFF2-40B4-BE49-F238E27FC236}">
                <a16:creationId xmlns:a16="http://schemas.microsoft.com/office/drawing/2014/main" id="{AFEE6EBE-3BD9-0657-0251-7B563A0987B4}"/>
              </a:ext>
            </a:extLst>
          </p:cNvPr>
          <p:cNvSpPr txBox="1"/>
          <p:nvPr/>
        </p:nvSpPr>
        <p:spPr>
          <a:xfrm>
            <a:off x="492355" y="4687354"/>
            <a:ext cx="5231845" cy="275204"/>
          </a:xfrm>
          <a:prstGeom prst="rect">
            <a:avLst/>
          </a:prstGeom>
          <a:noFill/>
        </p:spPr>
        <p:txBody>
          <a:bodyPr wrap="square">
            <a:spAutoFit/>
          </a:bodyPr>
          <a:lstStyle/>
          <a:p>
            <a:pPr marL="304800" marR="0" algn="ctr">
              <a:lnSpc>
                <a:spcPct val="150000"/>
              </a:lnSpc>
              <a:buNone/>
              <a:tabLst>
                <a:tab pos="762000" algn="l"/>
                <a:tab pos="5937885" algn="r"/>
              </a:tabLst>
            </a:pPr>
            <a:r>
              <a:rPr lang="ro-RO" sz="900" i="1" kern="100" dirty="0">
                <a:solidFill>
                  <a:schemeClr val="tx1"/>
                </a:solidFill>
                <a:effectLst/>
                <a:latin typeface="Times New Roman" panose="02020603050405020304" pitchFamily="18" charset="0"/>
                <a:ea typeface="Aptos" panose="020B0004020202020204" pitchFamily="34" charset="0"/>
              </a:rPr>
              <a:t>Figura 1</a:t>
            </a:r>
            <a:r>
              <a:rPr lang="en-US" sz="900" i="1" kern="100" dirty="0">
                <a:solidFill>
                  <a:schemeClr val="tx1"/>
                </a:solidFill>
                <a:effectLst/>
                <a:latin typeface="Times New Roman" panose="02020603050405020304" pitchFamily="18" charset="0"/>
                <a:ea typeface="Aptos" panose="020B0004020202020204" pitchFamily="34" charset="0"/>
              </a:rPr>
              <a:t>0</a:t>
            </a:r>
            <a:r>
              <a:rPr lang="ro-RO" sz="900" i="1" kern="100" dirty="0">
                <a:solidFill>
                  <a:schemeClr val="tx1"/>
                </a:solidFill>
                <a:effectLst/>
                <a:latin typeface="Times New Roman" panose="02020603050405020304" pitchFamily="18" charset="0"/>
                <a:ea typeface="Aptos" panose="020B0004020202020204" pitchFamily="34" charset="0"/>
              </a:rPr>
              <a:t>. Structura absolvenților pe niveluri de educație în județul Brașov (2010-2022)</a:t>
            </a:r>
          </a:p>
        </p:txBody>
      </p:sp>
      <p:sp>
        <p:nvSpPr>
          <p:cNvPr id="22" name="Google Shape;346;p36">
            <a:extLst>
              <a:ext uri="{FF2B5EF4-FFF2-40B4-BE49-F238E27FC236}">
                <a16:creationId xmlns:a16="http://schemas.microsoft.com/office/drawing/2014/main" id="{F4A5716E-6E17-56EC-0140-0C8BDAC4F1DA}"/>
              </a:ext>
            </a:extLst>
          </p:cNvPr>
          <p:cNvSpPr txBox="1">
            <a:spLocks/>
          </p:cNvSpPr>
          <p:nvPr/>
        </p:nvSpPr>
        <p:spPr>
          <a:xfrm>
            <a:off x="5136597" y="1261007"/>
            <a:ext cx="3336193" cy="34263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171450" indent="-171450" algn="just">
              <a:buClr>
                <a:schemeClr val="tx1"/>
              </a:buClr>
              <a:buSzPts val="1100"/>
              <a:buFont typeface="Arial" panose="020B0604020202020204" pitchFamily="34" charset="0"/>
              <a:buChar char="•"/>
            </a:pPr>
            <a:r>
              <a:rPr lang="ro-RO" sz="1200" b="1" dirty="0"/>
              <a:t>Brașovul</a:t>
            </a:r>
            <a:r>
              <a:rPr lang="ro-RO" sz="1200" dirty="0"/>
              <a:t> prezintă o structură educațională complexă și diversificată, </a:t>
            </a:r>
            <a:r>
              <a:rPr lang="ro-RO" sz="1200" b="1" dirty="0"/>
              <a:t>dominată de învățământul universitar</a:t>
            </a:r>
            <a:r>
              <a:rPr lang="ro-RO" sz="1200" dirty="0"/>
              <a:t> în toate formele sale. Învățământul universitar cu diplomă de licență, masterat și învățământul postuniversitar constituie segmentul cel mai important, cu aproximativ </a:t>
            </a:r>
            <a:r>
              <a:rPr lang="ro-RO" sz="1200" b="1" dirty="0"/>
              <a:t>4.800 absolvenți în 2022</a:t>
            </a:r>
            <a:r>
              <a:rPr lang="ro-RO" sz="1200" dirty="0"/>
              <a:t>, reprezentând aproximativ </a:t>
            </a:r>
            <a:r>
              <a:rPr lang="ro-RO" sz="1200" b="1" dirty="0"/>
              <a:t>52% din totalul absolvenților. </a:t>
            </a:r>
            <a:endParaRPr lang="en-US" sz="1200" b="1" dirty="0"/>
          </a:p>
        </p:txBody>
      </p:sp>
      <p:pic>
        <p:nvPicPr>
          <p:cNvPr id="3" name="Picture 13">
            <a:extLst>
              <a:ext uri="{FF2B5EF4-FFF2-40B4-BE49-F238E27FC236}">
                <a16:creationId xmlns:a16="http://schemas.microsoft.com/office/drawing/2014/main" id="{C16F47E7-F422-B1C4-A128-109F845EB3C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01642" y="1198962"/>
            <a:ext cx="4234955" cy="2664467"/>
          </a:xfrm>
          <a:prstGeom prst="rect">
            <a:avLst/>
          </a:prstGeom>
          <a:ln>
            <a:noFill/>
          </a:ln>
          <a:effectLst>
            <a:outerShdw blurRad="292100" dist="139700" dir="2700000" algn="tl" rotWithShape="0">
              <a:srgbClr val="333333">
                <a:alpha val="65000"/>
              </a:srgbClr>
            </a:outerShdw>
          </a:effectLst>
        </p:spPr>
      </p:pic>
      <p:pic>
        <p:nvPicPr>
          <p:cNvPr id="4" name="Picture 1" descr="A black background with white text&#10;&#10;AI-generated content may be incorrect.">
            <a:extLst>
              <a:ext uri="{FF2B5EF4-FFF2-40B4-BE49-F238E27FC236}">
                <a16:creationId xmlns:a16="http://schemas.microsoft.com/office/drawing/2014/main" id="{E0E996B8-3883-AE22-9260-ACC3C2D38C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1642" y="3863429"/>
            <a:ext cx="4234955" cy="823925"/>
          </a:xfrm>
          <a:prstGeom prst="rect">
            <a:avLst/>
          </a:prstGeom>
          <a:ln>
            <a:noFill/>
          </a:ln>
          <a:effectLst>
            <a:outerShdw blurRad="292100" dist="139700" dir="2700000" algn="tl" rotWithShape="0">
              <a:srgbClr val="333333">
                <a:alpha val="65000"/>
              </a:srgbClr>
            </a:outerShdw>
          </a:effectLst>
        </p:spPr>
      </p:pic>
      <p:sp>
        <p:nvSpPr>
          <p:cNvPr id="2" name="Google Shape;8813;p74">
            <a:extLst>
              <a:ext uri="{FF2B5EF4-FFF2-40B4-BE49-F238E27FC236}">
                <a16:creationId xmlns:a16="http://schemas.microsoft.com/office/drawing/2014/main" id="{8A23B7AD-8722-389E-0998-6A23E9117535}"/>
              </a:ext>
            </a:extLst>
          </p:cNvPr>
          <p:cNvSpPr/>
          <p:nvPr/>
        </p:nvSpPr>
        <p:spPr>
          <a:xfrm>
            <a:off x="8186569" y="4600579"/>
            <a:ext cx="408971" cy="450212"/>
          </a:xfrm>
          <a:custGeom>
            <a:avLst/>
            <a:gdLst/>
            <a:ahLst/>
            <a:cxnLst/>
            <a:rect l="l" t="t" r="r" b="b"/>
            <a:pathLst>
              <a:path w="12761" h="12653" extrusionOk="0">
                <a:moveTo>
                  <a:pt x="6396" y="866"/>
                </a:moveTo>
                <a:lnTo>
                  <a:pt x="11469" y="3796"/>
                </a:lnTo>
                <a:cubicBezTo>
                  <a:pt x="8759" y="5340"/>
                  <a:pt x="12729" y="3072"/>
                  <a:pt x="6396" y="6695"/>
                </a:cubicBezTo>
                <a:cubicBezTo>
                  <a:pt x="1" y="3072"/>
                  <a:pt x="4097" y="5403"/>
                  <a:pt x="1324" y="3796"/>
                </a:cubicBezTo>
                <a:lnTo>
                  <a:pt x="6396" y="866"/>
                </a:lnTo>
                <a:close/>
                <a:moveTo>
                  <a:pt x="10208" y="5498"/>
                </a:moveTo>
                <a:lnTo>
                  <a:pt x="10208" y="8081"/>
                </a:lnTo>
                <a:cubicBezTo>
                  <a:pt x="10177" y="8207"/>
                  <a:pt x="10051" y="8365"/>
                  <a:pt x="9925" y="8428"/>
                </a:cubicBezTo>
                <a:cubicBezTo>
                  <a:pt x="9312" y="8970"/>
                  <a:pt x="7887" y="9300"/>
                  <a:pt x="6364" y="9300"/>
                </a:cubicBezTo>
                <a:cubicBezTo>
                  <a:pt x="5852" y="9300"/>
                  <a:pt x="5329" y="9263"/>
                  <a:pt x="4821" y="9184"/>
                </a:cubicBezTo>
                <a:cubicBezTo>
                  <a:pt x="4317" y="9121"/>
                  <a:pt x="3718" y="8963"/>
                  <a:pt x="3246" y="8711"/>
                </a:cubicBezTo>
                <a:cubicBezTo>
                  <a:pt x="2994" y="8585"/>
                  <a:pt x="2584" y="8333"/>
                  <a:pt x="2584" y="8050"/>
                </a:cubicBezTo>
                <a:lnTo>
                  <a:pt x="2584" y="5498"/>
                </a:lnTo>
                <a:cubicBezTo>
                  <a:pt x="4412" y="6537"/>
                  <a:pt x="4317" y="6474"/>
                  <a:pt x="6207" y="7545"/>
                </a:cubicBezTo>
                <a:cubicBezTo>
                  <a:pt x="6255" y="7577"/>
                  <a:pt x="6318" y="7593"/>
                  <a:pt x="6385" y="7593"/>
                </a:cubicBezTo>
                <a:cubicBezTo>
                  <a:pt x="6452" y="7593"/>
                  <a:pt x="6522" y="7577"/>
                  <a:pt x="6585" y="7545"/>
                </a:cubicBezTo>
                <a:cubicBezTo>
                  <a:pt x="6617" y="7482"/>
                  <a:pt x="9925" y="5592"/>
                  <a:pt x="10208" y="5498"/>
                </a:cubicBezTo>
                <a:close/>
                <a:moveTo>
                  <a:pt x="6385" y="0"/>
                </a:moveTo>
                <a:cubicBezTo>
                  <a:pt x="6318" y="0"/>
                  <a:pt x="6255" y="16"/>
                  <a:pt x="6207" y="47"/>
                </a:cubicBezTo>
                <a:lnTo>
                  <a:pt x="284" y="3450"/>
                </a:lnTo>
                <a:cubicBezTo>
                  <a:pt x="1" y="3607"/>
                  <a:pt x="1" y="3985"/>
                  <a:pt x="284" y="4143"/>
                </a:cubicBezTo>
                <a:lnTo>
                  <a:pt x="1797" y="4962"/>
                </a:lnTo>
                <a:lnTo>
                  <a:pt x="1797" y="8018"/>
                </a:lnTo>
                <a:cubicBezTo>
                  <a:pt x="1797" y="8711"/>
                  <a:pt x="2458" y="9215"/>
                  <a:pt x="3088" y="9499"/>
                </a:cubicBezTo>
                <a:cubicBezTo>
                  <a:pt x="3994" y="9903"/>
                  <a:pt x="5215" y="10104"/>
                  <a:pt x="6430" y="10104"/>
                </a:cubicBezTo>
                <a:cubicBezTo>
                  <a:pt x="7963" y="10104"/>
                  <a:pt x="9488" y="9785"/>
                  <a:pt x="10366" y="9152"/>
                </a:cubicBezTo>
                <a:cubicBezTo>
                  <a:pt x="10776" y="8869"/>
                  <a:pt x="11091" y="8491"/>
                  <a:pt x="11091" y="8018"/>
                </a:cubicBezTo>
                <a:lnTo>
                  <a:pt x="11091" y="4962"/>
                </a:lnTo>
                <a:lnTo>
                  <a:pt x="11941" y="4490"/>
                </a:lnTo>
                <a:lnTo>
                  <a:pt x="11941" y="12208"/>
                </a:lnTo>
                <a:cubicBezTo>
                  <a:pt x="11941" y="12429"/>
                  <a:pt x="12099" y="12618"/>
                  <a:pt x="12288" y="12649"/>
                </a:cubicBezTo>
                <a:cubicBezTo>
                  <a:pt x="12306" y="12652"/>
                  <a:pt x="12325" y="12653"/>
                  <a:pt x="12343" y="12653"/>
                </a:cubicBezTo>
                <a:cubicBezTo>
                  <a:pt x="12571" y="12653"/>
                  <a:pt x="12760" y="12475"/>
                  <a:pt x="12760" y="12271"/>
                </a:cubicBezTo>
                <a:lnTo>
                  <a:pt x="12760" y="3796"/>
                </a:lnTo>
                <a:cubicBezTo>
                  <a:pt x="12729" y="3639"/>
                  <a:pt x="12666" y="3513"/>
                  <a:pt x="12508" y="3450"/>
                </a:cubicBezTo>
                <a:lnTo>
                  <a:pt x="6585" y="47"/>
                </a:lnTo>
                <a:cubicBezTo>
                  <a:pt x="6522" y="16"/>
                  <a:pt x="6452" y="0"/>
                  <a:pt x="6385" y="0"/>
                </a:cubicBezTo>
                <a:close/>
              </a:path>
            </a:pathLst>
          </a:custGeom>
          <a:solidFill>
            <a:schemeClr val="tx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906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4">
          <a:extLst>
            <a:ext uri="{FF2B5EF4-FFF2-40B4-BE49-F238E27FC236}">
              <a16:creationId xmlns:a16="http://schemas.microsoft.com/office/drawing/2014/main" id="{F6A71C01-9B1B-27EE-129B-B6AD01A0D686}"/>
            </a:ext>
          </a:extLst>
        </p:cNvPr>
        <p:cNvGrpSpPr/>
        <p:nvPr/>
      </p:nvGrpSpPr>
      <p:grpSpPr>
        <a:xfrm>
          <a:off x="0" y="0"/>
          <a:ext cx="0" cy="0"/>
          <a:chOff x="0" y="0"/>
          <a:chExt cx="0" cy="0"/>
        </a:xfrm>
      </p:grpSpPr>
      <p:sp>
        <p:nvSpPr>
          <p:cNvPr id="14" name="Google Shape;351;p36">
            <a:extLst>
              <a:ext uri="{FF2B5EF4-FFF2-40B4-BE49-F238E27FC236}">
                <a16:creationId xmlns:a16="http://schemas.microsoft.com/office/drawing/2014/main" id="{2185147C-955E-F5E8-1563-131BA4B3C826}"/>
              </a:ext>
            </a:extLst>
          </p:cNvPr>
          <p:cNvSpPr txBox="1">
            <a:spLocks noGrp="1"/>
          </p:cNvSpPr>
          <p:nvPr/>
        </p:nvSpPr>
        <p:spPr>
          <a:xfrm>
            <a:off x="604222" y="123811"/>
            <a:ext cx="6710976"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GFS Didot"/>
              <a:buNone/>
              <a:defRPr sz="3000" b="1" i="0" u="none" strike="noStrike" cap="none">
                <a:solidFill>
                  <a:schemeClr val="dk1"/>
                </a:solidFill>
                <a:latin typeface="GFS Didot"/>
                <a:ea typeface="GFS Didot"/>
                <a:cs typeface="GFS Didot"/>
                <a:sym typeface="GFS Didot"/>
              </a:defRPr>
            </a:lvl1pPr>
            <a:lvl2pPr marR="0" lvl="1"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2pPr>
            <a:lvl3pPr marR="0" lvl="2"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3pPr>
            <a:lvl4pPr marR="0" lvl="3"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4pPr>
            <a:lvl5pPr marR="0" lvl="4"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5pPr>
            <a:lvl6pPr marR="0" lvl="5"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6pPr>
            <a:lvl7pPr marR="0" lvl="6"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7pPr>
            <a:lvl8pPr marR="0" lvl="7"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8pPr>
            <a:lvl9pPr marR="0" lvl="8"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9pPr>
          </a:lstStyle>
          <a:p>
            <a:r>
              <a:rPr lang="it-IT" sz="2400" dirty="0">
                <a:latin typeface="+mj-lt"/>
              </a:rPr>
              <a:t>Situația educa</a:t>
            </a:r>
            <a:r>
              <a:rPr lang="ro-RO" sz="2400" dirty="0" err="1">
                <a:latin typeface="+mj-lt"/>
              </a:rPr>
              <a:t>țională</a:t>
            </a:r>
            <a:r>
              <a:rPr lang="it-IT" sz="2400" dirty="0">
                <a:latin typeface="+mj-lt"/>
              </a:rPr>
              <a:t> în Regiunea Centru</a:t>
            </a:r>
            <a:endParaRPr lang="ro-RO" sz="2400" dirty="0">
              <a:latin typeface="+mj-lt"/>
            </a:endParaRPr>
          </a:p>
        </p:txBody>
      </p:sp>
      <p:sp>
        <p:nvSpPr>
          <p:cNvPr id="19" name="CasetăText 18">
            <a:extLst>
              <a:ext uri="{FF2B5EF4-FFF2-40B4-BE49-F238E27FC236}">
                <a16:creationId xmlns:a16="http://schemas.microsoft.com/office/drawing/2014/main" id="{E9D81967-5F90-2C68-68C4-A6B64A1251FB}"/>
              </a:ext>
            </a:extLst>
          </p:cNvPr>
          <p:cNvSpPr txBox="1"/>
          <p:nvPr/>
        </p:nvSpPr>
        <p:spPr>
          <a:xfrm>
            <a:off x="604222" y="4285167"/>
            <a:ext cx="5231845" cy="275204"/>
          </a:xfrm>
          <a:prstGeom prst="rect">
            <a:avLst/>
          </a:prstGeom>
          <a:noFill/>
        </p:spPr>
        <p:txBody>
          <a:bodyPr wrap="square">
            <a:spAutoFit/>
          </a:bodyPr>
          <a:lstStyle/>
          <a:p>
            <a:pPr marL="304800" marR="0" algn="ctr">
              <a:lnSpc>
                <a:spcPct val="150000"/>
              </a:lnSpc>
              <a:buNone/>
              <a:tabLst>
                <a:tab pos="762000" algn="l"/>
                <a:tab pos="5937885" algn="r"/>
              </a:tabLst>
            </a:pPr>
            <a:r>
              <a:rPr lang="ro-RO" sz="900" i="1" kern="100" dirty="0">
                <a:solidFill>
                  <a:schemeClr val="tx1"/>
                </a:solidFill>
                <a:effectLst/>
                <a:latin typeface="Times New Roman" panose="02020603050405020304" pitchFamily="18" charset="0"/>
                <a:ea typeface="Aptos" panose="020B0004020202020204" pitchFamily="34" charset="0"/>
              </a:rPr>
              <a:t>Figura </a:t>
            </a:r>
            <a:r>
              <a:rPr lang="en-US" sz="900" i="1" kern="100" dirty="0">
                <a:solidFill>
                  <a:schemeClr val="tx1"/>
                </a:solidFill>
                <a:effectLst/>
                <a:latin typeface="Times New Roman" panose="02020603050405020304" pitchFamily="18" charset="0"/>
                <a:ea typeface="Aptos" panose="020B0004020202020204" pitchFamily="34" charset="0"/>
              </a:rPr>
              <a:t>11.</a:t>
            </a:r>
            <a:r>
              <a:rPr lang="ro-RO" sz="900" i="1" kern="100" dirty="0">
                <a:solidFill>
                  <a:schemeClr val="tx1"/>
                </a:solidFill>
                <a:effectLst/>
                <a:latin typeface="Times New Roman" panose="02020603050405020304" pitchFamily="18" charset="0"/>
                <a:ea typeface="Aptos" panose="020B0004020202020204" pitchFamily="34" charset="0"/>
              </a:rPr>
              <a:t> Structura absolvenților pe niveluri de educație în județul Covasna (2010-2022)</a:t>
            </a:r>
          </a:p>
        </p:txBody>
      </p:sp>
      <p:sp>
        <p:nvSpPr>
          <p:cNvPr id="22" name="Google Shape;346;p36">
            <a:extLst>
              <a:ext uri="{FF2B5EF4-FFF2-40B4-BE49-F238E27FC236}">
                <a16:creationId xmlns:a16="http://schemas.microsoft.com/office/drawing/2014/main" id="{8C5D5FAB-A75D-3923-FEAC-209D669013C9}"/>
              </a:ext>
            </a:extLst>
          </p:cNvPr>
          <p:cNvSpPr txBox="1">
            <a:spLocks/>
          </p:cNvSpPr>
          <p:nvPr/>
        </p:nvSpPr>
        <p:spPr>
          <a:xfrm>
            <a:off x="5264983" y="1134024"/>
            <a:ext cx="3336193" cy="34263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171450" indent="-171450" algn="just">
              <a:buClr>
                <a:schemeClr val="tx1"/>
              </a:buClr>
              <a:buSzPts val="1100"/>
              <a:buFont typeface="Arial" panose="020B0604020202020204" pitchFamily="34" charset="0"/>
              <a:buChar char="•"/>
            </a:pPr>
            <a:r>
              <a:rPr lang="ro-RO" sz="1200" dirty="0"/>
              <a:t>Structura educațională din </a:t>
            </a:r>
            <a:r>
              <a:rPr lang="ro-RO" sz="1200" b="1" dirty="0"/>
              <a:t>Covasna</a:t>
            </a:r>
            <a:r>
              <a:rPr lang="ro-RO" sz="1200" dirty="0"/>
              <a:t> prezintă proporții similare, dar la o scară mult redusă, cu </a:t>
            </a:r>
            <a:r>
              <a:rPr lang="ro-RO" sz="1200" b="1" dirty="0"/>
              <a:t>învățământul liceal reprezentând segmentul dominant </a:t>
            </a:r>
            <a:r>
              <a:rPr lang="ro-RO" sz="1200" dirty="0"/>
              <a:t>cu aproximativ </a:t>
            </a:r>
            <a:r>
              <a:rPr lang="ro-RO" sz="1200" b="1" dirty="0"/>
              <a:t>689 absolvenți în 2022</a:t>
            </a:r>
            <a:r>
              <a:rPr lang="ro-RO" sz="1200" dirty="0"/>
              <a:t>, urmat de învățământul profesional și tehnic cu 462 absolvenți. </a:t>
            </a:r>
          </a:p>
        </p:txBody>
      </p:sp>
      <p:pic>
        <p:nvPicPr>
          <p:cNvPr id="2" name="Picture 14">
            <a:extLst>
              <a:ext uri="{FF2B5EF4-FFF2-40B4-BE49-F238E27FC236}">
                <a16:creationId xmlns:a16="http://schemas.microsoft.com/office/drawing/2014/main" id="{E48C7A2A-59D3-81C1-5A65-C507476AF80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63040" y="720731"/>
            <a:ext cx="4301943" cy="2697528"/>
          </a:xfrm>
          <a:prstGeom prst="rect">
            <a:avLst/>
          </a:prstGeom>
          <a:ln>
            <a:noFill/>
          </a:ln>
          <a:effectLst>
            <a:outerShdw blurRad="292100" dist="139700" dir="2700000" algn="tl" rotWithShape="0">
              <a:srgbClr val="333333">
                <a:alpha val="65000"/>
              </a:srgbClr>
            </a:outerShdw>
          </a:effectLst>
        </p:spPr>
      </p:pic>
      <p:pic>
        <p:nvPicPr>
          <p:cNvPr id="5" name="Picture 15">
            <a:extLst>
              <a:ext uri="{FF2B5EF4-FFF2-40B4-BE49-F238E27FC236}">
                <a16:creationId xmlns:a16="http://schemas.microsoft.com/office/drawing/2014/main" id="{7D15D2C2-10FE-A4F5-07E9-72970B2E149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63040" y="3412406"/>
            <a:ext cx="4301943" cy="837008"/>
          </a:xfrm>
          <a:prstGeom prst="rect">
            <a:avLst/>
          </a:prstGeom>
          <a:ln>
            <a:noFill/>
          </a:ln>
          <a:effectLst>
            <a:outerShdw blurRad="292100" dist="139700" dir="2700000" algn="tl" rotWithShape="0">
              <a:srgbClr val="333333">
                <a:alpha val="65000"/>
              </a:srgbClr>
            </a:outerShdw>
          </a:effectLst>
        </p:spPr>
      </p:pic>
      <p:sp>
        <p:nvSpPr>
          <p:cNvPr id="3" name="Google Shape;8813;p74">
            <a:extLst>
              <a:ext uri="{FF2B5EF4-FFF2-40B4-BE49-F238E27FC236}">
                <a16:creationId xmlns:a16="http://schemas.microsoft.com/office/drawing/2014/main" id="{9C4131F6-19A8-397C-930B-1754DA6846E8}"/>
              </a:ext>
            </a:extLst>
          </p:cNvPr>
          <p:cNvSpPr/>
          <p:nvPr/>
        </p:nvSpPr>
        <p:spPr>
          <a:xfrm>
            <a:off x="8186569" y="4600579"/>
            <a:ext cx="408971" cy="450212"/>
          </a:xfrm>
          <a:custGeom>
            <a:avLst/>
            <a:gdLst/>
            <a:ahLst/>
            <a:cxnLst/>
            <a:rect l="l" t="t" r="r" b="b"/>
            <a:pathLst>
              <a:path w="12761" h="12653" extrusionOk="0">
                <a:moveTo>
                  <a:pt x="6396" y="866"/>
                </a:moveTo>
                <a:lnTo>
                  <a:pt x="11469" y="3796"/>
                </a:lnTo>
                <a:cubicBezTo>
                  <a:pt x="8759" y="5340"/>
                  <a:pt x="12729" y="3072"/>
                  <a:pt x="6396" y="6695"/>
                </a:cubicBezTo>
                <a:cubicBezTo>
                  <a:pt x="1" y="3072"/>
                  <a:pt x="4097" y="5403"/>
                  <a:pt x="1324" y="3796"/>
                </a:cubicBezTo>
                <a:lnTo>
                  <a:pt x="6396" y="866"/>
                </a:lnTo>
                <a:close/>
                <a:moveTo>
                  <a:pt x="10208" y="5498"/>
                </a:moveTo>
                <a:lnTo>
                  <a:pt x="10208" y="8081"/>
                </a:lnTo>
                <a:cubicBezTo>
                  <a:pt x="10177" y="8207"/>
                  <a:pt x="10051" y="8365"/>
                  <a:pt x="9925" y="8428"/>
                </a:cubicBezTo>
                <a:cubicBezTo>
                  <a:pt x="9312" y="8970"/>
                  <a:pt x="7887" y="9300"/>
                  <a:pt x="6364" y="9300"/>
                </a:cubicBezTo>
                <a:cubicBezTo>
                  <a:pt x="5852" y="9300"/>
                  <a:pt x="5329" y="9263"/>
                  <a:pt x="4821" y="9184"/>
                </a:cubicBezTo>
                <a:cubicBezTo>
                  <a:pt x="4317" y="9121"/>
                  <a:pt x="3718" y="8963"/>
                  <a:pt x="3246" y="8711"/>
                </a:cubicBezTo>
                <a:cubicBezTo>
                  <a:pt x="2994" y="8585"/>
                  <a:pt x="2584" y="8333"/>
                  <a:pt x="2584" y="8050"/>
                </a:cubicBezTo>
                <a:lnTo>
                  <a:pt x="2584" y="5498"/>
                </a:lnTo>
                <a:cubicBezTo>
                  <a:pt x="4412" y="6537"/>
                  <a:pt x="4317" y="6474"/>
                  <a:pt x="6207" y="7545"/>
                </a:cubicBezTo>
                <a:cubicBezTo>
                  <a:pt x="6255" y="7577"/>
                  <a:pt x="6318" y="7593"/>
                  <a:pt x="6385" y="7593"/>
                </a:cubicBezTo>
                <a:cubicBezTo>
                  <a:pt x="6452" y="7593"/>
                  <a:pt x="6522" y="7577"/>
                  <a:pt x="6585" y="7545"/>
                </a:cubicBezTo>
                <a:cubicBezTo>
                  <a:pt x="6617" y="7482"/>
                  <a:pt x="9925" y="5592"/>
                  <a:pt x="10208" y="5498"/>
                </a:cubicBezTo>
                <a:close/>
                <a:moveTo>
                  <a:pt x="6385" y="0"/>
                </a:moveTo>
                <a:cubicBezTo>
                  <a:pt x="6318" y="0"/>
                  <a:pt x="6255" y="16"/>
                  <a:pt x="6207" y="47"/>
                </a:cubicBezTo>
                <a:lnTo>
                  <a:pt x="284" y="3450"/>
                </a:lnTo>
                <a:cubicBezTo>
                  <a:pt x="1" y="3607"/>
                  <a:pt x="1" y="3985"/>
                  <a:pt x="284" y="4143"/>
                </a:cubicBezTo>
                <a:lnTo>
                  <a:pt x="1797" y="4962"/>
                </a:lnTo>
                <a:lnTo>
                  <a:pt x="1797" y="8018"/>
                </a:lnTo>
                <a:cubicBezTo>
                  <a:pt x="1797" y="8711"/>
                  <a:pt x="2458" y="9215"/>
                  <a:pt x="3088" y="9499"/>
                </a:cubicBezTo>
                <a:cubicBezTo>
                  <a:pt x="3994" y="9903"/>
                  <a:pt x="5215" y="10104"/>
                  <a:pt x="6430" y="10104"/>
                </a:cubicBezTo>
                <a:cubicBezTo>
                  <a:pt x="7963" y="10104"/>
                  <a:pt x="9488" y="9785"/>
                  <a:pt x="10366" y="9152"/>
                </a:cubicBezTo>
                <a:cubicBezTo>
                  <a:pt x="10776" y="8869"/>
                  <a:pt x="11091" y="8491"/>
                  <a:pt x="11091" y="8018"/>
                </a:cubicBezTo>
                <a:lnTo>
                  <a:pt x="11091" y="4962"/>
                </a:lnTo>
                <a:lnTo>
                  <a:pt x="11941" y="4490"/>
                </a:lnTo>
                <a:lnTo>
                  <a:pt x="11941" y="12208"/>
                </a:lnTo>
                <a:cubicBezTo>
                  <a:pt x="11941" y="12429"/>
                  <a:pt x="12099" y="12618"/>
                  <a:pt x="12288" y="12649"/>
                </a:cubicBezTo>
                <a:cubicBezTo>
                  <a:pt x="12306" y="12652"/>
                  <a:pt x="12325" y="12653"/>
                  <a:pt x="12343" y="12653"/>
                </a:cubicBezTo>
                <a:cubicBezTo>
                  <a:pt x="12571" y="12653"/>
                  <a:pt x="12760" y="12475"/>
                  <a:pt x="12760" y="12271"/>
                </a:cubicBezTo>
                <a:lnTo>
                  <a:pt x="12760" y="3796"/>
                </a:lnTo>
                <a:cubicBezTo>
                  <a:pt x="12729" y="3639"/>
                  <a:pt x="12666" y="3513"/>
                  <a:pt x="12508" y="3450"/>
                </a:cubicBezTo>
                <a:lnTo>
                  <a:pt x="6585" y="47"/>
                </a:lnTo>
                <a:cubicBezTo>
                  <a:pt x="6522" y="16"/>
                  <a:pt x="6452" y="0"/>
                  <a:pt x="6385" y="0"/>
                </a:cubicBezTo>
                <a:close/>
              </a:path>
            </a:pathLst>
          </a:custGeom>
          <a:solidFill>
            <a:schemeClr val="tx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9433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4">
          <a:extLst>
            <a:ext uri="{FF2B5EF4-FFF2-40B4-BE49-F238E27FC236}">
              <a16:creationId xmlns:a16="http://schemas.microsoft.com/office/drawing/2014/main" id="{93C07D32-BBD9-2A37-5448-83F6C15F3AD6}"/>
            </a:ext>
          </a:extLst>
        </p:cNvPr>
        <p:cNvGrpSpPr/>
        <p:nvPr/>
      </p:nvGrpSpPr>
      <p:grpSpPr>
        <a:xfrm>
          <a:off x="0" y="0"/>
          <a:ext cx="0" cy="0"/>
          <a:chOff x="0" y="0"/>
          <a:chExt cx="0" cy="0"/>
        </a:xfrm>
      </p:grpSpPr>
      <p:sp>
        <p:nvSpPr>
          <p:cNvPr id="14" name="Google Shape;351;p36">
            <a:extLst>
              <a:ext uri="{FF2B5EF4-FFF2-40B4-BE49-F238E27FC236}">
                <a16:creationId xmlns:a16="http://schemas.microsoft.com/office/drawing/2014/main" id="{EB56AD61-6D83-8C64-B21C-B5883E879340}"/>
              </a:ext>
            </a:extLst>
          </p:cNvPr>
          <p:cNvSpPr txBox="1">
            <a:spLocks noGrp="1"/>
          </p:cNvSpPr>
          <p:nvPr/>
        </p:nvSpPr>
        <p:spPr>
          <a:xfrm>
            <a:off x="642580" y="112767"/>
            <a:ext cx="6710976"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GFS Didot"/>
              <a:buNone/>
              <a:defRPr sz="3000" b="1" i="0" u="none" strike="noStrike" cap="none">
                <a:solidFill>
                  <a:schemeClr val="dk1"/>
                </a:solidFill>
                <a:latin typeface="GFS Didot"/>
                <a:ea typeface="GFS Didot"/>
                <a:cs typeface="GFS Didot"/>
                <a:sym typeface="GFS Didot"/>
              </a:defRPr>
            </a:lvl1pPr>
            <a:lvl2pPr marR="0" lvl="1"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2pPr>
            <a:lvl3pPr marR="0" lvl="2"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3pPr>
            <a:lvl4pPr marR="0" lvl="3"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4pPr>
            <a:lvl5pPr marR="0" lvl="4"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5pPr>
            <a:lvl6pPr marR="0" lvl="5"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6pPr>
            <a:lvl7pPr marR="0" lvl="6"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7pPr>
            <a:lvl8pPr marR="0" lvl="7"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8pPr>
            <a:lvl9pPr marR="0" lvl="8"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9pPr>
          </a:lstStyle>
          <a:p>
            <a:r>
              <a:rPr lang="it-IT" sz="2400" dirty="0">
                <a:latin typeface="+mj-lt"/>
              </a:rPr>
              <a:t>Situația educa</a:t>
            </a:r>
            <a:r>
              <a:rPr lang="ro-RO" sz="2400" dirty="0" err="1">
                <a:latin typeface="+mj-lt"/>
              </a:rPr>
              <a:t>țională</a:t>
            </a:r>
            <a:r>
              <a:rPr lang="it-IT" sz="2400" dirty="0">
                <a:latin typeface="+mj-lt"/>
              </a:rPr>
              <a:t> în Regiunea Centru</a:t>
            </a:r>
            <a:endParaRPr lang="ro-RO" sz="2400" dirty="0">
              <a:latin typeface="+mj-lt"/>
            </a:endParaRPr>
          </a:p>
        </p:txBody>
      </p:sp>
      <p:sp>
        <p:nvSpPr>
          <p:cNvPr id="19" name="CasetăText 18">
            <a:extLst>
              <a:ext uri="{FF2B5EF4-FFF2-40B4-BE49-F238E27FC236}">
                <a16:creationId xmlns:a16="http://schemas.microsoft.com/office/drawing/2014/main" id="{1E6CC520-F6BF-95EB-79A5-181217C7E8A6}"/>
              </a:ext>
            </a:extLst>
          </p:cNvPr>
          <p:cNvSpPr txBox="1"/>
          <p:nvPr/>
        </p:nvSpPr>
        <p:spPr>
          <a:xfrm>
            <a:off x="3561218" y="3846892"/>
            <a:ext cx="5231845" cy="275204"/>
          </a:xfrm>
          <a:prstGeom prst="rect">
            <a:avLst/>
          </a:prstGeom>
          <a:noFill/>
        </p:spPr>
        <p:txBody>
          <a:bodyPr wrap="square">
            <a:spAutoFit/>
          </a:bodyPr>
          <a:lstStyle/>
          <a:p>
            <a:pPr marL="304800" marR="0" algn="ctr">
              <a:lnSpc>
                <a:spcPct val="150000"/>
              </a:lnSpc>
              <a:buNone/>
              <a:tabLst>
                <a:tab pos="762000" algn="l"/>
                <a:tab pos="5937885" algn="r"/>
              </a:tabLst>
            </a:pPr>
            <a:r>
              <a:rPr lang="pt-BR" sz="900" i="1" kern="100" dirty="0">
                <a:solidFill>
                  <a:schemeClr val="tx1"/>
                </a:solidFill>
                <a:effectLst/>
                <a:latin typeface="Times New Roman" panose="02020603050405020304" pitchFamily="18" charset="0"/>
                <a:ea typeface="Aptos" panose="020B0004020202020204" pitchFamily="34" charset="0"/>
              </a:rPr>
              <a:t>Figura 12. Numărul total de absolvenți în anul 2022 pentru Regiunea Centru</a:t>
            </a:r>
            <a:endParaRPr lang="ro-RO" sz="900" i="1" kern="100" dirty="0">
              <a:solidFill>
                <a:schemeClr val="tx1"/>
              </a:solidFill>
              <a:effectLst/>
              <a:latin typeface="Times New Roman" panose="02020603050405020304" pitchFamily="18" charset="0"/>
              <a:ea typeface="Aptos" panose="020B0004020202020204" pitchFamily="34" charset="0"/>
            </a:endParaRPr>
          </a:p>
        </p:txBody>
      </p:sp>
      <p:pic>
        <p:nvPicPr>
          <p:cNvPr id="3" name="Picture 17">
            <a:extLst>
              <a:ext uri="{FF2B5EF4-FFF2-40B4-BE49-F238E27FC236}">
                <a16:creationId xmlns:a16="http://schemas.microsoft.com/office/drawing/2014/main" id="{E7896E4C-8027-996E-657F-351CCB46C17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55205" y="1021404"/>
            <a:ext cx="4674628" cy="2826555"/>
          </a:xfrm>
          <a:prstGeom prst="rect">
            <a:avLst/>
          </a:prstGeom>
          <a:ln>
            <a:noFill/>
          </a:ln>
          <a:effectLst>
            <a:outerShdw blurRad="292100" dist="139700" dir="2700000" algn="tl" rotWithShape="0">
              <a:srgbClr val="333333">
                <a:alpha val="65000"/>
              </a:srgbClr>
            </a:outerShdw>
          </a:effectLst>
        </p:spPr>
      </p:pic>
      <p:sp>
        <p:nvSpPr>
          <p:cNvPr id="6" name="Google Shape;346;p36">
            <a:extLst>
              <a:ext uri="{FF2B5EF4-FFF2-40B4-BE49-F238E27FC236}">
                <a16:creationId xmlns:a16="http://schemas.microsoft.com/office/drawing/2014/main" id="{20658C4E-77E2-F837-6D54-016D5562892E}"/>
              </a:ext>
            </a:extLst>
          </p:cNvPr>
          <p:cNvSpPr txBox="1">
            <a:spLocks/>
          </p:cNvSpPr>
          <p:nvPr/>
        </p:nvSpPr>
        <p:spPr>
          <a:xfrm>
            <a:off x="607304" y="949229"/>
            <a:ext cx="3384671" cy="29698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171450" indent="-171450" algn="just">
              <a:buClr>
                <a:schemeClr val="tx1"/>
              </a:buClr>
              <a:buSzPts val="1100"/>
              <a:buFont typeface="Arial" panose="020B0604020202020204" pitchFamily="34" charset="0"/>
              <a:buChar char="•"/>
            </a:pPr>
            <a:r>
              <a:rPr lang="ro-RO" sz="1200" dirty="0"/>
              <a:t>Distribuția spațială a absolvenților confirmă concentrarea producției educaționale în județele cu economii mai dezvoltate și cu o infrastructură universitară mai solidă, sugerând </a:t>
            </a:r>
            <a:r>
              <a:rPr lang="ro-RO" sz="1200" b="1" dirty="0"/>
              <a:t>existența unei corelații puternice între dezvoltarea educațională și cea economică</a:t>
            </a:r>
            <a:r>
              <a:rPr lang="ro-RO" sz="1200" dirty="0"/>
              <a:t>. </a:t>
            </a:r>
            <a:r>
              <a:rPr lang="ro-RO" sz="1200" b="1" dirty="0"/>
              <a:t>Brașov</a:t>
            </a:r>
            <a:r>
              <a:rPr lang="ro-RO" sz="1200" dirty="0"/>
              <a:t>, liderul regional cu </a:t>
            </a:r>
            <a:r>
              <a:rPr lang="ro-RO" sz="1200" b="1" dirty="0"/>
              <a:t>9.108 absolvenți</a:t>
            </a:r>
            <a:r>
              <a:rPr lang="ro-RO" sz="1200" dirty="0"/>
              <a:t>, prezintă concomitent cel mai ridicat </a:t>
            </a:r>
            <a:r>
              <a:rPr lang="ro-RO" sz="1200" b="1" dirty="0"/>
              <a:t>PIB pe locuitor (83.664 lei), </a:t>
            </a:r>
            <a:r>
              <a:rPr lang="ro-RO" sz="1200" dirty="0"/>
              <a:t>una dintre cele mai scăzute </a:t>
            </a:r>
            <a:r>
              <a:rPr lang="ro-RO" sz="1200" b="1" dirty="0"/>
              <a:t>rate ale șomajului (2.2%)</a:t>
            </a:r>
            <a:r>
              <a:rPr lang="ro-RO" sz="1200" dirty="0"/>
              <a:t> și un </a:t>
            </a:r>
            <a:r>
              <a:rPr lang="ro-RO" sz="1200" b="1" dirty="0"/>
              <a:t>nivel salarial superior mediei regionale (4.404 lei). </a:t>
            </a:r>
            <a:endParaRPr lang="en-US" sz="1200" b="1" dirty="0"/>
          </a:p>
          <a:p>
            <a:pPr marL="171450" indent="-171450" algn="just">
              <a:buClr>
                <a:schemeClr val="tx1"/>
              </a:buClr>
              <a:buSzPts val="1100"/>
              <a:buFont typeface="Arial" panose="020B0604020202020204" pitchFamily="34" charset="0"/>
              <a:buChar char="•"/>
            </a:pPr>
            <a:endParaRPr lang="ro-RO" sz="1200" dirty="0"/>
          </a:p>
        </p:txBody>
      </p:sp>
      <p:sp>
        <p:nvSpPr>
          <p:cNvPr id="2" name="Google Shape;8813;p74">
            <a:extLst>
              <a:ext uri="{FF2B5EF4-FFF2-40B4-BE49-F238E27FC236}">
                <a16:creationId xmlns:a16="http://schemas.microsoft.com/office/drawing/2014/main" id="{771495F8-1930-7032-F730-15DF2AD5F21C}"/>
              </a:ext>
            </a:extLst>
          </p:cNvPr>
          <p:cNvSpPr/>
          <p:nvPr/>
        </p:nvSpPr>
        <p:spPr>
          <a:xfrm>
            <a:off x="8186569" y="4600579"/>
            <a:ext cx="408971" cy="450212"/>
          </a:xfrm>
          <a:custGeom>
            <a:avLst/>
            <a:gdLst/>
            <a:ahLst/>
            <a:cxnLst/>
            <a:rect l="l" t="t" r="r" b="b"/>
            <a:pathLst>
              <a:path w="12761" h="12653" extrusionOk="0">
                <a:moveTo>
                  <a:pt x="6396" y="866"/>
                </a:moveTo>
                <a:lnTo>
                  <a:pt x="11469" y="3796"/>
                </a:lnTo>
                <a:cubicBezTo>
                  <a:pt x="8759" y="5340"/>
                  <a:pt x="12729" y="3072"/>
                  <a:pt x="6396" y="6695"/>
                </a:cubicBezTo>
                <a:cubicBezTo>
                  <a:pt x="1" y="3072"/>
                  <a:pt x="4097" y="5403"/>
                  <a:pt x="1324" y="3796"/>
                </a:cubicBezTo>
                <a:lnTo>
                  <a:pt x="6396" y="866"/>
                </a:lnTo>
                <a:close/>
                <a:moveTo>
                  <a:pt x="10208" y="5498"/>
                </a:moveTo>
                <a:lnTo>
                  <a:pt x="10208" y="8081"/>
                </a:lnTo>
                <a:cubicBezTo>
                  <a:pt x="10177" y="8207"/>
                  <a:pt x="10051" y="8365"/>
                  <a:pt x="9925" y="8428"/>
                </a:cubicBezTo>
                <a:cubicBezTo>
                  <a:pt x="9312" y="8970"/>
                  <a:pt x="7887" y="9300"/>
                  <a:pt x="6364" y="9300"/>
                </a:cubicBezTo>
                <a:cubicBezTo>
                  <a:pt x="5852" y="9300"/>
                  <a:pt x="5329" y="9263"/>
                  <a:pt x="4821" y="9184"/>
                </a:cubicBezTo>
                <a:cubicBezTo>
                  <a:pt x="4317" y="9121"/>
                  <a:pt x="3718" y="8963"/>
                  <a:pt x="3246" y="8711"/>
                </a:cubicBezTo>
                <a:cubicBezTo>
                  <a:pt x="2994" y="8585"/>
                  <a:pt x="2584" y="8333"/>
                  <a:pt x="2584" y="8050"/>
                </a:cubicBezTo>
                <a:lnTo>
                  <a:pt x="2584" y="5498"/>
                </a:lnTo>
                <a:cubicBezTo>
                  <a:pt x="4412" y="6537"/>
                  <a:pt x="4317" y="6474"/>
                  <a:pt x="6207" y="7545"/>
                </a:cubicBezTo>
                <a:cubicBezTo>
                  <a:pt x="6255" y="7577"/>
                  <a:pt x="6318" y="7593"/>
                  <a:pt x="6385" y="7593"/>
                </a:cubicBezTo>
                <a:cubicBezTo>
                  <a:pt x="6452" y="7593"/>
                  <a:pt x="6522" y="7577"/>
                  <a:pt x="6585" y="7545"/>
                </a:cubicBezTo>
                <a:cubicBezTo>
                  <a:pt x="6617" y="7482"/>
                  <a:pt x="9925" y="5592"/>
                  <a:pt x="10208" y="5498"/>
                </a:cubicBezTo>
                <a:close/>
                <a:moveTo>
                  <a:pt x="6385" y="0"/>
                </a:moveTo>
                <a:cubicBezTo>
                  <a:pt x="6318" y="0"/>
                  <a:pt x="6255" y="16"/>
                  <a:pt x="6207" y="47"/>
                </a:cubicBezTo>
                <a:lnTo>
                  <a:pt x="284" y="3450"/>
                </a:lnTo>
                <a:cubicBezTo>
                  <a:pt x="1" y="3607"/>
                  <a:pt x="1" y="3985"/>
                  <a:pt x="284" y="4143"/>
                </a:cubicBezTo>
                <a:lnTo>
                  <a:pt x="1797" y="4962"/>
                </a:lnTo>
                <a:lnTo>
                  <a:pt x="1797" y="8018"/>
                </a:lnTo>
                <a:cubicBezTo>
                  <a:pt x="1797" y="8711"/>
                  <a:pt x="2458" y="9215"/>
                  <a:pt x="3088" y="9499"/>
                </a:cubicBezTo>
                <a:cubicBezTo>
                  <a:pt x="3994" y="9903"/>
                  <a:pt x="5215" y="10104"/>
                  <a:pt x="6430" y="10104"/>
                </a:cubicBezTo>
                <a:cubicBezTo>
                  <a:pt x="7963" y="10104"/>
                  <a:pt x="9488" y="9785"/>
                  <a:pt x="10366" y="9152"/>
                </a:cubicBezTo>
                <a:cubicBezTo>
                  <a:pt x="10776" y="8869"/>
                  <a:pt x="11091" y="8491"/>
                  <a:pt x="11091" y="8018"/>
                </a:cubicBezTo>
                <a:lnTo>
                  <a:pt x="11091" y="4962"/>
                </a:lnTo>
                <a:lnTo>
                  <a:pt x="11941" y="4490"/>
                </a:lnTo>
                <a:lnTo>
                  <a:pt x="11941" y="12208"/>
                </a:lnTo>
                <a:cubicBezTo>
                  <a:pt x="11941" y="12429"/>
                  <a:pt x="12099" y="12618"/>
                  <a:pt x="12288" y="12649"/>
                </a:cubicBezTo>
                <a:cubicBezTo>
                  <a:pt x="12306" y="12652"/>
                  <a:pt x="12325" y="12653"/>
                  <a:pt x="12343" y="12653"/>
                </a:cubicBezTo>
                <a:cubicBezTo>
                  <a:pt x="12571" y="12653"/>
                  <a:pt x="12760" y="12475"/>
                  <a:pt x="12760" y="12271"/>
                </a:cubicBezTo>
                <a:lnTo>
                  <a:pt x="12760" y="3796"/>
                </a:lnTo>
                <a:cubicBezTo>
                  <a:pt x="12729" y="3639"/>
                  <a:pt x="12666" y="3513"/>
                  <a:pt x="12508" y="3450"/>
                </a:cubicBezTo>
                <a:lnTo>
                  <a:pt x="6585" y="47"/>
                </a:lnTo>
                <a:cubicBezTo>
                  <a:pt x="6522" y="16"/>
                  <a:pt x="6452" y="0"/>
                  <a:pt x="6385" y="0"/>
                </a:cubicBezTo>
                <a:close/>
              </a:path>
            </a:pathLst>
          </a:custGeom>
          <a:solidFill>
            <a:schemeClr val="tx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3820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3"/>
          <p:cNvSpPr txBox="1">
            <a:spLocks noGrp="1"/>
          </p:cNvSpPr>
          <p:nvPr>
            <p:ph type="title"/>
          </p:nvPr>
        </p:nvSpPr>
        <p:spPr>
          <a:xfrm>
            <a:off x="762034" y="620838"/>
            <a:ext cx="5483121" cy="634500"/>
          </a:xfrm>
          <a:prstGeom prst="rect">
            <a:avLst/>
          </a:prstGeom>
        </p:spPr>
        <p:txBody>
          <a:bodyPr spcFirstLastPara="1" wrap="square" lIns="91425" tIns="91425" rIns="91425" bIns="91425" anchor="t" anchorCtr="0">
            <a:noAutofit/>
          </a:bodyPr>
          <a:lstStyle/>
          <a:p>
            <a:pPr lvl="0">
              <a:buClr>
                <a:schemeClr val="lt1"/>
              </a:buClr>
              <a:buSzPts val="1100"/>
            </a:pPr>
            <a:r>
              <a:rPr lang="ro-RO" dirty="0">
                <a:latin typeface="+mj-lt"/>
              </a:rPr>
              <a:t>Importanța temei &amp; motivație</a:t>
            </a:r>
            <a:endParaRPr dirty="0">
              <a:latin typeface="+mj-lt"/>
            </a:endParaRPr>
          </a:p>
        </p:txBody>
      </p:sp>
      <p:sp>
        <p:nvSpPr>
          <p:cNvPr id="304" name="Google Shape;304;p33"/>
          <p:cNvSpPr txBox="1">
            <a:spLocks noGrp="1"/>
          </p:cNvSpPr>
          <p:nvPr>
            <p:ph type="body" idx="1"/>
          </p:nvPr>
        </p:nvSpPr>
        <p:spPr>
          <a:xfrm>
            <a:off x="762034" y="1305176"/>
            <a:ext cx="5035649" cy="1608743"/>
          </a:xfrm>
          <a:prstGeom prst="rect">
            <a:avLst/>
          </a:prstGeom>
        </p:spPr>
        <p:txBody>
          <a:bodyPr spcFirstLastPara="1" wrap="square" lIns="91425" tIns="91425" rIns="91425" bIns="91425" anchor="t" anchorCtr="0">
            <a:noAutofit/>
          </a:bodyPr>
          <a:lstStyle/>
          <a:p>
            <a:pPr marL="171450" indent="-171450">
              <a:buClr>
                <a:schemeClr val="tx1"/>
              </a:buClr>
              <a:buSzPts val="1100"/>
            </a:pPr>
            <a:r>
              <a:rPr lang="it-IT" dirty="0"/>
              <a:t>Piața muncii indic</a:t>
            </a:r>
            <a:r>
              <a:rPr lang="ro-RO" dirty="0"/>
              <a:t>ă nivelul </a:t>
            </a:r>
            <a:r>
              <a:rPr lang="it-IT" dirty="0"/>
              <a:t>sănătății economice regionale</a:t>
            </a:r>
            <a:endParaRPr lang="ro-RO" dirty="0"/>
          </a:p>
          <a:p>
            <a:pPr marL="171450" indent="-171450">
              <a:buClr>
                <a:schemeClr val="tx1"/>
              </a:buClr>
              <a:buSzPts val="1100"/>
            </a:pPr>
            <a:r>
              <a:rPr lang="ro-RO" dirty="0"/>
              <a:t>Regiunea Centru concentrează </a:t>
            </a:r>
            <a:r>
              <a:rPr lang="ro-RO" b="1" dirty="0"/>
              <a:t>≈ 1/6</a:t>
            </a:r>
            <a:r>
              <a:rPr lang="ro-RO" dirty="0"/>
              <a:t> din populația țării și prezintă </a:t>
            </a:r>
            <a:r>
              <a:rPr lang="ro-RO" b="1" dirty="0"/>
              <a:t>profiluri economice foarte diferite</a:t>
            </a:r>
            <a:r>
              <a:rPr lang="ro-RO" dirty="0"/>
              <a:t> (Brașov ↔ Harghita)</a:t>
            </a:r>
          </a:p>
          <a:p>
            <a:pPr marL="171450" indent="-171450">
              <a:buClr>
                <a:schemeClr val="tx1"/>
              </a:buClr>
              <a:buSzPts val="1100"/>
            </a:pPr>
            <a:r>
              <a:rPr lang="ro-RO" dirty="0"/>
              <a:t>Intervalul 2010‑2023 surprinde:</a:t>
            </a:r>
          </a:p>
          <a:p>
            <a:pPr marL="628650" lvl="1" indent="-171450">
              <a:buClr>
                <a:schemeClr val="tx1"/>
              </a:buClr>
              <a:buSzPts val="1100"/>
            </a:pPr>
            <a:r>
              <a:rPr lang="ro-RO" sz="1100" dirty="0"/>
              <a:t>revenirea post‑criză financiară</a:t>
            </a:r>
          </a:p>
          <a:p>
            <a:pPr marL="628650" lvl="1" indent="-171450">
              <a:buClr>
                <a:schemeClr val="tx1"/>
              </a:buClr>
              <a:buSzPts val="1100"/>
            </a:pPr>
            <a:r>
              <a:rPr lang="ro-RO" sz="1100" dirty="0"/>
              <a:t>expansiunea bazată pe investiții &amp; integrare UE</a:t>
            </a:r>
          </a:p>
          <a:p>
            <a:pPr marL="628650" lvl="1" indent="-171450">
              <a:buClr>
                <a:schemeClr val="tx1"/>
              </a:buClr>
              <a:buSzPts val="1100"/>
            </a:pPr>
            <a:r>
              <a:rPr lang="ro-RO" sz="1100" dirty="0"/>
              <a:t>șocul pandemiei COVID‑19</a:t>
            </a:r>
          </a:p>
        </p:txBody>
      </p:sp>
      <p:sp>
        <p:nvSpPr>
          <p:cNvPr id="4" name="Google Shape;303;p33">
            <a:extLst>
              <a:ext uri="{FF2B5EF4-FFF2-40B4-BE49-F238E27FC236}">
                <a16:creationId xmlns:a16="http://schemas.microsoft.com/office/drawing/2014/main" id="{B598C6B0-46A4-B6D0-1304-3F8C454733FA}"/>
              </a:ext>
            </a:extLst>
          </p:cNvPr>
          <p:cNvSpPr txBox="1">
            <a:spLocks/>
          </p:cNvSpPr>
          <p:nvPr/>
        </p:nvSpPr>
        <p:spPr>
          <a:xfrm>
            <a:off x="762034" y="3140593"/>
            <a:ext cx="3581364"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GFS Didot"/>
              <a:buNone/>
              <a:defRPr sz="3000" b="1" i="0" u="none" strike="noStrike" cap="none">
                <a:solidFill>
                  <a:schemeClr val="dk1"/>
                </a:solidFill>
                <a:latin typeface="GFS Didot"/>
                <a:ea typeface="GFS Didot"/>
                <a:cs typeface="GFS Didot"/>
                <a:sym typeface="GFS Didot"/>
              </a:defRPr>
            </a:lvl1pPr>
            <a:lvl2pPr marR="0" lvl="1"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2pPr>
            <a:lvl3pPr marR="0" lvl="2"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3pPr>
            <a:lvl4pPr marR="0" lvl="3"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4pPr>
            <a:lvl5pPr marR="0" lvl="4"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5pPr>
            <a:lvl6pPr marR="0" lvl="5"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6pPr>
            <a:lvl7pPr marR="0" lvl="6"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7pPr>
            <a:lvl8pPr marR="0" lvl="7"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8pPr>
            <a:lvl9pPr marR="0" lvl="8"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9pPr>
          </a:lstStyle>
          <a:p>
            <a:pPr>
              <a:buClr>
                <a:schemeClr val="lt1"/>
              </a:buClr>
              <a:buSzPts val="1100"/>
            </a:pPr>
            <a:r>
              <a:rPr lang="ro-RO" dirty="0">
                <a:latin typeface="+mj-lt"/>
              </a:rPr>
              <a:t>Obiectiv general</a:t>
            </a:r>
          </a:p>
        </p:txBody>
      </p:sp>
      <p:sp>
        <p:nvSpPr>
          <p:cNvPr id="7" name="Google Shape;304;p33">
            <a:extLst>
              <a:ext uri="{FF2B5EF4-FFF2-40B4-BE49-F238E27FC236}">
                <a16:creationId xmlns:a16="http://schemas.microsoft.com/office/drawing/2014/main" id="{AFBFEA3D-12C3-04D5-8C93-8A47448DEC82}"/>
              </a:ext>
            </a:extLst>
          </p:cNvPr>
          <p:cNvSpPr txBox="1">
            <a:spLocks/>
          </p:cNvSpPr>
          <p:nvPr/>
        </p:nvSpPr>
        <p:spPr>
          <a:xfrm>
            <a:off x="762034" y="3775093"/>
            <a:ext cx="5035649" cy="8441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Char char="●"/>
              <a:defRPr sz="1100" b="0" i="0" u="none" strike="noStrike" cap="none">
                <a:solidFill>
                  <a:schemeClr val="dk1"/>
                </a:solidFill>
                <a:latin typeface="Overpass"/>
                <a:ea typeface="Overpass"/>
                <a:cs typeface="Overpass"/>
                <a:sym typeface="Overpass"/>
              </a:defRPr>
            </a:lvl1pPr>
            <a:lvl2pPr marL="914400" marR="0" lvl="1" indent="-317500" algn="l" rtl="0">
              <a:lnSpc>
                <a:spcPct val="115000"/>
              </a:lnSpc>
              <a:spcBef>
                <a:spcPts val="0"/>
              </a:spcBef>
              <a:spcAft>
                <a:spcPts val="0"/>
              </a:spcAft>
              <a:buClr>
                <a:schemeClr val="dk1"/>
              </a:buClr>
              <a:buSzPts val="1400"/>
              <a:buFont typeface="Overpass"/>
              <a:buChar char="○"/>
              <a:defRPr sz="1400" b="0" i="0" u="none" strike="noStrike" cap="none">
                <a:solidFill>
                  <a:schemeClr val="dk1"/>
                </a:solidFill>
                <a:latin typeface="Overpass"/>
                <a:ea typeface="Overpass"/>
                <a:cs typeface="Overpass"/>
                <a:sym typeface="Overpass"/>
              </a:defRPr>
            </a:lvl2pPr>
            <a:lvl3pPr marL="1371600" marR="0" lvl="2" indent="-317500" algn="l" rtl="0">
              <a:lnSpc>
                <a:spcPct val="115000"/>
              </a:lnSpc>
              <a:spcBef>
                <a:spcPts val="1600"/>
              </a:spcBef>
              <a:spcAft>
                <a:spcPts val="0"/>
              </a:spcAft>
              <a:buClr>
                <a:schemeClr val="dk1"/>
              </a:buClr>
              <a:buSzPts val="1400"/>
              <a:buFont typeface="Overpass"/>
              <a:buChar char="■"/>
              <a:defRPr sz="1400" b="0" i="0" u="none" strike="noStrike" cap="none">
                <a:solidFill>
                  <a:schemeClr val="dk1"/>
                </a:solidFill>
                <a:latin typeface="Overpass"/>
                <a:ea typeface="Overpass"/>
                <a:cs typeface="Overpass"/>
                <a:sym typeface="Overpass"/>
              </a:defRPr>
            </a:lvl3pPr>
            <a:lvl4pPr marL="1828800" marR="0" lvl="3" indent="-317500" algn="l" rtl="0">
              <a:lnSpc>
                <a:spcPct val="115000"/>
              </a:lnSpc>
              <a:spcBef>
                <a:spcPts val="1600"/>
              </a:spcBef>
              <a:spcAft>
                <a:spcPts val="0"/>
              </a:spcAft>
              <a:buClr>
                <a:schemeClr val="dk1"/>
              </a:buClr>
              <a:buSzPts val="1400"/>
              <a:buFont typeface="Overpass"/>
              <a:buChar char="●"/>
              <a:defRPr sz="1400" b="0" i="0" u="none" strike="noStrike" cap="none">
                <a:solidFill>
                  <a:schemeClr val="dk1"/>
                </a:solidFill>
                <a:latin typeface="Overpass"/>
                <a:ea typeface="Overpass"/>
                <a:cs typeface="Overpass"/>
                <a:sym typeface="Overpass"/>
              </a:defRPr>
            </a:lvl4pPr>
            <a:lvl5pPr marL="2286000" marR="0" lvl="4" indent="-317500" algn="l" rtl="0">
              <a:lnSpc>
                <a:spcPct val="115000"/>
              </a:lnSpc>
              <a:spcBef>
                <a:spcPts val="1600"/>
              </a:spcBef>
              <a:spcAft>
                <a:spcPts val="0"/>
              </a:spcAft>
              <a:buClr>
                <a:schemeClr val="dk1"/>
              </a:buClr>
              <a:buSzPts val="1400"/>
              <a:buFont typeface="Overpass"/>
              <a:buChar char="○"/>
              <a:defRPr sz="1400" b="0" i="0" u="none" strike="noStrike" cap="none">
                <a:solidFill>
                  <a:schemeClr val="dk1"/>
                </a:solidFill>
                <a:latin typeface="Overpass"/>
                <a:ea typeface="Overpass"/>
                <a:cs typeface="Overpass"/>
                <a:sym typeface="Overpass"/>
              </a:defRPr>
            </a:lvl5pPr>
            <a:lvl6pPr marL="2743200" marR="0" lvl="5" indent="-317500" algn="l" rtl="0">
              <a:lnSpc>
                <a:spcPct val="115000"/>
              </a:lnSpc>
              <a:spcBef>
                <a:spcPts val="1600"/>
              </a:spcBef>
              <a:spcAft>
                <a:spcPts val="0"/>
              </a:spcAft>
              <a:buClr>
                <a:schemeClr val="dk1"/>
              </a:buClr>
              <a:buSzPts val="1400"/>
              <a:buFont typeface="Overpass"/>
              <a:buChar char="■"/>
              <a:defRPr sz="1400" b="0" i="0" u="none" strike="noStrike" cap="none">
                <a:solidFill>
                  <a:schemeClr val="dk1"/>
                </a:solidFill>
                <a:latin typeface="Overpass"/>
                <a:ea typeface="Overpass"/>
                <a:cs typeface="Overpass"/>
                <a:sym typeface="Overpass"/>
              </a:defRPr>
            </a:lvl6pPr>
            <a:lvl7pPr marL="3200400" marR="0" lvl="6" indent="-317500" algn="l" rtl="0">
              <a:lnSpc>
                <a:spcPct val="115000"/>
              </a:lnSpc>
              <a:spcBef>
                <a:spcPts val="1600"/>
              </a:spcBef>
              <a:spcAft>
                <a:spcPts val="0"/>
              </a:spcAft>
              <a:buClr>
                <a:schemeClr val="dk1"/>
              </a:buClr>
              <a:buSzPts val="1400"/>
              <a:buFont typeface="Overpass"/>
              <a:buChar char="●"/>
              <a:defRPr sz="1400" b="0" i="0" u="none" strike="noStrike" cap="none">
                <a:solidFill>
                  <a:schemeClr val="dk1"/>
                </a:solidFill>
                <a:latin typeface="Overpass"/>
                <a:ea typeface="Overpass"/>
                <a:cs typeface="Overpass"/>
                <a:sym typeface="Overpass"/>
              </a:defRPr>
            </a:lvl7pPr>
            <a:lvl8pPr marL="3657600" marR="0" lvl="7" indent="-317500" algn="l" rtl="0">
              <a:lnSpc>
                <a:spcPct val="115000"/>
              </a:lnSpc>
              <a:spcBef>
                <a:spcPts val="1600"/>
              </a:spcBef>
              <a:spcAft>
                <a:spcPts val="0"/>
              </a:spcAft>
              <a:buClr>
                <a:schemeClr val="dk1"/>
              </a:buClr>
              <a:buSzPts val="1400"/>
              <a:buFont typeface="Overpass"/>
              <a:buChar char="○"/>
              <a:defRPr sz="1400" b="0" i="0" u="none" strike="noStrike" cap="none">
                <a:solidFill>
                  <a:schemeClr val="dk1"/>
                </a:solidFill>
                <a:latin typeface="Overpass"/>
                <a:ea typeface="Overpass"/>
                <a:cs typeface="Overpass"/>
                <a:sym typeface="Overpass"/>
              </a:defRPr>
            </a:lvl8pPr>
            <a:lvl9pPr marL="4114800" marR="0" lvl="8" indent="-317500" algn="l" rtl="0">
              <a:lnSpc>
                <a:spcPct val="115000"/>
              </a:lnSpc>
              <a:spcBef>
                <a:spcPts val="1600"/>
              </a:spcBef>
              <a:spcAft>
                <a:spcPts val="1600"/>
              </a:spcAft>
              <a:buClr>
                <a:schemeClr val="dk1"/>
              </a:buClr>
              <a:buSzPts val="1400"/>
              <a:buFont typeface="Overpass"/>
              <a:buChar char="■"/>
              <a:defRPr sz="1400" b="0" i="0" u="none" strike="noStrike" cap="none">
                <a:solidFill>
                  <a:schemeClr val="dk1"/>
                </a:solidFill>
                <a:latin typeface="Overpass"/>
                <a:ea typeface="Overpass"/>
                <a:cs typeface="Overpass"/>
                <a:sym typeface="Overpass"/>
              </a:defRPr>
            </a:lvl9pPr>
          </a:lstStyle>
          <a:p>
            <a:pPr marL="171450" indent="-171450">
              <a:buClr>
                <a:schemeClr val="tx1"/>
              </a:buClr>
              <a:buSzPts val="1100"/>
            </a:pPr>
            <a:r>
              <a:rPr lang="ro-RO" dirty="0"/>
              <a:t>Analiza statistică riguroasă a transformărilor pieței muncii și identificarea factorilor care le determină</a:t>
            </a:r>
          </a:p>
        </p:txBody>
      </p:sp>
      <p:pic>
        <p:nvPicPr>
          <p:cNvPr id="9" name="Imagine 8" descr="O imagine care conține hartă, captură de ecran, Grafică&#10;&#10;Conținutul generat de inteligența artificială poate fi incorect.">
            <a:extLst>
              <a:ext uri="{FF2B5EF4-FFF2-40B4-BE49-F238E27FC236}">
                <a16:creationId xmlns:a16="http://schemas.microsoft.com/office/drawing/2014/main" id="{644F3E88-DECD-8F08-0D91-10EEF7B0DF6E}"/>
              </a:ext>
            </a:extLst>
          </p:cNvPr>
          <p:cNvPicPr>
            <a:picLocks noChangeAspect="1"/>
          </p:cNvPicPr>
          <p:nvPr/>
        </p:nvPicPr>
        <p:blipFill>
          <a:blip r:embed="rId3"/>
          <a:srcRect l="30677" t="22939" r="39372" b="18017"/>
          <a:stretch>
            <a:fillRect/>
          </a:stretch>
        </p:blipFill>
        <p:spPr>
          <a:xfrm>
            <a:off x="5349303" y="1536844"/>
            <a:ext cx="2997471" cy="2266216"/>
          </a:xfrm>
          <a:prstGeom prst="rect">
            <a:avLst/>
          </a:prstGeom>
        </p:spPr>
      </p:pic>
      <p:grpSp>
        <p:nvGrpSpPr>
          <p:cNvPr id="10" name="Google Shape;9875;p77">
            <a:extLst>
              <a:ext uri="{FF2B5EF4-FFF2-40B4-BE49-F238E27FC236}">
                <a16:creationId xmlns:a16="http://schemas.microsoft.com/office/drawing/2014/main" id="{E473BA1E-38C2-7A88-6C5A-951659462FA4}"/>
              </a:ext>
            </a:extLst>
          </p:cNvPr>
          <p:cNvGrpSpPr/>
          <p:nvPr/>
        </p:nvGrpSpPr>
        <p:grpSpPr>
          <a:xfrm>
            <a:off x="102522" y="1075761"/>
            <a:ext cx="359154" cy="359154"/>
            <a:chOff x="-46772025" y="2701925"/>
            <a:chExt cx="300900" cy="300900"/>
          </a:xfrm>
          <a:solidFill>
            <a:schemeClr val="tx2">
              <a:lumMod val="50000"/>
            </a:schemeClr>
          </a:solidFill>
        </p:grpSpPr>
        <p:sp>
          <p:nvSpPr>
            <p:cNvPr id="11" name="Google Shape;9876;p77">
              <a:extLst>
                <a:ext uri="{FF2B5EF4-FFF2-40B4-BE49-F238E27FC236}">
                  <a16:creationId xmlns:a16="http://schemas.microsoft.com/office/drawing/2014/main" id="{19C667B6-2E5F-726C-F30A-42F4DF25F7E1}"/>
                </a:ext>
              </a:extLst>
            </p:cNvPr>
            <p:cNvSpPr/>
            <p:nvPr/>
          </p:nvSpPr>
          <p:spPr>
            <a:xfrm>
              <a:off x="-46647575" y="2826375"/>
              <a:ext cx="53575" cy="53575"/>
            </a:xfrm>
            <a:custGeom>
              <a:avLst/>
              <a:gdLst/>
              <a:ahLst/>
              <a:cxnLst/>
              <a:rect l="l" t="t" r="r" b="b"/>
              <a:pathLst>
                <a:path w="2143" h="2143" extrusionOk="0">
                  <a:moveTo>
                    <a:pt x="1072" y="694"/>
                  </a:moveTo>
                  <a:cubicBezTo>
                    <a:pt x="1261" y="694"/>
                    <a:pt x="1418" y="851"/>
                    <a:pt x="1418" y="1040"/>
                  </a:cubicBezTo>
                  <a:cubicBezTo>
                    <a:pt x="1418" y="1229"/>
                    <a:pt x="1261" y="1387"/>
                    <a:pt x="1072" y="1387"/>
                  </a:cubicBezTo>
                  <a:cubicBezTo>
                    <a:pt x="883" y="1387"/>
                    <a:pt x="725" y="1229"/>
                    <a:pt x="725" y="1040"/>
                  </a:cubicBezTo>
                  <a:cubicBezTo>
                    <a:pt x="725" y="851"/>
                    <a:pt x="883" y="694"/>
                    <a:pt x="1072" y="694"/>
                  </a:cubicBezTo>
                  <a:close/>
                  <a:moveTo>
                    <a:pt x="1072" y="1"/>
                  </a:moveTo>
                  <a:cubicBezTo>
                    <a:pt x="473" y="1"/>
                    <a:pt x="1" y="473"/>
                    <a:pt x="1" y="1072"/>
                  </a:cubicBezTo>
                  <a:cubicBezTo>
                    <a:pt x="1" y="1670"/>
                    <a:pt x="473" y="2143"/>
                    <a:pt x="1072" y="2143"/>
                  </a:cubicBezTo>
                  <a:cubicBezTo>
                    <a:pt x="1670" y="2143"/>
                    <a:pt x="2143" y="1670"/>
                    <a:pt x="2143" y="1072"/>
                  </a:cubicBezTo>
                  <a:cubicBezTo>
                    <a:pt x="2112" y="473"/>
                    <a:pt x="1639" y="1"/>
                    <a:pt x="10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877;p77">
              <a:extLst>
                <a:ext uri="{FF2B5EF4-FFF2-40B4-BE49-F238E27FC236}">
                  <a16:creationId xmlns:a16="http://schemas.microsoft.com/office/drawing/2014/main" id="{56C885A5-A403-1055-854F-FD01B64FAC11}"/>
                </a:ext>
              </a:extLst>
            </p:cNvPr>
            <p:cNvSpPr/>
            <p:nvPr/>
          </p:nvSpPr>
          <p:spPr>
            <a:xfrm>
              <a:off x="-46772025" y="2701925"/>
              <a:ext cx="300900" cy="300900"/>
            </a:xfrm>
            <a:custGeom>
              <a:avLst/>
              <a:gdLst/>
              <a:ahLst/>
              <a:cxnLst/>
              <a:rect l="l" t="t" r="r" b="b"/>
              <a:pathLst>
                <a:path w="12036" h="12036" extrusionOk="0">
                  <a:moveTo>
                    <a:pt x="6365" y="1482"/>
                  </a:moveTo>
                  <a:cubicBezTo>
                    <a:pt x="8602" y="1639"/>
                    <a:pt x="10429" y="3466"/>
                    <a:pt x="10587" y="5672"/>
                  </a:cubicBezTo>
                  <a:lnTo>
                    <a:pt x="9862" y="5672"/>
                  </a:lnTo>
                  <a:cubicBezTo>
                    <a:pt x="9704" y="3813"/>
                    <a:pt x="8224" y="2301"/>
                    <a:pt x="6365" y="2143"/>
                  </a:cubicBezTo>
                  <a:lnTo>
                    <a:pt x="6365" y="1482"/>
                  </a:lnTo>
                  <a:close/>
                  <a:moveTo>
                    <a:pt x="5703" y="1482"/>
                  </a:moveTo>
                  <a:lnTo>
                    <a:pt x="5703" y="2206"/>
                  </a:lnTo>
                  <a:cubicBezTo>
                    <a:pt x="3845" y="2364"/>
                    <a:pt x="2364" y="3844"/>
                    <a:pt x="2206" y="5703"/>
                  </a:cubicBezTo>
                  <a:lnTo>
                    <a:pt x="1482" y="5703"/>
                  </a:lnTo>
                  <a:cubicBezTo>
                    <a:pt x="1639" y="3466"/>
                    <a:pt x="3466" y="1639"/>
                    <a:pt x="5703" y="1482"/>
                  </a:cubicBezTo>
                  <a:close/>
                  <a:moveTo>
                    <a:pt x="6365" y="2868"/>
                  </a:moveTo>
                  <a:cubicBezTo>
                    <a:pt x="7814" y="3025"/>
                    <a:pt x="9011" y="4191"/>
                    <a:pt x="9169" y="5672"/>
                  </a:cubicBezTo>
                  <a:lnTo>
                    <a:pt x="8854" y="5672"/>
                  </a:lnTo>
                  <a:cubicBezTo>
                    <a:pt x="8665" y="5672"/>
                    <a:pt x="8507" y="5829"/>
                    <a:pt x="8507" y="6018"/>
                  </a:cubicBezTo>
                  <a:cubicBezTo>
                    <a:pt x="8507" y="6207"/>
                    <a:pt x="8665" y="6365"/>
                    <a:pt x="8854" y="6365"/>
                  </a:cubicBezTo>
                  <a:lnTo>
                    <a:pt x="9169" y="6365"/>
                  </a:lnTo>
                  <a:cubicBezTo>
                    <a:pt x="9011" y="7814"/>
                    <a:pt x="7846" y="9011"/>
                    <a:pt x="6365" y="9169"/>
                  </a:cubicBezTo>
                  <a:lnTo>
                    <a:pt x="6365" y="8854"/>
                  </a:lnTo>
                  <a:cubicBezTo>
                    <a:pt x="6365" y="8665"/>
                    <a:pt x="6207" y="8507"/>
                    <a:pt x="6018" y="8507"/>
                  </a:cubicBezTo>
                  <a:cubicBezTo>
                    <a:pt x="5829" y="8507"/>
                    <a:pt x="5672" y="8665"/>
                    <a:pt x="5672" y="8854"/>
                  </a:cubicBezTo>
                  <a:lnTo>
                    <a:pt x="5672" y="9169"/>
                  </a:lnTo>
                  <a:cubicBezTo>
                    <a:pt x="4223" y="9011"/>
                    <a:pt x="3025" y="7814"/>
                    <a:pt x="2868" y="6365"/>
                  </a:cubicBezTo>
                  <a:lnTo>
                    <a:pt x="3183" y="6365"/>
                  </a:lnTo>
                  <a:cubicBezTo>
                    <a:pt x="3372" y="6365"/>
                    <a:pt x="3529" y="6207"/>
                    <a:pt x="3529" y="6018"/>
                  </a:cubicBezTo>
                  <a:cubicBezTo>
                    <a:pt x="3529" y="5829"/>
                    <a:pt x="3372" y="5672"/>
                    <a:pt x="3183" y="5672"/>
                  </a:cubicBezTo>
                  <a:lnTo>
                    <a:pt x="2868" y="5672"/>
                  </a:lnTo>
                  <a:cubicBezTo>
                    <a:pt x="3025" y="4191"/>
                    <a:pt x="4191" y="3025"/>
                    <a:pt x="5672" y="2868"/>
                  </a:cubicBezTo>
                  <a:lnTo>
                    <a:pt x="5672" y="3183"/>
                  </a:lnTo>
                  <a:cubicBezTo>
                    <a:pt x="5672" y="3372"/>
                    <a:pt x="5829" y="3529"/>
                    <a:pt x="6018" y="3529"/>
                  </a:cubicBezTo>
                  <a:cubicBezTo>
                    <a:pt x="6207" y="3529"/>
                    <a:pt x="6365" y="3372"/>
                    <a:pt x="6365" y="3183"/>
                  </a:cubicBezTo>
                  <a:lnTo>
                    <a:pt x="6365" y="2868"/>
                  </a:lnTo>
                  <a:close/>
                  <a:moveTo>
                    <a:pt x="2206" y="6365"/>
                  </a:moveTo>
                  <a:cubicBezTo>
                    <a:pt x="2364" y="8224"/>
                    <a:pt x="3845" y="9704"/>
                    <a:pt x="5703" y="9862"/>
                  </a:cubicBezTo>
                  <a:lnTo>
                    <a:pt x="5703" y="10586"/>
                  </a:lnTo>
                  <a:cubicBezTo>
                    <a:pt x="3466" y="10429"/>
                    <a:pt x="1639" y="8602"/>
                    <a:pt x="1482" y="6365"/>
                  </a:cubicBezTo>
                  <a:close/>
                  <a:moveTo>
                    <a:pt x="10618" y="6365"/>
                  </a:moveTo>
                  <a:cubicBezTo>
                    <a:pt x="10429" y="8602"/>
                    <a:pt x="8602" y="10429"/>
                    <a:pt x="6396" y="10586"/>
                  </a:cubicBezTo>
                  <a:lnTo>
                    <a:pt x="6396" y="9862"/>
                  </a:lnTo>
                  <a:cubicBezTo>
                    <a:pt x="8255" y="9704"/>
                    <a:pt x="9767" y="8224"/>
                    <a:pt x="9925" y="6365"/>
                  </a:cubicBezTo>
                  <a:close/>
                  <a:moveTo>
                    <a:pt x="6018" y="1"/>
                  </a:moveTo>
                  <a:cubicBezTo>
                    <a:pt x="5829" y="1"/>
                    <a:pt x="5672" y="158"/>
                    <a:pt x="5672" y="347"/>
                  </a:cubicBezTo>
                  <a:lnTo>
                    <a:pt x="5672" y="725"/>
                  </a:lnTo>
                  <a:cubicBezTo>
                    <a:pt x="4412" y="820"/>
                    <a:pt x="3183" y="1356"/>
                    <a:pt x="2269" y="2269"/>
                  </a:cubicBezTo>
                  <a:cubicBezTo>
                    <a:pt x="1387" y="3183"/>
                    <a:pt x="820" y="4348"/>
                    <a:pt x="757" y="5672"/>
                  </a:cubicBezTo>
                  <a:lnTo>
                    <a:pt x="347" y="5672"/>
                  </a:lnTo>
                  <a:cubicBezTo>
                    <a:pt x="158" y="5672"/>
                    <a:pt x="1" y="5829"/>
                    <a:pt x="1" y="6018"/>
                  </a:cubicBezTo>
                  <a:cubicBezTo>
                    <a:pt x="1" y="6207"/>
                    <a:pt x="158" y="6365"/>
                    <a:pt x="347" y="6365"/>
                  </a:cubicBezTo>
                  <a:lnTo>
                    <a:pt x="757" y="6365"/>
                  </a:lnTo>
                  <a:cubicBezTo>
                    <a:pt x="820" y="7625"/>
                    <a:pt x="1387" y="8854"/>
                    <a:pt x="2269" y="9767"/>
                  </a:cubicBezTo>
                  <a:cubicBezTo>
                    <a:pt x="3183" y="10649"/>
                    <a:pt x="4380" y="11217"/>
                    <a:pt x="5672" y="11280"/>
                  </a:cubicBezTo>
                  <a:lnTo>
                    <a:pt x="5672" y="11689"/>
                  </a:lnTo>
                  <a:cubicBezTo>
                    <a:pt x="5672" y="11878"/>
                    <a:pt x="5829" y="12036"/>
                    <a:pt x="6018" y="12036"/>
                  </a:cubicBezTo>
                  <a:cubicBezTo>
                    <a:pt x="6207" y="12036"/>
                    <a:pt x="6365" y="11878"/>
                    <a:pt x="6365" y="11689"/>
                  </a:cubicBezTo>
                  <a:lnTo>
                    <a:pt x="6365" y="11280"/>
                  </a:lnTo>
                  <a:cubicBezTo>
                    <a:pt x="7625" y="11217"/>
                    <a:pt x="8854" y="10649"/>
                    <a:pt x="9767" y="9767"/>
                  </a:cubicBezTo>
                  <a:cubicBezTo>
                    <a:pt x="10681" y="8854"/>
                    <a:pt x="11217" y="7656"/>
                    <a:pt x="11280" y="6365"/>
                  </a:cubicBezTo>
                  <a:lnTo>
                    <a:pt x="11689" y="6365"/>
                  </a:lnTo>
                  <a:cubicBezTo>
                    <a:pt x="11878" y="6365"/>
                    <a:pt x="12036" y="6207"/>
                    <a:pt x="12036" y="6018"/>
                  </a:cubicBezTo>
                  <a:cubicBezTo>
                    <a:pt x="12036" y="5829"/>
                    <a:pt x="11878" y="5672"/>
                    <a:pt x="11689" y="5672"/>
                  </a:cubicBezTo>
                  <a:lnTo>
                    <a:pt x="11280" y="5672"/>
                  </a:lnTo>
                  <a:cubicBezTo>
                    <a:pt x="11217" y="4411"/>
                    <a:pt x="10650" y="3183"/>
                    <a:pt x="9767" y="2269"/>
                  </a:cubicBezTo>
                  <a:cubicBezTo>
                    <a:pt x="8854" y="1356"/>
                    <a:pt x="7688" y="820"/>
                    <a:pt x="6365" y="725"/>
                  </a:cubicBezTo>
                  <a:lnTo>
                    <a:pt x="6365" y="347"/>
                  </a:lnTo>
                  <a:cubicBezTo>
                    <a:pt x="6365" y="158"/>
                    <a:pt x="6207" y="1"/>
                    <a:pt x="60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4">
          <a:extLst>
            <a:ext uri="{FF2B5EF4-FFF2-40B4-BE49-F238E27FC236}">
              <a16:creationId xmlns:a16="http://schemas.microsoft.com/office/drawing/2014/main" id="{2D17856C-D31C-B6AC-66CA-57D741430215}"/>
            </a:ext>
          </a:extLst>
        </p:cNvPr>
        <p:cNvGrpSpPr/>
        <p:nvPr/>
      </p:nvGrpSpPr>
      <p:grpSpPr>
        <a:xfrm>
          <a:off x="0" y="0"/>
          <a:ext cx="0" cy="0"/>
          <a:chOff x="0" y="0"/>
          <a:chExt cx="0" cy="0"/>
        </a:xfrm>
      </p:grpSpPr>
      <p:sp>
        <p:nvSpPr>
          <p:cNvPr id="14" name="Google Shape;351;p36">
            <a:extLst>
              <a:ext uri="{FF2B5EF4-FFF2-40B4-BE49-F238E27FC236}">
                <a16:creationId xmlns:a16="http://schemas.microsoft.com/office/drawing/2014/main" id="{3862F688-8756-44BD-40AF-1A6580A8726B}"/>
              </a:ext>
            </a:extLst>
          </p:cNvPr>
          <p:cNvSpPr txBox="1">
            <a:spLocks noGrp="1"/>
          </p:cNvSpPr>
          <p:nvPr/>
        </p:nvSpPr>
        <p:spPr>
          <a:xfrm>
            <a:off x="608533" y="112767"/>
            <a:ext cx="7924554"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GFS Didot"/>
              <a:buNone/>
              <a:defRPr sz="3000" b="1" i="0" u="none" strike="noStrike" cap="none">
                <a:solidFill>
                  <a:schemeClr val="dk1"/>
                </a:solidFill>
                <a:latin typeface="GFS Didot"/>
                <a:ea typeface="GFS Didot"/>
                <a:cs typeface="GFS Didot"/>
                <a:sym typeface="GFS Didot"/>
              </a:defRPr>
            </a:lvl1pPr>
            <a:lvl2pPr marR="0" lvl="1"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2pPr>
            <a:lvl3pPr marR="0" lvl="2"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3pPr>
            <a:lvl4pPr marR="0" lvl="3"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4pPr>
            <a:lvl5pPr marR="0" lvl="4"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5pPr>
            <a:lvl6pPr marR="0" lvl="5"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6pPr>
            <a:lvl7pPr marR="0" lvl="6"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7pPr>
            <a:lvl8pPr marR="0" lvl="7"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8pPr>
            <a:lvl9pPr marR="0" lvl="8"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9pPr>
          </a:lstStyle>
          <a:p>
            <a:r>
              <a:rPr lang="it-IT" sz="2000" dirty="0">
                <a:latin typeface="+mj-lt"/>
              </a:rPr>
              <a:t>Structura salariaților pe activități economice în Regiune Centru</a:t>
            </a:r>
            <a:endParaRPr lang="ro-RO" sz="2000" dirty="0">
              <a:latin typeface="+mj-lt"/>
            </a:endParaRPr>
          </a:p>
        </p:txBody>
      </p:sp>
      <p:sp>
        <p:nvSpPr>
          <p:cNvPr id="19" name="CasetăText 18">
            <a:extLst>
              <a:ext uri="{FF2B5EF4-FFF2-40B4-BE49-F238E27FC236}">
                <a16:creationId xmlns:a16="http://schemas.microsoft.com/office/drawing/2014/main" id="{5BA6B7F4-40F9-4560-1423-B8003B784728}"/>
              </a:ext>
            </a:extLst>
          </p:cNvPr>
          <p:cNvSpPr txBox="1"/>
          <p:nvPr/>
        </p:nvSpPr>
        <p:spPr>
          <a:xfrm>
            <a:off x="3604993" y="3744721"/>
            <a:ext cx="5231845" cy="275204"/>
          </a:xfrm>
          <a:prstGeom prst="rect">
            <a:avLst/>
          </a:prstGeom>
          <a:noFill/>
        </p:spPr>
        <p:txBody>
          <a:bodyPr wrap="square">
            <a:spAutoFit/>
          </a:bodyPr>
          <a:lstStyle/>
          <a:p>
            <a:pPr marL="304800" marR="0" algn="ctr">
              <a:lnSpc>
                <a:spcPct val="150000"/>
              </a:lnSpc>
              <a:buNone/>
              <a:tabLst>
                <a:tab pos="762000" algn="l"/>
                <a:tab pos="5937885" algn="r"/>
              </a:tabLst>
            </a:pPr>
            <a:r>
              <a:rPr lang="pt-BR" sz="900" i="1" kern="100" dirty="0">
                <a:solidFill>
                  <a:schemeClr val="tx1"/>
                </a:solidFill>
                <a:effectLst/>
                <a:latin typeface="Times New Roman" panose="02020603050405020304" pitchFamily="18" charset="0"/>
                <a:ea typeface="Aptos" panose="020B0004020202020204" pitchFamily="34" charset="0"/>
              </a:rPr>
              <a:t>Figura 13. Numărul total de salariați în anul 2023 pentru Regiunea Centru</a:t>
            </a:r>
            <a:endParaRPr lang="ro-RO" sz="900" i="1" kern="100" dirty="0">
              <a:solidFill>
                <a:schemeClr val="tx1"/>
              </a:solidFill>
              <a:effectLst/>
              <a:latin typeface="Times New Roman" panose="02020603050405020304" pitchFamily="18" charset="0"/>
              <a:ea typeface="Aptos" panose="020B0004020202020204" pitchFamily="34" charset="0"/>
            </a:endParaRPr>
          </a:p>
        </p:txBody>
      </p:sp>
      <p:sp>
        <p:nvSpPr>
          <p:cNvPr id="6" name="Google Shape;346;p36">
            <a:extLst>
              <a:ext uri="{FF2B5EF4-FFF2-40B4-BE49-F238E27FC236}">
                <a16:creationId xmlns:a16="http://schemas.microsoft.com/office/drawing/2014/main" id="{3BB5D5BB-0AA0-8C38-86CC-0C573AA3F5ED}"/>
              </a:ext>
            </a:extLst>
          </p:cNvPr>
          <p:cNvSpPr txBox="1">
            <a:spLocks/>
          </p:cNvSpPr>
          <p:nvPr/>
        </p:nvSpPr>
        <p:spPr>
          <a:xfrm>
            <a:off x="798115" y="827528"/>
            <a:ext cx="3093395" cy="30830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171450" indent="-171450" algn="just">
              <a:buClr>
                <a:schemeClr val="tx1"/>
              </a:buClr>
              <a:buSzPts val="1100"/>
              <a:buFont typeface="Arial" panose="020B0604020202020204" pitchFamily="34" charset="0"/>
              <a:buChar char="•"/>
            </a:pPr>
            <a:r>
              <a:rPr lang="ro-RO" sz="1100" dirty="0"/>
              <a:t>Structura salariaților pe activități economice din Regiunea Centru oferă o perspectivă amplă asupra diversității și maturității economice a acestei zone strategice din România. </a:t>
            </a:r>
            <a:endParaRPr lang="en-US" sz="1100" dirty="0"/>
          </a:p>
          <a:p>
            <a:pPr marL="0" indent="0" algn="just">
              <a:buClr>
                <a:schemeClr val="tx1"/>
              </a:buClr>
              <a:buSzPts val="1100"/>
            </a:pPr>
            <a:endParaRPr lang="en-US" sz="1100" dirty="0"/>
          </a:p>
          <a:p>
            <a:pPr marL="171450" indent="-171450" algn="just">
              <a:buClr>
                <a:schemeClr val="tx1"/>
              </a:buClr>
              <a:buSzPts val="1100"/>
              <a:buFont typeface="Arial" panose="020B0604020202020204" pitchFamily="34" charset="0"/>
              <a:buChar char="•"/>
            </a:pPr>
            <a:r>
              <a:rPr lang="ro-RO" sz="1100" dirty="0"/>
              <a:t>Regiunea Centru, cu un total de aproximativ </a:t>
            </a:r>
            <a:r>
              <a:rPr lang="ro-RO" sz="1100" b="1" dirty="0"/>
              <a:t>680.000 de salariați în 2023</a:t>
            </a:r>
            <a:r>
              <a:rPr lang="ro-RO" sz="1100" dirty="0"/>
              <a:t>, se remarcă prin concentrarea unei mase critice de forță de muncă în sectoare strategice, ceea ce o poziționează ca unul dintre cei mai dinamici poli economici ai României.</a:t>
            </a:r>
          </a:p>
        </p:txBody>
      </p:sp>
      <p:pic>
        <p:nvPicPr>
          <p:cNvPr id="2" name="Imagine 1" descr="O imagine care conține text, hartă&#10;&#10;Conținutul generat de inteligența artificială poate fi incorect.">
            <a:extLst>
              <a:ext uri="{FF2B5EF4-FFF2-40B4-BE49-F238E27FC236}">
                <a16:creationId xmlns:a16="http://schemas.microsoft.com/office/drawing/2014/main" id="{86372170-3343-0242-1772-C43D4BE5802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97484" y="827528"/>
            <a:ext cx="4440677" cy="2939102"/>
          </a:xfrm>
          <a:prstGeom prst="rect">
            <a:avLst/>
          </a:prstGeom>
          <a:ln>
            <a:noFill/>
          </a:ln>
          <a:effectLst>
            <a:outerShdw blurRad="292100" dist="139700" dir="2700000" algn="tl" rotWithShape="0">
              <a:srgbClr val="333333">
                <a:alpha val="65000"/>
              </a:srgbClr>
            </a:outerShdw>
          </a:effectLst>
        </p:spPr>
      </p:pic>
      <p:sp>
        <p:nvSpPr>
          <p:cNvPr id="7" name="Google Shape;346;p36">
            <a:extLst>
              <a:ext uri="{FF2B5EF4-FFF2-40B4-BE49-F238E27FC236}">
                <a16:creationId xmlns:a16="http://schemas.microsoft.com/office/drawing/2014/main" id="{CD961C99-405E-E108-2DC4-07C7B5A341D8}"/>
              </a:ext>
            </a:extLst>
          </p:cNvPr>
          <p:cNvSpPr txBox="1">
            <a:spLocks/>
          </p:cNvSpPr>
          <p:nvPr/>
        </p:nvSpPr>
        <p:spPr>
          <a:xfrm>
            <a:off x="1241370" y="4157397"/>
            <a:ext cx="6511034" cy="7663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171450" indent="-171450" algn="just">
              <a:buClr>
                <a:schemeClr val="tx1"/>
              </a:buClr>
              <a:buSzPts val="1100"/>
              <a:buFont typeface="Arial" panose="020B0604020202020204" pitchFamily="34" charset="0"/>
              <a:buChar char="•"/>
            </a:pPr>
            <a:r>
              <a:rPr lang="ro-RO" sz="1100" b="1" dirty="0"/>
              <a:t>Industria prelucrătoare</a:t>
            </a:r>
            <a:r>
              <a:rPr lang="ro-RO" sz="1100" dirty="0"/>
              <a:t> rămâne coloana vertebrală a economiei regionale, angajând în total puțin </a:t>
            </a:r>
            <a:r>
              <a:rPr lang="ro-RO" sz="1100" b="1" dirty="0"/>
              <a:t>peste 199.000 de salariați</a:t>
            </a:r>
            <a:r>
              <a:rPr lang="ro-RO" sz="1100" dirty="0"/>
              <a:t>, ceea ce reprezintă aproximativ </a:t>
            </a:r>
            <a:r>
              <a:rPr lang="ro-RO" sz="1100" b="1" dirty="0"/>
              <a:t>29% din totalul forței de muncă din regiune</a:t>
            </a:r>
            <a:r>
              <a:rPr lang="ro-RO" sz="1100" dirty="0"/>
              <a:t>. Această pondere substanțială reflectă moștenirea industrială solidă a regiunii, dar și capacitatea de modernizare și adaptare la cerințele unei economii contemporane.</a:t>
            </a:r>
          </a:p>
        </p:txBody>
      </p:sp>
      <p:grpSp>
        <p:nvGrpSpPr>
          <p:cNvPr id="3" name="Google Shape;9350;p75">
            <a:extLst>
              <a:ext uri="{FF2B5EF4-FFF2-40B4-BE49-F238E27FC236}">
                <a16:creationId xmlns:a16="http://schemas.microsoft.com/office/drawing/2014/main" id="{995558EB-3755-7952-3822-D0C3CBDBC51D}"/>
              </a:ext>
            </a:extLst>
          </p:cNvPr>
          <p:cNvGrpSpPr/>
          <p:nvPr/>
        </p:nvGrpSpPr>
        <p:grpSpPr>
          <a:xfrm>
            <a:off x="8194377" y="4566621"/>
            <a:ext cx="443784" cy="464112"/>
            <a:chOff x="3599700" y="1954475"/>
            <a:chExt cx="296175" cy="295400"/>
          </a:xfrm>
          <a:solidFill>
            <a:schemeClr val="tx2">
              <a:lumMod val="50000"/>
            </a:schemeClr>
          </a:solidFill>
        </p:grpSpPr>
        <p:sp>
          <p:nvSpPr>
            <p:cNvPr id="4" name="Google Shape;9351;p75">
              <a:extLst>
                <a:ext uri="{FF2B5EF4-FFF2-40B4-BE49-F238E27FC236}">
                  <a16:creationId xmlns:a16="http://schemas.microsoft.com/office/drawing/2014/main" id="{C9C11AA3-D00F-BFF1-EF32-D753FC6E7F1A}"/>
                </a:ext>
              </a:extLst>
            </p:cNvPr>
            <p:cNvSpPr/>
            <p:nvPr/>
          </p:nvSpPr>
          <p:spPr>
            <a:xfrm>
              <a:off x="3599700" y="1954475"/>
              <a:ext cx="296175" cy="295400"/>
            </a:xfrm>
            <a:custGeom>
              <a:avLst/>
              <a:gdLst/>
              <a:ahLst/>
              <a:cxnLst/>
              <a:rect l="l" t="t" r="r" b="b"/>
              <a:pathLst>
                <a:path w="11847" h="11816" extrusionOk="0">
                  <a:moveTo>
                    <a:pt x="3151" y="694"/>
                  </a:moveTo>
                  <a:cubicBezTo>
                    <a:pt x="3718" y="694"/>
                    <a:pt x="4159" y="1166"/>
                    <a:pt x="4159" y="1734"/>
                  </a:cubicBezTo>
                  <a:cubicBezTo>
                    <a:pt x="4159" y="2301"/>
                    <a:pt x="3686" y="2742"/>
                    <a:pt x="3151" y="2742"/>
                  </a:cubicBezTo>
                  <a:cubicBezTo>
                    <a:pt x="2584" y="2742"/>
                    <a:pt x="2111" y="2269"/>
                    <a:pt x="2111" y="1734"/>
                  </a:cubicBezTo>
                  <a:cubicBezTo>
                    <a:pt x="2080" y="1166"/>
                    <a:pt x="2552" y="694"/>
                    <a:pt x="3151" y="694"/>
                  </a:cubicBezTo>
                  <a:close/>
                  <a:moveTo>
                    <a:pt x="8727" y="694"/>
                  </a:moveTo>
                  <a:cubicBezTo>
                    <a:pt x="9326" y="694"/>
                    <a:pt x="9767" y="1166"/>
                    <a:pt x="9767" y="1734"/>
                  </a:cubicBezTo>
                  <a:cubicBezTo>
                    <a:pt x="9767" y="2301"/>
                    <a:pt x="9294" y="2742"/>
                    <a:pt x="8727" y="2742"/>
                  </a:cubicBezTo>
                  <a:cubicBezTo>
                    <a:pt x="8128" y="2742"/>
                    <a:pt x="7719" y="2269"/>
                    <a:pt x="7719" y="1734"/>
                  </a:cubicBezTo>
                  <a:cubicBezTo>
                    <a:pt x="7656" y="1166"/>
                    <a:pt x="8128" y="694"/>
                    <a:pt x="8727" y="694"/>
                  </a:cubicBezTo>
                  <a:close/>
                  <a:moveTo>
                    <a:pt x="5923" y="4852"/>
                  </a:moveTo>
                  <a:cubicBezTo>
                    <a:pt x="6522" y="4852"/>
                    <a:pt x="6994" y="5325"/>
                    <a:pt x="6994" y="5861"/>
                  </a:cubicBezTo>
                  <a:cubicBezTo>
                    <a:pt x="6994" y="6396"/>
                    <a:pt x="6522" y="6869"/>
                    <a:pt x="5923" y="6869"/>
                  </a:cubicBezTo>
                  <a:cubicBezTo>
                    <a:pt x="5356" y="6869"/>
                    <a:pt x="4883" y="6428"/>
                    <a:pt x="4883" y="5861"/>
                  </a:cubicBezTo>
                  <a:cubicBezTo>
                    <a:pt x="4883" y="5294"/>
                    <a:pt x="5356" y="4852"/>
                    <a:pt x="5923" y="4852"/>
                  </a:cubicBezTo>
                  <a:close/>
                  <a:moveTo>
                    <a:pt x="3151" y="3466"/>
                  </a:moveTo>
                  <a:cubicBezTo>
                    <a:pt x="3875" y="3466"/>
                    <a:pt x="4600" y="3813"/>
                    <a:pt x="5072" y="4380"/>
                  </a:cubicBezTo>
                  <a:cubicBezTo>
                    <a:pt x="4537" y="4695"/>
                    <a:pt x="4159" y="5231"/>
                    <a:pt x="4159" y="5861"/>
                  </a:cubicBezTo>
                  <a:cubicBezTo>
                    <a:pt x="4159" y="6239"/>
                    <a:pt x="4285" y="6617"/>
                    <a:pt x="4505" y="6900"/>
                  </a:cubicBezTo>
                  <a:lnTo>
                    <a:pt x="693" y="6900"/>
                  </a:lnTo>
                  <a:lnTo>
                    <a:pt x="693" y="5892"/>
                  </a:lnTo>
                  <a:cubicBezTo>
                    <a:pt x="693" y="4569"/>
                    <a:pt x="1796" y="3466"/>
                    <a:pt x="3151" y="3466"/>
                  </a:cubicBezTo>
                  <a:close/>
                  <a:moveTo>
                    <a:pt x="8696" y="3498"/>
                  </a:moveTo>
                  <a:cubicBezTo>
                    <a:pt x="10019" y="3498"/>
                    <a:pt x="11121" y="4600"/>
                    <a:pt x="11121" y="5955"/>
                  </a:cubicBezTo>
                  <a:lnTo>
                    <a:pt x="11121" y="6932"/>
                  </a:lnTo>
                  <a:lnTo>
                    <a:pt x="7309" y="6932"/>
                  </a:lnTo>
                  <a:cubicBezTo>
                    <a:pt x="7561" y="6617"/>
                    <a:pt x="7656" y="6270"/>
                    <a:pt x="7656" y="5892"/>
                  </a:cubicBezTo>
                  <a:cubicBezTo>
                    <a:pt x="7656" y="5262"/>
                    <a:pt x="7309" y="4726"/>
                    <a:pt x="6774" y="4411"/>
                  </a:cubicBezTo>
                  <a:cubicBezTo>
                    <a:pt x="7215" y="3813"/>
                    <a:pt x="7939" y="3498"/>
                    <a:pt x="8696" y="3498"/>
                  </a:cubicBezTo>
                  <a:close/>
                  <a:moveTo>
                    <a:pt x="5923" y="7625"/>
                  </a:moveTo>
                  <a:cubicBezTo>
                    <a:pt x="6207" y="7625"/>
                    <a:pt x="6490" y="7656"/>
                    <a:pt x="6711" y="7751"/>
                  </a:cubicBezTo>
                  <a:lnTo>
                    <a:pt x="5923" y="8791"/>
                  </a:lnTo>
                  <a:lnTo>
                    <a:pt x="5135" y="7751"/>
                  </a:lnTo>
                  <a:cubicBezTo>
                    <a:pt x="5388" y="7688"/>
                    <a:pt x="5671" y="7625"/>
                    <a:pt x="5923" y="7625"/>
                  </a:cubicBezTo>
                  <a:close/>
                  <a:moveTo>
                    <a:pt x="4505" y="8066"/>
                  </a:moveTo>
                  <a:lnTo>
                    <a:pt x="5577" y="9484"/>
                  </a:lnTo>
                  <a:lnTo>
                    <a:pt x="5577" y="11153"/>
                  </a:lnTo>
                  <a:lnTo>
                    <a:pt x="3497" y="11153"/>
                  </a:lnTo>
                  <a:lnTo>
                    <a:pt x="3497" y="10019"/>
                  </a:lnTo>
                  <a:cubicBezTo>
                    <a:pt x="3497" y="9200"/>
                    <a:pt x="3875" y="8507"/>
                    <a:pt x="4505" y="8066"/>
                  </a:cubicBezTo>
                  <a:close/>
                  <a:moveTo>
                    <a:pt x="7341" y="8066"/>
                  </a:moveTo>
                  <a:cubicBezTo>
                    <a:pt x="7939" y="8507"/>
                    <a:pt x="8381" y="9263"/>
                    <a:pt x="8381" y="10051"/>
                  </a:cubicBezTo>
                  <a:lnTo>
                    <a:pt x="8381" y="11153"/>
                  </a:lnTo>
                  <a:lnTo>
                    <a:pt x="6301" y="11153"/>
                  </a:lnTo>
                  <a:lnTo>
                    <a:pt x="6301" y="9484"/>
                  </a:lnTo>
                  <a:lnTo>
                    <a:pt x="7341" y="8066"/>
                  </a:lnTo>
                  <a:close/>
                  <a:moveTo>
                    <a:pt x="3088" y="1"/>
                  </a:moveTo>
                  <a:cubicBezTo>
                    <a:pt x="2143" y="1"/>
                    <a:pt x="1355" y="788"/>
                    <a:pt x="1355" y="1734"/>
                  </a:cubicBezTo>
                  <a:cubicBezTo>
                    <a:pt x="1355" y="2238"/>
                    <a:pt x="1575" y="2679"/>
                    <a:pt x="1922" y="2994"/>
                  </a:cubicBezTo>
                  <a:cubicBezTo>
                    <a:pt x="788" y="3466"/>
                    <a:pt x="0" y="4569"/>
                    <a:pt x="0" y="5861"/>
                  </a:cubicBezTo>
                  <a:lnTo>
                    <a:pt x="0" y="7247"/>
                  </a:lnTo>
                  <a:cubicBezTo>
                    <a:pt x="0" y="7436"/>
                    <a:pt x="158" y="7593"/>
                    <a:pt x="347" y="7593"/>
                  </a:cubicBezTo>
                  <a:lnTo>
                    <a:pt x="3938" y="7593"/>
                  </a:lnTo>
                  <a:cubicBezTo>
                    <a:pt x="3214" y="8192"/>
                    <a:pt x="2741" y="9043"/>
                    <a:pt x="2741" y="10019"/>
                  </a:cubicBezTo>
                  <a:lnTo>
                    <a:pt x="2741" y="11437"/>
                  </a:lnTo>
                  <a:cubicBezTo>
                    <a:pt x="2741" y="11658"/>
                    <a:pt x="2899" y="11815"/>
                    <a:pt x="3088" y="11815"/>
                  </a:cubicBezTo>
                  <a:lnTo>
                    <a:pt x="8696" y="11815"/>
                  </a:lnTo>
                  <a:cubicBezTo>
                    <a:pt x="8885" y="11815"/>
                    <a:pt x="9042" y="11658"/>
                    <a:pt x="9042" y="11437"/>
                  </a:cubicBezTo>
                  <a:lnTo>
                    <a:pt x="9042" y="10019"/>
                  </a:lnTo>
                  <a:cubicBezTo>
                    <a:pt x="9042" y="9043"/>
                    <a:pt x="8570" y="8192"/>
                    <a:pt x="7876" y="7593"/>
                  </a:cubicBezTo>
                  <a:lnTo>
                    <a:pt x="11436" y="7593"/>
                  </a:lnTo>
                  <a:cubicBezTo>
                    <a:pt x="11657" y="7593"/>
                    <a:pt x="11815" y="7436"/>
                    <a:pt x="11815" y="7247"/>
                  </a:cubicBezTo>
                  <a:lnTo>
                    <a:pt x="11815" y="5861"/>
                  </a:lnTo>
                  <a:cubicBezTo>
                    <a:pt x="11846" y="4600"/>
                    <a:pt x="11027" y="3466"/>
                    <a:pt x="9861" y="2994"/>
                  </a:cubicBezTo>
                  <a:cubicBezTo>
                    <a:pt x="10239" y="2679"/>
                    <a:pt x="10428" y="2206"/>
                    <a:pt x="10428" y="1734"/>
                  </a:cubicBezTo>
                  <a:cubicBezTo>
                    <a:pt x="10428" y="788"/>
                    <a:pt x="9641" y="1"/>
                    <a:pt x="8696" y="1"/>
                  </a:cubicBezTo>
                  <a:cubicBezTo>
                    <a:pt x="7750" y="1"/>
                    <a:pt x="6963" y="788"/>
                    <a:pt x="6963" y="1734"/>
                  </a:cubicBezTo>
                  <a:cubicBezTo>
                    <a:pt x="6963" y="2238"/>
                    <a:pt x="7152" y="2679"/>
                    <a:pt x="7498" y="2994"/>
                  </a:cubicBezTo>
                  <a:cubicBezTo>
                    <a:pt x="6931" y="3214"/>
                    <a:pt x="6396" y="3624"/>
                    <a:pt x="6049" y="4159"/>
                  </a:cubicBezTo>
                  <a:lnTo>
                    <a:pt x="5734" y="4159"/>
                  </a:lnTo>
                  <a:cubicBezTo>
                    <a:pt x="5388" y="3655"/>
                    <a:pt x="4883" y="3214"/>
                    <a:pt x="4285" y="2994"/>
                  </a:cubicBezTo>
                  <a:cubicBezTo>
                    <a:pt x="4631" y="2679"/>
                    <a:pt x="4820" y="2238"/>
                    <a:pt x="4820" y="1734"/>
                  </a:cubicBezTo>
                  <a:cubicBezTo>
                    <a:pt x="4820" y="788"/>
                    <a:pt x="4033" y="1"/>
                    <a:pt x="308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9352;p75">
              <a:extLst>
                <a:ext uri="{FF2B5EF4-FFF2-40B4-BE49-F238E27FC236}">
                  <a16:creationId xmlns:a16="http://schemas.microsoft.com/office/drawing/2014/main" id="{0DBAE60D-2410-0590-F11D-AD0DB7A3818B}"/>
                </a:ext>
              </a:extLst>
            </p:cNvPr>
            <p:cNvSpPr/>
            <p:nvPr/>
          </p:nvSpPr>
          <p:spPr>
            <a:xfrm>
              <a:off x="3825750" y="2075775"/>
              <a:ext cx="35450" cy="17350"/>
            </a:xfrm>
            <a:custGeom>
              <a:avLst/>
              <a:gdLst/>
              <a:ahLst/>
              <a:cxnLst/>
              <a:rect l="l" t="t" r="r" b="b"/>
              <a:pathLst>
                <a:path w="1418" h="694" extrusionOk="0">
                  <a:moveTo>
                    <a:pt x="347" y="0"/>
                  </a:moveTo>
                  <a:cubicBezTo>
                    <a:pt x="158" y="0"/>
                    <a:pt x="0" y="158"/>
                    <a:pt x="0" y="347"/>
                  </a:cubicBezTo>
                  <a:cubicBezTo>
                    <a:pt x="0" y="536"/>
                    <a:pt x="158" y="694"/>
                    <a:pt x="347" y="694"/>
                  </a:cubicBezTo>
                  <a:lnTo>
                    <a:pt x="1071" y="694"/>
                  </a:lnTo>
                  <a:cubicBezTo>
                    <a:pt x="1260" y="694"/>
                    <a:pt x="1418" y="536"/>
                    <a:pt x="1418" y="347"/>
                  </a:cubicBezTo>
                  <a:cubicBezTo>
                    <a:pt x="1418" y="158"/>
                    <a:pt x="1260" y="0"/>
                    <a:pt x="10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353;p75">
              <a:extLst>
                <a:ext uri="{FF2B5EF4-FFF2-40B4-BE49-F238E27FC236}">
                  <a16:creationId xmlns:a16="http://schemas.microsoft.com/office/drawing/2014/main" id="{D51658FC-60B6-ABEB-38C0-58A19105B4C7}"/>
                </a:ext>
              </a:extLst>
            </p:cNvPr>
            <p:cNvSpPr/>
            <p:nvPr/>
          </p:nvSpPr>
          <p:spPr>
            <a:xfrm>
              <a:off x="3633550" y="2075775"/>
              <a:ext cx="35475" cy="17350"/>
            </a:xfrm>
            <a:custGeom>
              <a:avLst/>
              <a:gdLst/>
              <a:ahLst/>
              <a:cxnLst/>
              <a:rect l="l" t="t" r="r" b="b"/>
              <a:pathLst>
                <a:path w="1419" h="694" extrusionOk="0">
                  <a:moveTo>
                    <a:pt x="379" y="0"/>
                  </a:moveTo>
                  <a:cubicBezTo>
                    <a:pt x="158" y="0"/>
                    <a:pt x="1" y="158"/>
                    <a:pt x="1" y="347"/>
                  </a:cubicBezTo>
                  <a:cubicBezTo>
                    <a:pt x="1" y="536"/>
                    <a:pt x="158" y="694"/>
                    <a:pt x="379" y="694"/>
                  </a:cubicBezTo>
                  <a:lnTo>
                    <a:pt x="1072" y="694"/>
                  </a:lnTo>
                  <a:cubicBezTo>
                    <a:pt x="1261" y="694"/>
                    <a:pt x="1419" y="536"/>
                    <a:pt x="1419" y="347"/>
                  </a:cubicBezTo>
                  <a:cubicBezTo>
                    <a:pt x="1419" y="158"/>
                    <a:pt x="1261" y="0"/>
                    <a:pt x="107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202081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4">
          <a:extLst>
            <a:ext uri="{FF2B5EF4-FFF2-40B4-BE49-F238E27FC236}">
              <a16:creationId xmlns:a16="http://schemas.microsoft.com/office/drawing/2014/main" id="{2C7D025C-2D15-622C-1248-CAAA01EFA121}"/>
            </a:ext>
          </a:extLst>
        </p:cNvPr>
        <p:cNvGrpSpPr/>
        <p:nvPr/>
      </p:nvGrpSpPr>
      <p:grpSpPr>
        <a:xfrm>
          <a:off x="0" y="0"/>
          <a:ext cx="0" cy="0"/>
          <a:chOff x="0" y="0"/>
          <a:chExt cx="0" cy="0"/>
        </a:xfrm>
      </p:grpSpPr>
      <p:sp>
        <p:nvSpPr>
          <p:cNvPr id="14" name="Google Shape;351;p36">
            <a:extLst>
              <a:ext uri="{FF2B5EF4-FFF2-40B4-BE49-F238E27FC236}">
                <a16:creationId xmlns:a16="http://schemas.microsoft.com/office/drawing/2014/main" id="{D66982DA-060F-86FF-B03A-AFBDCA5BDBDE}"/>
              </a:ext>
            </a:extLst>
          </p:cNvPr>
          <p:cNvSpPr txBox="1">
            <a:spLocks noGrp="1"/>
          </p:cNvSpPr>
          <p:nvPr/>
        </p:nvSpPr>
        <p:spPr>
          <a:xfrm>
            <a:off x="608533" y="112767"/>
            <a:ext cx="7924554"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GFS Didot"/>
              <a:buNone/>
              <a:defRPr sz="3000" b="1" i="0" u="none" strike="noStrike" cap="none">
                <a:solidFill>
                  <a:schemeClr val="dk1"/>
                </a:solidFill>
                <a:latin typeface="GFS Didot"/>
                <a:ea typeface="GFS Didot"/>
                <a:cs typeface="GFS Didot"/>
                <a:sym typeface="GFS Didot"/>
              </a:defRPr>
            </a:lvl1pPr>
            <a:lvl2pPr marR="0" lvl="1"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2pPr>
            <a:lvl3pPr marR="0" lvl="2"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3pPr>
            <a:lvl4pPr marR="0" lvl="3"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4pPr>
            <a:lvl5pPr marR="0" lvl="4"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5pPr>
            <a:lvl6pPr marR="0" lvl="5"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6pPr>
            <a:lvl7pPr marR="0" lvl="6"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7pPr>
            <a:lvl8pPr marR="0" lvl="7"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8pPr>
            <a:lvl9pPr marR="0" lvl="8"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9pPr>
          </a:lstStyle>
          <a:p>
            <a:r>
              <a:rPr lang="it-IT" sz="2000" dirty="0">
                <a:latin typeface="+mj-lt"/>
              </a:rPr>
              <a:t>Structura salariaților pe activități economice în Regiune Centru</a:t>
            </a:r>
            <a:endParaRPr lang="ro-RO" sz="2000" dirty="0">
              <a:latin typeface="+mj-lt"/>
            </a:endParaRPr>
          </a:p>
        </p:txBody>
      </p:sp>
      <p:sp>
        <p:nvSpPr>
          <p:cNvPr id="19" name="CasetăText 18">
            <a:extLst>
              <a:ext uri="{FF2B5EF4-FFF2-40B4-BE49-F238E27FC236}">
                <a16:creationId xmlns:a16="http://schemas.microsoft.com/office/drawing/2014/main" id="{50FD13C2-1C55-4EF4-F115-917B6FDC64C0}"/>
              </a:ext>
            </a:extLst>
          </p:cNvPr>
          <p:cNvSpPr txBox="1"/>
          <p:nvPr/>
        </p:nvSpPr>
        <p:spPr>
          <a:xfrm>
            <a:off x="416607" y="3356043"/>
            <a:ext cx="4167210" cy="482953"/>
          </a:xfrm>
          <a:prstGeom prst="rect">
            <a:avLst/>
          </a:prstGeom>
          <a:noFill/>
        </p:spPr>
        <p:txBody>
          <a:bodyPr wrap="square">
            <a:spAutoFit/>
          </a:bodyPr>
          <a:lstStyle/>
          <a:p>
            <a:pPr marL="304800" marR="0" algn="ctr">
              <a:lnSpc>
                <a:spcPct val="150000"/>
              </a:lnSpc>
              <a:buNone/>
              <a:tabLst>
                <a:tab pos="762000" algn="l"/>
                <a:tab pos="5937885" algn="r"/>
              </a:tabLst>
            </a:pPr>
            <a:r>
              <a:rPr lang="pt-BR" sz="900" i="1" kern="100" dirty="0">
                <a:solidFill>
                  <a:schemeClr val="tx1"/>
                </a:solidFill>
                <a:effectLst/>
                <a:latin typeface="Times New Roman" panose="02020603050405020304" pitchFamily="18" charset="0"/>
                <a:ea typeface="Aptos" panose="020B0004020202020204" pitchFamily="34" charset="0"/>
              </a:rPr>
              <a:t>Figura 14. Structura salariaților pe activități economice în anul 2023 pentru județul Brașov</a:t>
            </a:r>
            <a:endParaRPr lang="ro-RO" sz="900" i="1" kern="100" dirty="0">
              <a:solidFill>
                <a:schemeClr val="tx1"/>
              </a:solidFill>
              <a:effectLst/>
              <a:latin typeface="Times New Roman" panose="02020603050405020304" pitchFamily="18" charset="0"/>
              <a:ea typeface="Aptos" panose="020B0004020202020204" pitchFamily="34" charset="0"/>
            </a:endParaRPr>
          </a:p>
        </p:txBody>
      </p:sp>
      <p:sp>
        <p:nvSpPr>
          <p:cNvPr id="7" name="Google Shape;346;p36">
            <a:extLst>
              <a:ext uri="{FF2B5EF4-FFF2-40B4-BE49-F238E27FC236}">
                <a16:creationId xmlns:a16="http://schemas.microsoft.com/office/drawing/2014/main" id="{BE20B83B-C6DB-C8EA-7E0F-074C968887A0}"/>
              </a:ext>
            </a:extLst>
          </p:cNvPr>
          <p:cNvSpPr txBox="1">
            <a:spLocks/>
          </p:cNvSpPr>
          <p:nvPr/>
        </p:nvSpPr>
        <p:spPr>
          <a:xfrm>
            <a:off x="1035895" y="3838995"/>
            <a:ext cx="7047789" cy="7663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171450" indent="-171450" algn="just">
              <a:buClr>
                <a:schemeClr val="tx1"/>
              </a:buClr>
              <a:buSzPts val="1100"/>
              <a:buFont typeface="Arial" panose="020B0604020202020204" pitchFamily="34" charset="0"/>
              <a:buChar char="•"/>
            </a:pPr>
            <a:r>
              <a:rPr lang="ro-RO" sz="1000" b="1" dirty="0"/>
              <a:t>Brașov</a:t>
            </a:r>
            <a:r>
              <a:rPr lang="ro-RO" sz="1000" dirty="0"/>
              <a:t> ↔ pol economic dominant al regiunii, concentrând aproape </a:t>
            </a:r>
            <a:r>
              <a:rPr lang="ro-RO" sz="1000" b="1" dirty="0"/>
              <a:t>190.000 de salariați</a:t>
            </a:r>
            <a:r>
              <a:rPr lang="ro-RO" sz="1000" dirty="0"/>
              <a:t>, ceea ce reprezintă aproximativ </a:t>
            </a:r>
            <a:r>
              <a:rPr lang="ro-RO" sz="1000" b="1" dirty="0"/>
              <a:t>28% din totalul forței de muncă regionale</a:t>
            </a:r>
            <a:r>
              <a:rPr lang="ro-RO" sz="1000" dirty="0"/>
              <a:t>. </a:t>
            </a:r>
            <a:endParaRPr lang="en-US" sz="1000" dirty="0"/>
          </a:p>
          <a:p>
            <a:pPr marL="171450" indent="-171450" algn="just">
              <a:buClr>
                <a:schemeClr val="tx1"/>
              </a:buClr>
              <a:buSzPts val="1100"/>
              <a:buFont typeface="Arial" panose="020B0604020202020204" pitchFamily="34" charset="0"/>
              <a:buChar char="•"/>
            </a:pPr>
            <a:endParaRPr lang="en-US" sz="1000" dirty="0"/>
          </a:p>
          <a:p>
            <a:pPr marL="171450" indent="-171450" algn="just">
              <a:buClr>
                <a:schemeClr val="tx1"/>
              </a:buClr>
              <a:buSzPts val="1100"/>
              <a:buFont typeface="Arial" panose="020B0604020202020204" pitchFamily="34" charset="0"/>
              <a:buChar char="•"/>
            </a:pPr>
            <a:r>
              <a:rPr lang="ro-RO" sz="1000" b="1" dirty="0"/>
              <a:t>Covasna</a:t>
            </a:r>
            <a:r>
              <a:rPr lang="en-US" sz="1000" b="1" dirty="0"/>
              <a:t> </a:t>
            </a:r>
            <a:r>
              <a:rPr lang="ro-RO" sz="1000" dirty="0"/>
              <a:t> ↔ </a:t>
            </a:r>
            <a:r>
              <a:rPr lang="en-US" sz="1000" dirty="0"/>
              <a:t> </a:t>
            </a:r>
            <a:r>
              <a:rPr lang="ro-RO" sz="1000" dirty="0"/>
              <a:t>aproximativ </a:t>
            </a:r>
            <a:r>
              <a:rPr lang="ro-RO" sz="1000" b="1" dirty="0"/>
              <a:t>52.000 de salariați</a:t>
            </a:r>
            <a:r>
              <a:rPr lang="ro-RO" sz="1000" dirty="0"/>
              <a:t>, prezentând o structură economică </a:t>
            </a:r>
            <a:r>
              <a:rPr lang="ro-RO" sz="1000" b="1" dirty="0"/>
              <a:t>de dimensiuni mai restrânse</a:t>
            </a:r>
            <a:r>
              <a:rPr lang="ro-RO" sz="1000" dirty="0"/>
              <a:t>, dar cu o anumită specializare în industria prelucrătoare.</a:t>
            </a:r>
          </a:p>
        </p:txBody>
      </p:sp>
      <p:pic>
        <p:nvPicPr>
          <p:cNvPr id="3" name="Imagine 2">
            <a:extLst>
              <a:ext uri="{FF2B5EF4-FFF2-40B4-BE49-F238E27FC236}">
                <a16:creationId xmlns:a16="http://schemas.microsoft.com/office/drawing/2014/main" id="{1709ACC0-63CF-51D5-00A2-E921472DEEF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5896" y="649991"/>
            <a:ext cx="3292716" cy="2706052"/>
          </a:xfrm>
          <a:prstGeom prst="rect">
            <a:avLst/>
          </a:prstGeom>
          <a:ln>
            <a:noFill/>
          </a:ln>
          <a:effectLst>
            <a:outerShdw blurRad="292100" dist="139700" dir="2700000" algn="tl" rotWithShape="0">
              <a:srgbClr val="333333">
                <a:alpha val="65000"/>
              </a:srgbClr>
            </a:outerShdw>
          </a:effectLst>
        </p:spPr>
      </p:pic>
      <p:pic>
        <p:nvPicPr>
          <p:cNvPr id="4" name="Imagine 3">
            <a:extLst>
              <a:ext uri="{FF2B5EF4-FFF2-40B4-BE49-F238E27FC236}">
                <a16:creationId xmlns:a16="http://schemas.microsoft.com/office/drawing/2014/main" id="{73C56133-BEF8-6A91-7EEF-3D00F637ACF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627591" y="649992"/>
            <a:ext cx="3713877" cy="2706051"/>
          </a:xfrm>
          <a:prstGeom prst="rect">
            <a:avLst/>
          </a:prstGeom>
          <a:ln>
            <a:noFill/>
          </a:ln>
          <a:effectLst>
            <a:outerShdw blurRad="292100" dist="139700" dir="2700000" algn="tl" rotWithShape="0">
              <a:srgbClr val="333333">
                <a:alpha val="65000"/>
              </a:srgbClr>
            </a:outerShdw>
          </a:effectLst>
        </p:spPr>
      </p:pic>
      <p:sp>
        <p:nvSpPr>
          <p:cNvPr id="5" name="CasetăText 4">
            <a:extLst>
              <a:ext uri="{FF2B5EF4-FFF2-40B4-BE49-F238E27FC236}">
                <a16:creationId xmlns:a16="http://schemas.microsoft.com/office/drawing/2014/main" id="{895D1E74-4002-3FBC-6727-112AF92CEB79}"/>
              </a:ext>
            </a:extLst>
          </p:cNvPr>
          <p:cNvSpPr txBox="1"/>
          <p:nvPr/>
        </p:nvSpPr>
        <p:spPr>
          <a:xfrm>
            <a:off x="4273322" y="3356042"/>
            <a:ext cx="4167210" cy="482953"/>
          </a:xfrm>
          <a:prstGeom prst="rect">
            <a:avLst/>
          </a:prstGeom>
          <a:noFill/>
        </p:spPr>
        <p:txBody>
          <a:bodyPr wrap="square">
            <a:spAutoFit/>
          </a:bodyPr>
          <a:lstStyle/>
          <a:p>
            <a:pPr marL="304800" marR="0" algn="ctr">
              <a:lnSpc>
                <a:spcPct val="150000"/>
              </a:lnSpc>
              <a:buNone/>
              <a:tabLst>
                <a:tab pos="762000" algn="l"/>
                <a:tab pos="5937885" algn="r"/>
              </a:tabLst>
            </a:pPr>
            <a:r>
              <a:rPr lang="pt-BR" sz="900" i="1" kern="100" dirty="0">
                <a:solidFill>
                  <a:schemeClr val="tx1"/>
                </a:solidFill>
                <a:effectLst/>
                <a:latin typeface="Times New Roman" panose="02020603050405020304" pitchFamily="18" charset="0"/>
                <a:ea typeface="Aptos" panose="020B0004020202020204" pitchFamily="34" charset="0"/>
              </a:rPr>
              <a:t>Figura 15. Structura salariaților pe activități economice în anul 2023 pentru județul Covasna</a:t>
            </a:r>
            <a:endParaRPr lang="ro-RO" sz="900" i="1" kern="100" dirty="0">
              <a:solidFill>
                <a:schemeClr val="tx1"/>
              </a:solidFill>
              <a:effectLst/>
              <a:latin typeface="Times New Roman" panose="02020603050405020304" pitchFamily="18" charset="0"/>
              <a:ea typeface="Aptos" panose="020B0004020202020204" pitchFamily="34" charset="0"/>
            </a:endParaRPr>
          </a:p>
        </p:txBody>
      </p:sp>
      <p:grpSp>
        <p:nvGrpSpPr>
          <p:cNvPr id="2" name="Google Shape;9350;p75">
            <a:extLst>
              <a:ext uri="{FF2B5EF4-FFF2-40B4-BE49-F238E27FC236}">
                <a16:creationId xmlns:a16="http://schemas.microsoft.com/office/drawing/2014/main" id="{74E9F2ED-87FE-4057-77CD-49ED70CC38B4}"/>
              </a:ext>
            </a:extLst>
          </p:cNvPr>
          <p:cNvGrpSpPr/>
          <p:nvPr/>
        </p:nvGrpSpPr>
        <p:grpSpPr>
          <a:xfrm>
            <a:off x="8194377" y="4566621"/>
            <a:ext cx="443784" cy="464112"/>
            <a:chOff x="3599700" y="1954475"/>
            <a:chExt cx="296175" cy="295400"/>
          </a:xfrm>
          <a:solidFill>
            <a:schemeClr val="tx2">
              <a:lumMod val="50000"/>
            </a:schemeClr>
          </a:solidFill>
        </p:grpSpPr>
        <p:sp>
          <p:nvSpPr>
            <p:cNvPr id="6" name="Google Shape;9351;p75">
              <a:extLst>
                <a:ext uri="{FF2B5EF4-FFF2-40B4-BE49-F238E27FC236}">
                  <a16:creationId xmlns:a16="http://schemas.microsoft.com/office/drawing/2014/main" id="{CF5957FD-D15A-F34F-5181-E0191AAD06AF}"/>
                </a:ext>
              </a:extLst>
            </p:cNvPr>
            <p:cNvSpPr/>
            <p:nvPr/>
          </p:nvSpPr>
          <p:spPr>
            <a:xfrm>
              <a:off x="3599700" y="1954475"/>
              <a:ext cx="296175" cy="295400"/>
            </a:xfrm>
            <a:custGeom>
              <a:avLst/>
              <a:gdLst/>
              <a:ahLst/>
              <a:cxnLst/>
              <a:rect l="l" t="t" r="r" b="b"/>
              <a:pathLst>
                <a:path w="11847" h="11816" extrusionOk="0">
                  <a:moveTo>
                    <a:pt x="3151" y="694"/>
                  </a:moveTo>
                  <a:cubicBezTo>
                    <a:pt x="3718" y="694"/>
                    <a:pt x="4159" y="1166"/>
                    <a:pt x="4159" y="1734"/>
                  </a:cubicBezTo>
                  <a:cubicBezTo>
                    <a:pt x="4159" y="2301"/>
                    <a:pt x="3686" y="2742"/>
                    <a:pt x="3151" y="2742"/>
                  </a:cubicBezTo>
                  <a:cubicBezTo>
                    <a:pt x="2584" y="2742"/>
                    <a:pt x="2111" y="2269"/>
                    <a:pt x="2111" y="1734"/>
                  </a:cubicBezTo>
                  <a:cubicBezTo>
                    <a:pt x="2080" y="1166"/>
                    <a:pt x="2552" y="694"/>
                    <a:pt x="3151" y="694"/>
                  </a:cubicBezTo>
                  <a:close/>
                  <a:moveTo>
                    <a:pt x="8727" y="694"/>
                  </a:moveTo>
                  <a:cubicBezTo>
                    <a:pt x="9326" y="694"/>
                    <a:pt x="9767" y="1166"/>
                    <a:pt x="9767" y="1734"/>
                  </a:cubicBezTo>
                  <a:cubicBezTo>
                    <a:pt x="9767" y="2301"/>
                    <a:pt x="9294" y="2742"/>
                    <a:pt x="8727" y="2742"/>
                  </a:cubicBezTo>
                  <a:cubicBezTo>
                    <a:pt x="8128" y="2742"/>
                    <a:pt x="7719" y="2269"/>
                    <a:pt x="7719" y="1734"/>
                  </a:cubicBezTo>
                  <a:cubicBezTo>
                    <a:pt x="7656" y="1166"/>
                    <a:pt x="8128" y="694"/>
                    <a:pt x="8727" y="694"/>
                  </a:cubicBezTo>
                  <a:close/>
                  <a:moveTo>
                    <a:pt x="5923" y="4852"/>
                  </a:moveTo>
                  <a:cubicBezTo>
                    <a:pt x="6522" y="4852"/>
                    <a:pt x="6994" y="5325"/>
                    <a:pt x="6994" y="5861"/>
                  </a:cubicBezTo>
                  <a:cubicBezTo>
                    <a:pt x="6994" y="6396"/>
                    <a:pt x="6522" y="6869"/>
                    <a:pt x="5923" y="6869"/>
                  </a:cubicBezTo>
                  <a:cubicBezTo>
                    <a:pt x="5356" y="6869"/>
                    <a:pt x="4883" y="6428"/>
                    <a:pt x="4883" y="5861"/>
                  </a:cubicBezTo>
                  <a:cubicBezTo>
                    <a:pt x="4883" y="5294"/>
                    <a:pt x="5356" y="4852"/>
                    <a:pt x="5923" y="4852"/>
                  </a:cubicBezTo>
                  <a:close/>
                  <a:moveTo>
                    <a:pt x="3151" y="3466"/>
                  </a:moveTo>
                  <a:cubicBezTo>
                    <a:pt x="3875" y="3466"/>
                    <a:pt x="4600" y="3813"/>
                    <a:pt x="5072" y="4380"/>
                  </a:cubicBezTo>
                  <a:cubicBezTo>
                    <a:pt x="4537" y="4695"/>
                    <a:pt x="4159" y="5231"/>
                    <a:pt x="4159" y="5861"/>
                  </a:cubicBezTo>
                  <a:cubicBezTo>
                    <a:pt x="4159" y="6239"/>
                    <a:pt x="4285" y="6617"/>
                    <a:pt x="4505" y="6900"/>
                  </a:cubicBezTo>
                  <a:lnTo>
                    <a:pt x="693" y="6900"/>
                  </a:lnTo>
                  <a:lnTo>
                    <a:pt x="693" y="5892"/>
                  </a:lnTo>
                  <a:cubicBezTo>
                    <a:pt x="693" y="4569"/>
                    <a:pt x="1796" y="3466"/>
                    <a:pt x="3151" y="3466"/>
                  </a:cubicBezTo>
                  <a:close/>
                  <a:moveTo>
                    <a:pt x="8696" y="3498"/>
                  </a:moveTo>
                  <a:cubicBezTo>
                    <a:pt x="10019" y="3498"/>
                    <a:pt x="11121" y="4600"/>
                    <a:pt x="11121" y="5955"/>
                  </a:cubicBezTo>
                  <a:lnTo>
                    <a:pt x="11121" y="6932"/>
                  </a:lnTo>
                  <a:lnTo>
                    <a:pt x="7309" y="6932"/>
                  </a:lnTo>
                  <a:cubicBezTo>
                    <a:pt x="7561" y="6617"/>
                    <a:pt x="7656" y="6270"/>
                    <a:pt x="7656" y="5892"/>
                  </a:cubicBezTo>
                  <a:cubicBezTo>
                    <a:pt x="7656" y="5262"/>
                    <a:pt x="7309" y="4726"/>
                    <a:pt x="6774" y="4411"/>
                  </a:cubicBezTo>
                  <a:cubicBezTo>
                    <a:pt x="7215" y="3813"/>
                    <a:pt x="7939" y="3498"/>
                    <a:pt x="8696" y="3498"/>
                  </a:cubicBezTo>
                  <a:close/>
                  <a:moveTo>
                    <a:pt x="5923" y="7625"/>
                  </a:moveTo>
                  <a:cubicBezTo>
                    <a:pt x="6207" y="7625"/>
                    <a:pt x="6490" y="7656"/>
                    <a:pt x="6711" y="7751"/>
                  </a:cubicBezTo>
                  <a:lnTo>
                    <a:pt x="5923" y="8791"/>
                  </a:lnTo>
                  <a:lnTo>
                    <a:pt x="5135" y="7751"/>
                  </a:lnTo>
                  <a:cubicBezTo>
                    <a:pt x="5388" y="7688"/>
                    <a:pt x="5671" y="7625"/>
                    <a:pt x="5923" y="7625"/>
                  </a:cubicBezTo>
                  <a:close/>
                  <a:moveTo>
                    <a:pt x="4505" y="8066"/>
                  </a:moveTo>
                  <a:lnTo>
                    <a:pt x="5577" y="9484"/>
                  </a:lnTo>
                  <a:lnTo>
                    <a:pt x="5577" y="11153"/>
                  </a:lnTo>
                  <a:lnTo>
                    <a:pt x="3497" y="11153"/>
                  </a:lnTo>
                  <a:lnTo>
                    <a:pt x="3497" y="10019"/>
                  </a:lnTo>
                  <a:cubicBezTo>
                    <a:pt x="3497" y="9200"/>
                    <a:pt x="3875" y="8507"/>
                    <a:pt x="4505" y="8066"/>
                  </a:cubicBezTo>
                  <a:close/>
                  <a:moveTo>
                    <a:pt x="7341" y="8066"/>
                  </a:moveTo>
                  <a:cubicBezTo>
                    <a:pt x="7939" y="8507"/>
                    <a:pt x="8381" y="9263"/>
                    <a:pt x="8381" y="10051"/>
                  </a:cubicBezTo>
                  <a:lnTo>
                    <a:pt x="8381" y="11153"/>
                  </a:lnTo>
                  <a:lnTo>
                    <a:pt x="6301" y="11153"/>
                  </a:lnTo>
                  <a:lnTo>
                    <a:pt x="6301" y="9484"/>
                  </a:lnTo>
                  <a:lnTo>
                    <a:pt x="7341" y="8066"/>
                  </a:lnTo>
                  <a:close/>
                  <a:moveTo>
                    <a:pt x="3088" y="1"/>
                  </a:moveTo>
                  <a:cubicBezTo>
                    <a:pt x="2143" y="1"/>
                    <a:pt x="1355" y="788"/>
                    <a:pt x="1355" y="1734"/>
                  </a:cubicBezTo>
                  <a:cubicBezTo>
                    <a:pt x="1355" y="2238"/>
                    <a:pt x="1575" y="2679"/>
                    <a:pt x="1922" y="2994"/>
                  </a:cubicBezTo>
                  <a:cubicBezTo>
                    <a:pt x="788" y="3466"/>
                    <a:pt x="0" y="4569"/>
                    <a:pt x="0" y="5861"/>
                  </a:cubicBezTo>
                  <a:lnTo>
                    <a:pt x="0" y="7247"/>
                  </a:lnTo>
                  <a:cubicBezTo>
                    <a:pt x="0" y="7436"/>
                    <a:pt x="158" y="7593"/>
                    <a:pt x="347" y="7593"/>
                  </a:cubicBezTo>
                  <a:lnTo>
                    <a:pt x="3938" y="7593"/>
                  </a:lnTo>
                  <a:cubicBezTo>
                    <a:pt x="3214" y="8192"/>
                    <a:pt x="2741" y="9043"/>
                    <a:pt x="2741" y="10019"/>
                  </a:cubicBezTo>
                  <a:lnTo>
                    <a:pt x="2741" y="11437"/>
                  </a:lnTo>
                  <a:cubicBezTo>
                    <a:pt x="2741" y="11658"/>
                    <a:pt x="2899" y="11815"/>
                    <a:pt x="3088" y="11815"/>
                  </a:cubicBezTo>
                  <a:lnTo>
                    <a:pt x="8696" y="11815"/>
                  </a:lnTo>
                  <a:cubicBezTo>
                    <a:pt x="8885" y="11815"/>
                    <a:pt x="9042" y="11658"/>
                    <a:pt x="9042" y="11437"/>
                  </a:cubicBezTo>
                  <a:lnTo>
                    <a:pt x="9042" y="10019"/>
                  </a:lnTo>
                  <a:cubicBezTo>
                    <a:pt x="9042" y="9043"/>
                    <a:pt x="8570" y="8192"/>
                    <a:pt x="7876" y="7593"/>
                  </a:cubicBezTo>
                  <a:lnTo>
                    <a:pt x="11436" y="7593"/>
                  </a:lnTo>
                  <a:cubicBezTo>
                    <a:pt x="11657" y="7593"/>
                    <a:pt x="11815" y="7436"/>
                    <a:pt x="11815" y="7247"/>
                  </a:cubicBezTo>
                  <a:lnTo>
                    <a:pt x="11815" y="5861"/>
                  </a:lnTo>
                  <a:cubicBezTo>
                    <a:pt x="11846" y="4600"/>
                    <a:pt x="11027" y="3466"/>
                    <a:pt x="9861" y="2994"/>
                  </a:cubicBezTo>
                  <a:cubicBezTo>
                    <a:pt x="10239" y="2679"/>
                    <a:pt x="10428" y="2206"/>
                    <a:pt x="10428" y="1734"/>
                  </a:cubicBezTo>
                  <a:cubicBezTo>
                    <a:pt x="10428" y="788"/>
                    <a:pt x="9641" y="1"/>
                    <a:pt x="8696" y="1"/>
                  </a:cubicBezTo>
                  <a:cubicBezTo>
                    <a:pt x="7750" y="1"/>
                    <a:pt x="6963" y="788"/>
                    <a:pt x="6963" y="1734"/>
                  </a:cubicBezTo>
                  <a:cubicBezTo>
                    <a:pt x="6963" y="2238"/>
                    <a:pt x="7152" y="2679"/>
                    <a:pt x="7498" y="2994"/>
                  </a:cubicBezTo>
                  <a:cubicBezTo>
                    <a:pt x="6931" y="3214"/>
                    <a:pt x="6396" y="3624"/>
                    <a:pt x="6049" y="4159"/>
                  </a:cubicBezTo>
                  <a:lnTo>
                    <a:pt x="5734" y="4159"/>
                  </a:lnTo>
                  <a:cubicBezTo>
                    <a:pt x="5388" y="3655"/>
                    <a:pt x="4883" y="3214"/>
                    <a:pt x="4285" y="2994"/>
                  </a:cubicBezTo>
                  <a:cubicBezTo>
                    <a:pt x="4631" y="2679"/>
                    <a:pt x="4820" y="2238"/>
                    <a:pt x="4820" y="1734"/>
                  </a:cubicBezTo>
                  <a:cubicBezTo>
                    <a:pt x="4820" y="788"/>
                    <a:pt x="4033" y="1"/>
                    <a:pt x="308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352;p75">
              <a:extLst>
                <a:ext uri="{FF2B5EF4-FFF2-40B4-BE49-F238E27FC236}">
                  <a16:creationId xmlns:a16="http://schemas.microsoft.com/office/drawing/2014/main" id="{F49E0B64-1D2F-4297-3A13-F59A829C6C79}"/>
                </a:ext>
              </a:extLst>
            </p:cNvPr>
            <p:cNvSpPr/>
            <p:nvPr/>
          </p:nvSpPr>
          <p:spPr>
            <a:xfrm>
              <a:off x="3825750" y="2075775"/>
              <a:ext cx="35450" cy="17350"/>
            </a:xfrm>
            <a:custGeom>
              <a:avLst/>
              <a:gdLst/>
              <a:ahLst/>
              <a:cxnLst/>
              <a:rect l="l" t="t" r="r" b="b"/>
              <a:pathLst>
                <a:path w="1418" h="694" extrusionOk="0">
                  <a:moveTo>
                    <a:pt x="347" y="0"/>
                  </a:moveTo>
                  <a:cubicBezTo>
                    <a:pt x="158" y="0"/>
                    <a:pt x="0" y="158"/>
                    <a:pt x="0" y="347"/>
                  </a:cubicBezTo>
                  <a:cubicBezTo>
                    <a:pt x="0" y="536"/>
                    <a:pt x="158" y="694"/>
                    <a:pt x="347" y="694"/>
                  </a:cubicBezTo>
                  <a:lnTo>
                    <a:pt x="1071" y="694"/>
                  </a:lnTo>
                  <a:cubicBezTo>
                    <a:pt x="1260" y="694"/>
                    <a:pt x="1418" y="536"/>
                    <a:pt x="1418" y="347"/>
                  </a:cubicBezTo>
                  <a:cubicBezTo>
                    <a:pt x="1418" y="158"/>
                    <a:pt x="1260" y="0"/>
                    <a:pt x="10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353;p75">
              <a:extLst>
                <a:ext uri="{FF2B5EF4-FFF2-40B4-BE49-F238E27FC236}">
                  <a16:creationId xmlns:a16="http://schemas.microsoft.com/office/drawing/2014/main" id="{79465A40-EB9F-6F67-90F5-03709FAEBD15}"/>
                </a:ext>
              </a:extLst>
            </p:cNvPr>
            <p:cNvSpPr/>
            <p:nvPr/>
          </p:nvSpPr>
          <p:spPr>
            <a:xfrm>
              <a:off x="3633550" y="2075775"/>
              <a:ext cx="35475" cy="17350"/>
            </a:xfrm>
            <a:custGeom>
              <a:avLst/>
              <a:gdLst/>
              <a:ahLst/>
              <a:cxnLst/>
              <a:rect l="l" t="t" r="r" b="b"/>
              <a:pathLst>
                <a:path w="1419" h="694" extrusionOk="0">
                  <a:moveTo>
                    <a:pt x="379" y="0"/>
                  </a:moveTo>
                  <a:cubicBezTo>
                    <a:pt x="158" y="0"/>
                    <a:pt x="1" y="158"/>
                    <a:pt x="1" y="347"/>
                  </a:cubicBezTo>
                  <a:cubicBezTo>
                    <a:pt x="1" y="536"/>
                    <a:pt x="158" y="694"/>
                    <a:pt x="379" y="694"/>
                  </a:cubicBezTo>
                  <a:lnTo>
                    <a:pt x="1072" y="694"/>
                  </a:lnTo>
                  <a:cubicBezTo>
                    <a:pt x="1261" y="694"/>
                    <a:pt x="1419" y="536"/>
                    <a:pt x="1419" y="347"/>
                  </a:cubicBezTo>
                  <a:cubicBezTo>
                    <a:pt x="1419" y="158"/>
                    <a:pt x="1261" y="0"/>
                    <a:pt x="107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91334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74">
          <a:extLst>
            <a:ext uri="{FF2B5EF4-FFF2-40B4-BE49-F238E27FC236}">
              <a16:creationId xmlns:a16="http://schemas.microsoft.com/office/drawing/2014/main" id="{9AD6AB13-467D-1DCD-2131-768034D69E71}"/>
            </a:ext>
          </a:extLst>
        </p:cNvPr>
        <p:cNvGrpSpPr/>
        <p:nvPr/>
      </p:nvGrpSpPr>
      <p:grpSpPr>
        <a:xfrm>
          <a:off x="0" y="0"/>
          <a:ext cx="0" cy="0"/>
          <a:chOff x="0" y="0"/>
          <a:chExt cx="0" cy="0"/>
        </a:xfrm>
      </p:grpSpPr>
      <p:sp>
        <p:nvSpPr>
          <p:cNvPr id="14" name="Google Shape;351;p36">
            <a:extLst>
              <a:ext uri="{FF2B5EF4-FFF2-40B4-BE49-F238E27FC236}">
                <a16:creationId xmlns:a16="http://schemas.microsoft.com/office/drawing/2014/main" id="{548B972B-45D0-5715-3631-FDCAAEB8A8F1}"/>
              </a:ext>
            </a:extLst>
          </p:cNvPr>
          <p:cNvSpPr txBox="1">
            <a:spLocks noGrp="1"/>
          </p:cNvSpPr>
          <p:nvPr/>
        </p:nvSpPr>
        <p:spPr>
          <a:xfrm>
            <a:off x="461433" y="69610"/>
            <a:ext cx="8071654"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GFS Didot"/>
              <a:buNone/>
              <a:defRPr sz="3000" b="1" i="0" u="none" strike="noStrike" cap="none">
                <a:solidFill>
                  <a:schemeClr val="dk1"/>
                </a:solidFill>
                <a:latin typeface="GFS Didot"/>
                <a:ea typeface="GFS Didot"/>
                <a:cs typeface="GFS Didot"/>
                <a:sym typeface="GFS Didot"/>
              </a:defRPr>
            </a:lvl1pPr>
            <a:lvl2pPr marR="0" lvl="1"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2pPr>
            <a:lvl3pPr marR="0" lvl="2"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3pPr>
            <a:lvl4pPr marR="0" lvl="3"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4pPr>
            <a:lvl5pPr marR="0" lvl="4"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5pPr>
            <a:lvl6pPr marR="0" lvl="5"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6pPr>
            <a:lvl7pPr marR="0" lvl="6"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7pPr>
            <a:lvl8pPr marR="0" lvl="7"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8pPr>
            <a:lvl9pPr marR="0" lvl="8"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9pPr>
          </a:lstStyle>
          <a:p>
            <a:r>
              <a:rPr lang="it-IT" sz="2000" dirty="0">
                <a:latin typeface="+mn-lt"/>
              </a:rPr>
              <a:t>Structura salariaților pe activități economice în Regiune Centru</a:t>
            </a:r>
            <a:endParaRPr lang="ro-RO" sz="2000" dirty="0">
              <a:latin typeface="+mn-lt"/>
            </a:endParaRPr>
          </a:p>
        </p:txBody>
      </p:sp>
      <p:sp>
        <p:nvSpPr>
          <p:cNvPr id="19" name="CasetăText 18">
            <a:extLst>
              <a:ext uri="{FF2B5EF4-FFF2-40B4-BE49-F238E27FC236}">
                <a16:creationId xmlns:a16="http://schemas.microsoft.com/office/drawing/2014/main" id="{01704C6B-ED7F-DBA0-F5E2-34C8FE1B6E8A}"/>
              </a:ext>
            </a:extLst>
          </p:cNvPr>
          <p:cNvSpPr txBox="1"/>
          <p:nvPr/>
        </p:nvSpPr>
        <p:spPr>
          <a:xfrm>
            <a:off x="4253023" y="3551026"/>
            <a:ext cx="3983076" cy="482953"/>
          </a:xfrm>
          <a:prstGeom prst="rect">
            <a:avLst/>
          </a:prstGeom>
          <a:noFill/>
        </p:spPr>
        <p:txBody>
          <a:bodyPr wrap="square">
            <a:spAutoFit/>
          </a:bodyPr>
          <a:lstStyle/>
          <a:p>
            <a:pPr marL="304800" marR="0" algn="ctr">
              <a:lnSpc>
                <a:spcPct val="150000"/>
              </a:lnSpc>
              <a:buNone/>
              <a:tabLst>
                <a:tab pos="762000" algn="l"/>
                <a:tab pos="5937885" algn="r"/>
              </a:tabLst>
            </a:pPr>
            <a:r>
              <a:rPr lang="pt-BR" sz="900" i="1" kern="100" dirty="0">
                <a:solidFill>
                  <a:schemeClr val="tx1"/>
                </a:solidFill>
                <a:effectLst/>
                <a:latin typeface="Times New Roman" panose="02020603050405020304" pitchFamily="18" charset="0"/>
                <a:ea typeface="Aptos" panose="020B0004020202020204" pitchFamily="34" charset="0"/>
              </a:rPr>
              <a:t>Figura 1</a:t>
            </a:r>
            <a:r>
              <a:rPr lang="pt-BR" sz="900" i="1" kern="100" dirty="0">
                <a:solidFill>
                  <a:schemeClr val="tx1"/>
                </a:solidFill>
                <a:latin typeface="Times New Roman" panose="02020603050405020304" pitchFamily="18" charset="0"/>
                <a:ea typeface="Aptos" panose="020B0004020202020204" pitchFamily="34" charset="0"/>
              </a:rPr>
              <a:t>6</a:t>
            </a:r>
            <a:r>
              <a:rPr lang="pt-BR" sz="900" i="1" kern="100" dirty="0">
                <a:solidFill>
                  <a:schemeClr val="tx1"/>
                </a:solidFill>
                <a:effectLst/>
                <a:latin typeface="Times New Roman" panose="02020603050405020304" pitchFamily="18" charset="0"/>
                <a:ea typeface="Aptos" panose="020B0004020202020204" pitchFamily="34" charset="0"/>
              </a:rPr>
              <a:t>. Numărul salariaților din sectorul Industriei prelucrătoare din anul 2023 în Regiunea Centru</a:t>
            </a:r>
            <a:endParaRPr lang="ro-RO" sz="900" i="1" kern="100" dirty="0">
              <a:solidFill>
                <a:schemeClr val="tx1"/>
              </a:solidFill>
              <a:effectLst/>
              <a:latin typeface="Times New Roman" panose="02020603050405020304" pitchFamily="18" charset="0"/>
              <a:ea typeface="Aptos" panose="020B0004020202020204" pitchFamily="34" charset="0"/>
            </a:endParaRPr>
          </a:p>
        </p:txBody>
      </p:sp>
      <p:sp>
        <p:nvSpPr>
          <p:cNvPr id="6" name="Google Shape;346;p36">
            <a:extLst>
              <a:ext uri="{FF2B5EF4-FFF2-40B4-BE49-F238E27FC236}">
                <a16:creationId xmlns:a16="http://schemas.microsoft.com/office/drawing/2014/main" id="{C5A7C47D-EE06-5BEE-5D88-65B17D1F12BC}"/>
              </a:ext>
            </a:extLst>
          </p:cNvPr>
          <p:cNvSpPr txBox="1">
            <a:spLocks/>
          </p:cNvSpPr>
          <p:nvPr/>
        </p:nvSpPr>
        <p:spPr>
          <a:xfrm>
            <a:off x="781129" y="704110"/>
            <a:ext cx="3345728" cy="2991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171450" indent="-171450" algn="just">
              <a:buClr>
                <a:schemeClr val="tx1"/>
              </a:buClr>
              <a:buSzPts val="1100"/>
              <a:buFont typeface="Arial" panose="020B0604020202020204" pitchFamily="34" charset="0"/>
              <a:buChar char="•"/>
            </a:pPr>
            <a:r>
              <a:rPr lang="ro-RO" sz="1200" dirty="0"/>
              <a:t>În sectorul industrial, diferențele sunt particular pronunțate: </a:t>
            </a:r>
            <a:r>
              <a:rPr lang="ro-RO" sz="1200" b="1" dirty="0"/>
              <a:t>Brașovul</a:t>
            </a:r>
            <a:r>
              <a:rPr lang="ro-RO" sz="1200" dirty="0"/>
              <a:t> angajează </a:t>
            </a:r>
            <a:r>
              <a:rPr lang="ro-RO" sz="1200" b="1" dirty="0"/>
              <a:t>de trei ori mai mulți salariați în industria prelucrătoare</a:t>
            </a:r>
            <a:r>
              <a:rPr lang="ro-RO" sz="1200" dirty="0"/>
              <a:t> comparativ cu </a:t>
            </a:r>
            <a:r>
              <a:rPr lang="ro-RO" sz="1200" b="1" dirty="0"/>
              <a:t>Covasna</a:t>
            </a:r>
            <a:r>
              <a:rPr lang="ro-RO" sz="1200" dirty="0"/>
              <a:t>, demonstrând capacități productive fundamental diferite. </a:t>
            </a:r>
            <a:endParaRPr lang="en-US" sz="1200" dirty="0"/>
          </a:p>
          <a:p>
            <a:pPr marL="171450" indent="-171450" algn="just">
              <a:buClr>
                <a:schemeClr val="tx1"/>
              </a:buClr>
              <a:buSzPts val="1100"/>
              <a:buFont typeface="Arial" panose="020B0604020202020204" pitchFamily="34" charset="0"/>
              <a:buChar char="•"/>
            </a:pPr>
            <a:endParaRPr lang="en-US" sz="1200" dirty="0"/>
          </a:p>
          <a:p>
            <a:pPr marL="171450" indent="-171450" algn="just">
              <a:buClr>
                <a:schemeClr val="tx1"/>
              </a:buClr>
              <a:buSzPts val="1100"/>
              <a:buFont typeface="Arial" panose="020B0604020202020204" pitchFamily="34" charset="0"/>
              <a:buChar char="•"/>
            </a:pPr>
            <a:r>
              <a:rPr lang="ro-RO" sz="1200" dirty="0"/>
              <a:t>Concentrarea geografică a activității economice este evidențiată de faptul că județele </a:t>
            </a:r>
            <a:r>
              <a:rPr lang="ro-RO" sz="1200" b="1" dirty="0"/>
              <a:t>Brașov și Sibiu cumulează aproape 45% din totalul salariaților regionali</a:t>
            </a:r>
            <a:r>
              <a:rPr lang="ro-RO" sz="1200" dirty="0"/>
              <a:t>, în timp ce </a:t>
            </a:r>
            <a:r>
              <a:rPr lang="ro-RO" sz="1200" b="1" dirty="0"/>
              <a:t>județele Harghita și Covasna reprezintă doar 16% din forța de muncă regională</a:t>
            </a:r>
            <a:r>
              <a:rPr lang="ro-RO" sz="1200" dirty="0"/>
              <a:t>.</a:t>
            </a:r>
          </a:p>
        </p:txBody>
      </p:sp>
      <p:sp>
        <p:nvSpPr>
          <p:cNvPr id="7" name="Google Shape;346;p36">
            <a:extLst>
              <a:ext uri="{FF2B5EF4-FFF2-40B4-BE49-F238E27FC236}">
                <a16:creationId xmlns:a16="http://schemas.microsoft.com/office/drawing/2014/main" id="{93A6BAF0-562E-B88F-7497-79BDB991E182}"/>
              </a:ext>
            </a:extLst>
          </p:cNvPr>
          <p:cNvSpPr txBox="1">
            <a:spLocks/>
          </p:cNvSpPr>
          <p:nvPr/>
        </p:nvSpPr>
        <p:spPr>
          <a:xfrm>
            <a:off x="1316483" y="4105266"/>
            <a:ext cx="6511034" cy="7663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171450" indent="-171450" algn="just">
              <a:buClr>
                <a:schemeClr val="tx1"/>
              </a:buClr>
              <a:buSzPts val="1100"/>
              <a:buFont typeface="Arial" panose="020B0604020202020204" pitchFamily="34" charset="0"/>
              <a:buChar char="•"/>
            </a:pPr>
            <a:r>
              <a:rPr lang="ro-RO" sz="1200" dirty="0"/>
              <a:t>Această realitate impune </a:t>
            </a:r>
            <a:r>
              <a:rPr lang="ro-RO" sz="1200" b="1" dirty="0"/>
              <a:t>necesitatea</a:t>
            </a:r>
            <a:r>
              <a:rPr lang="ro-RO" sz="1200" dirty="0"/>
              <a:t> elaborării unor </a:t>
            </a:r>
            <a:r>
              <a:rPr lang="ro-RO" sz="1200" b="1" dirty="0"/>
              <a:t>strategii de dezvoltare regională </a:t>
            </a:r>
            <a:r>
              <a:rPr lang="ro-RO" sz="1200" dirty="0"/>
              <a:t>care să valorifice avantajele competitive existente, să promoveze specializarea inteligentă și să faciliteze transferul de cunoștințe și tehnologii între județele regiunii, contribuind astfel la o dezvoltare economică mai echilibrată și sustenabilă.</a:t>
            </a:r>
          </a:p>
        </p:txBody>
      </p:sp>
      <p:pic>
        <p:nvPicPr>
          <p:cNvPr id="3" name="Imagine 2" descr="O imagine care conține text, captură de ecran, proiectare&#10;&#10;Conținutul generat de inteligența artificială poate fi incorect.">
            <a:extLst>
              <a:ext uri="{FF2B5EF4-FFF2-40B4-BE49-F238E27FC236}">
                <a16:creationId xmlns:a16="http://schemas.microsoft.com/office/drawing/2014/main" id="{D973885A-07C6-CD60-871A-EFE2E01E2A26}"/>
              </a:ext>
            </a:extLst>
          </p:cNvPr>
          <p:cNvPicPr>
            <a:picLocks noChangeAspect="1"/>
          </p:cNvPicPr>
          <p:nvPr/>
        </p:nvPicPr>
        <p:blipFill>
          <a:blip r:embed="rId3"/>
          <a:stretch>
            <a:fillRect/>
          </a:stretch>
        </p:blipFill>
        <p:spPr>
          <a:xfrm>
            <a:off x="4446552" y="591864"/>
            <a:ext cx="3938690" cy="2991148"/>
          </a:xfrm>
          <a:prstGeom prst="rect">
            <a:avLst/>
          </a:prstGeom>
          <a:ln>
            <a:noFill/>
          </a:ln>
          <a:effectLst>
            <a:outerShdw blurRad="292100" dist="139700" dir="2700000" algn="tl" rotWithShape="0">
              <a:srgbClr val="333333">
                <a:alpha val="65000"/>
              </a:srgbClr>
            </a:outerShdw>
          </a:effectLst>
        </p:spPr>
      </p:pic>
      <p:grpSp>
        <p:nvGrpSpPr>
          <p:cNvPr id="2" name="Google Shape;9350;p75">
            <a:extLst>
              <a:ext uri="{FF2B5EF4-FFF2-40B4-BE49-F238E27FC236}">
                <a16:creationId xmlns:a16="http://schemas.microsoft.com/office/drawing/2014/main" id="{242B7909-E28B-554D-C411-D8F302102865}"/>
              </a:ext>
            </a:extLst>
          </p:cNvPr>
          <p:cNvGrpSpPr/>
          <p:nvPr/>
        </p:nvGrpSpPr>
        <p:grpSpPr>
          <a:xfrm>
            <a:off x="8194377" y="4566621"/>
            <a:ext cx="443784" cy="464112"/>
            <a:chOff x="3599700" y="1954475"/>
            <a:chExt cx="296175" cy="295400"/>
          </a:xfrm>
          <a:solidFill>
            <a:schemeClr val="tx2">
              <a:lumMod val="50000"/>
            </a:schemeClr>
          </a:solidFill>
        </p:grpSpPr>
        <p:sp>
          <p:nvSpPr>
            <p:cNvPr id="4" name="Google Shape;9351;p75">
              <a:extLst>
                <a:ext uri="{FF2B5EF4-FFF2-40B4-BE49-F238E27FC236}">
                  <a16:creationId xmlns:a16="http://schemas.microsoft.com/office/drawing/2014/main" id="{5B9323C1-E62F-3848-4C89-7387B08FEF1E}"/>
                </a:ext>
              </a:extLst>
            </p:cNvPr>
            <p:cNvSpPr/>
            <p:nvPr/>
          </p:nvSpPr>
          <p:spPr>
            <a:xfrm>
              <a:off x="3599700" y="1954475"/>
              <a:ext cx="296175" cy="295400"/>
            </a:xfrm>
            <a:custGeom>
              <a:avLst/>
              <a:gdLst/>
              <a:ahLst/>
              <a:cxnLst/>
              <a:rect l="l" t="t" r="r" b="b"/>
              <a:pathLst>
                <a:path w="11847" h="11816" extrusionOk="0">
                  <a:moveTo>
                    <a:pt x="3151" y="694"/>
                  </a:moveTo>
                  <a:cubicBezTo>
                    <a:pt x="3718" y="694"/>
                    <a:pt x="4159" y="1166"/>
                    <a:pt x="4159" y="1734"/>
                  </a:cubicBezTo>
                  <a:cubicBezTo>
                    <a:pt x="4159" y="2301"/>
                    <a:pt x="3686" y="2742"/>
                    <a:pt x="3151" y="2742"/>
                  </a:cubicBezTo>
                  <a:cubicBezTo>
                    <a:pt x="2584" y="2742"/>
                    <a:pt x="2111" y="2269"/>
                    <a:pt x="2111" y="1734"/>
                  </a:cubicBezTo>
                  <a:cubicBezTo>
                    <a:pt x="2080" y="1166"/>
                    <a:pt x="2552" y="694"/>
                    <a:pt x="3151" y="694"/>
                  </a:cubicBezTo>
                  <a:close/>
                  <a:moveTo>
                    <a:pt x="8727" y="694"/>
                  </a:moveTo>
                  <a:cubicBezTo>
                    <a:pt x="9326" y="694"/>
                    <a:pt x="9767" y="1166"/>
                    <a:pt x="9767" y="1734"/>
                  </a:cubicBezTo>
                  <a:cubicBezTo>
                    <a:pt x="9767" y="2301"/>
                    <a:pt x="9294" y="2742"/>
                    <a:pt x="8727" y="2742"/>
                  </a:cubicBezTo>
                  <a:cubicBezTo>
                    <a:pt x="8128" y="2742"/>
                    <a:pt x="7719" y="2269"/>
                    <a:pt x="7719" y="1734"/>
                  </a:cubicBezTo>
                  <a:cubicBezTo>
                    <a:pt x="7656" y="1166"/>
                    <a:pt x="8128" y="694"/>
                    <a:pt x="8727" y="694"/>
                  </a:cubicBezTo>
                  <a:close/>
                  <a:moveTo>
                    <a:pt x="5923" y="4852"/>
                  </a:moveTo>
                  <a:cubicBezTo>
                    <a:pt x="6522" y="4852"/>
                    <a:pt x="6994" y="5325"/>
                    <a:pt x="6994" y="5861"/>
                  </a:cubicBezTo>
                  <a:cubicBezTo>
                    <a:pt x="6994" y="6396"/>
                    <a:pt x="6522" y="6869"/>
                    <a:pt x="5923" y="6869"/>
                  </a:cubicBezTo>
                  <a:cubicBezTo>
                    <a:pt x="5356" y="6869"/>
                    <a:pt x="4883" y="6428"/>
                    <a:pt x="4883" y="5861"/>
                  </a:cubicBezTo>
                  <a:cubicBezTo>
                    <a:pt x="4883" y="5294"/>
                    <a:pt x="5356" y="4852"/>
                    <a:pt x="5923" y="4852"/>
                  </a:cubicBezTo>
                  <a:close/>
                  <a:moveTo>
                    <a:pt x="3151" y="3466"/>
                  </a:moveTo>
                  <a:cubicBezTo>
                    <a:pt x="3875" y="3466"/>
                    <a:pt x="4600" y="3813"/>
                    <a:pt x="5072" y="4380"/>
                  </a:cubicBezTo>
                  <a:cubicBezTo>
                    <a:pt x="4537" y="4695"/>
                    <a:pt x="4159" y="5231"/>
                    <a:pt x="4159" y="5861"/>
                  </a:cubicBezTo>
                  <a:cubicBezTo>
                    <a:pt x="4159" y="6239"/>
                    <a:pt x="4285" y="6617"/>
                    <a:pt x="4505" y="6900"/>
                  </a:cubicBezTo>
                  <a:lnTo>
                    <a:pt x="693" y="6900"/>
                  </a:lnTo>
                  <a:lnTo>
                    <a:pt x="693" y="5892"/>
                  </a:lnTo>
                  <a:cubicBezTo>
                    <a:pt x="693" y="4569"/>
                    <a:pt x="1796" y="3466"/>
                    <a:pt x="3151" y="3466"/>
                  </a:cubicBezTo>
                  <a:close/>
                  <a:moveTo>
                    <a:pt x="8696" y="3498"/>
                  </a:moveTo>
                  <a:cubicBezTo>
                    <a:pt x="10019" y="3498"/>
                    <a:pt x="11121" y="4600"/>
                    <a:pt x="11121" y="5955"/>
                  </a:cubicBezTo>
                  <a:lnTo>
                    <a:pt x="11121" y="6932"/>
                  </a:lnTo>
                  <a:lnTo>
                    <a:pt x="7309" y="6932"/>
                  </a:lnTo>
                  <a:cubicBezTo>
                    <a:pt x="7561" y="6617"/>
                    <a:pt x="7656" y="6270"/>
                    <a:pt x="7656" y="5892"/>
                  </a:cubicBezTo>
                  <a:cubicBezTo>
                    <a:pt x="7656" y="5262"/>
                    <a:pt x="7309" y="4726"/>
                    <a:pt x="6774" y="4411"/>
                  </a:cubicBezTo>
                  <a:cubicBezTo>
                    <a:pt x="7215" y="3813"/>
                    <a:pt x="7939" y="3498"/>
                    <a:pt x="8696" y="3498"/>
                  </a:cubicBezTo>
                  <a:close/>
                  <a:moveTo>
                    <a:pt x="5923" y="7625"/>
                  </a:moveTo>
                  <a:cubicBezTo>
                    <a:pt x="6207" y="7625"/>
                    <a:pt x="6490" y="7656"/>
                    <a:pt x="6711" y="7751"/>
                  </a:cubicBezTo>
                  <a:lnTo>
                    <a:pt x="5923" y="8791"/>
                  </a:lnTo>
                  <a:lnTo>
                    <a:pt x="5135" y="7751"/>
                  </a:lnTo>
                  <a:cubicBezTo>
                    <a:pt x="5388" y="7688"/>
                    <a:pt x="5671" y="7625"/>
                    <a:pt x="5923" y="7625"/>
                  </a:cubicBezTo>
                  <a:close/>
                  <a:moveTo>
                    <a:pt x="4505" y="8066"/>
                  </a:moveTo>
                  <a:lnTo>
                    <a:pt x="5577" y="9484"/>
                  </a:lnTo>
                  <a:lnTo>
                    <a:pt x="5577" y="11153"/>
                  </a:lnTo>
                  <a:lnTo>
                    <a:pt x="3497" y="11153"/>
                  </a:lnTo>
                  <a:lnTo>
                    <a:pt x="3497" y="10019"/>
                  </a:lnTo>
                  <a:cubicBezTo>
                    <a:pt x="3497" y="9200"/>
                    <a:pt x="3875" y="8507"/>
                    <a:pt x="4505" y="8066"/>
                  </a:cubicBezTo>
                  <a:close/>
                  <a:moveTo>
                    <a:pt x="7341" y="8066"/>
                  </a:moveTo>
                  <a:cubicBezTo>
                    <a:pt x="7939" y="8507"/>
                    <a:pt x="8381" y="9263"/>
                    <a:pt x="8381" y="10051"/>
                  </a:cubicBezTo>
                  <a:lnTo>
                    <a:pt x="8381" y="11153"/>
                  </a:lnTo>
                  <a:lnTo>
                    <a:pt x="6301" y="11153"/>
                  </a:lnTo>
                  <a:lnTo>
                    <a:pt x="6301" y="9484"/>
                  </a:lnTo>
                  <a:lnTo>
                    <a:pt x="7341" y="8066"/>
                  </a:lnTo>
                  <a:close/>
                  <a:moveTo>
                    <a:pt x="3088" y="1"/>
                  </a:moveTo>
                  <a:cubicBezTo>
                    <a:pt x="2143" y="1"/>
                    <a:pt x="1355" y="788"/>
                    <a:pt x="1355" y="1734"/>
                  </a:cubicBezTo>
                  <a:cubicBezTo>
                    <a:pt x="1355" y="2238"/>
                    <a:pt x="1575" y="2679"/>
                    <a:pt x="1922" y="2994"/>
                  </a:cubicBezTo>
                  <a:cubicBezTo>
                    <a:pt x="788" y="3466"/>
                    <a:pt x="0" y="4569"/>
                    <a:pt x="0" y="5861"/>
                  </a:cubicBezTo>
                  <a:lnTo>
                    <a:pt x="0" y="7247"/>
                  </a:lnTo>
                  <a:cubicBezTo>
                    <a:pt x="0" y="7436"/>
                    <a:pt x="158" y="7593"/>
                    <a:pt x="347" y="7593"/>
                  </a:cubicBezTo>
                  <a:lnTo>
                    <a:pt x="3938" y="7593"/>
                  </a:lnTo>
                  <a:cubicBezTo>
                    <a:pt x="3214" y="8192"/>
                    <a:pt x="2741" y="9043"/>
                    <a:pt x="2741" y="10019"/>
                  </a:cubicBezTo>
                  <a:lnTo>
                    <a:pt x="2741" y="11437"/>
                  </a:lnTo>
                  <a:cubicBezTo>
                    <a:pt x="2741" y="11658"/>
                    <a:pt x="2899" y="11815"/>
                    <a:pt x="3088" y="11815"/>
                  </a:cubicBezTo>
                  <a:lnTo>
                    <a:pt x="8696" y="11815"/>
                  </a:lnTo>
                  <a:cubicBezTo>
                    <a:pt x="8885" y="11815"/>
                    <a:pt x="9042" y="11658"/>
                    <a:pt x="9042" y="11437"/>
                  </a:cubicBezTo>
                  <a:lnTo>
                    <a:pt x="9042" y="10019"/>
                  </a:lnTo>
                  <a:cubicBezTo>
                    <a:pt x="9042" y="9043"/>
                    <a:pt x="8570" y="8192"/>
                    <a:pt x="7876" y="7593"/>
                  </a:cubicBezTo>
                  <a:lnTo>
                    <a:pt x="11436" y="7593"/>
                  </a:lnTo>
                  <a:cubicBezTo>
                    <a:pt x="11657" y="7593"/>
                    <a:pt x="11815" y="7436"/>
                    <a:pt x="11815" y="7247"/>
                  </a:cubicBezTo>
                  <a:lnTo>
                    <a:pt x="11815" y="5861"/>
                  </a:lnTo>
                  <a:cubicBezTo>
                    <a:pt x="11846" y="4600"/>
                    <a:pt x="11027" y="3466"/>
                    <a:pt x="9861" y="2994"/>
                  </a:cubicBezTo>
                  <a:cubicBezTo>
                    <a:pt x="10239" y="2679"/>
                    <a:pt x="10428" y="2206"/>
                    <a:pt x="10428" y="1734"/>
                  </a:cubicBezTo>
                  <a:cubicBezTo>
                    <a:pt x="10428" y="788"/>
                    <a:pt x="9641" y="1"/>
                    <a:pt x="8696" y="1"/>
                  </a:cubicBezTo>
                  <a:cubicBezTo>
                    <a:pt x="7750" y="1"/>
                    <a:pt x="6963" y="788"/>
                    <a:pt x="6963" y="1734"/>
                  </a:cubicBezTo>
                  <a:cubicBezTo>
                    <a:pt x="6963" y="2238"/>
                    <a:pt x="7152" y="2679"/>
                    <a:pt x="7498" y="2994"/>
                  </a:cubicBezTo>
                  <a:cubicBezTo>
                    <a:pt x="6931" y="3214"/>
                    <a:pt x="6396" y="3624"/>
                    <a:pt x="6049" y="4159"/>
                  </a:cubicBezTo>
                  <a:lnTo>
                    <a:pt x="5734" y="4159"/>
                  </a:lnTo>
                  <a:cubicBezTo>
                    <a:pt x="5388" y="3655"/>
                    <a:pt x="4883" y="3214"/>
                    <a:pt x="4285" y="2994"/>
                  </a:cubicBezTo>
                  <a:cubicBezTo>
                    <a:pt x="4631" y="2679"/>
                    <a:pt x="4820" y="2238"/>
                    <a:pt x="4820" y="1734"/>
                  </a:cubicBezTo>
                  <a:cubicBezTo>
                    <a:pt x="4820" y="788"/>
                    <a:pt x="4033" y="1"/>
                    <a:pt x="308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9352;p75">
              <a:extLst>
                <a:ext uri="{FF2B5EF4-FFF2-40B4-BE49-F238E27FC236}">
                  <a16:creationId xmlns:a16="http://schemas.microsoft.com/office/drawing/2014/main" id="{EA5CE300-02EB-ABC0-0B24-E5530A3CA5AC}"/>
                </a:ext>
              </a:extLst>
            </p:cNvPr>
            <p:cNvSpPr/>
            <p:nvPr/>
          </p:nvSpPr>
          <p:spPr>
            <a:xfrm>
              <a:off x="3825750" y="2075775"/>
              <a:ext cx="35450" cy="17350"/>
            </a:xfrm>
            <a:custGeom>
              <a:avLst/>
              <a:gdLst/>
              <a:ahLst/>
              <a:cxnLst/>
              <a:rect l="l" t="t" r="r" b="b"/>
              <a:pathLst>
                <a:path w="1418" h="694" extrusionOk="0">
                  <a:moveTo>
                    <a:pt x="347" y="0"/>
                  </a:moveTo>
                  <a:cubicBezTo>
                    <a:pt x="158" y="0"/>
                    <a:pt x="0" y="158"/>
                    <a:pt x="0" y="347"/>
                  </a:cubicBezTo>
                  <a:cubicBezTo>
                    <a:pt x="0" y="536"/>
                    <a:pt x="158" y="694"/>
                    <a:pt x="347" y="694"/>
                  </a:cubicBezTo>
                  <a:lnTo>
                    <a:pt x="1071" y="694"/>
                  </a:lnTo>
                  <a:cubicBezTo>
                    <a:pt x="1260" y="694"/>
                    <a:pt x="1418" y="536"/>
                    <a:pt x="1418" y="347"/>
                  </a:cubicBezTo>
                  <a:cubicBezTo>
                    <a:pt x="1418" y="158"/>
                    <a:pt x="1260" y="0"/>
                    <a:pt x="10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353;p75">
              <a:extLst>
                <a:ext uri="{FF2B5EF4-FFF2-40B4-BE49-F238E27FC236}">
                  <a16:creationId xmlns:a16="http://schemas.microsoft.com/office/drawing/2014/main" id="{B7F5C5D8-F4C6-740D-60F6-136C05DDD71C}"/>
                </a:ext>
              </a:extLst>
            </p:cNvPr>
            <p:cNvSpPr/>
            <p:nvPr/>
          </p:nvSpPr>
          <p:spPr>
            <a:xfrm>
              <a:off x="3633550" y="2075775"/>
              <a:ext cx="35475" cy="17350"/>
            </a:xfrm>
            <a:custGeom>
              <a:avLst/>
              <a:gdLst/>
              <a:ahLst/>
              <a:cxnLst/>
              <a:rect l="l" t="t" r="r" b="b"/>
              <a:pathLst>
                <a:path w="1419" h="694" extrusionOk="0">
                  <a:moveTo>
                    <a:pt x="379" y="0"/>
                  </a:moveTo>
                  <a:cubicBezTo>
                    <a:pt x="158" y="0"/>
                    <a:pt x="1" y="158"/>
                    <a:pt x="1" y="347"/>
                  </a:cubicBezTo>
                  <a:cubicBezTo>
                    <a:pt x="1" y="536"/>
                    <a:pt x="158" y="694"/>
                    <a:pt x="379" y="694"/>
                  </a:cubicBezTo>
                  <a:lnTo>
                    <a:pt x="1072" y="694"/>
                  </a:lnTo>
                  <a:cubicBezTo>
                    <a:pt x="1261" y="694"/>
                    <a:pt x="1419" y="536"/>
                    <a:pt x="1419" y="347"/>
                  </a:cubicBezTo>
                  <a:cubicBezTo>
                    <a:pt x="1419" y="158"/>
                    <a:pt x="1261" y="0"/>
                    <a:pt x="107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150241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4">
          <a:extLst>
            <a:ext uri="{FF2B5EF4-FFF2-40B4-BE49-F238E27FC236}">
              <a16:creationId xmlns:a16="http://schemas.microsoft.com/office/drawing/2014/main" id="{94024EA1-FF9F-0CB4-631E-074588AF246F}"/>
            </a:ext>
          </a:extLst>
        </p:cNvPr>
        <p:cNvGrpSpPr/>
        <p:nvPr/>
      </p:nvGrpSpPr>
      <p:grpSpPr>
        <a:xfrm>
          <a:off x="0" y="0"/>
          <a:ext cx="0" cy="0"/>
          <a:chOff x="0" y="0"/>
          <a:chExt cx="0" cy="0"/>
        </a:xfrm>
      </p:grpSpPr>
      <p:sp>
        <p:nvSpPr>
          <p:cNvPr id="14" name="Google Shape;351;p36">
            <a:extLst>
              <a:ext uri="{FF2B5EF4-FFF2-40B4-BE49-F238E27FC236}">
                <a16:creationId xmlns:a16="http://schemas.microsoft.com/office/drawing/2014/main" id="{866498D0-EAAE-EB04-CC14-93CCCFD94E67}"/>
              </a:ext>
            </a:extLst>
          </p:cNvPr>
          <p:cNvSpPr txBox="1">
            <a:spLocks noGrp="1"/>
          </p:cNvSpPr>
          <p:nvPr/>
        </p:nvSpPr>
        <p:spPr>
          <a:xfrm>
            <a:off x="381472" y="91440"/>
            <a:ext cx="8525860"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GFS Didot"/>
              <a:buNone/>
              <a:defRPr sz="3000" b="1" i="0" u="none" strike="noStrike" cap="none">
                <a:solidFill>
                  <a:schemeClr val="dk1"/>
                </a:solidFill>
                <a:latin typeface="GFS Didot"/>
                <a:ea typeface="GFS Didot"/>
                <a:cs typeface="GFS Didot"/>
                <a:sym typeface="GFS Didot"/>
              </a:defRPr>
            </a:lvl1pPr>
            <a:lvl2pPr marR="0" lvl="1"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2pPr>
            <a:lvl3pPr marR="0" lvl="2"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3pPr>
            <a:lvl4pPr marR="0" lvl="3"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4pPr>
            <a:lvl5pPr marR="0" lvl="4"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5pPr>
            <a:lvl6pPr marR="0" lvl="5"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6pPr>
            <a:lvl7pPr marR="0" lvl="6"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7pPr>
            <a:lvl8pPr marR="0" lvl="7"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8pPr>
            <a:lvl9pPr marR="0" lvl="8"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9pPr>
          </a:lstStyle>
          <a:p>
            <a:r>
              <a:rPr lang="it-IT" sz="2200" dirty="0">
                <a:latin typeface="+mj-lt"/>
              </a:rPr>
              <a:t>Modelarea relațiilor dintre indicatorii pieței muncii în România</a:t>
            </a:r>
            <a:endParaRPr lang="ro-RO" sz="2200" dirty="0">
              <a:latin typeface="+mj-lt"/>
            </a:endParaRPr>
          </a:p>
        </p:txBody>
      </p:sp>
      <p:sp>
        <p:nvSpPr>
          <p:cNvPr id="15" name="Google Shape;346;p36">
            <a:extLst>
              <a:ext uri="{FF2B5EF4-FFF2-40B4-BE49-F238E27FC236}">
                <a16:creationId xmlns:a16="http://schemas.microsoft.com/office/drawing/2014/main" id="{49C89B74-5540-0969-3E80-053398EC82AB}"/>
              </a:ext>
            </a:extLst>
          </p:cNvPr>
          <p:cNvSpPr txBox="1">
            <a:spLocks/>
          </p:cNvSpPr>
          <p:nvPr/>
        </p:nvSpPr>
        <p:spPr>
          <a:xfrm>
            <a:off x="381472" y="553072"/>
            <a:ext cx="6893462" cy="5624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0" indent="0" algn="just">
              <a:buClr>
                <a:schemeClr val="lt1"/>
              </a:buClr>
              <a:buSzPts val="1100"/>
            </a:pPr>
            <a:r>
              <a:rPr lang="ro-RO" sz="1100" dirty="0"/>
              <a:t>Am elaborat o primă matrice de corelație utilizând datele disponibile pentru cele șase județe ale regiunii pentru perioada 2010-2023.</a:t>
            </a:r>
          </a:p>
        </p:txBody>
      </p:sp>
      <p:sp>
        <p:nvSpPr>
          <p:cNvPr id="19" name="CasetăText 18">
            <a:extLst>
              <a:ext uri="{FF2B5EF4-FFF2-40B4-BE49-F238E27FC236}">
                <a16:creationId xmlns:a16="http://schemas.microsoft.com/office/drawing/2014/main" id="{C0F1E575-4C2F-8BB3-27AA-9C483519F337}"/>
              </a:ext>
            </a:extLst>
          </p:cNvPr>
          <p:cNvSpPr txBox="1"/>
          <p:nvPr/>
        </p:nvSpPr>
        <p:spPr>
          <a:xfrm>
            <a:off x="132586" y="4273582"/>
            <a:ext cx="4348509" cy="690702"/>
          </a:xfrm>
          <a:prstGeom prst="rect">
            <a:avLst/>
          </a:prstGeom>
          <a:noFill/>
        </p:spPr>
        <p:txBody>
          <a:bodyPr wrap="square">
            <a:spAutoFit/>
          </a:bodyPr>
          <a:lstStyle/>
          <a:p>
            <a:pPr marL="304800" marR="0" algn="ctr">
              <a:lnSpc>
                <a:spcPct val="150000"/>
              </a:lnSpc>
              <a:buNone/>
              <a:tabLst>
                <a:tab pos="762000" algn="l"/>
                <a:tab pos="5937885" algn="r"/>
              </a:tabLst>
            </a:pPr>
            <a:r>
              <a:rPr lang="ro-RO" sz="900" i="1" kern="100" dirty="0">
                <a:solidFill>
                  <a:schemeClr val="tx1"/>
                </a:solidFill>
                <a:effectLst/>
                <a:latin typeface="Times New Roman" panose="02020603050405020304" pitchFamily="18" charset="0"/>
                <a:ea typeface="Aptos" panose="020B0004020202020204" pitchFamily="34" charset="0"/>
              </a:rPr>
              <a:t>Figura </a:t>
            </a:r>
            <a:r>
              <a:rPr lang="en-US" sz="900" i="1" kern="100" dirty="0">
                <a:solidFill>
                  <a:schemeClr val="tx1"/>
                </a:solidFill>
                <a:effectLst/>
                <a:latin typeface="Times New Roman" panose="02020603050405020304" pitchFamily="18" charset="0"/>
                <a:ea typeface="Aptos" panose="020B0004020202020204" pitchFamily="34" charset="0"/>
              </a:rPr>
              <a:t>17</a:t>
            </a:r>
            <a:r>
              <a:rPr lang="ro-RO" sz="900" i="1" kern="100" dirty="0">
                <a:solidFill>
                  <a:schemeClr val="tx1"/>
                </a:solidFill>
                <a:effectLst/>
                <a:latin typeface="Times New Roman" panose="02020603050405020304" pitchFamily="18" charset="0"/>
                <a:ea typeface="Aptos" panose="020B0004020202020204" pitchFamily="34" charset="0"/>
              </a:rPr>
              <a:t>.</a:t>
            </a:r>
            <a:r>
              <a:rPr lang="en-US" sz="900" i="1" kern="100" dirty="0">
                <a:solidFill>
                  <a:schemeClr val="tx1"/>
                </a:solidFill>
                <a:effectLst/>
                <a:latin typeface="Times New Roman" panose="02020603050405020304" pitchFamily="18" charset="0"/>
                <a:ea typeface="Aptos" panose="020B0004020202020204" pitchFamily="34" charset="0"/>
              </a:rPr>
              <a:t> </a:t>
            </a:r>
            <a:r>
              <a:rPr lang="ro-RO" sz="900" i="1" kern="100" dirty="0">
                <a:solidFill>
                  <a:schemeClr val="tx1"/>
                </a:solidFill>
                <a:effectLst/>
                <a:latin typeface="Times New Roman" panose="02020603050405020304" pitchFamily="18" charset="0"/>
                <a:ea typeface="Aptos" panose="020B0004020202020204" pitchFamily="34" charset="0"/>
              </a:rPr>
              <a:t>Matricea de corelație pentru indicatori (Regiunea Centru)</a:t>
            </a:r>
          </a:p>
          <a:p>
            <a:pPr marL="304800" marR="0" algn="ctr">
              <a:lnSpc>
                <a:spcPct val="150000"/>
              </a:lnSpc>
              <a:buNone/>
              <a:tabLst>
                <a:tab pos="762000" algn="l"/>
                <a:tab pos="5937885" algn="r"/>
              </a:tabLst>
            </a:pPr>
            <a:r>
              <a:rPr lang="ro-RO" sz="900" i="1" kern="100" dirty="0">
                <a:solidFill>
                  <a:schemeClr val="tx1"/>
                </a:solidFill>
                <a:effectLst/>
                <a:latin typeface="Times New Roman" panose="02020603050405020304" pitchFamily="18" charset="0"/>
                <a:ea typeface="Aptos" panose="020B0004020202020204" pitchFamily="34" charset="0"/>
              </a:rPr>
              <a:t>*semnul X înseamnă nesemnificativ </a:t>
            </a:r>
            <a:r>
              <a:rPr lang="ro-RO" sz="900" i="1" kern="100" dirty="0" err="1">
                <a:solidFill>
                  <a:schemeClr val="tx1"/>
                </a:solidFill>
                <a:effectLst/>
                <a:latin typeface="Times New Roman" panose="02020603050405020304" pitchFamily="18" charset="0"/>
                <a:ea typeface="Aptos" panose="020B0004020202020204" pitchFamily="34" charset="0"/>
              </a:rPr>
              <a:t>d.p.d.v</a:t>
            </a:r>
            <a:r>
              <a:rPr lang="ro-RO" sz="900" i="1" kern="100" dirty="0">
                <a:solidFill>
                  <a:schemeClr val="tx1"/>
                </a:solidFill>
                <a:effectLst/>
                <a:latin typeface="Times New Roman" panose="02020603050405020304" pitchFamily="18" charset="0"/>
                <a:ea typeface="Aptos" panose="020B0004020202020204" pitchFamily="34" charset="0"/>
              </a:rPr>
              <a:t>. statistic</a:t>
            </a:r>
          </a:p>
          <a:p>
            <a:pPr marL="304800" marR="0" algn="ctr">
              <a:lnSpc>
                <a:spcPct val="150000"/>
              </a:lnSpc>
              <a:buNone/>
              <a:tabLst>
                <a:tab pos="762000" algn="l"/>
                <a:tab pos="5937885" algn="r"/>
              </a:tabLst>
            </a:pPr>
            <a:endParaRPr lang="ro-RO" sz="900" i="1" kern="100" dirty="0">
              <a:solidFill>
                <a:schemeClr val="tx1"/>
              </a:solidFill>
              <a:effectLst/>
              <a:latin typeface="Times New Roman" panose="02020603050405020304" pitchFamily="18" charset="0"/>
              <a:ea typeface="Aptos" panose="020B0004020202020204" pitchFamily="34" charset="0"/>
            </a:endParaRPr>
          </a:p>
        </p:txBody>
      </p:sp>
      <p:sp>
        <p:nvSpPr>
          <p:cNvPr id="22" name="Google Shape;346;p36">
            <a:extLst>
              <a:ext uri="{FF2B5EF4-FFF2-40B4-BE49-F238E27FC236}">
                <a16:creationId xmlns:a16="http://schemas.microsoft.com/office/drawing/2014/main" id="{57AC77BA-A3AB-68E6-8944-20A9951A5E80}"/>
              </a:ext>
            </a:extLst>
          </p:cNvPr>
          <p:cNvSpPr txBox="1">
            <a:spLocks/>
          </p:cNvSpPr>
          <p:nvPr/>
        </p:nvSpPr>
        <p:spPr>
          <a:xfrm>
            <a:off x="4104065" y="1187572"/>
            <a:ext cx="3981409" cy="34028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171450" indent="-171450" algn="just">
              <a:buClr>
                <a:schemeClr val="tx1"/>
              </a:buClr>
              <a:buSzPts val="1100"/>
              <a:buFont typeface="Arial" panose="020B0604020202020204" pitchFamily="34" charset="0"/>
              <a:buChar char="•"/>
            </a:pPr>
            <a:r>
              <a:rPr lang="en-US" sz="1100" dirty="0"/>
              <a:t>C</a:t>
            </a:r>
            <a:r>
              <a:rPr lang="ro-RO" sz="1100" dirty="0" err="1"/>
              <a:t>orelațiile</a:t>
            </a:r>
            <a:r>
              <a:rPr lang="ro-RO" sz="1100" dirty="0"/>
              <a:t> identificate în </a:t>
            </a:r>
            <a:r>
              <a:rPr lang="ro-RO" sz="1100" b="1" dirty="0"/>
              <a:t>matricea regională</a:t>
            </a:r>
            <a:r>
              <a:rPr lang="ro-RO" sz="1100" dirty="0"/>
              <a:t>, deși prezintă magnitudini considerabile și direcții teoretice corecte, </a:t>
            </a:r>
            <a:r>
              <a:rPr lang="ro-RO" sz="1100" b="1" dirty="0"/>
              <a:t>nu ating pragul de semnificație statistică de 99% </a:t>
            </a:r>
            <a:r>
              <a:rPr lang="ro-RO" sz="1100" dirty="0"/>
              <a:t>pentru o analiză econometrică riguroasă</a:t>
            </a:r>
          </a:p>
          <a:p>
            <a:pPr marL="171450" indent="-171450" algn="just">
              <a:buClr>
                <a:schemeClr val="tx1"/>
              </a:buClr>
              <a:buSzPts val="1100"/>
              <a:buFont typeface="Arial" panose="020B0604020202020204" pitchFamily="34" charset="0"/>
              <a:buChar char="•"/>
            </a:pPr>
            <a:endParaRPr lang="ro-RO" sz="1100" dirty="0"/>
          </a:p>
          <a:p>
            <a:pPr marL="171450" indent="-171450" algn="just">
              <a:buClr>
                <a:schemeClr val="tx1"/>
              </a:buClr>
              <a:buSzPts val="1100"/>
              <a:buFont typeface="Arial" panose="020B0604020202020204" pitchFamily="34" charset="0"/>
              <a:buChar char="•"/>
            </a:pPr>
            <a:r>
              <a:rPr lang="ro-RO" sz="1100" dirty="0"/>
              <a:t>Am adoptat o strategie metodologică alternativă, extinzând analiza la </a:t>
            </a:r>
            <a:r>
              <a:rPr lang="ro-RO" sz="1100" b="1" dirty="0"/>
              <a:t>nivel național </a:t>
            </a:r>
            <a:r>
              <a:rPr lang="ro-RO" sz="1100" dirty="0"/>
              <a:t>pentru a beneficia de o bază de date substanțial mai amplă și de o putere statistică superioară. Această abordare ne-a permis să utilizăm datele pentru toate cele </a:t>
            </a:r>
            <a:r>
              <a:rPr lang="ro-RO" sz="1100" b="1" dirty="0"/>
              <a:t>41 de județe și Municipiul București</a:t>
            </a:r>
            <a:r>
              <a:rPr lang="ro-RO" sz="1100" dirty="0"/>
              <a:t>, creând un </a:t>
            </a:r>
            <a:r>
              <a:rPr lang="ro-RO" sz="1100" b="1" dirty="0"/>
              <a:t>panel de date cu 546 de observații </a:t>
            </a:r>
            <a:r>
              <a:rPr lang="ro-RO" sz="1100" dirty="0"/>
              <a:t>care oferă condiții optime pentru identificarea relațiilor statistice semnificative. </a:t>
            </a:r>
          </a:p>
        </p:txBody>
      </p:sp>
      <p:pic>
        <p:nvPicPr>
          <p:cNvPr id="2" name="Imagine 1">
            <a:extLst>
              <a:ext uri="{FF2B5EF4-FFF2-40B4-BE49-F238E27FC236}">
                <a16:creationId xmlns:a16="http://schemas.microsoft.com/office/drawing/2014/main" id="{5A61C7C8-446D-C3F8-645F-AB5FCAFAF923}"/>
              </a:ext>
            </a:extLst>
          </p:cNvPr>
          <p:cNvPicPr>
            <a:picLocks noChangeAspect="1"/>
          </p:cNvPicPr>
          <p:nvPr/>
        </p:nvPicPr>
        <p:blipFill rotWithShape="1">
          <a:blip r:embed="rId3">
            <a:extLst>
              <a:ext uri="{28A0092B-C50C-407E-A947-70E740481C1C}">
                <a14:useLocalDpi xmlns:a14="http://schemas.microsoft.com/office/drawing/2010/main" val="0"/>
              </a:ext>
            </a:extLst>
          </a:blip>
          <a:srcRect l="12427" t="23431" r="1772" b="23683"/>
          <a:stretch>
            <a:fillRect/>
          </a:stretch>
        </p:blipFill>
        <p:spPr bwMode="auto">
          <a:xfrm>
            <a:off x="637107" y="1187572"/>
            <a:ext cx="3339469" cy="3086010"/>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sp>
        <p:nvSpPr>
          <p:cNvPr id="3" name="Google Shape;8686;p73">
            <a:extLst>
              <a:ext uri="{FF2B5EF4-FFF2-40B4-BE49-F238E27FC236}">
                <a16:creationId xmlns:a16="http://schemas.microsoft.com/office/drawing/2014/main" id="{30DB10B4-F868-2191-F728-07E29ACB434F}"/>
              </a:ext>
            </a:extLst>
          </p:cNvPr>
          <p:cNvSpPr/>
          <p:nvPr/>
        </p:nvSpPr>
        <p:spPr>
          <a:xfrm>
            <a:off x="8186227" y="4590428"/>
            <a:ext cx="532694" cy="373856"/>
          </a:xfrm>
          <a:custGeom>
            <a:avLst/>
            <a:gdLst/>
            <a:ahLst/>
            <a:cxnLst/>
            <a:rect l="l" t="t" r="r" b="b"/>
            <a:pathLst>
              <a:path w="19325" h="14718" extrusionOk="0">
                <a:moveTo>
                  <a:pt x="14192" y="1133"/>
                </a:moveTo>
                <a:cubicBezTo>
                  <a:pt x="14974" y="1133"/>
                  <a:pt x="15520" y="1906"/>
                  <a:pt x="15261" y="2643"/>
                </a:cubicBezTo>
                <a:cubicBezTo>
                  <a:pt x="15131" y="3008"/>
                  <a:pt x="15403" y="3395"/>
                  <a:pt x="15792" y="3398"/>
                </a:cubicBezTo>
                <a:lnTo>
                  <a:pt x="17628" y="3398"/>
                </a:lnTo>
                <a:cubicBezTo>
                  <a:pt x="17939" y="3398"/>
                  <a:pt x="18193" y="3648"/>
                  <a:pt x="18193" y="3962"/>
                </a:cubicBezTo>
                <a:lnTo>
                  <a:pt x="18193" y="10756"/>
                </a:lnTo>
                <a:cubicBezTo>
                  <a:pt x="18193" y="11070"/>
                  <a:pt x="17939" y="11324"/>
                  <a:pt x="17628" y="11324"/>
                </a:cubicBezTo>
                <a:lnTo>
                  <a:pt x="10230" y="11324"/>
                </a:lnTo>
                <a:lnTo>
                  <a:pt x="10230" y="9624"/>
                </a:lnTo>
                <a:cubicBezTo>
                  <a:pt x="11480" y="9624"/>
                  <a:pt x="12492" y="8609"/>
                  <a:pt x="12492" y="7359"/>
                </a:cubicBezTo>
                <a:cubicBezTo>
                  <a:pt x="12492" y="6109"/>
                  <a:pt x="11480" y="5095"/>
                  <a:pt x="10230" y="5095"/>
                </a:cubicBezTo>
                <a:lnTo>
                  <a:pt x="10230" y="3398"/>
                </a:lnTo>
                <a:lnTo>
                  <a:pt x="12592" y="3398"/>
                </a:lnTo>
                <a:cubicBezTo>
                  <a:pt x="12981" y="3395"/>
                  <a:pt x="13253" y="3008"/>
                  <a:pt x="13123" y="2643"/>
                </a:cubicBezTo>
                <a:cubicBezTo>
                  <a:pt x="12863" y="1906"/>
                  <a:pt x="13410" y="1133"/>
                  <a:pt x="14192" y="1133"/>
                </a:cubicBezTo>
                <a:close/>
                <a:moveTo>
                  <a:pt x="9098" y="3398"/>
                </a:moveTo>
                <a:lnTo>
                  <a:pt x="9098" y="5759"/>
                </a:lnTo>
                <a:cubicBezTo>
                  <a:pt x="9098" y="6082"/>
                  <a:pt x="9363" y="6323"/>
                  <a:pt x="9663" y="6323"/>
                </a:cubicBezTo>
                <a:cubicBezTo>
                  <a:pt x="9726" y="6323"/>
                  <a:pt x="9790" y="6313"/>
                  <a:pt x="9853" y="6290"/>
                </a:cubicBezTo>
                <a:cubicBezTo>
                  <a:pt x="9979" y="6247"/>
                  <a:pt x="10105" y="6226"/>
                  <a:pt x="10229" y="6226"/>
                </a:cubicBezTo>
                <a:cubicBezTo>
                  <a:pt x="10828" y="6226"/>
                  <a:pt x="11357" y="6708"/>
                  <a:pt x="11360" y="7353"/>
                </a:cubicBezTo>
                <a:cubicBezTo>
                  <a:pt x="11362" y="8003"/>
                  <a:pt x="10832" y="8493"/>
                  <a:pt x="10229" y="8493"/>
                </a:cubicBezTo>
                <a:cubicBezTo>
                  <a:pt x="10108" y="8493"/>
                  <a:pt x="9985" y="8473"/>
                  <a:pt x="9862" y="8431"/>
                </a:cubicBezTo>
                <a:cubicBezTo>
                  <a:pt x="9829" y="8419"/>
                  <a:pt x="9796" y="8410"/>
                  <a:pt x="9759" y="8404"/>
                </a:cubicBezTo>
                <a:cubicBezTo>
                  <a:pt x="9726" y="8398"/>
                  <a:pt x="9692" y="8395"/>
                  <a:pt x="9659" y="8395"/>
                </a:cubicBezTo>
                <a:cubicBezTo>
                  <a:pt x="9350" y="8395"/>
                  <a:pt x="9090" y="8653"/>
                  <a:pt x="9098" y="8975"/>
                </a:cubicBezTo>
                <a:lnTo>
                  <a:pt x="9098" y="11324"/>
                </a:lnTo>
                <a:lnTo>
                  <a:pt x="6737" y="11324"/>
                </a:lnTo>
                <a:cubicBezTo>
                  <a:pt x="6344" y="11324"/>
                  <a:pt x="6073" y="11710"/>
                  <a:pt x="6202" y="12079"/>
                </a:cubicBezTo>
                <a:cubicBezTo>
                  <a:pt x="6462" y="12813"/>
                  <a:pt x="5916" y="13585"/>
                  <a:pt x="5134" y="13585"/>
                </a:cubicBezTo>
                <a:cubicBezTo>
                  <a:pt x="4352" y="13585"/>
                  <a:pt x="3805" y="12813"/>
                  <a:pt x="4065" y="12079"/>
                </a:cubicBezTo>
                <a:cubicBezTo>
                  <a:pt x="4195" y="11710"/>
                  <a:pt x="3923" y="11324"/>
                  <a:pt x="3533" y="11324"/>
                </a:cubicBezTo>
                <a:lnTo>
                  <a:pt x="1700" y="11324"/>
                </a:lnTo>
                <a:cubicBezTo>
                  <a:pt x="1386" y="11324"/>
                  <a:pt x="1133" y="11070"/>
                  <a:pt x="1133" y="10756"/>
                </a:cubicBezTo>
                <a:lnTo>
                  <a:pt x="1133" y="3962"/>
                </a:lnTo>
                <a:cubicBezTo>
                  <a:pt x="1133" y="3648"/>
                  <a:pt x="1386" y="3398"/>
                  <a:pt x="1700" y="3398"/>
                </a:cubicBezTo>
                <a:lnTo>
                  <a:pt x="2941" y="3398"/>
                </a:lnTo>
                <a:cubicBezTo>
                  <a:pt x="2570" y="4829"/>
                  <a:pt x="3654" y="6227"/>
                  <a:pt x="5134" y="6227"/>
                </a:cubicBezTo>
                <a:cubicBezTo>
                  <a:pt x="6613" y="6227"/>
                  <a:pt x="7697" y="4829"/>
                  <a:pt x="7326" y="3398"/>
                </a:cubicBezTo>
                <a:close/>
                <a:moveTo>
                  <a:pt x="14192" y="1"/>
                </a:moveTo>
                <a:cubicBezTo>
                  <a:pt x="12942" y="1"/>
                  <a:pt x="11927" y="1012"/>
                  <a:pt x="11927" y="2266"/>
                </a:cubicBezTo>
                <a:lnTo>
                  <a:pt x="6399" y="2266"/>
                </a:lnTo>
                <a:cubicBezTo>
                  <a:pt x="5910" y="2266"/>
                  <a:pt x="5650" y="2842"/>
                  <a:pt x="5979" y="3208"/>
                </a:cubicBezTo>
                <a:cubicBezTo>
                  <a:pt x="6631" y="3938"/>
                  <a:pt x="6112" y="5095"/>
                  <a:pt x="5134" y="5095"/>
                </a:cubicBezTo>
                <a:cubicBezTo>
                  <a:pt x="4155" y="5095"/>
                  <a:pt x="3636" y="3938"/>
                  <a:pt x="4291" y="3208"/>
                </a:cubicBezTo>
                <a:cubicBezTo>
                  <a:pt x="4617" y="2842"/>
                  <a:pt x="4358" y="2266"/>
                  <a:pt x="3868" y="2266"/>
                </a:cubicBezTo>
                <a:lnTo>
                  <a:pt x="1700" y="2266"/>
                </a:lnTo>
                <a:cubicBezTo>
                  <a:pt x="761" y="2266"/>
                  <a:pt x="1" y="3023"/>
                  <a:pt x="1" y="3962"/>
                </a:cubicBezTo>
                <a:lnTo>
                  <a:pt x="1" y="10756"/>
                </a:lnTo>
                <a:cubicBezTo>
                  <a:pt x="1" y="11695"/>
                  <a:pt x="761" y="12453"/>
                  <a:pt x="1700" y="12456"/>
                </a:cubicBezTo>
                <a:lnTo>
                  <a:pt x="2869" y="12456"/>
                </a:lnTo>
                <a:cubicBezTo>
                  <a:pt x="2869" y="13706"/>
                  <a:pt x="3884" y="14718"/>
                  <a:pt x="5134" y="14718"/>
                </a:cubicBezTo>
                <a:cubicBezTo>
                  <a:pt x="6384" y="14718"/>
                  <a:pt x="7398" y="13706"/>
                  <a:pt x="7398" y="12456"/>
                </a:cubicBezTo>
                <a:lnTo>
                  <a:pt x="17628" y="12456"/>
                </a:lnTo>
                <a:cubicBezTo>
                  <a:pt x="18564" y="12453"/>
                  <a:pt x="19325" y="11695"/>
                  <a:pt x="19325" y="10756"/>
                </a:cubicBezTo>
                <a:lnTo>
                  <a:pt x="19325" y="3962"/>
                </a:lnTo>
                <a:cubicBezTo>
                  <a:pt x="19325" y="3023"/>
                  <a:pt x="18564" y="2266"/>
                  <a:pt x="17628" y="2266"/>
                </a:cubicBezTo>
                <a:lnTo>
                  <a:pt x="16457" y="2266"/>
                </a:lnTo>
                <a:cubicBezTo>
                  <a:pt x="16457" y="1012"/>
                  <a:pt x="15442" y="1"/>
                  <a:pt x="14192" y="1"/>
                </a:cubicBezTo>
                <a:close/>
              </a:path>
            </a:pathLst>
          </a:custGeom>
          <a:solidFill>
            <a:schemeClr val="tx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Tree>
    <p:extLst>
      <p:ext uri="{BB962C8B-B14F-4D97-AF65-F5344CB8AC3E}">
        <p14:creationId xmlns:p14="http://schemas.microsoft.com/office/powerpoint/2010/main" val="23095696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4">
          <a:extLst>
            <a:ext uri="{FF2B5EF4-FFF2-40B4-BE49-F238E27FC236}">
              <a16:creationId xmlns:a16="http://schemas.microsoft.com/office/drawing/2014/main" id="{BBB12169-5EB7-7127-47E7-2DCD8175301A}"/>
            </a:ext>
          </a:extLst>
        </p:cNvPr>
        <p:cNvGrpSpPr/>
        <p:nvPr/>
      </p:nvGrpSpPr>
      <p:grpSpPr>
        <a:xfrm>
          <a:off x="0" y="0"/>
          <a:ext cx="0" cy="0"/>
          <a:chOff x="0" y="0"/>
          <a:chExt cx="0" cy="0"/>
        </a:xfrm>
      </p:grpSpPr>
      <p:sp>
        <p:nvSpPr>
          <p:cNvPr id="14" name="Google Shape;351;p36">
            <a:extLst>
              <a:ext uri="{FF2B5EF4-FFF2-40B4-BE49-F238E27FC236}">
                <a16:creationId xmlns:a16="http://schemas.microsoft.com/office/drawing/2014/main" id="{BE1C1AE6-AE6D-BA5E-F6C6-BFCC0C200948}"/>
              </a:ext>
            </a:extLst>
          </p:cNvPr>
          <p:cNvSpPr txBox="1">
            <a:spLocks noGrp="1"/>
          </p:cNvSpPr>
          <p:nvPr/>
        </p:nvSpPr>
        <p:spPr>
          <a:xfrm>
            <a:off x="478291" y="62836"/>
            <a:ext cx="8396078"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GFS Didot"/>
              <a:buNone/>
              <a:defRPr sz="3000" b="1" i="0" u="none" strike="noStrike" cap="none">
                <a:solidFill>
                  <a:schemeClr val="dk1"/>
                </a:solidFill>
                <a:latin typeface="GFS Didot"/>
                <a:ea typeface="GFS Didot"/>
                <a:cs typeface="GFS Didot"/>
                <a:sym typeface="GFS Didot"/>
              </a:defRPr>
            </a:lvl1pPr>
            <a:lvl2pPr marR="0" lvl="1"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2pPr>
            <a:lvl3pPr marR="0" lvl="2"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3pPr>
            <a:lvl4pPr marR="0" lvl="3"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4pPr>
            <a:lvl5pPr marR="0" lvl="4"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5pPr>
            <a:lvl6pPr marR="0" lvl="5"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6pPr>
            <a:lvl7pPr marR="0" lvl="6"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7pPr>
            <a:lvl8pPr marR="0" lvl="7"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8pPr>
            <a:lvl9pPr marR="0" lvl="8"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9pPr>
          </a:lstStyle>
          <a:p>
            <a:r>
              <a:rPr lang="it-IT" sz="2200" dirty="0">
                <a:latin typeface="+mj-lt"/>
              </a:rPr>
              <a:t>Modelarea relațiilor dintre indicatorii pieței muncii în România</a:t>
            </a:r>
            <a:endParaRPr lang="ro-RO" sz="2200" dirty="0">
              <a:latin typeface="+mj-lt"/>
            </a:endParaRPr>
          </a:p>
        </p:txBody>
      </p:sp>
      <p:sp>
        <p:nvSpPr>
          <p:cNvPr id="15" name="Google Shape;346;p36">
            <a:extLst>
              <a:ext uri="{FF2B5EF4-FFF2-40B4-BE49-F238E27FC236}">
                <a16:creationId xmlns:a16="http://schemas.microsoft.com/office/drawing/2014/main" id="{FAB84733-3494-122E-3304-777516792206}"/>
              </a:ext>
            </a:extLst>
          </p:cNvPr>
          <p:cNvSpPr txBox="1">
            <a:spLocks/>
          </p:cNvSpPr>
          <p:nvPr/>
        </p:nvSpPr>
        <p:spPr>
          <a:xfrm>
            <a:off x="508576" y="512580"/>
            <a:ext cx="8187418" cy="5624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0" indent="0" algn="just">
              <a:buClr>
                <a:schemeClr val="lt1"/>
              </a:buClr>
              <a:buSzPts val="1100"/>
            </a:pPr>
            <a:r>
              <a:rPr lang="ro-RO" sz="1200" dirty="0"/>
              <a:t>Matricea de corelație pentru România dezvăluie un ansamblu complex de relații între indicatorii economici analizați, evidențiind atât conexiuni intuitive, cât și interdependențe mai puțin evidente care caracterizează dinamica pieței muncii din Regiunea Centru.</a:t>
            </a:r>
          </a:p>
        </p:txBody>
      </p:sp>
      <p:sp>
        <p:nvSpPr>
          <p:cNvPr id="19" name="CasetăText 18">
            <a:extLst>
              <a:ext uri="{FF2B5EF4-FFF2-40B4-BE49-F238E27FC236}">
                <a16:creationId xmlns:a16="http://schemas.microsoft.com/office/drawing/2014/main" id="{4F265C32-7BEB-B67E-3006-5E080B339AF2}"/>
              </a:ext>
            </a:extLst>
          </p:cNvPr>
          <p:cNvSpPr txBox="1"/>
          <p:nvPr/>
        </p:nvSpPr>
        <p:spPr>
          <a:xfrm>
            <a:off x="58159" y="4381260"/>
            <a:ext cx="4348509" cy="690702"/>
          </a:xfrm>
          <a:prstGeom prst="rect">
            <a:avLst/>
          </a:prstGeom>
          <a:noFill/>
        </p:spPr>
        <p:txBody>
          <a:bodyPr wrap="square">
            <a:spAutoFit/>
          </a:bodyPr>
          <a:lstStyle/>
          <a:p>
            <a:pPr marL="304800" marR="0" algn="ctr">
              <a:lnSpc>
                <a:spcPct val="150000"/>
              </a:lnSpc>
              <a:buNone/>
              <a:tabLst>
                <a:tab pos="762000" algn="l"/>
                <a:tab pos="5937885" algn="r"/>
              </a:tabLst>
            </a:pPr>
            <a:r>
              <a:rPr lang="ro-RO" sz="900" i="1" kern="100" dirty="0">
                <a:solidFill>
                  <a:schemeClr val="tx1"/>
                </a:solidFill>
                <a:effectLst/>
                <a:latin typeface="Times New Roman" panose="02020603050405020304" pitchFamily="18" charset="0"/>
                <a:ea typeface="Aptos" panose="020B0004020202020204" pitchFamily="34" charset="0"/>
              </a:rPr>
              <a:t>Figura </a:t>
            </a:r>
            <a:r>
              <a:rPr lang="en-US" sz="900" i="1" kern="100" dirty="0">
                <a:solidFill>
                  <a:schemeClr val="tx1"/>
                </a:solidFill>
                <a:effectLst/>
                <a:latin typeface="Times New Roman" panose="02020603050405020304" pitchFamily="18" charset="0"/>
                <a:ea typeface="Aptos" panose="020B0004020202020204" pitchFamily="34" charset="0"/>
              </a:rPr>
              <a:t>1</a:t>
            </a:r>
            <a:r>
              <a:rPr lang="ro-RO" sz="900" i="1" kern="100" dirty="0">
                <a:solidFill>
                  <a:schemeClr val="tx1"/>
                </a:solidFill>
                <a:effectLst/>
                <a:latin typeface="Times New Roman" panose="02020603050405020304" pitchFamily="18" charset="0"/>
                <a:ea typeface="Aptos" panose="020B0004020202020204" pitchFamily="34" charset="0"/>
              </a:rPr>
              <a:t>8.</a:t>
            </a:r>
            <a:r>
              <a:rPr lang="en-US" sz="900" i="1" kern="100" dirty="0">
                <a:solidFill>
                  <a:schemeClr val="tx1"/>
                </a:solidFill>
                <a:effectLst/>
                <a:latin typeface="Times New Roman" panose="02020603050405020304" pitchFamily="18" charset="0"/>
                <a:ea typeface="Aptos" panose="020B0004020202020204" pitchFamily="34" charset="0"/>
              </a:rPr>
              <a:t> </a:t>
            </a:r>
            <a:r>
              <a:rPr lang="ro-RO" sz="900" i="1" kern="100" dirty="0">
                <a:solidFill>
                  <a:schemeClr val="tx1"/>
                </a:solidFill>
                <a:effectLst/>
                <a:latin typeface="Times New Roman" panose="02020603050405020304" pitchFamily="18" charset="0"/>
                <a:ea typeface="Aptos" panose="020B0004020202020204" pitchFamily="34" charset="0"/>
              </a:rPr>
              <a:t>Matricea de corelație pentru indicatori (România)</a:t>
            </a:r>
          </a:p>
          <a:p>
            <a:pPr marL="304800" marR="0" algn="ctr">
              <a:lnSpc>
                <a:spcPct val="150000"/>
              </a:lnSpc>
              <a:buNone/>
              <a:tabLst>
                <a:tab pos="762000" algn="l"/>
                <a:tab pos="5937885" algn="r"/>
              </a:tabLst>
            </a:pPr>
            <a:r>
              <a:rPr lang="ro-RO" sz="900" i="1" kern="100" dirty="0">
                <a:solidFill>
                  <a:schemeClr val="tx1"/>
                </a:solidFill>
                <a:effectLst/>
                <a:latin typeface="Times New Roman" panose="02020603050405020304" pitchFamily="18" charset="0"/>
                <a:ea typeface="Aptos" panose="020B0004020202020204" pitchFamily="34" charset="0"/>
              </a:rPr>
              <a:t>*semnul X înseamnă nesemnificativ </a:t>
            </a:r>
            <a:r>
              <a:rPr lang="ro-RO" sz="900" i="1" kern="100" dirty="0" err="1">
                <a:solidFill>
                  <a:schemeClr val="tx1"/>
                </a:solidFill>
                <a:effectLst/>
                <a:latin typeface="Times New Roman" panose="02020603050405020304" pitchFamily="18" charset="0"/>
                <a:ea typeface="Aptos" panose="020B0004020202020204" pitchFamily="34" charset="0"/>
              </a:rPr>
              <a:t>d.p.d.v</a:t>
            </a:r>
            <a:r>
              <a:rPr lang="ro-RO" sz="900" i="1" kern="100" dirty="0">
                <a:solidFill>
                  <a:schemeClr val="tx1"/>
                </a:solidFill>
                <a:effectLst/>
                <a:latin typeface="Times New Roman" panose="02020603050405020304" pitchFamily="18" charset="0"/>
                <a:ea typeface="Aptos" panose="020B0004020202020204" pitchFamily="34" charset="0"/>
              </a:rPr>
              <a:t>. statistic</a:t>
            </a:r>
          </a:p>
          <a:p>
            <a:pPr marL="304800" marR="0" algn="ctr">
              <a:lnSpc>
                <a:spcPct val="150000"/>
              </a:lnSpc>
              <a:buNone/>
              <a:tabLst>
                <a:tab pos="762000" algn="l"/>
                <a:tab pos="5937885" algn="r"/>
              </a:tabLst>
            </a:pPr>
            <a:endParaRPr lang="ro-RO" sz="900" i="1" kern="100" dirty="0">
              <a:solidFill>
                <a:schemeClr val="tx1"/>
              </a:solidFill>
              <a:effectLst/>
              <a:latin typeface="Times New Roman" panose="02020603050405020304" pitchFamily="18" charset="0"/>
              <a:ea typeface="Aptos" panose="020B0004020202020204" pitchFamily="34" charset="0"/>
            </a:endParaRPr>
          </a:p>
        </p:txBody>
      </p:sp>
      <p:sp>
        <p:nvSpPr>
          <p:cNvPr id="22" name="Google Shape;346;p36">
            <a:extLst>
              <a:ext uri="{FF2B5EF4-FFF2-40B4-BE49-F238E27FC236}">
                <a16:creationId xmlns:a16="http://schemas.microsoft.com/office/drawing/2014/main" id="{5637FB20-05D7-3113-913D-1AA19806C5AD}"/>
              </a:ext>
            </a:extLst>
          </p:cNvPr>
          <p:cNvSpPr txBox="1">
            <a:spLocks/>
          </p:cNvSpPr>
          <p:nvPr/>
        </p:nvSpPr>
        <p:spPr>
          <a:xfrm>
            <a:off x="4104065" y="1372090"/>
            <a:ext cx="3981409" cy="34028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171450" indent="-171450" algn="just">
              <a:buClr>
                <a:schemeClr val="tx1"/>
              </a:buClr>
              <a:buSzPts val="1100"/>
              <a:buFont typeface="Arial" panose="020B0604020202020204" pitchFamily="34" charset="0"/>
              <a:buChar char="•"/>
            </a:pPr>
            <a:r>
              <a:rPr lang="ro-RO" sz="1200" dirty="0"/>
              <a:t>Am </a:t>
            </a:r>
            <a:r>
              <a:rPr lang="en-US" sz="1200" dirty="0" err="1"/>
              <a:t>selectat</a:t>
            </a:r>
            <a:r>
              <a:rPr lang="en-US" sz="1200" dirty="0"/>
              <a:t> </a:t>
            </a:r>
            <a:r>
              <a:rPr lang="en-US" sz="1200" b="1" dirty="0" err="1"/>
              <a:t>salariul</a:t>
            </a:r>
            <a:r>
              <a:rPr lang="en-US" sz="1200" dirty="0"/>
              <a:t> ca </a:t>
            </a:r>
            <a:r>
              <a:rPr lang="en-US" sz="1200" b="1" dirty="0" err="1"/>
              <a:t>variabilă</a:t>
            </a:r>
            <a:r>
              <a:rPr lang="en-US" sz="1200" b="1" dirty="0"/>
              <a:t> </a:t>
            </a:r>
            <a:r>
              <a:rPr lang="en-US" sz="1200" b="1" dirty="0" err="1"/>
              <a:t>dependentă</a:t>
            </a:r>
            <a:r>
              <a:rPr lang="en-US" sz="1200" dirty="0"/>
              <a:t>, </a:t>
            </a:r>
            <a:r>
              <a:rPr lang="en-US" sz="1200" dirty="0" err="1"/>
              <a:t>reflectând</a:t>
            </a:r>
            <a:r>
              <a:rPr lang="en-US" sz="1200" dirty="0"/>
              <a:t> </a:t>
            </a:r>
            <a:r>
              <a:rPr lang="en-US" sz="1200" dirty="0" err="1"/>
              <a:t>importanța</a:t>
            </a:r>
            <a:r>
              <a:rPr lang="en-US" sz="1200" dirty="0"/>
              <a:t> </a:t>
            </a:r>
            <a:r>
              <a:rPr lang="en-US" sz="1200" dirty="0" err="1"/>
              <a:t>acestuia</a:t>
            </a:r>
            <a:r>
              <a:rPr lang="en-US" sz="1200" dirty="0"/>
              <a:t> ca indicator al </a:t>
            </a:r>
            <a:r>
              <a:rPr lang="en-US" sz="1200" dirty="0" err="1"/>
              <a:t>bunăstării</a:t>
            </a:r>
            <a:r>
              <a:rPr lang="en-US" sz="1200" dirty="0"/>
              <a:t> </a:t>
            </a:r>
            <a:r>
              <a:rPr lang="en-US" sz="1200" dirty="0" err="1"/>
              <a:t>economice</a:t>
            </a:r>
            <a:r>
              <a:rPr lang="en-US" sz="1200" dirty="0"/>
              <a:t> </a:t>
            </a:r>
            <a:r>
              <a:rPr lang="en-US" sz="1200" dirty="0" err="1"/>
              <a:t>și</a:t>
            </a:r>
            <a:r>
              <a:rPr lang="en-US" sz="1200" dirty="0"/>
              <a:t> al </a:t>
            </a:r>
            <a:r>
              <a:rPr lang="en-US" sz="1200" dirty="0" err="1"/>
              <a:t>competitivității</a:t>
            </a:r>
            <a:r>
              <a:rPr lang="en-US" sz="1200" dirty="0"/>
              <a:t> </a:t>
            </a:r>
            <a:r>
              <a:rPr lang="en-US" sz="1200" dirty="0" err="1"/>
              <a:t>pieței</a:t>
            </a:r>
            <a:r>
              <a:rPr lang="en-US" sz="1200" dirty="0"/>
              <a:t> </a:t>
            </a:r>
            <a:r>
              <a:rPr lang="en-US" sz="1200" dirty="0" err="1"/>
              <a:t>muncii</a:t>
            </a:r>
            <a:r>
              <a:rPr lang="en-US" sz="1200" dirty="0"/>
              <a:t>.</a:t>
            </a:r>
            <a:endParaRPr lang="ro-RO" sz="1200" dirty="0"/>
          </a:p>
          <a:p>
            <a:pPr marL="171450" indent="-171450" algn="just">
              <a:buClr>
                <a:schemeClr val="tx1"/>
              </a:buClr>
              <a:buSzPts val="1100"/>
              <a:buFont typeface="Arial" panose="020B0604020202020204" pitchFamily="34" charset="0"/>
              <a:buChar char="•"/>
            </a:pPr>
            <a:endParaRPr lang="ro-RO" sz="1200" dirty="0"/>
          </a:p>
          <a:p>
            <a:pPr marL="171450" indent="-171450" algn="just">
              <a:buClr>
                <a:schemeClr val="tx1"/>
              </a:buClr>
              <a:buSzPts val="1100"/>
              <a:buFont typeface="Arial" panose="020B0604020202020204" pitchFamily="34" charset="0"/>
              <a:buChar char="•"/>
            </a:pPr>
            <a:r>
              <a:rPr lang="ro-RO" sz="1200" dirty="0"/>
              <a:t>Ca </a:t>
            </a:r>
            <a:r>
              <a:rPr lang="ro-RO" sz="1200" b="1" dirty="0"/>
              <a:t>variabile explicative</a:t>
            </a:r>
            <a:r>
              <a:rPr lang="ro-RO" sz="1200" dirty="0"/>
              <a:t>, am inclus </a:t>
            </a:r>
            <a:r>
              <a:rPr lang="ro-RO" sz="1200" b="1" dirty="0"/>
              <a:t>numărul de imigranți, rata șomajului, rata de ocupare a resurselor de muncă și populația activă</a:t>
            </a:r>
            <a:r>
              <a:rPr lang="ro-RO" sz="1200" dirty="0"/>
              <a:t>. Alegerea acestor indicatori s-a bazat pe corelațiile semnificative identificate în analiza preliminară, precum și pe fundamentul teoretic solid al relațiilor respective.</a:t>
            </a:r>
          </a:p>
        </p:txBody>
      </p:sp>
      <p:pic>
        <p:nvPicPr>
          <p:cNvPr id="3" name="Imagine 2">
            <a:extLst>
              <a:ext uri="{FF2B5EF4-FFF2-40B4-BE49-F238E27FC236}">
                <a16:creationId xmlns:a16="http://schemas.microsoft.com/office/drawing/2014/main" id="{3D130B67-ECC3-D990-DBD6-98F921144916}"/>
              </a:ext>
            </a:extLst>
          </p:cNvPr>
          <p:cNvPicPr>
            <a:picLocks noChangeAspect="1"/>
          </p:cNvPicPr>
          <p:nvPr/>
        </p:nvPicPr>
        <p:blipFill rotWithShape="1">
          <a:blip r:embed="rId3">
            <a:extLst>
              <a:ext uri="{28A0092B-C50C-407E-A947-70E740481C1C}">
                <a14:useLocalDpi xmlns:a14="http://schemas.microsoft.com/office/drawing/2010/main" val="0"/>
              </a:ext>
            </a:extLst>
          </a:blip>
          <a:srcRect l="12581" t="24050" b="24132"/>
          <a:stretch>
            <a:fillRect/>
          </a:stretch>
        </p:blipFill>
        <p:spPr bwMode="auto">
          <a:xfrm>
            <a:off x="696432" y="1412638"/>
            <a:ext cx="3247065" cy="2885544"/>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sp>
        <p:nvSpPr>
          <p:cNvPr id="2" name="Google Shape;8686;p73">
            <a:extLst>
              <a:ext uri="{FF2B5EF4-FFF2-40B4-BE49-F238E27FC236}">
                <a16:creationId xmlns:a16="http://schemas.microsoft.com/office/drawing/2014/main" id="{8072BA1D-53B9-2EAC-50E9-35E6F2BA1200}"/>
              </a:ext>
            </a:extLst>
          </p:cNvPr>
          <p:cNvSpPr/>
          <p:nvPr/>
        </p:nvSpPr>
        <p:spPr>
          <a:xfrm>
            <a:off x="8186227" y="4590428"/>
            <a:ext cx="532694" cy="373856"/>
          </a:xfrm>
          <a:custGeom>
            <a:avLst/>
            <a:gdLst/>
            <a:ahLst/>
            <a:cxnLst/>
            <a:rect l="l" t="t" r="r" b="b"/>
            <a:pathLst>
              <a:path w="19325" h="14718" extrusionOk="0">
                <a:moveTo>
                  <a:pt x="14192" y="1133"/>
                </a:moveTo>
                <a:cubicBezTo>
                  <a:pt x="14974" y="1133"/>
                  <a:pt x="15520" y="1906"/>
                  <a:pt x="15261" y="2643"/>
                </a:cubicBezTo>
                <a:cubicBezTo>
                  <a:pt x="15131" y="3008"/>
                  <a:pt x="15403" y="3395"/>
                  <a:pt x="15792" y="3398"/>
                </a:cubicBezTo>
                <a:lnTo>
                  <a:pt x="17628" y="3398"/>
                </a:lnTo>
                <a:cubicBezTo>
                  <a:pt x="17939" y="3398"/>
                  <a:pt x="18193" y="3648"/>
                  <a:pt x="18193" y="3962"/>
                </a:cubicBezTo>
                <a:lnTo>
                  <a:pt x="18193" y="10756"/>
                </a:lnTo>
                <a:cubicBezTo>
                  <a:pt x="18193" y="11070"/>
                  <a:pt x="17939" y="11324"/>
                  <a:pt x="17628" y="11324"/>
                </a:cubicBezTo>
                <a:lnTo>
                  <a:pt x="10230" y="11324"/>
                </a:lnTo>
                <a:lnTo>
                  <a:pt x="10230" y="9624"/>
                </a:lnTo>
                <a:cubicBezTo>
                  <a:pt x="11480" y="9624"/>
                  <a:pt x="12492" y="8609"/>
                  <a:pt x="12492" y="7359"/>
                </a:cubicBezTo>
                <a:cubicBezTo>
                  <a:pt x="12492" y="6109"/>
                  <a:pt x="11480" y="5095"/>
                  <a:pt x="10230" y="5095"/>
                </a:cubicBezTo>
                <a:lnTo>
                  <a:pt x="10230" y="3398"/>
                </a:lnTo>
                <a:lnTo>
                  <a:pt x="12592" y="3398"/>
                </a:lnTo>
                <a:cubicBezTo>
                  <a:pt x="12981" y="3395"/>
                  <a:pt x="13253" y="3008"/>
                  <a:pt x="13123" y="2643"/>
                </a:cubicBezTo>
                <a:cubicBezTo>
                  <a:pt x="12863" y="1906"/>
                  <a:pt x="13410" y="1133"/>
                  <a:pt x="14192" y="1133"/>
                </a:cubicBezTo>
                <a:close/>
                <a:moveTo>
                  <a:pt x="9098" y="3398"/>
                </a:moveTo>
                <a:lnTo>
                  <a:pt x="9098" y="5759"/>
                </a:lnTo>
                <a:cubicBezTo>
                  <a:pt x="9098" y="6082"/>
                  <a:pt x="9363" y="6323"/>
                  <a:pt x="9663" y="6323"/>
                </a:cubicBezTo>
                <a:cubicBezTo>
                  <a:pt x="9726" y="6323"/>
                  <a:pt x="9790" y="6313"/>
                  <a:pt x="9853" y="6290"/>
                </a:cubicBezTo>
                <a:cubicBezTo>
                  <a:pt x="9979" y="6247"/>
                  <a:pt x="10105" y="6226"/>
                  <a:pt x="10229" y="6226"/>
                </a:cubicBezTo>
                <a:cubicBezTo>
                  <a:pt x="10828" y="6226"/>
                  <a:pt x="11357" y="6708"/>
                  <a:pt x="11360" y="7353"/>
                </a:cubicBezTo>
                <a:cubicBezTo>
                  <a:pt x="11362" y="8003"/>
                  <a:pt x="10832" y="8493"/>
                  <a:pt x="10229" y="8493"/>
                </a:cubicBezTo>
                <a:cubicBezTo>
                  <a:pt x="10108" y="8493"/>
                  <a:pt x="9985" y="8473"/>
                  <a:pt x="9862" y="8431"/>
                </a:cubicBezTo>
                <a:cubicBezTo>
                  <a:pt x="9829" y="8419"/>
                  <a:pt x="9796" y="8410"/>
                  <a:pt x="9759" y="8404"/>
                </a:cubicBezTo>
                <a:cubicBezTo>
                  <a:pt x="9726" y="8398"/>
                  <a:pt x="9692" y="8395"/>
                  <a:pt x="9659" y="8395"/>
                </a:cubicBezTo>
                <a:cubicBezTo>
                  <a:pt x="9350" y="8395"/>
                  <a:pt x="9090" y="8653"/>
                  <a:pt x="9098" y="8975"/>
                </a:cubicBezTo>
                <a:lnTo>
                  <a:pt x="9098" y="11324"/>
                </a:lnTo>
                <a:lnTo>
                  <a:pt x="6737" y="11324"/>
                </a:lnTo>
                <a:cubicBezTo>
                  <a:pt x="6344" y="11324"/>
                  <a:pt x="6073" y="11710"/>
                  <a:pt x="6202" y="12079"/>
                </a:cubicBezTo>
                <a:cubicBezTo>
                  <a:pt x="6462" y="12813"/>
                  <a:pt x="5916" y="13585"/>
                  <a:pt x="5134" y="13585"/>
                </a:cubicBezTo>
                <a:cubicBezTo>
                  <a:pt x="4352" y="13585"/>
                  <a:pt x="3805" y="12813"/>
                  <a:pt x="4065" y="12079"/>
                </a:cubicBezTo>
                <a:cubicBezTo>
                  <a:pt x="4195" y="11710"/>
                  <a:pt x="3923" y="11324"/>
                  <a:pt x="3533" y="11324"/>
                </a:cubicBezTo>
                <a:lnTo>
                  <a:pt x="1700" y="11324"/>
                </a:lnTo>
                <a:cubicBezTo>
                  <a:pt x="1386" y="11324"/>
                  <a:pt x="1133" y="11070"/>
                  <a:pt x="1133" y="10756"/>
                </a:cubicBezTo>
                <a:lnTo>
                  <a:pt x="1133" y="3962"/>
                </a:lnTo>
                <a:cubicBezTo>
                  <a:pt x="1133" y="3648"/>
                  <a:pt x="1386" y="3398"/>
                  <a:pt x="1700" y="3398"/>
                </a:cubicBezTo>
                <a:lnTo>
                  <a:pt x="2941" y="3398"/>
                </a:lnTo>
                <a:cubicBezTo>
                  <a:pt x="2570" y="4829"/>
                  <a:pt x="3654" y="6227"/>
                  <a:pt x="5134" y="6227"/>
                </a:cubicBezTo>
                <a:cubicBezTo>
                  <a:pt x="6613" y="6227"/>
                  <a:pt x="7697" y="4829"/>
                  <a:pt x="7326" y="3398"/>
                </a:cubicBezTo>
                <a:close/>
                <a:moveTo>
                  <a:pt x="14192" y="1"/>
                </a:moveTo>
                <a:cubicBezTo>
                  <a:pt x="12942" y="1"/>
                  <a:pt x="11927" y="1012"/>
                  <a:pt x="11927" y="2266"/>
                </a:cubicBezTo>
                <a:lnTo>
                  <a:pt x="6399" y="2266"/>
                </a:lnTo>
                <a:cubicBezTo>
                  <a:pt x="5910" y="2266"/>
                  <a:pt x="5650" y="2842"/>
                  <a:pt x="5979" y="3208"/>
                </a:cubicBezTo>
                <a:cubicBezTo>
                  <a:pt x="6631" y="3938"/>
                  <a:pt x="6112" y="5095"/>
                  <a:pt x="5134" y="5095"/>
                </a:cubicBezTo>
                <a:cubicBezTo>
                  <a:pt x="4155" y="5095"/>
                  <a:pt x="3636" y="3938"/>
                  <a:pt x="4291" y="3208"/>
                </a:cubicBezTo>
                <a:cubicBezTo>
                  <a:pt x="4617" y="2842"/>
                  <a:pt x="4358" y="2266"/>
                  <a:pt x="3868" y="2266"/>
                </a:cubicBezTo>
                <a:lnTo>
                  <a:pt x="1700" y="2266"/>
                </a:lnTo>
                <a:cubicBezTo>
                  <a:pt x="761" y="2266"/>
                  <a:pt x="1" y="3023"/>
                  <a:pt x="1" y="3962"/>
                </a:cubicBezTo>
                <a:lnTo>
                  <a:pt x="1" y="10756"/>
                </a:lnTo>
                <a:cubicBezTo>
                  <a:pt x="1" y="11695"/>
                  <a:pt x="761" y="12453"/>
                  <a:pt x="1700" y="12456"/>
                </a:cubicBezTo>
                <a:lnTo>
                  <a:pt x="2869" y="12456"/>
                </a:lnTo>
                <a:cubicBezTo>
                  <a:pt x="2869" y="13706"/>
                  <a:pt x="3884" y="14718"/>
                  <a:pt x="5134" y="14718"/>
                </a:cubicBezTo>
                <a:cubicBezTo>
                  <a:pt x="6384" y="14718"/>
                  <a:pt x="7398" y="13706"/>
                  <a:pt x="7398" y="12456"/>
                </a:cubicBezTo>
                <a:lnTo>
                  <a:pt x="17628" y="12456"/>
                </a:lnTo>
                <a:cubicBezTo>
                  <a:pt x="18564" y="12453"/>
                  <a:pt x="19325" y="11695"/>
                  <a:pt x="19325" y="10756"/>
                </a:cubicBezTo>
                <a:lnTo>
                  <a:pt x="19325" y="3962"/>
                </a:lnTo>
                <a:cubicBezTo>
                  <a:pt x="19325" y="3023"/>
                  <a:pt x="18564" y="2266"/>
                  <a:pt x="17628" y="2266"/>
                </a:cubicBezTo>
                <a:lnTo>
                  <a:pt x="16457" y="2266"/>
                </a:lnTo>
                <a:cubicBezTo>
                  <a:pt x="16457" y="1012"/>
                  <a:pt x="15442" y="1"/>
                  <a:pt x="14192" y="1"/>
                </a:cubicBezTo>
                <a:close/>
              </a:path>
            </a:pathLst>
          </a:custGeom>
          <a:solidFill>
            <a:schemeClr val="tx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Tree>
    <p:extLst>
      <p:ext uri="{BB962C8B-B14F-4D97-AF65-F5344CB8AC3E}">
        <p14:creationId xmlns:p14="http://schemas.microsoft.com/office/powerpoint/2010/main" val="1030404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74">
          <a:extLst>
            <a:ext uri="{FF2B5EF4-FFF2-40B4-BE49-F238E27FC236}">
              <a16:creationId xmlns:a16="http://schemas.microsoft.com/office/drawing/2014/main" id="{EDF1A91A-BD76-BEAD-2FEB-6A1E4A7CA1B9}"/>
            </a:ext>
          </a:extLst>
        </p:cNvPr>
        <p:cNvGrpSpPr/>
        <p:nvPr/>
      </p:nvGrpSpPr>
      <p:grpSpPr>
        <a:xfrm>
          <a:off x="0" y="0"/>
          <a:ext cx="0" cy="0"/>
          <a:chOff x="0" y="0"/>
          <a:chExt cx="0" cy="0"/>
        </a:xfrm>
      </p:grpSpPr>
      <p:sp>
        <p:nvSpPr>
          <p:cNvPr id="19" name="CasetăText 18">
            <a:extLst>
              <a:ext uri="{FF2B5EF4-FFF2-40B4-BE49-F238E27FC236}">
                <a16:creationId xmlns:a16="http://schemas.microsoft.com/office/drawing/2014/main" id="{D8E777FB-80E3-5611-281D-05B98BD8C002}"/>
              </a:ext>
            </a:extLst>
          </p:cNvPr>
          <p:cNvSpPr txBox="1"/>
          <p:nvPr/>
        </p:nvSpPr>
        <p:spPr>
          <a:xfrm>
            <a:off x="5029202" y="4067380"/>
            <a:ext cx="3104707" cy="275204"/>
          </a:xfrm>
          <a:prstGeom prst="rect">
            <a:avLst/>
          </a:prstGeom>
          <a:noFill/>
        </p:spPr>
        <p:txBody>
          <a:bodyPr wrap="square">
            <a:spAutoFit/>
          </a:bodyPr>
          <a:lstStyle/>
          <a:p>
            <a:pPr marL="304800" marR="0" algn="ctr">
              <a:lnSpc>
                <a:spcPct val="150000"/>
              </a:lnSpc>
              <a:buNone/>
              <a:tabLst>
                <a:tab pos="762000" algn="l"/>
                <a:tab pos="5937885" algn="r"/>
              </a:tabLst>
            </a:pPr>
            <a:r>
              <a:rPr lang="pt-BR" sz="900" i="1" kern="100" dirty="0">
                <a:solidFill>
                  <a:schemeClr val="tx1"/>
                </a:solidFill>
                <a:effectLst/>
                <a:latin typeface="Times New Roman" panose="02020603050405020304" pitchFamily="18" charset="0"/>
                <a:ea typeface="Aptos" panose="020B0004020202020204" pitchFamily="34" charset="0"/>
              </a:rPr>
              <a:t>Figura 1</a:t>
            </a:r>
            <a:r>
              <a:rPr lang="pt-BR" sz="900" i="1" kern="100" dirty="0">
                <a:solidFill>
                  <a:schemeClr val="tx1"/>
                </a:solidFill>
                <a:latin typeface="Times New Roman" panose="02020603050405020304" pitchFamily="18" charset="0"/>
                <a:ea typeface="Aptos" panose="020B0004020202020204" pitchFamily="34" charset="0"/>
              </a:rPr>
              <a:t>6</a:t>
            </a:r>
            <a:r>
              <a:rPr lang="pt-BR" sz="900" i="1" kern="100" dirty="0">
                <a:solidFill>
                  <a:schemeClr val="tx1"/>
                </a:solidFill>
                <a:effectLst/>
                <a:latin typeface="Times New Roman" panose="02020603050405020304" pitchFamily="18" charset="0"/>
                <a:ea typeface="Aptos" panose="020B0004020202020204" pitchFamily="34" charset="0"/>
              </a:rPr>
              <a:t>. </a:t>
            </a:r>
            <a:r>
              <a:rPr lang="en-US" sz="900" i="1" kern="100" dirty="0">
                <a:solidFill>
                  <a:schemeClr val="tx1"/>
                </a:solidFill>
                <a:effectLst/>
                <a:latin typeface="Times New Roman" panose="02020603050405020304" pitchFamily="18" charset="0"/>
                <a:ea typeface="Aptos" panose="020B0004020202020204" pitchFamily="34" charset="0"/>
              </a:rPr>
              <a:t>Output Model Fixed Effects </a:t>
            </a:r>
            <a:r>
              <a:rPr lang="en-US" sz="900" i="1" kern="100" dirty="0" err="1">
                <a:solidFill>
                  <a:schemeClr val="tx1"/>
                </a:solidFill>
                <a:effectLst/>
                <a:latin typeface="Times New Roman" panose="02020603050405020304" pitchFamily="18" charset="0"/>
                <a:ea typeface="Aptos" panose="020B0004020202020204" pitchFamily="34" charset="0"/>
              </a:rPr>
              <a:t>pentru</a:t>
            </a:r>
            <a:r>
              <a:rPr lang="en-US" sz="900" i="1" kern="100" dirty="0">
                <a:solidFill>
                  <a:schemeClr val="tx1"/>
                </a:solidFill>
                <a:effectLst/>
                <a:latin typeface="Times New Roman" panose="02020603050405020304" pitchFamily="18" charset="0"/>
                <a:ea typeface="Aptos" panose="020B0004020202020204" pitchFamily="34" charset="0"/>
              </a:rPr>
              <a:t> </a:t>
            </a:r>
            <a:r>
              <a:rPr lang="en-US" sz="900" i="1" kern="100" dirty="0" err="1">
                <a:solidFill>
                  <a:schemeClr val="tx1"/>
                </a:solidFill>
                <a:effectLst/>
                <a:latin typeface="Times New Roman" panose="02020603050405020304" pitchFamily="18" charset="0"/>
                <a:ea typeface="Aptos" panose="020B0004020202020204" pitchFamily="34" charset="0"/>
              </a:rPr>
              <a:t>România</a:t>
            </a:r>
            <a:endParaRPr lang="ro-RO" sz="900" i="1" kern="100" dirty="0">
              <a:solidFill>
                <a:schemeClr val="tx1"/>
              </a:solidFill>
              <a:effectLst/>
              <a:latin typeface="Times New Roman" panose="02020603050405020304" pitchFamily="18" charset="0"/>
              <a:ea typeface="Aptos" panose="020B0004020202020204" pitchFamily="34" charset="0"/>
            </a:endParaRPr>
          </a:p>
        </p:txBody>
      </p:sp>
      <p:sp>
        <p:nvSpPr>
          <p:cNvPr id="6" name="Google Shape;346;p36">
            <a:extLst>
              <a:ext uri="{FF2B5EF4-FFF2-40B4-BE49-F238E27FC236}">
                <a16:creationId xmlns:a16="http://schemas.microsoft.com/office/drawing/2014/main" id="{3ECB9E67-4B04-984F-3AEE-A5992726A243}"/>
              </a:ext>
            </a:extLst>
          </p:cNvPr>
          <p:cNvSpPr txBox="1">
            <a:spLocks/>
          </p:cNvSpPr>
          <p:nvPr/>
        </p:nvSpPr>
        <p:spPr>
          <a:xfrm>
            <a:off x="531264" y="668466"/>
            <a:ext cx="4497938" cy="15686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171450" indent="-171450" algn="just">
              <a:buClr>
                <a:schemeClr val="tx1"/>
              </a:buClr>
              <a:buSzPts val="1100"/>
              <a:buFont typeface="Arial" panose="020B0604020202020204" pitchFamily="34" charset="0"/>
              <a:buChar char="•"/>
            </a:pPr>
            <a:r>
              <a:rPr lang="ro-RO" sz="1100" dirty="0"/>
              <a:t>Am implementat </a:t>
            </a:r>
            <a:r>
              <a:rPr lang="ro-RO" sz="1100" b="1" dirty="0"/>
              <a:t>două abordări metodologice</a:t>
            </a:r>
            <a:r>
              <a:rPr lang="ro-RO" sz="1100" dirty="0"/>
              <a:t> specifice analizei datelor panel: </a:t>
            </a:r>
            <a:r>
              <a:rPr lang="ro-RO" sz="1100" b="1" dirty="0"/>
              <a:t>modelul cu efecte fixe (</a:t>
            </a:r>
            <a:r>
              <a:rPr lang="ro-RO" sz="1100" b="1" dirty="0" err="1"/>
              <a:t>Fixed</a:t>
            </a:r>
            <a:r>
              <a:rPr lang="ro-RO" sz="1100" b="1" dirty="0"/>
              <a:t> </a:t>
            </a:r>
            <a:r>
              <a:rPr lang="ro-RO" sz="1100" b="1" dirty="0" err="1"/>
              <a:t>Effects</a:t>
            </a:r>
            <a:r>
              <a:rPr lang="ro-RO" sz="1100" b="1" dirty="0"/>
              <a:t>) </a:t>
            </a:r>
            <a:r>
              <a:rPr lang="ro-RO" sz="1100" dirty="0"/>
              <a:t>și </a:t>
            </a:r>
            <a:r>
              <a:rPr lang="ro-RO" sz="1100" b="1" dirty="0"/>
              <a:t>modelul cu efecte aleatorii (</a:t>
            </a:r>
            <a:r>
              <a:rPr lang="ro-RO" sz="1100" b="1" dirty="0" err="1"/>
              <a:t>Random</a:t>
            </a:r>
            <a:r>
              <a:rPr lang="ro-RO" sz="1100" b="1" dirty="0"/>
              <a:t> </a:t>
            </a:r>
            <a:r>
              <a:rPr lang="ro-RO" sz="1100" b="1" dirty="0" err="1"/>
              <a:t>Effects</a:t>
            </a:r>
            <a:r>
              <a:rPr lang="ro-RO" sz="1100" dirty="0"/>
              <a:t>). Alegerea acestor două modele se justifică prin natura datelor noastre, care combină dimensiunea temporală (perioada 2010-2023) cu dimensiunea secțională (42 de unități teritoriale din România), creând o structură de panel balansată.</a:t>
            </a:r>
            <a:endParaRPr lang="en-US" sz="1100" dirty="0"/>
          </a:p>
        </p:txBody>
      </p:sp>
      <p:sp>
        <p:nvSpPr>
          <p:cNvPr id="7" name="Google Shape;346;p36">
            <a:extLst>
              <a:ext uri="{FF2B5EF4-FFF2-40B4-BE49-F238E27FC236}">
                <a16:creationId xmlns:a16="http://schemas.microsoft.com/office/drawing/2014/main" id="{687E19C0-F3EF-D61E-D923-A34104194D92}"/>
              </a:ext>
            </a:extLst>
          </p:cNvPr>
          <p:cNvSpPr txBox="1">
            <a:spLocks/>
          </p:cNvSpPr>
          <p:nvPr/>
        </p:nvSpPr>
        <p:spPr>
          <a:xfrm>
            <a:off x="850050" y="2237165"/>
            <a:ext cx="4333322" cy="28186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0" indent="0" algn="just">
              <a:buClr>
                <a:schemeClr val="tx1"/>
              </a:buClr>
              <a:buSzPts val="1100"/>
            </a:pPr>
            <a:r>
              <a:rPr lang="ro-RO" sz="1100" b="1" dirty="0"/>
              <a:t>Coeficienți:</a:t>
            </a:r>
          </a:p>
          <a:p>
            <a:pPr marL="171450" indent="-171450" algn="just">
              <a:buClr>
                <a:schemeClr val="tx1"/>
              </a:buClr>
              <a:buSzPts val="1100"/>
              <a:buFont typeface="Arial" panose="020B0604020202020204" pitchFamily="34" charset="0"/>
              <a:buChar char="•"/>
            </a:pPr>
            <a:r>
              <a:rPr lang="ro-RO" sz="1100" b="1" dirty="0" err="1"/>
              <a:t>Fixed</a:t>
            </a:r>
            <a:r>
              <a:rPr lang="ro-RO" sz="1100" b="1" dirty="0"/>
              <a:t> </a:t>
            </a:r>
            <a:r>
              <a:rPr lang="ro-RO" sz="1100" b="1" dirty="0" err="1"/>
              <a:t>Effects</a:t>
            </a:r>
            <a:r>
              <a:rPr lang="ro-RO" sz="1100" b="1" dirty="0"/>
              <a:t> </a:t>
            </a:r>
            <a:r>
              <a:rPr lang="ro-RO" sz="1100" dirty="0"/>
              <a:t>↔ Capacitate explicativă substanțială, cu un coeficient </a:t>
            </a:r>
            <a:r>
              <a:rPr lang="ro-RO" sz="1100" b="1" dirty="0"/>
              <a:t>R-</a:t>
            </a:r>
            <a:r>
              <a:rPr lang="ro-RO" sz="1100" b="1" dirty="0" err="1"/>
              <a:t>Squared</a:t>
            </a:r>
            <a:r>
              <a:rPr lang="ro-RO" sz="1100" dirty="0"/>
              <a:t> de </a:t>
            </a:r>
            <a:r>
              <a:rPr lang="ro-RO" sz="1100" b="1" dirty="0"/>
              <a:t>0.64</a:t>
            </a:r>
            <a:r>
              <a:rPr lang="ro-RO" sz="1100" dirty="0"/>
              <a:t>, indicând că aproximativ 64% din variația salariilor poate fi explicată prin variabilele incluse în model.</a:t>
            </a:r>
            <a:r>
              <a:rPr lang="ro-RO" sz="1100" b="1" dirty="0"/>
              <a:t> </a:t>
            </a:r>
          </a:p>
          <a:p>
            <a:pPr marL="171450" indent="-171450" algn="just">
              <a:buClr>
                <a:schemeClr val="tx1"/>
              </a:buClr>
              <a:buSzPts val="1100"/>
              <a:buFont typeface="Arial" panose="020B0604020202020204" pitchFamily="34" charset="0"/>
              <a:buChar char="•"/>
            </a:pPr>
            <a:r>
              <a:rPr lang="ro-RO" sz="1100" b="1" dirty="0"/>
              <a:t>Numărul de imigranți (0.276) </a:t>
            </a:r>
            <a:r>
              <a:rPr lang="ro-RO" sz="1100" dirty="0"/>
              <a:t>↔ </a:t>
            </a:r>
            <a:r>
              <a:rPr lang="it-IT" sz="1100" dirty="0"/>
              <a:t>pozitiv și foarte semnificativ statistic</a:t>
            </a:r>
            <a:r>
              <a:rPr lang="ro-RO" sz="1100" dirty="0"/>
              <a:t>.</a:t>
            </a:r>
          </a:p>
          <a:p>
            <a:pPr marL="171450" indent="-171450" algn="just">
              <a:buClr>
                <a:schemeClr val="tx1"/>
              </a:buClr>
              <a:buSzPts val="1100"/>
              <a:buFont typeface="Arial" panose="020B0604020202020204" pitchFamily="34" charset="0"/>
              <a:buChar char="•"/>
            </a:pPr>
            <a:r>
              <a:rPr lang="ro-RO" sz="1100" b="1" dirty="0"/>
              <a:t>Rata șomajului (-1.112) </a:t>
            </a:r>
            <a:r>
              <a:rPr lang="ro-RO" sz="1100" dirty="0"/>
              <a:t>↔ negativ și foarte semnificativ statistic.</a:t>
            </a:r>
          </a:p>
          <a:p>
            <a:pPr marL="171450" indent="-171450" algn="just">
              <a:buClr>
                <a:schemeClr val="tx1"/>
              </a:buClr>
              <a:buSzPts val="1100"/>
              <a:buFont typeface="Arial" panose="020B0604020202020204" pitchFamily="34" charset="0"/>
              <a:buChar char="•"/>
            </a:pPr>
            <a:r>
              <a:rPr lang="ro-RO" sz="1100" b="1" dirty="0"/>
              <a:t>Rata de ocupare a resurselor de muncă (0.04) </a:t>
            </a:r>
            <a:r>
              <a:rPr lang="ro-RO" sz="1100" dirty="0"/>
              <a:t>↔ pozitiv dar nesemnificativ statistic.</a:t>
            </a:r>
          </a:p>
          <a:p>
            <a:pPr marL="171450" indent="-171450" algn="just">
              <a:buClr>
                <a:schemeClr val="tx1"/>
              </a:buClr>
              <a:buSzPts val="1100"/>
              <a:buFont typeface="Arial" panose="020B0604020202020204" pitchFamily="34" charset="0"/>
              <a:buChar char="•"/>
            </a:pPr>
            <a:r>
              <a:rPr lang="ro-RO" sz="1100" b="1" dirty="0"/>
              <a:t>Populația activă (-1.037) </a:t>
            </a:r>
            <a:r>
              <a:rPr lang="ro-RO" sz="1100" dirty="0"/>
              <a:t>↔ negativ și semnificativ statistic.</a:t>
            </a:r>
            <a:endParaRPr lang="ro-RO" sz="1100" b="1" dirty="0"/>
          </a:p>
        </p:txBody>
      </p:sp>
      <p:sp>
        <p:nvSpPr>
          <p:cNvPr id="2" name="Google Shape;351;p36">
            <a:extLst>
              <a:ext uri="{FF2B5EF4-FFF2-40B4-BE49-F238E27FC236}">
                <a16:creationId xmlns:a16="http://schemas.microsoft.com/office/drawing/2014/main" id="{6E727C1C-A67F-B6FD-E353-21CF42ACBDAD}"/>
              </a:ext>
            </a:extLst>
          </p:cNvPr>
          <p:cNvSpPr txBox="1">
            <a:spLocks noGrp="1"/>
          </p:cNvSpPr>
          <p:nvPr/>
        </p:nvSpPr>
        <p:spPr>
          <a:xfrm>
            <a:off x="448005" y="33967"/>
            <a:ext cx="8561180"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GFS Didot"/>
              <a:buNone/>
              <a:defRPr sz="3000" b="1" i="0" u="none" strike="noStrike" cap="none">
                <a:solidFill>
                  <a:schemeClr val="dk1"/>
                </a:solidFill>
                <a:latin typeface="GFS Didot"/>
                <a:ea typeface="GFS Didot"/>
                <a:cs typeface="GFS Didot"/>
                <a:sym typeface="GFS Didot"/>
              </a:defRPr>
            </a:lvl1pPr>
            <a:lvl2pPr marR="0" lvl="1"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2pPr>
            <a:lvl3pPr marR="0" lvl="2"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3pPr>
            <a:lvl4pPr marR="0" lvl="3"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4pPr>
            <a:lvl5pPr marR="0" lvl="4"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5pPr>
            <a:lvl6pPr marR="0" lvl="5"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6pPr>
            <a:lvl7pPr marR="0" lvl="6"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7pPr>
            <a:lvl8pPr marR="0" lvl="7"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8pPr>
            <a:lvl9pPr marR="0" lvl="8"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9pPr>
          </a:lstStyle>
          <a:p>
            <a:r>
              <a:rPr lang="it-IT" sz="2200" dirty="0">
                <a:latin typeface="+mj-lt"/>
              </a:rPr>
              <a:t>Modelarea relațiilor dintre indicatorii pieței muncii în România</a:t>
            </a:r>
            <a:endParaRPr lang="ro-RO" sz="2200" dirty="0">
              <a:latin typeface="+mj-lt"/>
            </a:endParaRPr>
          </a:p>
        </p:txBody>
      </p:sp>
      <p:pic>
        <p:nvPicPr>
          <p:cNvPr id="4" name="Imagine 3">
            <a:extLst>
              <a:ext uri="{FF2B5EF4-FFF2-40B4-BE49-F238E27FC236}">
                <a16:creationId xmlns:a16="http://schemas.microsoft.com/office/drawing/2014/main" id="{52A2DE2B-499F-9FED-2C9F-23D3632FCCA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63118" y="612793"/>
            <a:ext cx="3030832" cy="3454587"/>
          </a:xfrm>
          <a:prstGeom prst="rect">
            <a:avLst/>
          </a:prstGeom>
          <a:ln>
            <a:noFill/>
          </a:ln>
          <a:effectLst>
            <a:outerShdw blurRad="292100" dist="139700" dir="2700000" algn="tl" rotWithShape="0">
              <a:srgbClr val="333333">
                <a:alpha val="65000"/>
              </a:srgbClr>
            </a:outerShdw>
          </a:effectLst>
        </p:spPr>
      </p:pic>
      <p:sp>
        <p:nvSpPr>
          <p:cNvPr id="3" name="Google Shape;8686;p73">
            <a:extLst>
              <a:ext uri="{FF2B5EF4-FFF2-40B4-BE49-F238E27FC236}">
                <a16:creationId xmlns:a16="http://schemas.microsoft.com/office/drawing/2014/main" id="{643F61B5-368A-755B-859B-C3B66E8A9F38}"/>
              </a:ext>
            </a:extLst>
          </p:cNvPr>
          <p:cNvSpPr/>
          <p:nvPr/>
        </p:nvSpPr>
        <p:spPr>
          <a:xfrm>
            <a:off x="8186227" y="4590428"/>
            <a:ext cx="532694" cy="373856"/>
          </a:xfrm>
          <a:custGeom>
            <a:avLst/>
            <a:gdLst/>
            <a:ahLst/>
            <a:cxnLst/>
            <a:rect l="l" t="t" r="r" b="b"/>
            <a:pathLst>
              <a:path w="19325" h="14718" extrusionOk="0">
                <a:moveTo>
                  <a:pt x="14192" y="1133"/>
                </a:moveTo>
                <a:cubicBezTo>
                  <a:pt x="14974" y="1133"/>
                  <a:pt x="15520" y="1906"/>
                  <a:pt x="15261" y="2643"/>
                </a:cubicBezTo>
                <a:cubicBezTo>
                  <a:pt x="15131" y="3008"/>
                  <a:pt x="15403" y="3395"/>
                  <a:pt x="15792" y="3398"/>
                </a:cubicBezTo>
                <a:lnTo>
                  <a:pt x="17628" y="3398"/>
                </a:lnTo>
                <a:cubicBezTo>
                  <a:pt x="17939" y="3398"/>
                  <a:pt x="18193" y="3648"/>
                  <a:pt x="18193" y="3962"/>
                </a:cubicBezTo>
                <a:lnTo>
                  <a:pt x="18193" y="10756"/>
                </a:lnTo>
                <a:cubicBezTo>
                  <a:pt x="18193" y="11070"/>
                  <a:pt x="17939" y="11324"/>
                  <a:pt x="17628" y="11324"/>
                </a:cubicBezTo>
                <a:lnTo>
                  <a:pt x="10230" y="11324"/>
                </a:lnTo>
                <a:lnTo>
                  <a:pt x="10230" y="9624"/>
                </a:lnTo>
                <a:cubicBezTo>
                  <a:pt x="11480" y="9624"/>
                  <a:pt x="12492" y="8609"/>
                  <a:pt x="12492" y="7359"/>
                </a:cubicBezTo>
                <a:cubicBezTo>
                  <a:pt x="12492" y="6109"/>
                  <a:pt x="11480" y="5095"/>
                  <a:pt x="10230" y="5095"/>
                </a:cubicBezTo>
                <a:lnTo>
                  <a:pt x="10230" y="3398"/>
                </a:lnTo>
                <a:lnTo>
                  <a:pt x="12592" y="3398"/>
                </a:lnTo>
                <a:cubicBezTo>
                  <a:pt x="12981" y="3395"/>
                  <a:pt x="13253" y="3008"/>
                  <a:pt x="13123" y="2643"/>
                </a:cubicBezTo>
                <a:cubicBezTo>
                  <a:pt x="12863" y="1906"/>
                  <a:pt x="13410" y="1133"/>
                  <a:pt x="14192" y="1133"/>
                </a:cubicBezTo>
                <a:close/>
                <a:moveTo>
                  <a:pt x="9098" y="3398"/>
                </a:moveTo>
                <a:lnTo>
                  <a:pt x="9098" y="5759"/>
                </a:lnTo>
                <a:cubicBezTo>
                  <a:pt x="9098" y="6082"/>
                  <a:pt x="9363" y="6323"/>
                  <a:pt x="9663" y="6323"/>
                </a:cubicBezTo>
                <a:cubicBezTo>
                  <a:pt x="9726" y="6323"/>
                  <a:pt x="9790" y="6313"/>
                  <a:pt x="9853" y="6290"/>
                </a:cubicBezTo>
                <a:cubicBezTo>
                  <a:pt x="9979" y="6247"/>
                  <a:pt x="10105" y="6226"/>
                  <a:pt x="10229" y="6226"/>
                </a:cubicBezTo>
                <a:cubicBezTo>
                  <a:pt x="10828" y="6226"/>
                  <a:pt x="11357" y="6708"/>
                  <a:pt x="11360" y="7353"/>
                </a:cubicBezTo>
                <a:cubicBezTo>
                  <a:pt x="11362" y="8003"/>
                  <a:pt x="10832" y="8493"/>
                  <a:pt x="10229" y="8493"/>
                </a:cubicBezTo>
                <a:cubicBezTo>
                  <a:pt x="10108" y="8493"/>
                  <a:pt x="9985" y="8473"/>
                  <a:pt x="9862" y="8431"/>
                </a:cubicBezTo>
                <a:cubicBezTo>
                  <a:pt x="9829" y="8419"/>
                  <a:pt x="9796" y="8410"/>
                  <a:pt x="9759" y="8404"/>
                </a:cubicBezTo>
                <a:cubicBezTo>
                  <a:pt x="9726" y="8398"/>
                  <a:pt x="9692" y="8395"/>
                  <a:pt x="9659" y="8395"/>
                </a:cubicBezTo>
                <a:cubicBezTo>
                  <a:pt x="9350" y="8395"/>
                  <a:pt x="9090" y="8653"/>
                  <a:pt x="9098" y="8975"/>
                </a:cubicBezTo>
                <a:lnTo>
                  <a:pt x="9098" y="11324"/>
                </a:lnTo>
                <a:lnTo>
                  <a:pt x="6737" y="11324"/>
                </a:lnTo>
                <a:cubicBezTo>
                  <a:pt x="6344" y="11324"/>
                  <a:pt x="6073" y="11710"/>
                  <a:pt x="6202" y="12079"/>
                </a:cubicBezTo>
                <a:cubicBezTo>
                  <a:pt x="6462" y="12813"/>
                  <a:pt x="5916" y="13585"/>
                  <a:pt x="5134" y="13585"/>
                </a:cubicBezTo>
                <a:cubicBezTo>
                  <a:pt x="4352" y="13585"/>
                  <a:pt x="3805" y="12813"/>
                  <a:pt x="4065" y="12079"/>
                </a:cubicBezTo>
                <a:cubicBezTo>
                  <a:pt x="4195" y="11710"/>
                  <a:pt x="3923" y="11324"/>
                  <a:pt x="3533" y="11324"/>
                </a:cubicBezTo>
                <a:lnTo>
                  <a:pt x="1700" y="11324"/>
                </a:lnTo>
                <a:cubicBezTo>
                  <a:pt x="1386" y="11324"/>
                  <a:pt x="1133" y="11070"/>
                  <a:pt x="1133" y="10756"/>
                </a:cubicBezTo>
                <a:lnTo>
                  <a:pt x="1133" y="3962"/>
                </a:lnTo>
                <a:cubicBezTo>
                  <a:pt x="1133" y="3648"/>
                  <a:pt x="1386" y="3398"/>
                  <a:pt x="1700" y="3398"/>
                </a:cubicBezTo>
                <a:lnTo>
                  <a:pt x="2941" y="3398"/>
                </a:lnTo>
                <a:cubicBezTo>
                  <a:pt x="2570" y="4829"/>
                  <a:pt x="3654" y="6227"/>
                  <a:pt x="5134" y="6227"/>
                </a:cubicBezTo>
                <a:cubicBezTo>
                  <a:pt x="6613" y="6227"/>
                  <a:pt x="7697" y="4829"/>
                  <a:pt x="7326" y="3398"/>
                </a:cubicBezTo>
                <a:close/>
                <a:moveTo>
                  <a:pt x="14192" y="1"/>
                </a:moveTo>
                <a:cubicBezTo>
                  <a:pt x="12942" y="1"/>
                  <a:pt x="11927" y="1012"/>
                  <a:pt x="11927" y="2266"/>
                </a:cubicBezTo>
                <a:lnTo>
                  <a:pt x="6399" y="2266"/>
                </a:lnTo>
                <a:cubicBezTo>
                  <a:pt x="5910" y="2266"/>
                  <a:pt x="5650" y="2842"/>
                  <a:pt x="5979" y="3208"/>
                </a:cubicBezTo>
                <a:cubicBezTo>
                  <a:pt x="6631" y="3938"/>
                  <a:pt x="6112" y="5095"/>
                  <a:pt x="5134" y="5095"/>
                </a:cubicBezTo>
                <a:cubicBezTo>
                  <a:pt x="4155" y="5095"/>
                  <a:pt x="3636" y="3938"/>
                  <a:pt x="4291" y="3208"/>
                </a:cubicBezTo>
                <a:cubicBezTo>
                  <a:pt x="4617" y="2842"/>
                  <a:pt x="4358" y="2266"/>
                  <a:pt x="3868" y="2266"/>
                </a:cubicBezTo>
                <a:lnTo>
                  <a:pt x="1700" y="2266"/>
                </a:lnTo>
                <a:cubicBezTo>
                  <a:pt x="761" y="2266"/>
                  <a:pt x="1" y="3023"/>
                  <a:pt x="1" y="3962"/>
                </a:cubicBezTo>
                <a:lnTo>
                  <a:pt x="1" y="10756"/>
                </a:lnTo>
                <a:cubicBezTo>
                  <a:pt x="1" y="11695"/>
                  <a:pt x="761" y="12453"/>
                  <a:pt x="1700" y="12456"/>
                </a:cubicBezTo>
                <a:lnTo>
                  <a:pt x="2869" y="12456"/>
                </a:lnTo>
                <a:cubicBezTo>
                  <a:pt x="2869" y="13706"/>
                  <a:pt x="3884" y="14718"/>
                  <a:pt x="5134" y="14718"/>
                </a:cubicBezTo>
                <a:cubicBezTo>
                  <a:pt x="6384" y="14718"/>
                  <a:pt x="7398" y="13706"/>
                  <a:pt x="7398" y="12456"/>
                </a:cubicBezTo>
                <a:lnTo>
                  <a:pt x="17628" y="12456"/>
                </a:lnTo>
                <a:cubicBezTo>
                  <a:pt x="18564" y="12453"/>
                  <a:pt x="19325" y="11695"/>
                  <a:pt x="19325" y="10756"/>
                </a:cubicBezTo>
                <a:lnTo>
                  <a:pt x="19325" y="3962"/>
                </a:lnTo>
                <a:cubicBezTo>
                  <a:pt x="19325" y="3023"/>
                  <a:pt x="18564" y="2266"/>
                  <a:pt x="17628" y="2266"/>
                </a:cubicBezTo>
                <a:lnTo>
                  <a:pt x="16457" y="2266"/>
                </a:lnTo>
                <a:cubicBezTo>
                  <a:pt x="16457" y="1012"/>
                  <a:pt x="15442" y="1"/>
                  <a:pt x="14192" y="1"/>
                </a:cubicBezTo>
                <a:close/>
              </a:path>
            </a:pathLst>
          </a:custGeom>
          <a:solidFill>
            <a:schemeClr val="tx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Tree>
    <p:extLst>
      <p:ext uri="{BB962C8B-B14F-4D97-AF65-F5344CB8AC3E}">
        <p14:creationId xmlns:p14="http://schemas.microsoft.com/office/powerpoint/2010/main" val="25461541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74">
          <a:extLst>
            <a:ext uri="{FF2B5EF4-FFF2-40B4-BE49-F238E27FC236}">
              <a16:creationId xmlns:a16="http://schemas.microsoft.com/office/drawing/2014/main" id="{2097990C-15EA-E238-079F-F6F64CC910DB}"/>
            </a:ext>
          </a:extLst>
        </p:cNvPr>
        <p:cNvGrpSpPr/>
        <p:nvPr/>
      </p:nvGrpSpPr>
      <p:grpSpPr>
        <a:xfrm>
          <a:off x="0" y="0"/>
          <a:ext cx="0" cy="0"/>
          <a:chOff x="0" y="0"/>
          <a:chExt cx="0" cy="0"/>
        </a:xfrm>
      </p:grpSpPr>
      <p:sp>
        <p:nvSpPr>
          <p:cNvPr id="19" name="CasetăText 18">
            <a:extLst>
              <a:ext uri="{FF2B5EF4-FFF2-40B4-BE49-F238E27FC236}">
                <a16:creationId xmlns:a16="http://schemas.microsoft.com/office/drawing/2014/main" id="{A25E121C-D5C0-C1B3-F2D7-DF343F696EE1}"/>
              </a:ext>
            </a:extLst>
          </p:cNvPr>
          <p:cNvSpPr txBox="1"/>
          <p:nvPr/>
        </p:nvSpPr>
        <p:spPr>
          <a:xfrm>
            <a:off x="861666" y="4858252"/>
            <a:ext cx="3248249" cy="275204"/>
          </a:xfrm>
          <a:prstGeom prst="rect">
            <a:avLst/>
          </a:prstGeom>
          <a:noFill/>
        </p:spPr>
        <p:txBody>
          <a:bodyPr wrap="square">
            <a:spAutoFit/>
          </a:bodyPr>
          <a:lstStyle/>
          <a:p>
            <a:pPr marL="304800" marR="0" algn="ctr">
              <a:lnSpc>
                <a:spcPct val="150000"/>
              </a:lnSpc>
              <a:buNone/>
              <a:tabLst>
                <a:tab pos="762000" algn="l"/>
                <a:tab pos="5937885" algn="r"/>
              </a:tabLst>
            </a:pPr>
            <a:r>
              <a:rPr lang="pt-BR" sz="900" i="1" kern="100" dirty="0">
                <a:solidFill>
                  <a:schemeClr val="tx1"/>
                </a:solidFill>
                <a:effectLst/>
                <a:latin typeface="Times New Roman" panose="02020603050405020304" pitchFamily="18" charset="0"/>
                <a:ea typeface="Aptos" panose="020B0004020202020204" pitchFamily="34" charset="0"/>
              </a:rPr>
              <a:t>Figura 1</a:t>
            </a:r>
            <a:r>
              <a:rPr lang="ro-RO" sz="900" i="1" kern="100" dirty="0">
                <a:solidFill>
                  <a:schemeClr val="tx1"/>
                </a:solidFill>
                <a:latin typeface="Times New Roman" panose="02020603050405020304" pitchFamily="18" charset="0"/>
                <a:ea typeface="Aptos" panose="020B0004020202020204" pitchFamily="34" charset="0"/>
              </a:rPr>
              <a:t>7</a:t>
            </a:r>
            <a:r>
              <a:rPr lang="pt-BR" sz="900" i="1" kern="100" dirty="0">
                <a:solidFill>
                  <a:schemeClr val="tx1"/>
                </a:solidFill>
                <a:effectLst/>
                <a:latin typeface="Times New Roman" panose="02020603050405020304" pitchFamily="18" charset="0"/>
                <a:ea typeface="Aptos" panose="020B0004020202020204" pitchFamily="34" charset="0"/>
              </a:rPr>
              <a:t>. </a:t>
            </a:r>
            <a:r>
              <a:rPr lang="en-US" sz="900" i="1" kern="100" dirty="0">
                <a:solidFill>
                  <a:schemeClr val="tx1"/>
                </a:solidFill>
                <a:effectLst/>
                <a:latin typeface="Times New Roman" panose="02020603050405020304" pitchFamily="18" charset="0"/>
                <a:ea typeface="Aptos" panose="020B0004020202020204" pitchFamily="34" charset="0"/>
              </a:rPr>
              <a:t>Output Model </a:t>
            </a:r>
            <a:r>
              <a:rPr lang="ro-RO" sz="900" i="1" kern="100" dirty="0" err="1">
                <a:solidFill>
                  <a:schemeClr val="tx1"/>
                </a:solidFill>
                <a:effectLst/>
                <a:latin typeface="Times New Roman" panose="02020603050405020304" pitchFamily="18" charset="0"/>
                <a:ea typeface="Aptos" panose="020B0004020202020204" pitchFamily="34" charset="0"/>
              </a:rPr>
              <a:t>Random</a:t>
            </a:r>
            <a:r>
              <a:rPr lang="en-US" sz="900" i="1" kern="100" dirty="0">
                <a:solidFill>
                  <a:schemeClr val="tx1"/>
                </a:solidFill>
                <a:effectLst/>
                <a:latin typeface="Times New Roman" panose="02020603050405020304" pitchFamily="18" charset="0"/>
                <a:ea typeface="Aptos" panose="020B0004020202020204" pitchFamily="34" charset="0"/>
              </a:rPr>
              <a:t> Effects </a:t>
            </a:r>
            <a:r>
              <a:rPr lang="en-US" sz="900" i="1" kern="100" dirty="0" err="1">
                <a:solidFill>
                  <a:schemeClr val="tx1"/>
                </a:solidFill>
                <a:effectLst/>
                <a:latin typeface="Times New Roman" panose="02020603050405020304" pitchFamily="18" charset="0"/>
                <a:ea typeface="Aptos" panose="020B0004020202020204" pitchFamily="34" charset="0"/>
              </a:rPr>
              <a:t>pentru</a:t>
            </a:r>
            <a:r>
              <a:rPr lang="en-US" sz="900" i="1" kern="100" dirty="0">
                <a:solidFill>
                  <a:schemeClr val="tx1"/>
                </a:solidFill>
                <a:effectLst/>
                <a:latin typeface="Times New Roman" panose="02020603050405020304" pitchFamily="18" charset="0"/>
                <a:ea typeface="Aptos" panose="020B0004020202020204" pitchFamily="34" charset="0"/>
              </a:rPr>
              <a:t> </a:t>
            </a:r>
            <a:r>
              <a:rPr lang="en-US" sz="900" i="1" kern="100" dirty="0" err="1">
                <a:solidFill>
                  <a:schemeClr val="tx1"/>
                </a:solidFill>
                <a:effectLst/>
                <a:latin typeface="Times New Roman" panose="02020603050405020304" pitchFamily="18" charset="0"/>
                <a:ea typeface="Aptos" panose="020B0004020202020204" pitchFamily="34" charset="0"/>
              </a:rPr>
              <a:t>România</a:t>
            </a:r>
            <a:endParaRPr lang="ro-RO" sz="900" i="1" kern="100" dirty="0">
              <a:solidFill>
                <a:schemeClr val="tx1"/>
              </a:solidFill>
              <a:effectLst/>
              <a:latin typeface="Times New Roman" panose="02020603050405020304" pitchFamily="18" charset="0"/>
              <a:ea typeface="Aptos" panose="020B0004020202020204" pitchFamily="34" charset="0"/>
            </a:endParaRPr>
          </a:p>
        </p:txBody>
      </p:sp>
      <p:sp>
        <p:nvSpPr>
          <p:cNvPr id="7" name="Google Shape;346;p36">
            <a:extLst>
              <a:ext uri="{FF2B5EF4-FFF2-40B4-BE49-F238E27FC236}">
                <a16:creationId xmlns:a16="http://schemas.microsoft.com/office/drawing/2014/main" id="{637732D8-55AB-C971-EF90-06D7B67F9583}"/>
              </a:ext>
            </a:extLst>
          </p:cNvPr>
          <p:cNvSpPr txBox="1">
            <a:spLocks/>
          </p:cNvSpPr>
          <p:nvPr/>
        </p:nvSpPr>
        <p:spPr>
          <a:xfrm>
            <a:off x="4109914" y="733646"/>
            <a:ext cx="4183547" cy="44723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171450" indent="-171450" algn="just">
              <a:buClr>
                <a:schemeClr val="tx1"/>
              </a:buClr>
              <a:buSzPts val="1100"/>
              <a:buFont typeface="Arial" panose="020B0604020202020204" pitchFamily="34" charset="0"/>
              <a:buChar char="•"/>
            </a:pPr>
            <a:r>
              <a:rPr lang="ro-RO" sz="1100" b="1" dirty="0"/>
              <a:t>Modelul cu efecte aleatorii </a:t>
            </a:r>
            <a:r>
              <a:rPr lang="ro-RO" sz="1100" dirty="0"/>
              <a:t>prezintă o </a:t>
            </a:r>
            <a:r>
              <a:rPr lang="ro-RO" sz="1100" b="1" dirty="0"/>
              <a:t>capacitate explicativă mai redusă</a:t>
            </a:r>
            <a:r>
              <a:rPr lang="ro-RO" sz="1100" dirty="0"/>
              <a:t>, cu un coeficient de </a:t>
            </a:r>
            <a:r>
              <a:rPr lang="ro-RO" sz="1100" b="1" dirty="0"/>
              <a:t>R-</a:t>
            </a:r>
            <a:r>
              <a:rPr lang="ro-RO" sz="1100" b="1" dirty="0" err="1"/>
              <a:t>Squared</a:t>
            </a:r>
            <a:r>
              <a:rPr lang="ro-RO" sz="1100" b="1" dirty="0"/>
              <a:t> de 0.458</a:t>
            </a:r>
            <a:r>
              <a:rPr lang="ro-RO" sz="1100" dirty="0"/>
              <a:t>, indicând că aproximativ 46% din variația salariilor este explicată de variabilele modelului. Această performanță este </a:t>
            </a:r>
            <a:r>
              <a:rPr lang="ro-RO" sz="1100" b="1" dirty="0"/>
              <a:t>inferioară modelului cu efecte fixe</a:t>
            </a:r>
            <a:r>
              <a:rPr lang="ro-RO" sz="1100" dirty="0"/>
              <a:t>.</a:t>
            </a:r>
          </a:p>
          <a:p>
            <a:pPr marL="0" indent="0" algn="just">
              <a:buClr>
                <a:schemeClr val="tx1"/>
              </a:buClr>
              <a:buSzPts val="1100"/>
            </a:pPr>
            <a:endParaRPr lang="ro-RO" sz="1100" b="1" dirty="0"/>
          </a:p>
          <a:p>
            <a:pPr marL="171450" indent="-171450" algn="just">
              <a:buClr>
                <a:schemeClr val="tx1"/>
              </a:buClr>
              <a:buSzPts val="1100"/>
              <a:buFont typeface="Arial" panose="020B0604020202020204" pitchFamily="34" charset="0"/>
              <a:buChar char="•"/>
            </a:pPr>
            <a:r>
              <a:rPr lang="ro-RO" sz="1100" b="1" dirty="0"/>
              <a:t>Coeficienții</a:t>
            </a:r>
            <a:r>
              <a:rPr lang="ro-RO" sz="1100" dirty="0"/>
              <a:t> estimați în modelul cu efecte aleatorii prezintă același semn ca în modelul cu efecte fixe, dar magnitudini diferite. </a:t>
            </a:r>
            <a:r>
              <a:rPr lang="ro-RO" sz="1100" b="1" dirty="0"/>
              <a:t>Numărul de imigranți </a:t>
            </a:r>
            <a:r>
              <a:rPr lang="ro-RO" sz="1100" dirty="0"/>
              <a:t>rămâne </a:t>
            </a:r>
            <a:r>
              <a:rPr lang="ro-RO" sz="1100" b="1" dirty="0"/>
              <a:t>pozitiv</a:t>
            </a:r>
            <a:r>
              <a:rPr lang="ro-RO" sz="1100" dirty="0"/>
              <a:t> și </a:t>
            </a:r>
            <a:r>
              <a:rPr lang="ro-RO" sz="1100" b="1" dirty="0"/>
              <a:t>foarte semnificativ (0.313), rata șomajului</a:t>
            </a:r>
            <a:r>
              <a:rPr lang="ro-RO" sz="1100" dirty="0"/>
              <a:t> menține relația </a:t>
            </a:r>
            <a:r>
              <a:rPr lang="ro-RO" sz="1100" b="1" dirty="0"/>
              <a:t>negativă puternică (-0.726)</a:t>
            </a:r>
            <a:r>
              <a:rPr lang="ro-RO" sz="1100" dirty="0"/>
              <a:t>, iar </a:t>
            </a:r>
            <a:r>
              <a:rPr lang="ro-RO" sz="1100" b="1" dirty="0"/>
              <a:t>populația activă </a:t>
            </a:r>
            <a:r>
              <a:rPr lang="ro-RO" sz="1100" dirty="0"/>
              <a:t>păstrează coeficientul </a:t>
            </a:r>
            <a:r>
              <a:rPr lang="ro-RO" sz="1100" b="1" dirty="0"/>
              <a:t>negativ</a:t>
            </a:r>
            <a:r>
              <a:rPr lang="ro-RO" sz="1100" dirty="0"/>
              <a:t>, dar cu o magnitudine mai redusă </a:t>
            </a:r>
            <a:r>
              <a:rPr lang="ro-RO" sz="1100" b="1" dirty="0"/>
              <a:t>(-0.148). Rata de ocupare </a:t>
            </a:r>
            <a:r>
              <a:rPr lang="ro-RO" sz="1100" dirty="0"/>
              <a:t>rămâne </a:t>
            </a:r>
            <a:r>
              <a:rPr lang="ro-RO" sz="1100" b="1" dirty="0"/>
              <a:t>nesemnificativă statistic</a:t>
            </a:r>
            <a:r>
              <a:rPr lang="ro-RO" sz="1100" dirty="0"/>
              <a:t>.</a:t>
            </a:r>
          </a:p>
        </p:txBody>
      </p:sp>
      <p:sp>
        <p:nvSpPr>
          <p:cNvPr id="2" name="Google Shape;351;p36">
            <a:extLst>
              <a:ext uri="{FF2B5EF4-FFF2-40B4-BE49-F238E27FC236}">
                <a16:creationId xmlns:a16="http://schemas.microsoft.com/office/drawing/2014/main" id="{11D15064-91EF-81A6-F2B0-13DDAEB72C61}"/>
              </a:ext>
            </a:extLst>
          </p:cNvPr>
          <p:cNvSpPr txBox="1">
            <a:spLocks noGrp="1"/>
          </p:cNvSpPr>
          <p:nvPr/>
        </p:nvSpPr>
        <p:spPr>
          <a:xfrm>
            <a:off x="448005" y="33967"/>
            <a:ext cx="8502564"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GFS Didot"/>
              <a:buNone/>
              <a:defRPr sz="3000" b="1" i="0" u="none" strike="noStrike" cap="none">
                <a:solidFill>
                  <a:schemeClr val="dk1"/>
                </a:solidFill>
                <a:latin typeface="GFS Didot"/>
                <a:ea typeface="GFS Didot"/>
                <a:cs typeface="GFS Didot"/>
                <a:sym typeface="GFS Didot"/>
              </a:defRPr>
            </a:lvl1pPr>
            <a:lvl2pPr marR="0" lvl="1"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2pPr>
            <a:lvl3pPr marR="0" lvl="2"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3pPr>
            <a:lvl4pPr marR="0" lvl="3"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4pPr>
            <a:lvl5pPr marR="0" lvl="4"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5pPr>
            <a:lvl6pPr marR="0" lvl="5"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6pPr>
            <a:lvl7pPr marR="0" lvl="6"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7pPr>
            <a:lvl8pPr marR="0" lvl="7"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8pPr>
            <a:lvl9pPr marR="0" lvl="8"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9pPr>
          </a:lstStyle>
          <a:p>
            <a:r>
              <a:rPr lang="it-IT" sz="2200" dirty="0">
                <a:latin typeface="+mj-lt"/>
              </a:rPr>
              <a:t>Modelarea relațiilor dintre indicatorii pieței muncii în România</a:t>
            </a:r>
            <a:endParaRPr lang="ro-RO" sz="2200" dirty="0">
              <a:latin typeface="+mj-lt"/>
            </a:endParaRPr>
          </a:p>
        </p:txBody>
      </p:sp>
      <p:pic>
        <p:nvPicPr>
          <p:cNvPr id="3" name="Imagine 2">
            <a:extLst>
              <a:ext uri="{FF2B5EF4-FFF2-40B4-BE49-F238E27FC236}">
                <a16:creationId xmlns:a16="http://schemas.microsoft.com/office/drawing/2014/main" id="{BC8710EA-71EA-B15F-BB30-840DC59028B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10090" y="565224"/>
            <a:ext cx="2951400" cy="4293028"/>
          </a:xfrm>
          <a:prstGeom prst="rect">
            <a:avLst/>
          </a:prstGeom>
          <a:ln>
            <a:noFill/>
          </a:ln>
          <a:effectLst>
            <a:outerShdw blurRad="292100" dist="139700" dir="2700000" algn="tl" rotWithShape="0">
              <a:srgbClr val="333333">
                <a:alpha val="65000"/>
              </a:srgbClr>
            </a:outerShdw>
          </a:effectLst>
        </p:spPr>
      </p:pic>
      <p:sp>
        <p:nvSpPr>
          <p:cNvPr id="4" name="Google Shape;8686;p73">
            <a:extLst>
              <a:ext uri="{FF2B5EF4-FFF2-40B4-BE49-F238E27FC236}">
                <a16:creationId xmlns:a16="http://schemas.microsoft.com/office/drawing/2014/main" id="{6C3173CD-FB9A-0201-16B0-14E8029C1B25}"/>
              </a:ext>
            </a:extLst>
          </p:cNvPr>
          <p:cNvSpPr/>
          <p:nvPr/>
        </p:nvSpPr>
        <p:spPr>
          <a:xfrm>
            <a:off x="8186227" y="4590428"/>
            <a:ext cx="532694" cy="373856"/>
          </a:xfrm>
          <a:custGeom>
            <a:avLst/>
            <a:gdLst/>
            <a:ahLst/>
            <a:cxnLst/>
            <a:rect l="l" t="t" r="r" b="b"/>
            <a:pathLst>
              <a:path w="19325" h="14718" extrusionOk="0">
                <a:moveTo>
                  <a:pt x="14192" y="1133"/>
                </a:moveTo>
                <a:cubicBezTo>
                  <a:pt x="14974" y="1133"/>
                  <a:pt x="15520" y="1906"/>
                  <a:pt x="15261" y="2643"/>
                </a:cubicBezTo>
                <a:cubicBezTo>
                  <a:pt x="15131" y="3008"/>
                  <a:pt x="15403" y="3395"/>
                  <a:pt x="15792" y="3398"/>
                </a:cubicBezTo>
                <a:lnTo>
                  <a:pt x="17628" y="3398"/>
                </a:lnTo>
                <a:cubicBezTo>
                  <a:pt x="17939" y="3398"/>
                  <a:pt x="18193" y="3648"/>
                  <a:pt x="18193" y="3962"/>
                </a:cubicBezTo>
                <a:lnTo>
                  <a:pt x="18193" y="10756"/>
                </a:lnTo>
                <a:cubicBezTo>
                  <a:pt x="18193" y="11070"/>
                  <a:pt x="17939" y="11324"/>
                  <a:pt x="17628" y="11324"/>
                </a:cubicBezTo>
                <a:lnTo>
                  <a:pt x="10230" y="11324"/>
                </a:lnTo>
                <a:lnTo>
                  <a:pt x="10230" y="9624"/>
                </a:lnTo>
                <a:cubicBezTo>
                  <a:pt x="11480" y="9624"/>
                  <a:pt x="12492" y="8609"/>
                  <a:pt x="12492" y="7359"/>
                </a:cubicBezTo>
                <a:cubicBezTo>
                  <a:pt x="12492" y="6109"/>
                  <a:pt x="11480" y="5095"/>
                  <a:pt x="10230" y="5095"/>
                </a:cubicBezTo>
                <a:lnTo>
                  <a:pt x="10230" y="3398"/>
                </a:lnTo>
                <a:lnTo>
                  <a:pt x="12592" y="3398"/>
                </a:lnTo>
                <a:cubicBezTo>
                  <a:pt x="12981" y="3395"/>
                  <a:pt x="13253" y="3008"/>
                  <a:pt x="13123" y="2643"/>
                </a:cubicBezTo>
                <a:cubicBezTo>
                  <a:pt x="12863" y="1906"/>
                  <a:pt x="13410" y="1133"/>
                  <a:pt x="14192" y="1133"/>
                </a:cubicBezTo>
                <a:close/>
                <a:moveTo>
                  <a:pt x="9098" y="3398"/>
                </a:moveTo>
                <a:lnTo>
                  <a:pt x="9098" y="5759"/>
                </a:lnTo>
                <a:cubicBezTo>
                  <a:pt x="9098" y="6082"/>
                  <a:pt x="9363" y="6323"/>
                  <a:pt x="9663" y="6323"/>
                </a:cubicBezTo>
                <a:cubicBezTo>
                  <a:pt x="9726" y="6323"/>
                  <a:pt x="9790" y="6313"/>
                  <a:pt x="9853" y="6290"/>
                </a:cubicBezTo>
                <a:cubicBezTo>
                  <a:pt x="9979" y="6247"/>
                  <a:pt x="10105" y="6226"/>
                  <a:pt x="10229" y="6226"/>
                </a:cubicBezTo>
                <a:cubicBezTo>
                  <a:pt x="10828" y="6226"/>
                  <a:pt x="11357" y="6708"/>
                  <a:pt x="11360" y="7353"/>
                </a:cubicBezTo>
                <a:cubicBezTo>
                  <a:pt x="11362" y="8003"/>
                  <a:pt x="10832" y="8493"/>
                  <a:pt x="10229" y="8493"/>
                </a:cubicBezTo>
                <a:cubicBezTo>
                  <a:pt x="10108" y="8493"/>
                  <a:pt x="9985" y="8473"/>
                  <a:pt x="9862" y="8431"/>
                </a:cubicBezTo>
                <a:cubicBezTo>
                  <a:pt x="9829" y="8419"/>
                  <a:pt x="9796" y="8410"/>
                  <a:pt x="9759" y="8404"/>
                </a:cubicBezTo>
                <a:cubicBezTo>
                  <a:pt x="9726" y="8398"/>
                  <a:pt x="9692" y="8395"/>
                  <a:pt x="9659" y="8395"/>
                </a:cubicBezTo>
                <a:cubicBezTo>
                  <a:pt x="9350" y="8395"/>
                  <a:pt x="9090" y="8653"/>
                  <a:pt x="9098" y="8975"/>
                </a:cubicBezTo>
                <a:lnTo>
                  <a:pt x="9098" y="11324"/>
                </a:lnTo>
                <a:lnTo>
                  <a:pt x="6737" y="11324"/>
                </a:lnTo>
                <a:cubicBezTo>
                  <a:pt x="6344" y="11324"/>
                  <a:pt x="6073" y="11710"/>
                  <a:pt x="6202" y="12079"/>
                </a:cubicBezTo>
                <a:cubicBezTo>
                  <a:pt x="6462" y="12813"/>
                  <a:pt x="5916" y="13585"/>
                  <a:pt x="5134" y="13585"/>
                </a:cubicBezTo>
                <a:cubicBezTo>
                  <a:pt x="4352" y="13585"/>
                  <a:pt x="3805" y="12813"/>
                  <a:pt x="4065" y="12079"/>
                </a:cubicBezTo>
                <a:cubicBezTo>
                  <a:pt x="4195" y="11710"/>
                  <a:pt x="3923" y="11324"/>
                  <a:pt x="3533" y="11324"/>
                </a:cubicBezTo>
                <a:lnTo>
                  <a:pt x="1700" y="11324"/>
                </a:lnTo>
                <a:cubicBezTo>
                  <a:pt x="1386" y="11324"/>
                  <a:pt x="1133" y="11070"/>
                  <a:pt x="1133" y="10756"/>
                </a:cubicBezTo>
                <a:lnTo>
                  <a:pt x="1133" y="3962"/>
                </a:lnTo>
                <a:cubicBezTo>
                  <a:pt x="1133" y="3648"/>
                  <a:pt x="1386" y="3398"/>
                  <a:pt x="1700" y="3398"/>
                </a:cubicBezTo>
                <a:lnTo>
                  <a:pt x="2941" y="3398"/>
                </a:lnTo>
                <a:cubicBezTo>
                  <a:pt x="2570" y="4829"/>
                  <a:pt x="3654" y="6227"/>
                  <a:pt x="5134" y="6227"/>
                </a:cubicBezTo>
                <a:cubicBezTo>
                  <a:pt x="6613" y="6227"/>
                  <a:pt x="7697" y="4829"/>
                  <a:pt x="7326" y="3398"/>
                </a:cubicBezTo>
                <a:close/>
                <a:moveTo>
                  <a:pt x="14192" y="1"/>
                </a:moveTo>
                <a:cubicBezTo>
                  <a:pt x="12942" y="1"/>
                  <a:pt x="11927" y="1012"/>
                  <a:pt x="11927" y="2266"/>
                </a:cubicBezTo>
                <a:lnTo>
                  <a:pt x="6399" y="2266"/>
                </a:lnTo>
                <a:cubicBezTo>
                  <a:pt x="5910" y="2266"/>
                  <a:pt x="5650" y="2842"/>
                  <a:pt x="5979" y="3208"/>
                </a:cubicBezTo>
                <a:cubicBezTo>
                  <a:pt x="6631" y="3938"/>
                  <a:pt x="6112" y="5095"/>
                  <a:pt x="5134" y="5095"/>
                </a:cubicBezTo>
                <a:cubicBezTo>
                  <a:pt x="4155" y="5095"/>
                  <a:pt x="3636" y="3938"/>
                  <a:pt x="4291" y="3208"/>
                </a:cubicBezTo>
                <a:cubicBezTo>
                  <a:pt x="4617" y="2842"/>
                  <a:pt x="4358" y="2266"/>
                  <a:pt x="3868" y="2266"/>
                </a:cubicBezTo>
                <a:lnTo>
                  <a:pt x="1700" y="2266"/>
                </a:lnTo>
                <a:cubicBezTo>
                  <a:pt x="761" y="2266"/>
                  <a:pt x="1" y="3023"/>
                  <a:pt x="1" y="3962"/>
                </a:cubicBezTo>
                <a:lnTo>
                  <a:pt x="1" y="10756"/>
                </a:lnTo>
                <a:cubicBezTo>
                  <a:pt x="1" y="11695"/>
                  <a:pt x="761" y="12453"/>
                  <a:pt x="1700" y="12456"/>
                </a:cubicBezTo>
                <a:lnTo>
                  <a:pt x="2869" y="12456"/>
                </a:lnTo>
                <a:cubicBezTo>
                  <a:pt x="2869" y="13706"/>
                  <a:pt x="3884" y="14718"/>
                  <a:pt x="5134" y="14718"/>
                </a:cubicBezTo>
                <a:cubicBezTo>
                  <a:pt x="6384" y="14718"/>
                  <a:pt x="7398" y="13706"/>
                  <a:pt x="7398" y="12456"/>
                </a:cubicBezTo>
                <a:lnTo>
                  <a:pt x="17628" y="12456"/>
                </a:lnTo>
                <a:cubicBezTo>
                  <a:pt x="18564" y="12453"/>
                  <a:pt x="19325" y="11695"/>
                  <a:pt x="19325" y="10756"/>
                </a:cubicBezTo>
                <a:lnTo>
                  <a:pt x="19325" y="3962"/>
                </a:lnTo>
                <a:cubicBezTo>
                  <a:pt x="19325" y="3023"/>
                  <a:pt x="18564" y="2266"/>
                  <a:pt x="17628" y="2266"/>
                </a:cubicBezTo>
                <a:lnTo>
                  <a:pt x="16457" y="2266"/>
                </a:lnTo>
                <a:cubicBezTo>
                  <a:pt x="16457" y="1012"/>
                  <a:pt x="15442" y="1"/>
                  <a:pt x="14192" y="1"/>
                </a:cubicBezTo>
                <a:close/>
              </a:path>
            </a:pathLst>
          </a:custGeom>
          <a:solidFill>
            <a:schemeClr val="tx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Tree>
    <p:extLst>
      <p:ext uri="{BB962C8B-B14F-4D97-AF65-F5344CB8AC3E}">
        <p14:creationId xmlns:p14="http://schemas.microsoft.com/office/powerpoint/2010/main" val="19638755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74">
          <a:extLst>
            <a:ext uri="{FF2B5EF4-FFF2-40B4-BE49-F238E27FC236}">
              <a16:creationId xmlns:a16="http://schemas.microsoft.com/office/drawing/2014/main" id="{35673678-E3C0-2795-E921-F030460050E1}"/>
            </a:ext>
          </a:extLst>
        </p:cNvPr>
        <p:cNvGrpSpPr/>
        <p:nvPr/>
      </p:nvGrpSpPr>
      <p:grpSpPr>
        <a:xfrm>
          <a:off x="0" y="0"/>
          <a:ext cx="0" cy="0"/>
          <a:chOff x="0" y="0"/>
          <a:chExt cx="0" cy="0"/>
        </a:xfrm>
      </p:grpSpPr>
      <p:sp>
        <p:nvSpPr>
          <p:cNvPr id="19" name="CasetăText 18">
            <a:extLst>
              <a:ext uri="{FF2B5EF4-FFF2-40B4-BE49-F238E27FC236}">
                <a16:creationId xmlns:a16="http://schemas.microsoft.com/office/drawing/2014/main" id="{9B6251A4-E3A7-DB8B-0292-8E04E0FB1DD8}"/>
              </a:ext>
            </a:extLst>
          </p:cNvPr>
          <p:cNvSpPr txBox="1"/>
          <p:nvPr/>
        </p:nvSpPr>
        <p:spPr>
          <a:xfrm>
            <a:off x="574740" y="3309029"/>
            <a:ext cx="3248249" cy="275204"/>
          </a:xfrm>
          <a:prstGeom prst="rect">
            <a:avLst/>
          </a:prstGeom>
          <a:noFill/>
        </p:spPr>
        <p:txBody>
          <a:bodyPr wrap="square">
            <a:spAutoFit/>
          </a:bodyPr>
          <a:lstStyle/>
          <a:p>
            <a:pPr marL="304800" marR="0" algn="ctr">
              <a:lnSpc>
                <a:spcPct val="150000"/>
              </a:lnSpc>
              <a:buNone/>
              <a:tabLst>
                <a:tab pos="762000" algn="l"/>
                <a:tab pos="5937885" algn="r"/>
              </a:tabLst>
            </a:pPr>
            <a:r>
              <a:rPr lang="pt-BR" sz="900" i="1" kern="100" dirty="0">
                <a:solidFill>
                  <a:schemeClr val="tx1"/>
                </a:solidFill>
                <a:effectLst/>
                <a:latin typeface="Times New Roman" panose="02020603050405020304" pitchFamily="18" charset="0"/>
                <a:ea typeface="Aptos" panose="020B0004020202020204" pitchFamily="34" charset="0"/>
              </a:rPr>
              <a:t>Figura 1</a:t>
            </a:r>
            <a:r>
              <a:rPr lang="ro-RO" sz="900" i="1" kern="100" dirty="0">
                <a:solidFill>
                  <a:schemeClr val="tx1"/>
                </a:solidFill>
                <a:latin typeface="Times New Roman" panose="02020603050405020304" pitchFamily="18" charset="0"/>
                <a:ea typeface="Aptos" panose="020B0004020202020204" pitchFamily="34" charset="0"/>
              </a:rPr>
              <a:t>8</a:t>
            </a:r>
            <a:r>
              <a:rPr lang="pt-BR" sz="900" i="1" kern="100" dirty="0">
                <a:solidFill>
                  <a:schemeClr val="tx1"/>
                </a:solidFill>
                <a:effectLst/>
                <a:latin typeface="Times New Roman" panose="02020603050405020304" pitchFamily="18" charset="0"/>
                <a:ea typeface="Aptos" panose="020B0004020202020204" pitchFamily="34" charset="0"/>
              </a:rPr>
              <a:t>. </a:t>
            </a:r>
            <a:r>
              <a:rPr lang="en-US" sz="900" i="1" kern="100" dirty="0">
                <a:solidFill>
                  <a:schemeClr val="tx1"/>
                </a:solidFill>
                <a:effectLst/>
                <a:latin typeface="Times New Roman" panose="02020603050405020304" pitchFamily="18" charset="0"/>
                <a:ea typeface="Aptos" panose="020B0004020202020204" pitchFamily="34" charset="0"/>
              </a:rPr>
              <a:t>Output </a:t>
            </a:r>
            <a:r>
              <a:rPr lang="en-US" sz="900" i="1" kern="100" dirty="0" err="1">
                <a:solidFill>
                  <a:schemeClr val="tx1"/>
                </a:solidFill>
                <a:effectLst/>
                <a:latin typeface="Times New Roman" panose="02020603050405020304" pitchFamily="18" charset="0"/>
                <a:ea typeface="Aptos" panose="020B0004020202020204" pitchFamily="34" charset="0"/>
              </a:rPr>
              <a:t>Compararea</a:t>
            </a:r>
            <a:r>
              <a:rPr lang="en-US" sz="900" i="1" kern="100" dirty="0">
                <a:solidFill>
                  <a:schemeClr val="tx1"/>
                </a:solidFill>
                <a:effectLst/>
                <a:latin typeface="Times New Roman" panose="02020603050405020304" pitchFamily="18" charset="0"/>
                <a:ea typeface="Aptos" panose="020B0004020202020204" pitchFamily="34" charset="0"/>
              </a:rPr>
              <a:t> </a:t>
            </a:r>
            <a:r>
              <a:rPr lang="en-US" sz="900" i="1" kern="100" dirty="0" err="1">
                <a:solidFill>
                  <a:schemeClr val="tx1"/>
                </a:solidFill>
                <a:effectLst/>
                <a:latin typeface="Times New Roman" panose="02020603050405020304" pitchFamily="18" charset="0"/>
                <a:ea typeface="Aptos" panose="020B0004020202020204" pitchFamily="34" charset="0"/>
              </a:rPr>
              <a:t>Modelelor</a:t>
            </a:r>
            <a:r>
              <a:rPr lang="en-US" sz="900" i="1" kern="100" dirty="0">
                <a:solidFill>
                  <a:schemeClr val="tx1"/>
                </a:solidFill>
                <a:effectLst/>
                <a:latin typeface="Times New Roman" panose="02020603050405020304" pitchFamily="18" charset="0"/>
                <a:ea typeface="Aptos" panose="020B0004020202020204" pitchFamily="34" charset="0"/>
              </a:rPr>
              <a:t> </a:t>
            </a:r>
            <a:r>
              <a:rPr lang="en-US" sz="900" i="1" kern="100" dirty="0" err="1">
                <a:solidFill>
                  <a:schemeClr val="tx1"/>
                </a:solidFill>
                <a:effectLst/>
                <a:latin typeface="Times New Roman" panose="02020603050405020304" pitchFamily="18" charset="0"/>
                <a:ea typeface="Aptos" panose="020B0004020202020204" pitchFamily="34" charset="0"/>
              </a:rPr>
              <a:t>pentru</a:t>
            </a:r>
            <a:r>
              <a:rPr lang="en-US" sz="900" i="1" kern="100" dirty="0">
                <a:solidFill>
                  <a:schemeClr val="tx1"/>
                </a:solidFill>
                <a:effectLst/>
                <a:latin typeface="Times New Roman" panose="02020603050405020304" pitchFamily="18" charset="0"/>
                <a:ea typeface="Aptos" panose="020B0004020202020204" pitchFamily="34" charset="0"/>
              </a:rPr>
              <a:t> </a:t>
            </a:r>
            <a:r>
              <a:rPr lang="en-US" sz="900" i="1" kern="100" dirty="0" err="1">
                <a:solidFill>
                  <a:schemeClr val="tx1"/>
                </a:solidFill>
                <a:effectLst/>
                <a:latin typeface="Times New Roman" panose="02020603050405020304" pitchFamily="18" charset="0"/>
                <a:ea typeface="Aptos" panose="020B0004020202020204" pitchFamily="34" charset="0"/>
              </a:rPr>
              <a:t>România</a:t>
            </a:r>
            <a:endParaRPr lang="ro-RO" sz="900" i="1" kern="100" dirty="0">
              <a:solidFill>
                <a:schemeClr val="tx1"/>
              </a:solidFill>
              <a:effectLst/>
              <a:latin typeface="Times New Roman" panose="02020603050405020304" pitchFamily="18" charset="0"/>
              <a:ea typeface="Aptos" panose="020B0004020202020204" pitchFamily="34" charset="0"/>
            </a:endParaRPr>
          </a:p>
        </p:txBody>
      </p:sp>
      <p:sp>
        <p:nvSpPr>
          <p:cNvPr id="7" name="Google Shape;346;p36">
            <a:extLst>
              <a:ext uri="{FF2B5EF4-FFF2-40B4-BE49-F238E27FC236}">
                <a16:creationId xmlns:a16="http://schemas.microsoft.com/office/drawing/2014/main" id="{A46BA447-2FD1-A55F-6049-29ACB8549A1D}"/>
              </a:ext>
            </a:extLst>
          </p:cNvPr>
          <p:cNvSpPr txBox="1">
            <a:spLocks/>
          </p:cNvSpPr>
          <p:nvPr/>
        </p:nvSpPr>
        <p:spPr>
          <a:xfrm>
            <a:off x="4029740" y="668467"/>
            <a:ext cx="4332337" cy="30940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171450" indent="-171450" algn="just">
              <a:buClr>
                <a:schemeClr val="tx1"/>
              </a:buClr>
              <a:buSzPts val="1100"/>
              <a:buFont typeface="Arial" panose="020B0604020202020204" pitchFamily="34" charset="0"/>
              <a:buChar char="•"/>
            </a:pPr>
            <a:r>
              <a:rPr lang="ro-RO" sz="1100" dirty="0"/>
              <a:t>Pentru determinarea modelului cel mai adecvat, am aplicat </a:t>
            </a:r>
            <a:r>
              <a:rPr lang="ro-RO" sz="1100" b="1" dirty="0"/>
              <a:t>testul </a:t>
            </a:r>
            <a:r>
              <a:rPr lang="ro-RO" sz="1100" b="1" dirty="0" err="1"/>
              <a:t>Hausman</a:t>
            </a:r>
            <a:r>
              <a:rPr lang="ro-RO" sz="1100" dirty="0"/>
              <a:t>, o procedură statistică standard pentru compararea modelelor cu efecte fixe și cu efecte aleatorii. Testul evaluează </a:t>
            </a:r>
            <a:r>
              <a:rPr lang="ro-RO" sz="1100" b="1" dirty="0"/>
              <a:t>ipoteza nulă că modelul cu efecte aleatorii este consistent și eficient</a:t>
            </a:r>
            <a:r>
              <a:rPr lang="ro-RO" sz="1100" dirty="0"/>
              <a:t>, în contrast cu </a:t>
            </a:r>
            <a:r>
              <a:rPr lang="ro-RO" sz="1100" b="1" dirty="0"/>
              <a:t>ipoteza alternativă că doar modelul cu efecte fixe oferă estimări consistente</a:t>
            </a:r>
            <a:r>
              <a:rPr lang="ro-RO" sz="1100" dirty="0"/>
              <a:t>.</a:t>
            </a:r>
          </a:p>
          <a:p>
            <a:pPr marL="171450" indent="-171450" algn="just">
              <a:buClr>
                <a:schemeClr val="tx1"/>
              </a:buClr>
              <a:buSzPts val="1100"/>
              <a:buFont typeface="Arial" panose="020B0604020202020204" pitchFamily="34" charset="0"/>
              <a:buChar char="•"/>
            </a:pPr>
            <a:endParaRPr lang="ro-RO" sz="1100" dirty="0"/>
          </a:p>
          <a:p>
            <a:pPr marL="171450" indent="-171450" algn="just">
              <a:buClr>
                <a:schemeClr val="tx1"/>
              </a:buClr>
              <a:buSzPts val="1100"/>
              <a:buFont typeface="Arial" panose="020B0604020202020204" pitchFamily="34" charset="0"/>
              <a:buChar char="•"/>
            </a:pPr>
            <a:r>
              <a:rPr lang="ro-RO" sz="1100" b="1" dirty="0"/>
              <a:t>Rezultatul testului </a:t>
            </a:r>
            <a:r>
              <a:rPr lang="ro-RO" sz="1100" b="1" dirty="0" err="1"/>
              <a:t>Hausman</a:t>
            </a:r>
            <a:r>
              <a:rPr lang="ro-RO" sz="1100" b="1" dirty="0"/>
              <a:t> (</a:t>
            </a:r>
            <a:r>
              <a:rPr lang="el-GR" sz="1100" b="1" dirty="0"/>
              <a:t>χ² = 157.27, </a:t>
            </a:r>
            <a:r>
              <a:rPr lang="ro-RO" sz="1100" b="1" dirty="0" err="1"/>
              <a:t>df</a:t>
            </a:r>
            <a:r>
              <a:rPr lang="ro-RO" sz="1100" b="1" dirty="0"/>
              <a:t> = 4, p-</a:t>
            </a:r>
            <a:r>
              <a:rPr lang="ro-RO" sz="1100" b="1" dirty="0" err="1"/>
              <a:t>value</a:t>
            </a:r>
            <a:r>
              <a:rPr lang="ro-RO" sz="1100" b="1" dirty="0"/>
              <a:t> &lt; 2.2e-16) </a:t>
            </a:r>
            <a:r>
              <a:rPr lang="ro-RO" sz="1100" dirty="0"/>
              <a:t>conduce la </a:t>
            </a:r>
            <a:r>
              <a:rPr lang="ro-RO" sz="1100" b="1" dirty="0"/>
              <a:t>respingerea ipotezei nule</a:t>
            </a:r>
            <a:r>
              <a:rPr lang="ro-RO" sz="1100" dirty="0"/>
              <a:t>, indicând că </a:t>
            </a:r>
            <a:r>
              <a:rPr lang="ro-RO" sz="1100" b="1" dirty="0"/>
              <a:t>modelul cu efecte fixe este preferat </a:t>
            </a:r>
            <a:r>
              <a:rPr lang="ro-RO" sz="1100" dirty="0"/>
              <a:t>din perspectiva consistenței statistice. </a:t>
            </a:r>
          </a:p>
          <a:p>
            <a:pPr marL="171450" indent="-171450" algn="just">
              <a:buClr>
                <a:schemeClr val="tx1"/>
              </a:buClr>
              <a:buSzPts val="1100"/>
              <a:buFont typeface="Arial" panose="020B0604020202020204" pitchFamily="34" charset="0"/>
              <a:buChar char="•"/>
            </a:pPr>
            <a:endParaRPr lang="ro-RO" sz="1100" dirty="0"/>
          </a:p>
          <a:p>
            <a:pPr marL="171450" indent="-171450" algn="just">
              <a:buClr>
                <a:schemeClr val="tx1"/>
              </a:buClr>
              <a:buSzPts val="1100"/>
              <a:buFont typeface="Arial" panose="020B0604020202020204" pitchFamily="34" charset="0"/>
              <a:buChar char="•"/>
            </a:pPr>
            <a:r>
              <a:rPr lang="ro-RO" sz="1100" dirty="0"/>
              <a:t>Această concluzie este susținută și de superioritatea coeficientului R-</a:t>
            </a:r>
            <a:r>
              <a:rPr lang="ro-RO" sz="1100" dirty="0" err="1"/>
              <a:t>Squared</a:t>
            </a:r>
            <a:r>
              <a:rPr lang="ro-RO" sz="1100" dirty="0"/>
              <a:t> al modelului cu efecte fixe (0.640 versus 0.458), care indică o capacitate explicativă superioară.</a:t>
            </a:r>
          </a:p>
        </p:txBody>
      </p:sp>
      <p:sp>
        <p:nvSpPr>
          <p:cNvPr id="2" name="Google Shape;351;p36">
            <a:extLst>
              <a:ext uri="{FF2B5EF4-FFF2-40B4-BE49-F238E27FC236}">
                <a16:creationId xmlns:a16="http://schemas.microsoft.com/office/drawing/2014/main" id="{9848E46B-646B-27DA-748F-54936D1EBA42}"/>
              </a:ext>
            </a:extLst>
          </p:cNvPr>
          <p:cNvSpPr txBox="1">
            <a:spLocks noGrp="1"/>
          </p:cNvSpPr>
          <p:nvPr/>
        </p:nvSpPr>
        <p:spPr>
          <a:xfrm>
            <a:off x="448005" y="33967"/>
            <a:ext cx="8455672"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GFS Didot"/>
              <a:buNone/>
              <a:defRPr sz="3000" b="1" i="0" u="none" strike="noStrike" cap="none">
                <a:solidFill>
                  <a:schemeClr val="dk1"/>
                </a:solidFill>
                <a:latin typeface="GFS Didot"/>
                <a:ea typeface="GFS Didot"/>
                <a:cs typeface="GFS Didot"/>
                <a:sym typeface="GFS Didot"/>
              </a:defRPr>
            </a:lvl1pPr>
            <a:lvl2pPr marR="0" lvl="1"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2pPr>
            <a:lvl3pPr marR="0" lvl="2"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3pPr>
            <a:lvl4pPr marR="0" lvl="3"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4pPr>
            <a:lvl5pPr marR="0" lvl="4"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5pPr>
            <a:lvl6pPr marR="0" lvl="5"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6pPr>
            <a:lvl7pPr marR="0" lvl="6"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7pPr>
            <a:lvl8pPr marR="0" lvl="7"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8pPr>
            <a:lvl9pPr marR="0" lvl="8"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9pPr>
          </a:lstStyle>
          <a:p>
            <a:r>
              <a:rPr lang="it-IT" sz="2200" dirty="0">
                <a:latin typeface="+mj-lt"/>
              </a:rPr>
              <a:t>Modelarea relațiilor dintre indicatorii pieței muncii în România</a:t>
            </a:r>
            <a:endParaRPr lang="ro-RO" sz="2200" dirty="0">
              <a:latin typeface="+mj-lt"/>
            </a:endParaRPr>
          </a:p>
        </p:txBody>
      </p:sp>
      <p:pic>
        <p:nvPicPr>
          <p:cNvPr id="4" name="Imagine 3">
            <a:extLst>
              <a:ext uri="{FF2B5EF4-FFF2-40B4-BE49-F238E27FC236}">
                <a16:creationId xmlns:a16="http://schemas.microsoft.com/office/drawing/2014/main" id="{95F44FDA-FCB0-4755-25FF-74B76923782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4740" y="733646"/>
            <a:ext cx="3455000" cy="2575383"/>
          </a:xfrm>
          <a:prstGeom prst="rect">
            <a:avLst/>
          </a:prstGeom>
          <a:ln>
            <a:noFill/>
          </a:ln>
          <a:effectLst>
            <a:outerShdw blurRad="292100" dist="139700" dir="2700000" algn="tl" rotWithShape="0">
              <a:srgbClr val="333333">
                <a:alpha val="65000"/>
              </a:srgbClr>
            </a:outerShdw>
          </a:effectLst>
        </p:spPr>
      </p:pic>
      <p:sp>
        <p:nvSpPr>
          <p:cNvPr id="5" name="Google Shape;346;p36">
            <a:extLst>
              <a:ext uri="{FF2B5EF4-FFF2-40B4-BE49-F238E27FC236}">
                <a16:creationId xmlns:a16="http://schemas.microsoft.com/office/drawing/2014/main" id="{041E5E42-A251-2224-7B2B-A78CC8B0C6B4}"/>
              </a:ext>
            </a:extLst>
          </p:cNvPr>
          <p:cNvSpPr txBox="1">
            <a:spLocks/>
          </p:cNvSpPr>
          <p:nvPr/>
        </p:nvSpPr>
        <p:spPr>
          <a:xfrm>
            <a:off x="1082750" y="3827721"/>
            <a:ext cx="6902301" cy="10190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171450" indent="-171450" algn="just">
              <a:buClr>
                <a:schemeClr val="tx1"/>
              </a:buClr>
              <a:buSzPts val="1100"/>
              <a:buFont typeface="Arial" panose="020B0604020202020204" pitchFamily="34" charset="0"/>
              <a:buChar char="•"/>
            </a:pPr>
            <a:r>
              <a:rPr lang="ro-RO" sz="1100" dirty="0"/>
              <a:t>Analiza de regresie confirmă existența unor relații robuste și semnificative statistic între dinamica salarială și principalii indicatori ai pieței muncii din Regiunea Centru. Modelul cu efecte fixe oferă evidențe empirice solide pentru </a:t>
            </a:r>
            <a:r>
              <a:rPr lang="ro-RO" sz="1100" b="1" dirty="0"/>
              <a:t>impactul pozitiv al fluxurilor migratoare </a:t>
            </a:r>
            <a:r>
              <a:rPr lang="ro-RO" sz="1100" dirty="0"/>
              <a:t>și </a:t>
            </a:r>
            <a:r>
              <a:rPr lang="ro-RO" sz="1100" b="1" dirty="0"/>
              <a:t>efectul negativ puternic al șomajului asupra nivelului salariilor</a:t>
            </a:r>
            <a:r>
              <a:rPr lang="ro-RO" sz="1100" dirty="0"/>
              <a:t>, contribuind la o înțelegere mai profundă a mecanismelor care guvernează piața muncii regională.</a:t>
            </a:r>
          </a:p>
        </p:txBody>
      </p:sp>
      <p:sp>
        <p:nvSpPr>
          <p:cNvPr id="3" name="Google Shape;8686;p73">
            <a:extLst>
              <a:ext uri="{FF2B5EF4-FFF2-40B4-BE49-F238E27FC236}">
                <a16:creationId xmlns:a16="http://schemas.microsoft.com/office/drawing/2014/main" id="{7F93FB4F-A534-E6BA-8994-D28450AF83AA}"/>
              </a:ext>
            </a:extLst>
          </p:cNvPr>
          <p:cNvSpPr/>
          <p:nvPr/>
        </p:nvSpPr>
        <p:spPr>
          <a:xfrm>
            <a:off x="8186227" y="4590428"/>
            <a:ext cx="532694" cy="373856"/>
          </a:xfrm>
          <a:custGeom>
            <a:avLst/>
            <a:gdLst/>
            <a:ahLst/>
            <a:cxnLst/>
            <a:rect l="l" t="t" r="r" b="b"/>
            <a:pathLst>
              <a:path w="19325" h="14718" extrusionOk="0">
                <a:moveTo>
                  <a:pt x="14192" y="1133"/>
                </a:moveTo>
                <a:cubicBezTo>
                  <a:pt x="14974" y="1133"/>
                  <a:pt x="15520" y="1906"/>
                  <a:pt x="15261" y="2643"/>
                </a:cubicBezTo>
                <a:cubicBezTo>
                  <a:pt x="15131" y="3008"/>
                  <a:pt x="15403" y="3395"/>
                  <a:pt x="15792" y="3398"/>
                </a:cubicBezTo>
                <a:lnTo>
                  <a:pt x="17628" y="3398"/>
                </a:lnTo>
                <a:cubicBezTo>
                  <a:pt x="17939" y="3398"/>
                  <a:pt x="18193" y="3648"/>
                  <a:pt x="18193" y="3962"/>
                </a:cubicBezTo>
                <a:lnTo>
                  <a:pt x="18193" y="10756"/>
                </a:lnTo>
                <a:cubicBezTo>
                  <a:pt x="18193" y="11070"/>
                  <a:pt x="17939" y="11324"/>
                  <a:pt x="17628" y="11324"/>
                </a:cubicBezTo>
                <a:lnTo>
                  <a:pt x="10230" y="11324"/>
                </a:lnTo>
                <a:lnTo>
                  <a:pt x="10230" y="9624"/>
                </a:lnTo>
                <a:cubicBezTo>
                  <a:pt x="11480" y="9624"/>
                  <a:pt x="12492" y="8609"/>
                  <a:pt x="12492" y="7359"/>
                </a:cubicBezTo>
                <a:cubicBezTo>
                  <a:pt x="12492" y="6109"/>
                  <a:pt x="11480" y="5095"/>
                  <a:pt x="10230" y="5095"/>
                </a:cubicBezTo>
                <a:lnTo>
                  <a:pt x="10230" y="3398"/>
                </a:lnTo>
                <a:lnTo>
                  <a:pt x="12592" y="3398"/>
                </a:lnTo>
                <a:cubicBezTo>
                  <a:pt x="12981" y="3395"/>
                  <a:pt x="13253" y="3008"/>
                  <a:pt x="13123" y="2643"/>
                </a:cubicBezTo>
                <a:cubicBezTo>
                  <a:pt x="12863" y="1906"/>
                  <a:pt x="13410" y="1133"/>
                  <a:pt x="14192" y="1133"/>
                </a:cubicBezTo>
                <a:close/>
                <a:moveTo>
                  <a:pt x="9098" y="3398"/>
                </a:moveTo>
                <a:lnTo>
                  <a:pt x="9098" y="5759"/>
                </a:lnTo>
                <a:cubicBezTo>
                  <a:pt x="9098" y="6082"/>
                  <a:pt x="9363" y="6323"/>
                  <a:pt x="9663" y="6323"/>
                </a:cubicBezTo>
                <a:cubicBezTo>
                  <a:pt x="9726" y="6323"/>
                  <a:pt x="9790" y="6313"/>
                  <a:pt x="9853" y="6290"/>
                </a:cubicBezTo>
                <a:cubicBezTo>
                  <a:pt x="9979" y="6247"/>
                  <a:pt x="10105" y="6226"/>
                  <a:pt x="10229" y="6226"/>
                </a:cubicBezTo>
                <a:cubicBezTo>
                  <a:pt x="10828" y="6226"/>
                  <a:pt x="11357" y="6708"/>
                  <a:pt x="11360" y="7353"/>
                </a:cubicBezTo>
                <a:cubicBezTo>
                  <a:pt x="11362" y="8003"/>
                  <a:pt x="10832" y="8493"/>
                  <a:pt x="10229" y="8493"/>
                </a:cubicBezTo>
                <a:cubicBezTo>
                  <a:pt x="10108" y="8493"/>
                  <a:pt x="9985" y="8473"/>
                  <a:pt x="9862" y="8431"/>
                </a:cubicBezTo>
                <a:cubicBezTo>
                  <a:pt x="9829" y="8419"/>
                  <a:pt x="9796" y="8410"/>
                  <a:pt x="9759" y="8404"/>
                </a:cubicBezTo>
                <a:cubicBezTo>
                  <a:pt x="9726" y="8398"/>
                  <a:pt x="9692" y="8395"/>
                  <a:pt x="9659" y="8395"/>
                </a:cubicBezTo>
                <a:cubicBezTo>
                  <a:pt x="9350" y="8395"/>
                  <a:pt x="9090" y="8653"/>
                  <a:pt x="9098" y="8975"/>
                </a:cubicBezTo>
                <a:lnTo>
                  <a:pt x="9098" y="11324"/>
                </a:lnTo>
                <a:lnTo>
                  <a:pt x="6737" y="11324"/>
                </a:lnTo>
                <a:cubicBezTo>
                  <a:pt x="6344" y="11324"/>
                  <a:pt x="6073" y="11710"/>
                  <a:pt x="6202" y="12079"/>
                </a:cubicBezTo>
                <a:cubicBezTo>
                  <a:pt x="6462" y="12813"/>
                  <a:pt x="5916" y="13585"/>
                  <a:pt x="5134" y="13585"/>
                </a:cubicBezTo>
                <a:cubicBezTo>
                  <a:pt x="4352" y="13585"/>
                  <a:pt x="3805" y="12813"/>
                  <a:pt x="4065" y="12079"/>
                </a:cubicBezTo>
                <a:cubicBezTo>
                  <a:pt x="4195" y="11710"/>
                  <a:pt x="3923" y="11324"/>
                  <a:pt x="3533" y="11324"/>
                </a:cubicBezTo>
                <a:lnTo>
                  <a:pt x="1700" y="11324"/>
                </a:lnTo>
                <a:cubicBezTo>
                  <a:pt x="1386" y="11324"/>
                  <a:pt x="1133" y="11070"/>
                  <a:pt x="1133" y="10756"/>
                </a:cubicBezTo>
                <a:lnTo>
                  <a:pt x="1133" y="3962"/>
                </a:lnTo>
                <a:cubicBezTo>
                  <a:pt x="1133" y="3648"/>
                  <a:pt x="1386" y="3398"/>
                  <a:pt x="1700" y="3398"/>
                </a:cubicBezTo>
                <a:lnTo>
                  <a:pt x="2941" y="3398"/>
                </a:lnTo>
                <a:cubicBezTo>
                  <a:pt x="2570" y="4829"/>
                  <a:pt x="3654" y="6227"/>
                  <a:pt x="5134" y="6227"/>
                </a:cubicBezTo>
                <a:cubicBezTo>
                  <a:pt x="6613" y="6227"/>
                  <a:pt x="7697" y="4829"/>
                  <a:pt x="7326" y="3398"/>
                </a:cubicBezTo>
                <a:close/>
                <a:moveTo>
                  <a:pt x="14192" y="1"/>
                </a:moveTo>
                <a:cubicBezTo>
                  <a:pt x="12942" y="1"/>
                  <a:pt x="11927" y="1012"/>
                  <a:pt x="11927" y="2266"/>
                </a:cubicBezTo>
                <a:lnTo>
                  <a:pt x="6399" y="2266"/>
                </a:lnTo>
                <a:cubicBezTo>
                  <a:pt x="5910" y="2266"/>
                  <a:pt x="5650" y="2842"/>
                  <a:pt x="5979" y="3208"/>
                </a:cubicBezTo>
                <a:cubicBezTo>
                  <a:pt x="6631" y="3938"/>
                  <a:pt x="6112" y="5095"/>
                  <a:pt x="5134" y="5095"/>
                </a:cubicBezTo>
                <a:cubicBezTo>
                  <a:pt x="4155" y="5095"/>
                  <a:pt x="3636" y="3938"/>
                  <a:pt x="4291" y="3208"/>
                </a:cubicBezTo>
                <a:cubicBezTo>
                  <a:pt x="4617" y="2842"/>
                  <a:pt x="4358" y="2266"/>
                  <a:pt x="3868" y="2266"/>
                </a:cubicBezTo>
                <a:lnTo>
                  <a:pt x="1700" y="2266"/>
                </a:lnTo>
                <a:cubicBezTo>
                  <a:pt x="761" y="2266"/>
                  <a:pt x="1" y="3023"/>
                  <a:pt x="1" y="3962"/>
                </a:cubicBezTo>
                <a:lnTo>
                  <a:pt x="1" y="10756"/>
                </a:lnTo>
                <a:cubicBezTo>
                  <a:pt x="1" y="11695"/>
                  <a:pt x="761" y="12453"/>
                  <a:pt x="1700" y="12456"/>
                </a:cubicBezTo>
                <a:lnTo>
                  <a:pt x="2869" y="12456"/>
                </a:lnTo>
                <a:cubicBezTo>
                  <a:pt x="2869" y="13706"/>
                  <a:pt x="3884" y="14718"/>
                  <a:pt x="5134" y="14718"/>
                </a:cubicBezTo>
                <a:cubicBezTo>
                  <a:pt x="6384" y="14718"/>
                  <a:pt x="7398" y="13706"/>
                  <a:pt x="7398" y="12456"/>
                </a:cubicBezTo>
                <a:lnTo>
                  <a:pt x="17628" y="12456"/>
                </a:lnTo>
                <a:cubicBezTo>
                  <a:pt x="18564" y="12453"/>
                  <a:pt x="19325" y="11695"/>
                  <a:pt x="19325" y="10756"/>
                </a:cubicBezTo>
                <a:lnTo>
                  <a:pt x="19325" y="3962"/>
                </a:lnTo>
                <a:cubicBezTo>
                  <a:pt x="19325" y="3023"/>
                  <a:pt x="18564" y="2266"/>
                  <a:pt x="17628" y="2266"/>
                </a:cubicBezTo>
                <a:lnTo>
                  <a:pt x="16457" y="2266"/>
                </a:lnTo>
                <a:cubicBezTo>
                  <a:pt x="16457" y="1012"/>
                  <a:pt x="15442" y="1"/>
                  <a:pt x="14192" y="1"/>
                </a:cubicBezTo>
                <a:close/>
              </a:path>
            </a:pathLst>
          </a:custGeom>
          <a:solidFill>
            <a:schemeClr val="tx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Tree>
    <p:extLst>
      <p:ext uri="{BB962C8B-B14F-4D97-AF65-F5344CB8AC3E}">
        <p14:creationId xmlns:p14="http://schemas.microsoft.com/office/powerpoint/2010/main" val="41109180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74">
          <a:extLst>
            <a:ext uri="{FF2B5EF4-FFF2-40B4-BE49-F238E27FC236}">
              <a16:creationId xmlns:a16="http://schemas.microsoft.com/office/drawing/2014/main" id="{45235F92-E058-85D1-98FE-39AC810C5D44}"/>
            </a:ext>
          </a:extLst>
        </p:cNvPr>
        <p:cNvGrpSpPr/>
        <p:nvPr/>
      </p:nvGrpSpPr>
      <p:grpSpPr>
        <a:xfrm>
          <a:off x="0" y="0"/>
          <a:ext cx="0" cy="0"/>
          <a:chOff x="0" y="0"/>
          <a:chExt cx="0" cy="0"/>
        </a:xfrm>
      </p:grpSpPr>
      <p:sp>
        <p:nvSpPr>
          <p:cNvPr id="19" name="CasetăText 18">
            <a:extLst>
              <a:ext uri="{FF2B5EF4-FFF2-40B4-BE49-F238E27FC236}">
                <a16:creationId xmlns:a16="http://schemas.microsoft.com/office/drawing/2014/main" id="{2B3DFA2B-336A-2234-CBF7-01ADDD8B64CC}"/>
              </a:ext>
            </a:extLst>
          </p:cNvPr>
          <p:cNvSpPr txBox="1"/>
          <p:nvPr/>
        </p:nvSpPr>
        <p:spPr>
          <a:xfrm>
            <a:off x="4584763" y="3463970"/>
            <a:ext cx="3748851" cy="482953"/>
          </a:xfrm>
          <a:prstGeom prst="rect">
            <a:avLst/>
          </a:prstGeom>
          <a:noFill/>
        </p:spPr>
        <p:txBody>
          <a:bodyPr wrap="square">
            <a:spAutoFit/>
          </a:bodyPr>
          <a:lstStyle/>
          <a:p>
            <a:pPr marL="304800" marR="0" algn="ctr">
              <a:lnSpc>
                <a:spcPct val="150000"/>
              </a:lnSpc>
              <a:buNone/>
              <a:tabLst>
                <a:tab pos="762000" algn="l"/>
                <a:tab pos="5937885" algn="r"/>
              </a:tabLst>
            </a:pPr>
            <a:r>
              <a:rPr lang="pt-BR" sz="900" i="1" kern="100" dirty="0">
                <a:solidFill>
                  <a:schemeClr val="tx1"/>
                </a:solidFill>
                <a:effectLst/>
                <a:latin typeface="Times New Roman" panose="02020603050405020304" pitchFamily="18" charset="0"/>
                <a:ea typeface="Aptos" panose="020B0004020202020204" pitchFamily="34" charset="0"/>
              </a:rPr>
              <a:t>Figura 1</a:t>
            </a:r>
            <a:r>
              <a:rPr lang="ro-RO" sz="900" i="1" kern="100" dirty="0">
                <a:solidFill>
                  <a:schemeClr val="tx1"/>
                </a:solidFill>
                <a:effectLst/>
                <a:latin typeface="Times New Roman" panose="02020603050405020304" pitchFamily="18" charset="0"/>
                <a:ea typeface="Aptos" panose="020B0004020202020204" pitchFamily="34" charset="0"/>
              </a:rPr>
              <a:t>9</a:t>
            </a:r>
            <a:r>
              <a:rPr lang="pt-BR" sz="900" i="1" kern="100" dirty="0">
                <a:solidFill>
                  <a:schemeClr val="tx1"/>
                </a:solidFill>
                <a:effectLst/>
                <a:latin typeface="Times New Roman" panose="02020603050405020304" pitchFamily="18" charset="0"/>
                <a:ea typeface="Aptos" panose="020B0004020202020204" pitchFamily="34" charset="0"/>
              </a:rPr>
              <a:t>. </a:t>
            </a:r>
            <a:r>
              <a:rPr lang="en-US" sz="900" i="1" kern="100" dirty="0" err="1">
                <a:solidFill>
                  <a:schemeClr val="tx1"/>
                </a:solidFill>
                <a:effectLst/>
                <a:latin typeface="Times New Roman" panose="02020603050405020304" pitchFamily="18" charset="0"/>
                <a:ea typeface="Aptos" panose="020B0004020202020204" pitchFamily="34" charset="0"/>
              </a:rPr>
              <a:t>Procentul</a:t>
            </a:r>
            <a:r>
              <a:rPr lang="en-US" sz="900" i="1" kern="100" dirty="0">
                <a:solidFill>
                  <a:schemeClr val="tx1"/>
                </a:solidFill>
                <a:effectLst/>
                <a:latin typeface="Times New Roman" panose="02020603050405020304" pitchFamily="18" charset="0"/>
                <a:ea typeface="Aptos" panose="020B0004020202020204" pitchFamily="34" charset="0"/>
              </a:rPr>
              <a:t> de </a:t>
            </a:r>
            <a:r>
              <a:rPr lang="en-US" sz="900" i="1" kern="100" dirty="0" err="1">
                <a:solidFill>
                  <a:schemeClr val="tx1"/>
                </a:solidFill>
                <a:effectLst/>
                <a:latin typeface="Times New Roman" panose="02020603050405020304" pitchFamily="18" charset="0"/>
                <a:ea typeface="Aptos" panose="020B0004020202020204" pitchFamily="34" charset="0"/>
              </a:rPr>
              <a:t>salariați</a:t>
            </a:r>
            <a:r>
              <a:rPr lang="en-US" sz="900" i="1" kern="100" dirty="0">
                <a:solidFill>
                  <a:schemeClr val="tx1"/>
                </a:solidFill>
                <a:effectLst/>
                <a:latin typeface="Times New Roman" panose="02020603050405020304" pitchFamily="18" charset="0"/>
                <a:ea typeface="Aptos" panose="020B0004020202020204" pitchFamily="34" charset="0"/>
              </a:rPr>
              <a:t> din </a:t>
            </a:r>
            <a:r>
              <a:rPr lang="en-US" sz="900" i="1" kern="100" dirty="0" err="1">
                <a:solidFill>
                  <a:schemeClr val="tx1"/>
                </a:solidFill>
                <a:effectLst/>
                <a:latin typeface="Times New Roman" panose="02020603050405020304" pitchFamily="18" charset="0"/>
                <a:ea typeface="Aptos" panose="020B0004020202020204" pitchFamily="34" charset="0"/>
              </a:rPr>
              <a:t>sectorul</a:t>
            </a:r>
            <a:r>
              <a:rPr lang="en-US" sz="900" i="1" kern="100" dirty="0">
                <a:solidFill>
                  <a:schemeClr val="tx1"/>
                </a:solidFill>
                <a:effectLst/>
                <a:latin typeface="Times New Roman" panose="02020603050405020304" pitchFamily="18" charset="0"/>
                <a:ea typeface="Aptos" panose="020B0004020202020204" pitchFamily="34" charset="0"/>
              </a:rPr>
              <a:t> public </a:t>
            </a:r>
            <a:r>
              <a:rPr lang="en-US" sz="900" i="1" kern="100" dirty="0" err="1">
                <a:solidFill>
                  <a:schemeClr val="tx1"/>
                </a:solidFill>
                <a:effectLst/>
                <a:latin typeface="Times New Roman" panose="02020603050405020304" pitchFamily="18" charset="0"/>
                <a:ea typeface="Aptos" panose="020B0004020202020204" pitchFamily="34" charset="0"/>
              </a:rPr>
              <a:t>în</a:t>
            </a:r>
            <a:r>
              <a:rPr lang="en-US" sz="900" i="1" kern="100" dirty="0">
                <a:solidFill>
                  <a:schemeClr val="tx1"/>
                </a:solidFill>
                <a:effectLst/>
                <a:latin typeface="Times New Roman" panose="02020603050405020304" pitchFamily="18" charset="0"/>
                <a:ea typeface="Aptos" panose="020B0004020202020204" pitchFamily="34" charset="0"/>
              </a:rPr>
              <a:t> </a:t>
            </a:r>
            <a:r>
              <a:rPr lang="en-US" sz="900" i="1" kern="100" dirty="0" err="1">
                <a:solidFill>
                  <a:schemeClr val="tx1"/>
                </a:solidFill>
                <a:effectLst/>
                <a:latin typeface="Times New Roman" panose="02020603050405020304" pitchFamily="18" charset="0"/>
                <a:ea typeface="Aptos" panose="020B0004020202020204" pitchFamily="34" charset="0"/>
              </a:rPr>
              <a:t>anul</a:t>
            </a:r>
            <a:r>
              <a:rPr lang="en-US" sz="900" i="1" kern="100" dirty="0">
                <a:solidFill>
                  <a:schemeClr val="tx1"/>
                </a:solidFill>
                <a:effectLst/>
                <a:latin typeface="Times New Roman" panose="02020603050405020304" pitchFamily="18" charset="0"/>
                <a:ea typeface="Aptos" panose="020B0004020202020204" pitchFamily="34" charset="0"/>
              </a:rPr>
              <a:t> 2023 </a:t>
            </a:r>
            <a:r>
              <a:rPr lang="en-US" sz="900" i="1" kern="100" dirty="0" err="1">
                <a:solidFill>
                  <a:schemeClr val="tx1"/>
                </a:solidFill>
                <a:effectLst/>
                <a:latin typeface="Times New Roman" panose="02020603050405020304" pitchFamily="18" charset="0"/>
                <a:ea typeface="Aptos" panose="020B0004020202020204" pitchFamily="34" charset="0"/>
              </a:rPr>
              <a:t>pentru</a:t>
            </a:r>
            <a:r>
              <a:rPr lang="en-US" sz="900" i="1" kern="100" dirty="0">
                <a:solidFill>
                  <a:schemeClr val="tx1"/>
                </a:solidFill>
                <a:effectLst/>
                <a:latin typeface="Times New Roman" panose="02020603050405020304" pitchFamily="18" charset="0"/>
                <a:ea typeface="Aptos" panose="020B0004020202020204" pitchFamily="34" charset="0"/>
              </a:rPr>
              <a:t> </a:t>
            </a:r>
            <a:r>
              <a:rPr lang="en-US" sz="900" i="1" kern="100" dirty="0" err="1">
                <a:solidFill>
                  <a:schemeClr val="tx1"/>
                </a:solidFill>
                <a:effectLst/>
                <a:latin typeface="Times New Roman" panose="02020603050405020304" pitchFamily="18" charset="0"/>
                <a:ea typeface="Aptos" panose="020B0004020202020204" pitchFamily="34" charset="0"/>
              </a:rPr>
              <a:t>Regiunea</a:t>
            </a:r>
            <a:r>
              <a:rPr lang="en-US" sz="900" i="1" kern="100" dirty="0">
                <a:solidFill>
                  <a:schemeClr val="tx1"/>
                </a:solidFill>
                <a:effectLst/>
                <a:latin typeface="Times New Roman" panose="02020603050405020304" pitchFamily="18" charset="0"/>
                <a:ea typeface="Aptos" panose="020B0004020202020204" pitchFamily="34" charset="0"/>
              </a:rPr>
              <a:t> </a:t>
            </a:r>
            <a:r>
              <a:rPr lang="en-US" sz="900" i="1" kern="100" dirty="0" err="1">
                <a:solidFill>
                  <a:schemeClr val="tx1"/>
                </a:solidFill>
                <a:effectLst/>
                <a:latin typeface="Times New Roman" panose="02020603050405020304" pitchFamily="18" charset="0"/>
                <a:ea typeface="Aptos" panose="020B0004020202020204" pitchFamily="34" charset="0"/>
              </a:rPr>
              <a:t>Centru</a:t>
            </a:r>
            <a:endParaRPr lang="ro-RO" sz="900" i="1" kern="100" dirty="0">
              <a:solidFill>
                <a:schemeClr val="tx1"/>
              </a:solidFill>
              <a:effectLst/>
              <a:latin typeface="Times New Roman" panose="02020603050405020304" pitchFamily="18" charset="0"/>
              <a:ea typeface="Aptos" panose="020B0004020202020204" pitchFamily="34" charset="0"/>
            </a:endParaRPr>
          </a:p>
        </p:txBody>
      </p:sp>
      <p:sp>
        <p:nvSpPr>
          <p:cNvPr id="7" name="Google Shape;346;p36">
            <a:extLst>
              <a:ext uri="{FF2B5EF4-FFF2-40B4-BE49-F238E27FC236}">
                <a16:creationId xmlns:a16="http://schemas.microsoft.com/office/drawing/2014/main" id="{DF34A417-D890-FB0D-956D-19EF97C71A21}"/>
              </a:ext>
            </a:extLst>
          </p:cNvPr>
          <p:cNvSpPr txBox="1">
            <a:spLocks/>
          </p:cNvSpPr>
          <p:nvPr/>
        </p:nvSpPr>
        <p:spPr>
          <a:xfrm>
            <a:off x="533952" y="619235"/>
            <a:ext cx="3913653" cy="19525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171450" indent="-171450" algn="just">
              <a:buClr>
                <a:schemeClr val="tx1"/>
              </a:buClr>
              <a:buSzPts val="1100"/>
              <a:buFont typeface="Arial" panose="020B0604020202020204" pitchFamily="34" charset="0"/>
              <a:buChar char="•"/>
            </a:pPr>
            <a:r>
              <a:rPr lang="ro-RO" sz="1100" dirty="0"/>
              <a:t>Distribuția forței de muncă între sectorul public și cel privat constituie un indicator fundamental pentru înțelegerea structurii economice și a modelului de dezvoltare al Regiunii Centru.</a:t>
            </a:r>
          </a:p>
          <a:p>
            <a:pPr marL="171450" indent="-171450" algn="just">
              <a:buClr>
                <a:schemeClr val="tx1"/>
              </a:buClr>
              <a:buSzPts val="1100"/>
              <a:buFont typeface="Arial" panose="020B0604020202020204" pitchFamily="34" charset="0"/>
              <a:buChar char="•"/>
            </a:pPr>
            <a:endParaRPr lang="ro-RO" sz="1100" dirty="0"/>
          </a:p>
          <a:p>
            <a:pPr marL="171450" indent="-171450" algn="just">
              <a:buClr>
                <a:schemeClr val="tx1"/>
              </a:buClr>
              <a:buSzPts val="1100"/>
              <a:buFont typeface="Arial" panose="020B0604020202020204" pitchFamily="34" charset="0"/>
              <a:buChar char="•"/>
            </a:pPr>
            <a:r>
              <a:rPr lang="ro-RO" sz="1100" dirty="0"/>
              <a:t>La nivelul întregii regiuni, </a:t>
            </a:r>
            <a:r>
              <a:rPr lang="ro-RO" sz="1100" b="1" dirty="0"/>
              <a:t>sectorul privat </a:t>
            </a:r>
            <a:r>
              <a:rPr lang="ro-RO" sz="1100" dirty="0"/>
              <a:t>domină în mod clar piața muncii, concentrând </a:t>
            </a:r>
            <a:r>
              <a:rPr lang="ro-RO" sz="1100" b="1" dirty="0"/>
              <a:t>peste 559 de mii salariați</a:t>
            </a:r>
            <a:r>
              <a:rPr lang="ro-RO" sz="1100" dirty="0"/>
              <a:t>, ceea ce reprezintă </a:t>
            </a:r>
            <a:r>
              <a:rPr lang="ro-RO" sz="1100" b="1" dirty="0"/>
              <a:t>82.3% din totalul forței de muncă salariate</a:t>
            </a:r>
            <a:r>
              <a:rPr lang="ro-RO" sz="1100" dirty="0"/>
              <a:t>.</a:t>
            </a:r>
          </a:p>
        </p:txBody>
      </p:sp>
      <p:sp>
        <p:nvSpPr>
          <p:cNvPr id="2" name="Google Shape;351;p36">
            <a:extLst>
              <a:ext uri="{FF2B5EF4-FFF2-40B4-BE49-F238E27FC236}">
                <a16:creationId xmlns:a16="http://schemas.microsoft.com/office/drawing/2014/main" id="{88AFFF7C-7817-146E-D847-A57A463E7D70}"/>
              </a:ext>
            </a:extLst>
          </p:cNvPr>
          <p:cNvSpPr txBox="1">
            <a:spLocks noGrp="1"/>
          </p:cNvSpPr>
          <p:nvPr/>
        </p:nvSpPr>
        <p:spPr>
          <a:xfrm>
            <a:off x="409905" y="33967"/>
            <a:ext cx="8247989"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GFS Didot"/>
              <a:buNone/>
              <a:defRPr sz="3000" b="1" i="0" u="none" strike="noStrike" cap="none">
                <a:solidFill>
                  <a:schemeClr val="dk1"/>
                </a:solidFill>
                <a:latin typeface="GFS Didot"/>
                <a:ea typeface="GFS Didot"/>
                <a:cs typeface="GFS Didot"/>
                <a:sym typeface="GFS Didot"/>
              </a:defRPr>
            </a:lvl1pPr>
            <a:lvl2pPr marR="0" lvl="1"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2pPr>
            <a:lvl3pPr marR="0" lvl="2"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3pPr>
            <a:lvl4pPr marR="0" lvl="3"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4pPr>
            <a:lvl5pPr marR="0" lvl="4"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5pPr>
            <a:lvl6pPr marR="0" lvl="5"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6pPr>
            <a:lvl7pPr marR="0" lvl="6"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7pPr>
            <a:lvl8pPr marR="0" lvl="7"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8pPr>
            <a:lvl9pPr marR="0" lvl="8"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9pPr>
          </a:lstStyle>
          <a:p>
            <a:r>
              <a:rPr lang="pt-BR" sz="2200" dirty="0">
                <a:latin typeface="+mj-lt"/>
              </a:rPr>
              <a:t>O imagine asupra sectorului public și sectorului privat</a:t>
            </a:r>
            <a:endParaRPr lang="ro-RO" sz="2200" dirty="0">
              <a:latin typeface="+mj-lt"/>
            </a:endParaRPr>
          </a:p>
        </p:txBody>
      </p:sp>
      <p:pic>
        <p:nvPicPr>
          <p:cNvPr id="3" name="Imagine 2">
            <a:extLst>
              <a:ext uri="{FF2B5EF4-FFF2-40B4-BE49-F238E27FC236}">
                <a16:creationId xmlns:a16="http://schemas.microsoft.com/office/drawing/2014/main" id="{2F2851F3-8839-4321-9FDB-09EA07916F5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95923" y="619235"/>
            <a:ext cx="3913653" cy="2884361"/>
          </a:xfrm>
          <a:prstGeom prst="rect">
            <a:avLst/>
          </a:prstGeom>
          <a:ln>
            <a:noFill/>
          </a:ln>
          <a:effectLst>
            <a:outerShdw blurRad="292100" dist="139700" dir="2700000" algn="tl" rotWithShape="0">
              <a:srgbClr val="333333">
                <a:alpha val="65000"/>
              </a:srgbClr>
            </a:outerShdw>
          </a:effectLst>
        </p:spPr>
      </p:pic>
      <p:sp>
        <p:nvSpPr>
          <p:cNvPr id="6" name="Google Shape;346;p36">
            <a:extLst>
              <a:ext uri="{FF2B5EF4-FFF2-40B4-BE49-F238E27FC236}">
                <a16:creationId xmlns:a16="http://schemas.microsoft.com/office/drawing/2014/main" id="{44B03E65-0CA5-B7FA-AAD6-72A86F3DE62C}"/>
              </a:ext>
            </a:extLst>
          </p:cNvPr>
          <p:cNvSpPr txBox="1">
            <a:spLocks/>
          </p:cNvSpPr>
          <p:nvPr/>
        </p:nvSpPr>
        <p:spPr>
          <a:xfrm>
            <a:off x="671110" y="2424223"/>
            <a:ext cx="3776495" cy="12812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171450" indent="-171450" algn="just">
              <a:buClr>
                <a:schemeClr val="tx1"/>
              </a:buClr>
              <a:buSzPts val="1100"/>
              <a:buFont typeface="Arial" panose="020B0604020202020204" pitchFamily="34" charset="0"/>
              <a:buChar char="•"/>
            </a:pPr>
            <a:endParaRPr lang="ro-RO" sz="1100" dirty="0"/>
          </a:p>
          <a:p>
            <a:pPr marL="171450" indent="-171450" algn="just">
              <a:buClr>
                <a:schemeClr val="tx1"/>
              </a:buClr>
              <a:buSzPts val="1100"/>
              <a:buFont typeface="Arial" panose="020B0604020202020204" pitchFamily="34" charset="0"/>
              <a:buChar char="•"/>
            </a:pPr>
            <a:r>
              <a:rPr lang="ro-RO" sz="1100" b="1" dirty="0"/>
              <a:t>Sectorul public </a:t>
            </a:r>
            <a:r>
              <a:rPr lang="ro-RO" sz="1100" dirty="0"/>
              <a:t>angajează nu mai puțin de </a:t>
            </a:r>
            <a:r>
              <a:rPr lang="ro-RO" sz="1100" b="1" dirty="0"/>
              <a:t>120 de mii de salariați</a:t>
            </a:r>
            <a:r>
              <a:rPr lang="ro-RO" sz="1100" dirty="0"/>
              <a:t>, reprezentând </a:t>
            </a:r>
            <a:r>
              <a:rPr lang="ro-RO" sz="1100" b="1" dirty="0"/>
              <a:t>17.7% din total</a:t>
            </a:r>
            <a:r>
              <a:rPr lang="ro-RO" sz="1100" dirty="0"/>
              <a:t>, o proporție care se situează într-o zonă echilibrată, suficientă pentru asigurarea serviciilor publice esențiale, dar fără a genera distorsiuni majore pe piața muncii.</a:t>
            </a:r>
          </a:p>
        </p:txBody>
      </p:sp>
      <p:sp>
        <p:nvSpPr>
          <p:cNvPr id="8" name="Google Shape;346;p36">
            <a:extLst>
              <a:ext uri="{FF2B5EF4-FFF2-40B4-BE49-F238E27FC236}">
                <a16:creationId xmlns:a16="http://schemas.microsoft.com/office/drawing/2014/main" id="{266F4191-073F-38D6-408F-7BE10D4209AC}"/>
              </a:ext>
            </a:extLst>
          </p:cNvPr>
          <p:cNvSpPr txBox="1">
            <a:spLocks/>
          </p:cNvSpPr>
          <p:nvPr/>
        </p:nvSpPr>
        <p:spPr>
          <a:xfrm>
            <a:off x="1188468" y="3757089"/>
            <a:ext cx="6892275" cy="13524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171450" indent="-171450" algn="just">
              <a:buClr>
                <a:schemeClr val="tx1"/>
              </a:buClr>
              <a:buSzPts val="1100"/>
              <a:buFont typeface="Arial" panose="020B0604020202020204" pitchFamily="34" charset="0"/>
              <a:buChar char="•"/>
            </a:pPr>
            <a:endParaRPr lang="ro-RO" sz="1100" dirty="0"/>
          </a:p>
          <a:p>
            <a:pPr marL="171450" indent="-171450" algn="just">
              <a:buClr>
                <a:schemeClr val="tx1"/>
              </a:buClr>
              <a:buSzPts val="1100"/>
              <a:buFont typeface="Arial" panose="020B0604020202020204" pitchFamily="34" charset="0"/>
              <a:buChar char="•"/>
            </a:pPr>
            <a:r>
              <a:rPr lang="ro-RO" sz="1100" b="1" dirty="0"/>
              <a:t>Brașov și Sibiu</a:t>
            </a:r>
            <a:r>
              <a:rPr lang="ro-RO" sz="1100" dirty="0"/>
              <a:t> se detașează ca liderii regionali ai economiei private, ambele județe înregistrând proporții identice de </a:t>
            </a:r>
            <a:r>
              <a:rPr lang="ro-RO" sz="1100" b="1" dirty="0"/>
              <a:t>14.7% salariați publici și 85.3% salariați privați</a:t>
            </a:r>
            <a:r>
              <a:rPr lang="ro-RO" sz="1100" dirty="0"/>
              <a:t>. </a:t>
            </a:r>
          </a:p>
          <a:p>
            <a:pPr marL="171450" indent="-171450" algn="just">
              <a:buClr>
                <a:schemeClr val="tx1"/>
              </a:buClr>
              <a:buSzPts val="1100"/>
              <a:buFont typeface="Arial" panose="020B0604020202020204" pitchFamily="34" charset="0"/>
              <a:buChar char="•"/>
            </a:pPr>
            <a:endParaRPr lang="ro-RO" sz="1100" dirty="0"/>
          </a:p>
          <a:p>
            <a:pPr marL="171450" indent="-171450" algn="just">
              <a:buClr>
                <a:schemeClr val="tx1"/>
              </a:buClr>
              <a:buSzPts val="1100"/>
              <a:buFont typeface="Arial" panose="020B0604020202020204" pitchFamily="34" charset="0"/>
              <a:buChar char="•"/>
            </a:pPr>
            <a:r>
              <a:rPr lang="ro-RO" sz="1100" b="1" dirty="0"/>
              <a:t>Harghita</a:t>
            </a:r>
            <a:r>
              <a:rPr lang="ro-RO" sz="1100" dirty="0"/>
              <a:t> înregistrează </a:t>
            </a:r>
            <a:r>
              <a:rPr lang="ro-RO" sz="1100" b="1" dirty="0"/>
              <a:t>cea mai ridicată proporție de salariați publici din regiune</a:t>
            </a:r>
            <a:r>
              <a:rPr lang="ro-RO" sz="1100" dirty="0"/>
              <a:t>, cu </a:t>
            </a:r>
            <a:r>
              <a:rPr lang="ro-RO" sz="1100" b="1" dirty="0"/>
              <a:t>22.0%</a:t>
            </a:r>
            <a:r>
              <a:rPr lang="ro-RO" sz="1100" dirty="0"/>
              <a:t>, o cifră care semnalează o dependență relativ mai mare de sectorul public pentru echilibrul pieței muncii locale</a:t>
            </a:r>
          </a:p>
        </p:txBody>
      </p:sp>
      <p:grpSp>
        <p:nvGrpSpPr>
          <p:cNvPr id="4" name="Google Shape;9077;p75">
            <a:extLst>
              <a:ext uri="{FF2B5EF4-FFF2-40B4-BE49-F238E27FC236}">
                <a16:creationId xmlns:a16="http://schemas.microsoft.com/office/drawing/2014/main" id="{7002F2BB-F5C5-85A9-8635-5F85DD2F6F97}"/>
              </a:ext>
            </a:extLst>
          </p:cNvPr>
          <p:cNvGrpSpPr/>
          <p:nvPr/>
        </p:nvGrpSpPr>
        <p:grpSpPr>
          <a:xfrm>
            <a:off x="8191510" y="4584848"/>
            <a:ext cx="466384" cy="431324"/>
            <a:chOff x="-65131525" y="2281350"/>
            <a:chExt cx="316650" cy="316650"/>
          </a:xfrm>
          <a:solidFill>
            <a:schemeClr val="tx2">
              <a:lumMod val="50000"/>
            </a:schemeClr>
          </a:solidFill>
        </p:grpSpPr>
        <p:sp>
          <p:nvSpPr>
            <p:cNvPr id="5" name="Google Shape;9078;p75">
              <a:extLst>
                <a:ext uri="{FF2B5EF4-FFF2-40B4-BE49-F238E27FC236}">
                  <a16:creationId xmlns:a16="http://schemas.microsoft.com/office/drawing/2014/main" id="{52A5BEBC-D954-5B84-966C-EAB5F7761C3B}"/>
                </a:ext>
              </a:extLst>
            </p:cNvPr>
            <p:cNvSpPr/>
            <p:nvPr/>
          </p:nvSpPr>
          <p:spPr>
            <a:xfrm>
              <a:off x="-65131525" y="2322300"/>
              <a:ext cx="275675" cy="275700"/>
            </a:xfrm>
            <a:custGeom>
              <a:avLst/>
              <a:gdLst/>
              <a:ahLst/>
              <a:cxnLst/>
              <a:rect l="l" t="t" r="r" b="b"/>
              <a:pathLst>
                <a:path w="11027" h="11028" extrusionOk="0">
                  <a:moveTo>
                    <a:pt x="5073" y="820"/>
                  </a:moveTo>
                  <a:lnTo>
                    <a:pt x="5073" y="5514"/>
                  </a:lnTo>
                  <a:cubicBezTo>
                    <a:pt x="5073" y="5766"/>
                    <a:pt x="5262" y="5923"/>
                    <a:pt x="5482" y="5923"/>
                  </a:cubicBezTo>
                  <a:lnTo>
                    <a:pt x="10145" y="5923"/>
                  </a:lnTo>
                  <a:cubicBezTo>
                    <a:pt x="9956" y="8318"/>
                    <a:pt x="7940" y="10208"/>
                    <a:pt x="5482" y="10208"/>
                  </a:cubicBezTo>
                  <a:cubicBezTo>
                    <a:pt x="2867" y="10208"/>
                    <a:pt x="788" y="8129"/>
                    <a:pt x="788" y="5514"/>
                  </a:cubicBezTo>
                  <a:cubicBezTo>
                    <a:pt x="788" y="3088"/>
                    <a:pt x="2678" y="1072"/>
                    <a:pt x="5073" y="820"/>
                  </a:cubicBezTo>
                  <a:close/>
                  <a:moveTo>
                    <a:pt x="5514" y="0"/>
                  </a:moveTo>
                  <a:cubicBezTo>
                    <a:pt x="2458" y="0"/>
                    <a:pt x="0" y="2489"/>
                    <a:pt x="0" y="5514"/>
                  </a:cubicBezTo>
                  <a:cubicBezTo>
                    <a:pt x="0" y="8538"/>
                    <a:pt x="2458" y="11027"/>
                    <a:pt x="5514" y="11027"/>
                  </a:cubicBezTo>
                  <a:cubicBezTo>
                    <a:pt x="8538" y="11027"/>
                    <a:pt x="11027" y="8538"/>
                    <a:pt x="11027" y="5514"/>
                  </a:cubicBezTo>
                  <a:cubicBezTo>
                    <a:pt x="11027" y="5293"/>
                    <a:pt x="10807" y="5104"/>
                    <a:pt x="10618" y="5104"/>
                  </a:cubicBezTo>
                  <a:lnTo>
                    <a:pt x="5923" y="5104"/>
                  </a:lnTo>
                  <a:lnTo>
                    <a:pt x="5923" y="410"/>
                  </a:lnTo>
                  <a:cubicBezTo>
                    <a:pt x="5892" y="158"/>
                    <a:pt x="5734" y="0"/>
                    <a:pt x="551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079;p75">
              <a:extLst>
                <a:ext uri="{FF2B5EF4-FFF2-40B4-BE49-F238E27FC236}">
                  <a16:creationId xmlns:a16="http://schemas.microsoft.com/office/drawing/2014/main" id="{E8D4F8C9-92E3-DCB8-0094-51C67F378ED2}"/>
                </a:ext>
              </a:extLst>
            </p:cNvPr>
            <p:cNvSpPr/>
            <p:nvPr/>
          </p:nvSpPr>
          <p:spPr>
            <a:xfrm>
              <a:off x="-64963775" y="2281350"/>
              <a:ext cx="148900" cy="148875"/>
            </a:xfrm>
            <a:custGeom>
              <a:avLst/>
              <a:gdLst/>
              <a:ahLst/>
              <a:cxnLst/>
              <a:rect l="l" t="t" r="r" b="b"/>
              <a:pathLst>
                <a:path w="5956" h="5955" extrusionOk="0">
                  <a:moveTo>
                    <a:pt x="852" y="819"/>
                  </a:moveTo>
                  <a:cubicBezTo>
                    <a:pt x="3088" y="1008"/>
                    <a:pt x="4884" y="2836"/>
                    <a:pt x="5105" y="5073"/>
                  </a:cubicBezTo>
                  <a:lnTo>
                    <a:pt x="852" y="5073"/>
                  </a:lnTo>
                  <a:lnTo>
                    <a:pt x="852" y="819"/>
                  </a:lnTo>
                  <a:close/>
                  <a:moveTo>
                    <a:pt x="442" y="0"/>
                  </a:moveTo>
                  <a:cubicBezTo>
                    <a:pt x="221" y="0"/>
                    <a:pt x="1" y="189"/>
                    <a:pt x="1" y="441"/>
                  </a:cubicBezTo>
                  <a:lnTo>
                    <a:pt x="1" y="5514"/>
                  </a:lnTo>
                  <a:cubicBezTo>
                    <a:pt x="1" y="5734"/>
                    <a:pt x="221" y="5955"/>
                    <a:pt x="442" y="5955"/>
                  </a:cubicBezTo>
                  <a:lnTo>
                    <a:pt x="5514" y="5955"/>
                  </a:lnTo>
                  <a:cubicBezTo>
                    <a:pt x="5766" y="5955"/>
                    <a:pt x="5955" y="5734"/>
                    <a:pt x="5955" y="5514"/>
                  </a:cubicBezTo>
                  <a:cubicBezTo>
                    <a:pt x="5955" y="2426"/>
                    <a:pt x="3466" y="0"/>
                    <a:pt x="44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758003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765800" y="1264500"/>
            <a:ext cx="5612400" cy="261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o-RO" dirty="0">
                <a:latin typeface="+mj-lt"/>
              </a:rPr>
              <a:t>Concluzii</a:t>
            </a:r>
            <a:endParaRPr dirty="0">
              <a:latin typeface="+mj-lt"/>
            </a:endParaRPr>
          </a:p>
        </p:txBody>
      </p:sp>
      <p:sp>
        <p:nvSpPr>
          <p:cNvPr id="405" name="Google Shape;405;p42"/>
          <p:cNvSpPr/>
          <p:nvPr/>
        </p:nvSpPr>
        <p:spPr>
          <a:xfrm>
            <a:off x="126725" y="2830913"/>
            <a:ext cx="1173000" cy="11730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2"/>
          <p:cNvSpPr/>
          <p:nvPr/>
        </p:nvSpPr>
        <p:spPr>
          <a:xfrm>
            <a:off x="-1523137" y="4133625"/>
            <a:ext cx="4472700" cy="2105100"/>
          </a:xfrm>
          <a:prstGeom prst="roundRect">
            <a:avLst>
              <a:gd name="adj" fmla="val 22141"/>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2"/>
          <p:cNvSpPr/>
          <p:nvPr/>
        </p:nvSpPr>
        <p:spPr>
          <a:xfrm>
            <a:off x="0" y="-44625"/>
            <a:ext cx="750300" cy="7503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2"/>
          <p:cNvSpPr/>
          <p:nvPr/>
        </p:nvSpPr>
        <p:spPr>
          <a:xfrm flipH="1">
            <a:off x="7844275" y="2885309"/>
            <a:ext cx="1173000" cy="11730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2"/>
          <p:cNvSpPr/>
          <p:nvPr/>
        </p:nvSpPr>
        <p:spPr>
          <a:xfrm flipH="1">
            <a:off x="6655613" y="4428925"/>
            <a:ext cx="4472700" cy="2105100"/>
          </a:xfrm>
          <a:prstGeom prst="roundRect">
            <a:avLst>
              <a:gd name="adj" fmla="val 22141"/>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2"/>
          <p:cNvSpPr/>
          <p:nvPr/>
        </p:nvSpPr>
        <p:spPr>
          <a:xfrm flipH="1">
            <a:off x="8393675" y="0"/>
            <a:ext cx="750300" cy="7503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8569;p73">
            <a:extLst>
              <a:ext uri="{FF2B5EF4-FFF2-40B4-BE49-F238E27FC236}">
                <a16:creationId xmlns:a16="http://schemas.microsoft.com/office/drawing/2014/main" id="{FB721AD4-C284-F5B0-B017-9A78AB1CF5AB}"/>
              </a:ext>
            </a:extLst>
          </p:cNvPr>
          <p:cNvSpPr/>
          <p:nvPr/>
        </p:nvSpPr>
        <p:spPr>
          <a:xfrm>
            <a:off x="8161230" y="3236382"/>
            <a:ext cx="464890" cy="451311"/>
          </a:xfrm>
          <a:custGeom>
            <a:avLst/>
            <a:gdLst/>
            <a:ahLst/>
            <a:cxnLst/>
            <a:rect l="l" t="t" r="r" b="b"/>
            <a:pathLst>
              <a:path w="19516" h="19326" extrusionOk="0">
                <a:moveTo>
                  <a:pt x="15929" y="1934"/>
                </a:moveTo>
                <a:lnTo>
                  <a:pt x="15929" y="2834"/>
                </a:lnTo>
                <a:cubicBezTo>
                  <a:pt x="15929" y="3145"/>
                  <a:pt x="16182" y="3398"/>
                  <a:pt x="16496" y="3398"/>
                </a:cubicBezTo>
                <a:lnTo>
                  <a:pt x="17393" y="3398"/>
                </a:lnTo>
                <a:lnTo>
                  <a:pt x="16261" y="4531"/>
                </a:lnTo>
                <a:lnTo>
                  <a:pt x="14796" y="4531"/>
                </a:lnTo>
                <a:lnTo>
                  <a:pt x="14796" y="3066"/>
                </a:lnTo>
                <a:lnTo>
                  <a:pt x="15929" y="1934"/>
                </a:lnTo>
                <a:close/>
                <a:moveTo>
                  <a:pt x="9663" y="7927"/>
                </a:moveTo>
                <a:cubicBezTo>
                  <a:pt x="9926" y="7927"/>
                  <a:pt x="10183" y="7991"/>
                  <a:pt x="10418" y="8109"/>
                </a:cubicBezTo>
                <a:lnTo>
                  <a:pt x="9262" y="9262"/>
                </a:lnTo>
                <a:cubicBezTo>
                  <a:pt x="9041" y="9485"/>
                  <a:pt x="9041" y="9842"/>
                  <a:pt x="9262" y="10065"/>
                </a:cubicBezTo>
                <a:cubicBezTo>
                  <a:pt x="9372" y="10175"/>
                  <a:pt x="9517" y="10231"/>
                  <a:pt x="9662" y="10231"/>
                </a:cubicBezTo>
                <a:cubicBezTo>
                  <a:pt x="9807" y="10231"/>
                  <a:pt x="9952" y="10175"/>
                  <a:pt x="10062" y="10065"/>
                </a:cubicBezTo>
                <a:lnTo>
                  <a:pt x="11218" y="8909"/>
                </a:lnTo>
                <a:cubicBezTo>
                  <a:pt x="11336" y="9141"/>
                  <a:pt x="11399" y="9401"/>
                  <a:pt x="11399" y="9664"/>
                </a:cubicBezTo>
                <a:cubicBezTo>
                  <a:pt x="11399" y="10585"/>
                  <a:pt x="10605" y="11364"/>
                  <a:pt x="9663" y="11364"/>
                </a:cubicBezTo>
                <a:cubicBezTo>
                  <a:pt x="8721" y="11364"/>
                  <a:pt x="7927" y="10585"/>
                  <a:pt x="7927" y="9664"/>
                </a:cubicBezTo>
                <a:cubicBezTo>
                  <a:pt x="7927" y="8722"/>
                  <a:pt x="8721" y="7927"/>
                  <a:pt x="9663" y="7927"/>
                </a:cubicBezTo>
                <a:close/>
                <a:moveTo>
                  <a:pt x="9663" y="5663"/>
                </a:moveTo>
                <a:cubicBezTo>
                  <a:pt x="10527" y="5666"/>
                  <a:pt x="11363" y="5953"/>
                  <a:pt x="12049" y="6478"/>
                </a:cubicBezTo>
                <a:lnTo>
                  <a:pt x="11242" y="7287"/>
                </a:lnTo>
                <a:cubicBezTo>
                  <a:pt x="10777" y="6967"/>
                  <a:pt x="10228" y="6798"/>
                  <a:pt x="9663" y="6795"/>
                </a:cubicBezTo>
                <a:cubicBezTo>
                  <a:pt x="8108" y="6795"/>
                  <a:pt x="6795" y="8109"/>
                  <a:pt x="6795" y="9664"/>
                </a:cubicBezTo>
                <a:cubicBezTo>
                  <a:pt x="6795" y="10422"/>
                  <a:pt x="7103" y="11143"/>
                  <a:pt x="7649" y="11669"/>
                </a:cubicBezTo>
                <a:cubicBezTo>
                  <a:pt x="8208" y="12220"/>
                  <a:pt x="8935" y="12495"/>
                  <a:pt x="9663" y="12495"/>
                </a:cubicBezTo>
                <a:cubicBezTo>
                  <a:pt x="10391" y="12495"/>
                  <a:pt x="11119" y="12220"/>
                  <a:pt x="11677" y="11669"/>
                </a:cubicBezTo>
                <a:cubicBezTo>
                  <a:pt x="12224" y="11143"/>
                  <a:pt x="12532" y="10422"/>
                  <a:pt x="12532" y="9664"/>
                </a:cubicBezTo>
                <a:cubicBezTo>
                  <a:pt x="12529" y="9099"/>
                  <a:pt x="12360" y="8549"/>
                  <a:pt x="12043" y="8084"/>
                </a:cubicBezTo>
                <a:lnTo>
                  <a:pt x="12849" y="7278"/>
                </a:lnTo>
                <a:cubicBezTo>
                  <a:pt x="13374" y="7964"/>
                  <a:pt x="13661" y="8800"/>
                  <a:pt x="13664" y="9664"/>
                </a:cubicBezTo>
                <a:cubicBezTo>
                  <a:pt x="13664" y="11850"/>
                  <a:pt x="11870" y="13628"/>
                  <a:pt x="9663" y="13628"/>
                </a:cubicBezTo>
                <a:cubicBezTo>
                  <a:pt x="7456" y="13628"/>
                  <a:pt x="5662" y="11850"/>
                  <a:pt x="5662" y="9664"/>
                </a:cubicBezTo>
                <a:cubicBezTo>
                  <a:pt x="5662" y="7496"/>
                  <a:pt x="7495" y="5663"/>
                  <a:pt x="9663" y="5663"/>
                </a:cubicBezTo>
                <a:close/>
                <a:moveTo>
                  <a:pt x="9676" y="3398"/>
                </a:moveTo>
                <a:cubicBezTo>
                  <a:pt x="11130" y="3398"/>
                  <a:pt x="12541" y="3902"/>
                  <a:pt x="13664" y="4826"/>
                </a:cubicBezTo>
                <a:lnTo>
                  <a:pt x="13664" y="4863"/>
                </a:lnTo>
                <a:lnTo>
                  <a:pt x="12861" y="5663"/>
                </a:lnTo>
                <a:cubicBezTo>
                  <a:pt x="11911" y="4901"/>
                  <a:pt x="10770" y="4528"/>
                  <a:pt x="9634" y="4528"/>
                </a:cubicBezTo>
                <a:cubicBezTo>
                  <a:pt x="8214" y="4528"/>
                  <a:pt x="6803" y="5111"/>
                  <a:pt x="5786" y="6246"/>
                </a:cubicBezTo>
                <a:cubicBezTo>
                  <a:pt x="3959" y="8287"/>
                  <a:pt x="4047" y="11403"/>
                  <a:pt x="5985" y="13341"/>
                </a:cubicBezTo>
                <a:cubicBezTo>
                  <a:pt x="6991" y="14346"/>
                  <a:pt x="8313" y="14852"/>
                  <a:pt x="9638" y="14852"/>
                </a:cubicBezTo>
                <a:cubicBezTo>
                  <a:pt x="10866" y="14852"/>
                  <a:pt x="12096" y="14417"/>
                  <a:pt x="13078" y="13538"/>
                </a:cubicBezTo>
                <a:cubicBezTo>
                  <a:pt x="15119" y="11711"/>
                  <a:pt x="15376" y="8604"/>
                  <a:pt x="13664" y="6463"/>
                </a:cubicBezTo>
                <a:lnTo>
                  <a:pt x="14464" y="5663"/>
                </a:lnTo>
                <a:lnTo>
                  <a:pt x="14503" y="5663"/>
                </a:lnTo>
                <a:cubicBezTo>
                  <a:pt x="15430" y="6789"/>
                  <a:pt x="15935" y="8205"/>
                  <a:pt x="15929" y="9664"/>
                </a:cubicBezTo>
                <a:cubicBezTo>
                  <a:pt x="15929" y="13100"/>
                  <a:pt x="13117" y="15893"/>
                  <a:pt x="9663" y="15893"/>
                </a:cubicBezTo>
                <a:cubicBezTo>
                  <a:pt x="6209" y="15893"/>
                  <a:pt x="3398" y="13100"/>
                  <a:pt x="3398" y="9664"/>
                </a:cubicBezTo>
                <a:cubicBezTo>
                  <a:pt x="3398" y="6209"/>
                  <a:pt x="6209" y="3398"/>
                  <a:pt x="9663" y="3398"/>
                </a:cubicBezTo>
                <a:cubicBezTo>
                  <a:pt x="9668" y="3398"/>
                  <a:pt x="9672" y="3398"/>
                  <a:pt x="9676" y="3398"/>
                </a:cubicBezTo>
                <a:close/>
                <a:moveTo>
                  <a:pt x="9663" y="1134"/>
                </a:moveTo>
                <a:cubicBezTo>
                  <a:pt x="11176" y="1134"/>
                  <a:pt x="12661" y="1532"/>
                  <a:pt x="13975" y="2287"/>
                </a:cubicBezTo>
                <a:lnTo>
                  <a:pt x="13830" y="2432"/>
                </a:lnTo>
                <a:cubicBezTo>
                  <a:pt x="13724" y="2538"/>
                  <a:pt x="13664" y="2683"/>
                  <a:pt x="13664" y="2834"/>
                </a:cubicBezTo>
                <a:lnTo>
                  <a:pt x="13664" y="3428"/>
                </a:lnTo>
                <a:cubicBezTo>
                  <a:pt x="12473" y="2670"/>
                  <a:pt x="11090" y="2266"/>
                  <a:pt x="9679" y="2266"/>
                </a:cubicBezTo>
                <a:cubicBezTo>
                  <a:pt x="9674" y="2266"/>
                  <a:pt x="9668" y="2266"/>
                  <a:pt x="9663" y="2266"/>
                </a:cubicBezTo>
                <a:cubicBezTo>
                  <a:pt x="7701" y="2266"/>
                  <a:pt x="5847" y="3039"/>
                  <a:pt x="4443" y="4443"/>
                </a:cubicBezTo>
                <a:cubicBezTo>
                  <a:pt x="3039" y="5847"/>
                  <a:pt x="2266" y="7701"/>
                  <a:pt x="2266" y="9664"/>
                </a:cubicBezTo>
                <a:cubicBezTo>
                  <a:pt x="2266" y="11626"/>
                  <a:pt x="3039" y="13474"/>
                  <a:pt x="4443" y="14866"/>
                </a:cubicBezTo>
                <a:cubicBezTo>
                  <a:pt x="5886" y="16305"/>
                  <a:pt x="7775" y="17024"/>
                  <a:pt x="9663" y="17024"/>
                </a:cubicBezTo>
                <a:cubicBezTo>
                  <a:pt x="11552" y="17024"/>
                  <a:pt x="13441" y="16305"/>
                  <a:pt x="14884" y="14866"/>
                </a:cubicBezTo>
                <a:cubicBezTo>
                  <a:pt x="16288" y="13474"/>
                  <a:pt x="17061" y="11626"/>
                  <a:pt x="17061" y="9664"/>
                </a:cubicBezTo>
                <a:cubicBezTo>
                  <a:pt x="17064" y="8248"/>
                  <a:pt x="16659" y="6859"/>
                  <a:pt x="15898" y="5663"/>
                </a:cubicBezTo>
                <a:lnTo>
                  <a:pt x="16496" y="5663"/>
                </a:lnTo>
                <a:cubicBezTo>
                  <a:pt x="16644" y="5663"/>
                  <a:pt x="16789" y="5602"/>
                  <a:pt x="16895" y="5497"/>
                </a:cubicBezTo>
                <a:lnTo>
                  <a:pt x="17040" y="5352"/>
                </a:lnTo>
                <a:cubicBezTo>
                  <a:pt x="17795" y="6665"/>
                  <a:pt x="18193" y="8151"/>
                  <a:pt x="18193" y="9664"/>
                </a:cubicBezTo>
                <a:cubicBezTo>
                  <a:pt x="18193" y="14368"/>
                  <a:pt x="14367" y="18194"/>
                  <a:pt x="9663" y="18194"/>
                </a:cubicBezTo>
                <a:cubicBezTo>
                  <a:pt x="4959" y="18194"/>
                  <a:pt x="1133" y="14368"/>
                  <a:pt x="1133" y="9664"/>
                </a:cubicBezTo>
                <a:cubicBezTo>
                  <a:pt x="1133" y="4959"/>
                  <a:pt x="4959" y="1134"/>
                  <a:pt x="9663" y="1134"/>
                </a:cubicBezTo>
                <a:close/>
                <a:moveTo>
                  <a:pt x="16491" y="0"/>
                </a:moveTo>
                <a:cubicBezTo>
                  <a:pt x="16352" y="0"/>
                  <a:pt x="16210" y="52"/>
                  <a:pt x="16095" y="167"/>
                </a:cubicBezTo>
                <a:lnTo>
                  <a:pt x="14799" y="1463"/>
                </a:lnTo>
                <a:cubicBezTo>
                  <a:pt x="13256" y="509"/>
                  <a:pt x="11478" y="4"/>
                  <a:pt x="9663" y="1"/>
                </a:cubicBezTo>
                <a:cubicBezTo>
                  <a:pt x="7094" y="1"/>
                  <a:pt x="4669" y="1010"/>
                  <a:pt x="2839" y="2840"/>
                </a:cubicBezTo>
                <a:cubicBezTo>
                  <a:pt x="1009" y="4669"/>
                  <a:pt x="1" y="7094"/>
                  <a:pt x="1" y="9664"/>
                </a:cubicBezTo>
                <a:cubicBezTo>
                  <a:pt x="1" y="12233"/>
                  <a:pt x="1009" y="14658"/>
                  <a:pt x="2839" y="16488"/>
                </a:cubicBezTo>
                <a:cubicBezTo>
                  <a:pt x="4669" y="18317"/>
                  <a:pt x="7094" y="19326"/>
                  <a:pt x="9663" y="19326"/>
                </a:cubicBezTo>
                <a:cubicBezTo>
                  <a:pt x="12233" y="19326"/>
                  <a:pt x="14657" y="18317"/>
                  <a:pt x="16487" y="16488"/>
                </a:cubicBezTo>
                <a:cubicBezTo>
                  <a:pt x="18317" y="14658"/>
                  <a:pt x="19325" y="12233"/>
                  <a:pt x="19325" y="9664"/>
                </a:cubicBezTo>
                <a:cubicBezTo>
                  <a:pt x="19322" y="7849"/>
                  <a:pt x="18818" y="6070"/>
                  <a:pt x="17864" y="4528"/>
                </a:cubicBezTo>
                <a:lnTo>
                  <a:pt x="19159" y="3232"/>
                </a:lnTo>
                <a:cubicBezTo>
                  <a:pt x="19516" y="2876"/>
                  <a:pt x="19265" y="2266"/>
                  <a:pt x="18761" y="2266"/>
                </a:cubicBezTo>
                <a:lnTo>
                  <a:pt x="17061" y="2266"/>
                </a:lnTo>
                <a:lnTo>
                  <a:pt x="17061" y="569"/>
                </a:lnTo>
                <a:cubicBezTo>
                  <a:pt x="17061" y="226"/>
                  <a:pt x="16782" y="0"/>
                  <a:pt x="16491" y="0"/>
                </a:cubicBezTo>
                <a:close/>
              </a:path>
            </a:pathLst>
          </a:custGeom>
          <a:solidFill>
            <a:schemeClr val="tx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4"/>
          <p:cNvSpPr txBox="1">
            <a:spLocks noGrp="1"/>
          </p:cNvSpPr>
          <p:nvPr>
            <p:ph type="title"/>
          </p:nvPr>
        </p:nvSpPr>
        <p:spPr>
          <a:xfrm rot="1973">
            <a:off x="2396732" y="1382818"/>
            <a:ext cx="1045200" cy="602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314" name="Google Shape;314;p34"/>
          <p:cNvSpPr txBox="1">
            <a:spLocks noGrp="1"/>
          </p:cNvSpPr>
          <p:nvPr>
            <p:ph type="subTitle" idx="1"/>
          </p:nvPr>
        </p:nvSpPr>
        <p:spPr>
          <a:xfrm>
            <a:off x="1629459" y="1992747"/>
            <a:ext cx="2579745" cy="602700"/>
          </a:xfrm>
          <a:prstGeom prst="rect">
            <a:avLst/>
          </a:prstGeom>
        </p:spPr>
        <p:txBody>
          <a:bodyPr spcFirstLastPara="1" wrap="square" lIns="91425" tIns="91425" rIns="91425" bIns="91425" anchor="t" anchorCtr="0">
            <a:noAutofit/>
          </a:bodyPr>
          <a:lstStyle/>
          <a:p>
            <a:pPr marL="0" lvl="0" indent="0"/>
            <a:r>
              <a:rPr lang="ro-RO" dirty="0"/>
              <a:t>Măsurarea </a:t>
            </a:r>
            <a:r>
              <a:rPr lang="ro-RO" b="1" dirty="0"/>
              <a:t>tendințelor pe termen lung</a:t>
            </a:r>
            <a:r>
              <a:rPr lang="ro-RO" dirty="0"/>
              <a:t> (șomaj, salariu mediu, PIB/loc., etc.)</a:t>
            </a:r>
            <a:endParaRPr b="1" dirty="0"/>
          </a:p>
        </p:txBody>
      </p:sp>
      <p:sp>
        <p:nvSpPr>
          <p:cNvPr id="315" name="Google Shape;315;p34"/>
          <p:cNvSpPr txBox="1">
            <a:spLocks noGrp="1"/>
          </p:cNvSpPr>
          <p:nvPr>
            <p:ph type="title" idx="21"/>
          </p:nvPr>
        </p:nvSpPr>
        <p:spPr>
          <a:xfrm>
            <a:off x="720000" y="436101"/>
            <a:ext cx="7704000" cy="634500"/>
          </a:xfrm>
          <a:prstGeom prst="rect">
            <a:avLst/>
          </a:prstGeom>
        </p:spPr>
        <p:txBody>
          <a:bodyPr spcFirstLastPara="1" wrap="square" lIns="91425" tIns="91425" rIns="91425" bIns="91425" anchor="t" anchorCtr="0">
            <a:noAutofit/>
          </a:bodyPr>
          <a:lstStyle/>
          <a:p>
            <a:pPr lvl="0"/>
            <a:r>
              <a:rPr lang="ro-RO" dirty="0">
                <a:latin typeface="+mj-lt"/>
              </a:rPr>
              <a:t>Obiective specifice</a:t>
            </a:r>
            <a:endParaRPr dirty="0">
              <a:latin typeface="+mj-lt"/>
            </a:endParaRPr>
          </a:p>
        </p:txBody>
      </p:sp>
      <p:sp>
        <p:nvSpPr>
          <p:cNvPr id="319" name="Google Shape;319;p34"/>
          <p:cNvSpPr txBox="1">
            <a:spLocks noGrp="1"/>
          </p:cNvSpPr>
          <p:nvPr>
            <p:ph type="title" idx="6"/>
          </p:nvPr>
        </p:nvSpPr>
        <p:spPr>
          <a:xfrm rot="1973">
            <a:off x="5459912" y="1388610"/>
            <a:ext cx="1045200" cy="602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02</a:t>
            </a:r>
            <a:endParaRPr dirty="0"/>
          </a:p>
        </p:txBody>
      </p:sp>
      <p:sp>
        <p:nvSpPr>
          <p:cNvPr id="321" name="Google Shape;321;p34"/>
          <p:cNvSpPr txBox="1">
            <a:spLocks noGrp="1"/>
          </p:cNvSpPr>
          <p:nvPr>
            <p:ph type="subTitle" idx="8"/>
          </p:nvPr>
        </p:nvSpPr>
        <p:spPr>
          <a:xfrm>
            <a:off x="4627572" y="1985262"/>
            <a:ext cx="2870540" cy="602700"/>
          </a:xfrm>
          <a:prstGeom prst="rect">
            <a:avLst/>
          </a:prstGeom>
        </p:spPr>
        <p:txBody>
          <a:bodyPr spcFirstLastPara="1" wrap="square" lIns="91425" tIns="91425" rIns="91425" bIns="91425" anchor="t" anchorCtr="0">
            <a:noAutofit/>
          </a:bodyPr>
          <a:lstStyle/>
          <a:p>
            <a:pPr marL="0" lvl="0" indent="0">
              <a:buSzPts val="1100"/>
            </a:pPr>
            <a:r>
              <a:rPr lang="ro-RO" dirty="0"/>
              <a:t>Evaluarea impactului </a:t>
            </a:r>
            <a:r>
              <a:rPr lang="ro-RO" b="1" dirty="0"/>
              <a:t>dezvoltării industriale</a:t>
            </a:r>
            <a:r>
              <a:rPr lang="ro-RO" dirty="0"/>
              <a:t>, a </a:t>
            </a:r>
            <a:r>
              <a:rPr lang="ro-RO" b="1" dirty="0"/>
              <a:t>capitalului uman</a:t>
            </a:r>
            <a:r>
              <a:rPr lang="ro-RO" dirty="0"/>
              <a:t> și a </a:t>
            </a:r>
            <a:r>
              <a:rPr lang="ro-RO" b="1" dirty="0"/>
              <a:t>fluxurilor migratorii</a:t>
            </a:r>
            <a:endParaRPr b="1" dirty="0"/>
          </a:p>
        </p:txBody>
      </p:sp>
      <p:sp>
        <p:nvSpPr>
          <p:cNvPr id="325" name="Google Shape;325;p34"/>
          <p:cNvSpPr txBox="1">
            <a:spLocks noGrp="1"/>
          </p:cNvSpPr>
          <p:nvPr>
            <p:ph type="title" idx="15"/>
          </p:nvPr>
        </p:nvSpPr>
        <p:spPr>
          <a:xfrm rot="1973">
            <a:off x="3862660" y="3179275"/>
            <a:ext cx="1045200" cy="602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sp>
        <p:nvSpPr>
          <p:cNvPr id="327" name="Google Shape;327;p34"/>
          <p:cNvSpPr txBox="1">
            <a:spLocks noGrp="1"/>
          </p:cNvSpPr>
          <p:nvPr>
            <p:ph type="subTitle" idx="17"/>
          </p:nvPr>
        </p:nvSpPr>
        <p:spPr>
          <a:xfrm>
            <a:off x="3217060" y="3775726"/>
            <a:ext cx="2336400" cy="602700"/>
          </a:xfrm>
          <a:prstGeom prst="rect">
            <a:avLst/>
          </a:prstGeom>
        </p:spPr>
        <p:txBody>
          <a:bodyPr spcFirstLastPara="1" wrap="square" lIns="91425" tIns="91425" rIns="91425" bIns="91425" anchor="t" anchorCtr="0">
            <a:noAutofit/>
          </a:bodyPr>
          <a:lstStyle/>
          <a:p>
            <a:pPr marL="0" lvl="0" indent="0">
              <a:buSzPts val="1100"/>
            </a:pPr>
            <a:r>
              <a:rPr lang="ro-RO" dirty="0"/>
              <a:t>Realizarea unei </a:t>
            </a:r>
            <a:r>
              <a:rPr lang="ro-RO" b="1" dirty="0"/>
              <a:t>aplicații interactive</a:t>
            </a:r>
            <a:r>
              <a:rPr lang="ro-RO" dirty="0"/>
              <a:t> de explorare a datelor</a:t>
            </a:r>
            <a:endParaRPr b="1" dirty="0"/>
          </a:p>
        </p:txBody>
      </p:sp>
      <p:grpSp>
        <p:nvGrpSpPr>
          <p:cNvPr id="26" name="Google Shape;8583;p73">
            <a:extLst>
              <a:ext uri="{FF2B5EF4-FFF2-40B4-BE49-F238E27FC236}">
                <a16:creationId xmlns:a16="http://schemas.microsoft.com/office/drawing/2014/main" id="{8813F994-D09D-D5A9-9770-354B726EE5EA}"/>
              </a:ext>
            </a:extLst>
          </p:cNvPr>
          <p:cNvGrpSpPr/>
          <p:nvPr/>
        </p:nvGrpSpPr>
        <p:grpSpPr>
          <a:xfrm>
            <a:off x="228750" y="3681992"/>
            <a:ext cx="340168" cy="298978"/>
            <a:chOff x="2081650" y="2050750"/>
            <a:chExt cx="483125" cy="424625"/>
          </a:xfrm>
          <a:solidFill>
            <a:schemeClr val="tx2">
              <a:lumMod val="50000"/>
            </a:schemeClr>
          </a:solidFill>
        </p:grpSpPr>
        <p:sp>
          <p:nvSpPr>
            <p:cNvPr id="27" name="Google Shape;8584;p73">
              <a:extLst>
                <a:ext uri="{FF2B5EF4-FFF2-40B4-BE49-F238E27FC236}">
                  <a16:creationId xmlns:a16="http://schemas.microsoft.com/office/drawing/2014/main" id="{EEF818C0-DBD4-D025-89DA-8C345A6195E7}"/>
                </a:ext>
              </a:extLst>
            </p:cNvPr>
            <p:cNvSpPr/>
            <p:nvPr/>
          </p:nvSpPr>
          <p:spPr>
            <a:xfrm>
              <a:off x="2081650" y="2050750"/>
              <a:ext cx="483125" cy="424625"/>
            </a:xfrm>
            <a:custGeom>
              <a:avLst/>
              <a:gdLst/>
              <a:ahLst/>
              <a:cxnLst/>
              <a:rect l="l" t="t" r="r" b="b"/>
              <a:pathLst>
                <a:path w="19325" h="16985" extrusionOk="0">
                  <a:moveTo>
                    <a:pt x="5662" y="1402"/>
                  </a:moveTo>
                  <a:lnTo>
                    <a:pt x="5662" y="13770"/>
                  </a:lnTo>
                  <a:lnTo>
                    <a:pt x="1133" y="15581"/>
                  </a:lnTo>
                  <a:lnTo>
                    <a:pt x="1133" y="3214"/>
                  </a:lnTo>
                  <a:lnTo>
                    <a:pt x="5662" y="1402"/>
                  </a:lnTo>
                  <a:close/>
                  <a:moveTo>
                    <a:pt x="18192" y="1402"/>
                  </a:moveTo>
                  <a:lnTo>
                    <a:pt x="18192" y="13770"/>
                  </a:lnTo>
                  <a:lnTo>
                    <a:pt x="13663" y="15581"/>
                  </a:lnTo>
                  <a:lnTo>
                    <a:pt x="13663" y="3214"/>
                  </a:lnTo>
                  <a:lnTo>
                    <a:pt x="18192" y="1402"/>
                  </a:lnTo>
                  <a:close/>
                  <a:moveTo>
                    <a:pt x="6794" y="1348"/>
                  </a:moveTo>
                  <a:lnTo>
                    <a:pt x="12531" y="3241"/>
                  </a:lnTo>
                  <a:lnTo>
                    <a:pt x="12531" y="9464"/>
                  </a:lnTo>
                  <a:lnTo>
                    <a:pt x="12510" y="9461"/>
                  </a:lnTo>
                  <a:cubicBezTo>
                    <a:pt x="12205" y="9437"/>
                    <a:pt x="11903" y="9364"/>
                    <a:pt x="11619" y="9244"/>
                  </a:cubicBezTo>
                  <a:cubicBezTo>
                    <a:pt x="11548" y="9214"/>
                    <a:pt x="11474" y="9200"/>
                    <a:pt x="11401" y="9200"/>
                  </a:cubicBezTo>
                  <a:cubicBezTo>
                    <a:pt x="11181" y="9200"/>
                    <a:pt x="10970" y="9330"/>
                    <a:pt x="10879" y="9546"/>
                  </a:cubicBezTo>
                  <a:cubicBezTo>
                    <a:pt x="10759" y="9832"/>
                    <a:pt x="10891" y="10165"/>
                    <a:pt x="11178" y="10288"/>
                  </a:cubicBezTo>
                  <a:cubicBezTo>
                    <a:pt x="11574" y="10454"/>
                    <a:pt x="11994" y="10557"/>
                    <a:pt x="12422" y="10590"/>
                  </a:cubicBezTo>
                  <a:lnTo>
                    <a:pt x="12468" y="10590"/>
                  </a:lnTo>
                  <a:cubicBezTo>
                    <a:pt x="12489" y="10590"/>
                    <a:pt x="12510" y="10587"/>
                    <a:pt x="12531" y="10584"/>
                  </a:cubicBezTo>
                  <a:lnTo>
                    <a:pt x="12531" y="15633"/>
                  </a:lnTo>
                  <a:lnTo>
                    <a:pt x="6794" y="13746"/>
                  </a:lnTo>
                  <a:lnTo>
                    <a:pt x="6794" y="6774"/>
                  </a:lnTo>
                  <a:cubicBezTo>
                    <a:pt x="6951" y="6777"/>
                    <a:pt x="7105" y="6795"/>
                    <a:pt x="7259" y="6822"/>
                  </a:cubicBezTo>
                  <a:cubicBezTo>
                    <a:pt x="7295" y="6828"/>
                    <a:pt x="7331" y="6834"/>
                    <a:pt x="7368" y="6834"/>
                  </a:cubicBezTo>
                  <a:cubicBezTo>
                    <a:pt x="7658" y="6831"/>
                    <a:pt x="7902" y="6611"/>
                    <a:pt x="7929" y="6321"/>
                  </a:cubicBezTo>
                  <a:cubicBezTo>
                    <a:pt x="7957" y="6028"/>
                    <a:pt x="7760" y="5765"/>
                    <a:pt x="7473" y="5711"/>
                  </a:cubicBezTo>
                  <a:cubicBezTo>
                    <a:pt x="7250" y="5669"/>
                    <a:pt x="7020" y="5644"/>
                    <a:pt x="6794" y="5641"/>
                  </a:cubicBezTo>
                  <a:lnTo>
                    <a:pt x="6794" y="1348"/>
                  </a:lnTo>
                  <a:close/>
                  <a:moveTo>
                    <a:pt x="18757" y="0"/>
                  </a:moveTo>
                  <a:cubicBezTo>
                    <a:pt x="18687" y="0"/>
                    <a:pt x="18616" y="13"/>
                    <a:pt x="18549" y="40"/>
                  </a:cubicBezTo>
                  <a:lnTo>
                    <a:pt x="13077" y="2229"/>
                  </a:lnTo>
                  <a:lnTo>
                    <a:pt x="6405" y="28"/>
                  </a:lnTo>
                  <a:cubicBezTo>
                    <a:pt x="6395" y="25"/>
                    <a:pt x="6386" y="25"/>
                    <a:pt x="6380" y="22"/>
                  </a:cubicBezTo>
                  <a:cubicBezTo>
                    <a:pt x="6371" y="19"/>
                    <a:pt x="6359" y="16"/>
                    <a:pt x="6347" y="13"/>
                  </a:cubicBezTo>
                  <a:lnTo>
                    <a:pt x="6311" y="7"/>
                  </a:lnTo>
                  <a:cubicBezTo>
                    <a:pt x="6302" y="7"/>
                    <a:pt x="6290" y="4"/>
                    <a:pt x="6281" y="4"/>
                  </a:cubicBezTo>
                  <a:lnTo>
                    <a:pt x="6211" y="4"/>
                  </a:lnTo>
                  <a:cubicBezTo>
                    <a:pt x="6199" y="4"/>
                    <a:pt x="6187" y="4"/>
                    <a:pt x="6172" y="7"/>
                  </a:cubicBezTo>
                  <a:cubicBezTo>
                    <a:pt x="6166" y="9"/>
                    <a:pt x="6161" y="9"/>
                    <a:pt x="6157" y="9"/>
                  </a:cubicBezTo>
                  <a:cubicBezTo>
                    <a:pt x="6152" y="9"/>
                    <a:pt x="6148" y="9"/>
                    <a:pt x="6142" y="10"/>
                  </a:cubicBezTo>
                  <a:cubicBezTo>
                    <a:pt x="6133" y="13"/>
                    <a:pt x="6118" y="13"/>
                    <a:pt x="6106" y="16"/>
                  </a:cubicBezTo>
                  <a:lnTo>
                    <a:pt x="6075" y="22"/>
                  </a:lnTo>
                  <a:cubicBezTo>
                    <a:pt x="6063" y="28"/>
                    <a:pt x="6048" y="31"/>
                    <a:pt x="6036" y="37"/>
                  </a:cubicBezTo>
                  <a:cubicBezTo>
                    <a:pt x="6027" y="40"/>
                    <a:pt x="6021" y="40"/>
                    <a:pt x="6015" y="43"/>
                  </a:cubicBezTo>
                  <a:lnTo>
                    <a:pt x="354" y="2308"/>
                  </a:lnTo>
                  <a:cubicBezTo>
                    <a:pt x="139" y="2396"/>
                    <a:pt x="0" y="2601"/>
                    <a:pt x="0" y="2830"/>
                  </a:cubicBezTo>
                  <a:lnTo>
                    <a:pt x="0" y="16418"/>
                  </a:lnTo>
                  <a:cubicBezTo>
                    <a:pt x="0" y="16744"/>
                    <a:pt x="267" y="16984"/>
                    <a:pt x="566" y="16984"/>
                  </a:cubicBezTo>
                  <a:cubicBezTo>
                    <a:pt x="635" y="16984"/>
                    <a:pt x="706" y="16971"/>
                    <a:pt x="776" y="16943"/>
                  </a:cubicBezTo>
                  <a:lnTo>
                    <a:pt x="6248" y="14754"/>
                  </a:lnTo>
                  <a:lnTo>
                    <a:pt x="12917" y="16952"/>
                  </a:lnTo>
                  <a:cubicBezTo>
                    <a:pt x="12933" y="16958"/>
                    <a:pt x="12951" y="16964"/>
                    <a:pt x="12966" y="16967"/>
                  </a:cubicBezTo>
                  <a:cubicBezTo>
                    <a:pt x="13008" y="16976"/>
                    <a:pt x="13050" y="16983"/>
                    <a:pt x="13096" y="16983"/>
                  </a:cubicBezTo>
                  <a:lnTo>
                    <a:pt x="13099" y="16983"/>
                  </a:lnTo>
                  <a:cubicBezTo>
                    <a:pt x="13156" y="16983"/>
                    <a:pt x="13213" y="16973"/>
                    <a:pt x="13271" y="16955"/>
                  </a:cubicBezTo>
                  <a:cubicBezTo>
                    <a:pt x="13283" y="16952"/>
                    <a:pt x="13295" y="16946"/>
                    <a:pt x="13307" y="16940"/>
                  </a:cubicBezTo>
                  <a:lnTo>
                    <a:pt x="18965" y="14676"/>
                  </a:lnTo>
                  <a:cubicBezTo>
                    <a:pt x="19183" y="14591"/>
                    <a:pt x="19325" y="14386"/>
                    <a:pt x="19325" y="14153"/>
                  </a:cubicBezTo>
                  <a:lnTo>
                    <a:pt x="19325" y="566"/>
                  </a:lnTo>
                  <a:cubicBezTo>
                    <a:pt x="19325" y="379"/>
                    <a:pt x="19231" y="203"/>
                    <a:pt x="19077" y="98"/>
                  </a:cubicBezTo>
                  <a:cubicBezTo>
                    <a:pt x="18981" y="33"/>
                    <a:pt x="18869" y="0"/>
                    <a:pt x="18757"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28" name="Google Shape;8585;p73">
              <a:extLst>
                <a:ext uri="{FF2B5EF4-FFF2-40B4-BE49-F238E27FC236}">
                  <a16:creationId xmlns:a16="http://schemas.microsoft.com/office/drawing/2014/main" id="{D8E3871F-4FC1-CF7A-F474-ADF1393DA4CC}"/>
                </a:ext>
              </a:extLst>
            </p:cNvPr>
            <p:cNvSpPr/>
            <p:nvPr/>
          </p:nvSpPr>
          <p:spPr>
            <a:xfrm>
              <a:off x="2136375" y="2292025"/>
              <a:ext cx="36400" cy="41975"/>
            </a:xfrm>
            <a:custGeom>
              <a:avLst/>
              <a:gdLst/>
              <a:ahLst/>
              <a:cxnLst/>
              <a:rect l="l" t="t" r="r" b="b"/>
              <a:pathLst>
                <a:path w="1456" h="1679" extrusionOk="0">
                  <a:moveTo>
                    <a:pt x="820" y="1"/>
                  </a:moveTo>
                  <a:cubicBezTo>
                    <a:pt x="583" y="1"/>
                    <a:pt x="361" y="151"/>
                    <a:pt x="284" y="390"/>
                  </a:cubicBezTo>
                  <a:lnTo>
                    <a:pt x="103" y="927"/>
                  </a:lnTo>
                  <a:cubicBezTo>
                    <a:pt x="0" y="1223"/>
                    <a:pt x="160" y="1549"/>
                    <a:pt x="459" y="1649"/>
                  </a:cubicBezTo>
                  <a:cubicBezTo>
                    <a:pt x="519" y="1669"/>
                    <a:pt x="579" y="1678"/>
                    <a:pt x="639" y="1678"/>
                  </a:cubicBezTo>
                  <a:cubicBezTo>
                    <a:pt x="878" y="1678"/>
                    <a:pt x="1101" y="1525"/>
                    <a:pt x="1178" y="1284"/>
                  </a:cubicBezTo>
                  <a:lnTo>
                    <a:pt x="1356" y="746"/>
                  </a:lnTo>
                  <a:cubicBezTo>
                    <a:pt x="1456" y="450"/>
                    <a:pt x="1296" y="130"/>
                    <a:pt x="1000" y="30"/>
                  </a:cubicBezTo>
                  <a:cubicBezTo>
                    <a:pt x="940" y="10"/>
                    <a:pt x="880" y="1"/>
                    <a:pt x="820"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29" name="Google Shape;8586;p73">
              <a:extLst>
                <a:ext uri="{FF2B5EF4-FFF2-40B4-BE49-F238E27FC236}">
                  <a16:creationId xmlns:a16="http://schemas.microsoft.com/office/drawing/2014/main" id="{1C1B67C6-8D11-9849-9DBB-C13443FBBEC6}"/>
                </a:ext>
              </a:extLst>
            </p:cNvPr>
            <p:cNvSpPr/>
            <p:nvPr/>
          </p:nvSpPr>
          <p:spPr>
            <a:xfrm>
              <a:off x="2296850" y="2220800"/>
              <a:ext cx="46075" cy="51650"/>
            </a:xfrm>
            <a:custGeom>
              <a:avLst/>
              <a:gdLst/>
              <a:ahLst/>
              <a:cxnLst/>
              <a:rect l="l" t="t" r="r" b="b"/>
              <a:pathLst>
                <a:path w="1843" h="2066" extrusionOk="0">
                  <a:moveTo>
                    <a:pt x="634" y="1"/>
                  </a:moveTo>
                  <a:cubicBezTo>
                    <a:pt x="506" y="1"/>
                    <a:pt x="378" y="44"/>
                    <a:pt x="272" y="132"/>
                  </a:cubicBezTo>
                  <a:cubicBezTo>
                    <a:pt x="37" y="331"/>
                    <a:pt x="1" y="681"/>
                    <a:pt x="194" y="920"/>
                  </a:cubicBezTo>
                  <a:cubicBezTo>
                    <a:pt x="354" y="1113"/>
                    <a:pt x="487" y="1327"/>
                    <a:pt x="593" y="1557"/>
                  </a:cubicBezTo>
                  <a:cubicBezTo>
                    <a:pt x="626" y="1626"/>
                    <a:pt x="662" y="1696"/>
                    <a:pt x="698" y="1765"/>
                  </a:cubicBezTo>
                  <a:cubicBezTo>
                    <a:pt x="798" y="1957"/>
                    <a:pt x="993" y="2065"/>
                    <a:pt x="1195" y="2065"/>
                  </a:cubicBezTo>
                  <a:cubicBezTo>
                    <a:pt x="1285" y="2065"/>
                    <a:pt x="1377" y="2044"/>
                    <a:pt x="1462" y="1998"/>
                  </a:cubicBezTo>
                  <a:cubicBezTo>
                    <a:pt x="1740" y="1853"/>
                    <a:pt x="1843" y="1509"/>
                    <a:pt x="1698" y="1234"/>
                  </a:cubicBezTo>
                  <a:cubicBezTo>
                    <a:pt x="1670" y="1183"/>
                    <a:pt x="1643" y="1131"/>
                    <a:pt x="1622" y="1083"/>
                  </a:cubicBezTo>
                  <a:cubicBezTo>
                    <a:pt x="1474" y="763"/>
                    <a:pt x="1287" y="464"/>
                    <a:pt x="1061" y="195"/>
                  </a:cubicBezTo>
                  <a:cubicBezTo>
                    <a:pt x="949" y="67"/>
                    <a:pt x="792" y="1"/>
                    <a:pt x="634"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30" name="Google Shape;8587;p73">
              <a:extLst>
                <a:ext uri="{FF2B5EF4-FFF2-40B4-BE49-F238E27FC236}">
                  <a16:creationId xmlns:a16="http://schemas.microsoft.com/office/drawing/2014/main" id="{64E7E7F5-3925-8C82-ED06-61AECA5E6F51}"/>
                </a:ext>
              </a:extLst>
            </p:cNvPr>
            <p:cNvSpPr/>
            <p:nvPr/>
          </p:nvSpPr>
          <p:spPr>
            <a:xfrm>
              <a:off x="2158650" y="2216775"/>
              <a:ext cx="47275" cy="51425"/>
            </a:xfrm>
            <a:custGeom>
              <a:avLst/>
              <a:gdLst/>
              <a:ahLst/>
              <a:cxnLst/>
              <a:rect l="l" t="t" r="r" b="b"/>
              <a:pathLst>
                <a:path w="1891" h="2057" extrusionOk="0">
                  <a:moveTo>
                    <a:pt x="1264" y="1"/>
                  </a:moveTo>
                  <a:cubicBezTo>
                    <a:pt x="1109" y="1"/>
                    <a:pt x="955" y="63"/>
                    <a:pt x="843" y="187"/>
                  </a:cubicBezTo>
                  <a:lnTo>
                    <a:pt x="846" y="184"/>
                  </a:lnTo>
                  <a:lnTo>
                    <a:pt x="846" y="184"/>
                  </a:lnTo>
                  <a:cubicBezTo>
                    <a:pt x="547" y="498"/>
                    <a:pt x="305" y="860"/>
                    <a:pt x="130" y="1256"/>
                  </a:cubicBezTo>
                  <a:cubicBezTo>
                    <a:pt x="0" y="1543"/>
                    <a:pt x="127" y="1878"/>
                    <a:pt x="414" y="2005"/>
                  </a:cubicBezTo>
                  <a:cubicBezTo>
                    <a:pt x="486" y="2038"/>
                    <a:pt x="565" y="2056"/>
                    <a:pt x="643" y="2056"/>
                  </a:cubicBezTo>
                  <a:cubicBezTo>
                    <a:pt x="867" y="2056"/>
                    <a:pt x="1069" y="1923"/>
                    <a:pt x="1163" y="1721"/>
                  </a:cubicBezTo>
                  <a:cubicBezTo>
                    <a:pt x="1286" y="1443"/>
                    <a:pt x="1455" y="1187"/>
                    <a:pt x="1664" y="966"/>
                  </a:cubicBezTo>
                  <a:cubicBezTo>
                    <a:pt x="1890" y="740"/>
                    <a:pt x="1884" y="374"/>
                    <a:pt x="1655" y="157"/>
                  </a:cubicBezTo>
                  <a:cubicBezTo>
                    <a:pt x="1544" y="52"/>
                    <a:pt x="1404" y="1"/>
                    <a:pt x="1264"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31" name="Google Shape;8588;p73">
              <a:extLst>
                <a:ext uri="{FF2B5EF4-FFF2-40B4-BE49-F238E27FC236}">
                  <a16:creationId xmlns:a16="http://schemas.microsoft.com/office/drawing/2014/main" id="{16AE9634-85D5-FE18-125C-0093F8B9EB58}"/>
                </a:ext>
              </a:extLst>
            </p:cNvPr>
            <p:cNvSpPr/>
            <p:nvPr/>
          </p:nvSpPr>
          <p:spPr>
            <a:xfrm>
              <a:off x="2426475" y="2255725"/>
              <a:ext cx="55875" cy="46900"/>
            </a:xfrm>
            <a:custGeom>
              <a:avLst/>
              <a:gdLst/>
              <a:ahLst/>
              <a:cxnLst/>
              <a:rect l="l" t="t" r="r" b="b"/>
              <a:pathLst>
                <a:path w="2235" h="1876" extrusionOk="0">
                  <a:moveTo>
                    <a:pt x="1592" y="1"/>
                  </a:moveTo>
                  <a:cubicBezTo>
                    <a:pt x="1423" y="1"/>
                    <a:pt x="1257" y="76"/>
                    <a:pt x="1144" y="220"/>
                  </a:cubicBezTo>
                  <a:cubicBezTo>
                    <a:pt x="960" y="462"/>
                    <a:pt x="734" y="667"/>
                    <a:pt x="477" y="830"/>
                  </a:cubicBezTo>
                  <a:cubicBezTo>
                    <a:pt x="0" y="1135"/>
                    <a:pt x="218" y="1875"/>
                    <a:pt x="782" y="1875"/>
                  </a:cubicBezTo>
                  <a:cubicBezTo>
                    <a:pt x="891" y="1875"/>
                    <a:pt x="997" y="1845"/>
                    <a:pt x="1087" y="1784"/>
                  </a:cubicBezTo>
                  <a:cubicBezTo>
                    <a:pt x="1452" y="1552"/>
                    <a:pt x="1776" y="1256"/>
                    <a:pt x="2041" y="912"/>
                  </a:cubicBezTo>
                  <a:cubicBezTo>
                    <a:pt x="2234" y="667"/>
                    <a:pt x="2186" y="311"/>
                    <a:pt x="1939" y="121"/>
                  </a:cubicBezTo>
                  <a:cubicBezTo>
                    <a:pt x="1835" y="40"/>
                    <a:pt x="1713" y="1"/>
                    <a:pt x="1592"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32" name="Google Shape;8589;p73">
              <a:extLst>
                <a:ext uri="{FF2B5EF4-FFF2-40B4-BE49-F238E27FC236}">
                  <a16:creationId xmlns:a16="http://schemas.microsoft.com/office/drawing/2014/main" id="{A7AD1BBF-00DD-4CE6-BC9B-C097EEA630FD}"/>
                </a:ext>
              </a:extLst>
            </p:cNvPr>
            <p:cNvSpPr/>
            <p:nvPr/>
          </p:nvSpPr>
          <p:spPr>
            <a:xfrm>
              <a:off x="2473050" y="2192325"/>
              <a:ext cx="37000" cy="41500"/>
            </a:xfrm>
            <a:custGeom>
              <a:avLst/>
              <a:gdLst/>
              <a:ahLst/>
              <a:cxnLst/>
              <a:rect l="l" t="t" r="r" b="b"/>
              <a:pathLst>
                <a:path w="1480" h="1660" extrusionOk="0">
                  <a:moveTo>
                    <a:pt x="838" y="0"/>
                  </a:moveTo>
                  <a:cubicBezTo>
                    <a:pt x="609" y="0"/>
                    <a:pt x="393" y="140"/>
                    <a:pt x="308" y="368"/>
                  </a:cubicBezTo>
                  <a:lnTo>
                    <a:pt x="109" y="896"/>
                  </a:lnTo>
                  <a:cubicBezTo>
                    <a:pt x="0" y="1189"/>
                    <a:pt x="148" y="1515"/>
                    <a:pt x="441" y="1624"/>
                  </a:cubicBezTo>
                  <a:cubicBezTo>
                    <a:pt x="506" y="1648"/>
                    <a:pt x="573" y="1660"/>
                    <a:pt x="639" y="1660"/>
                  </a:cubicBezTo>
                  <a:cubicBezTo>
                    <a:pt x="868" y="1660"/>
                    <a:pt x="1084" y="1520"/>
                    <a:pt x="1169" y="1292"/>
                  </a:cubicBezTo>
                  <a:lnTo>
                    <a:pt x="1368" y="764"/>
                  </a:lnTo>
                  <a:cubicBezTo>
                    <a:pt x="1480" y="471"/>
                    <a:pt x="1329" y="145"/>
                    <a:pt x="1036" y="36"/>
                  </a:cubicBezTo>
                  <a:cubicBezTo>
                    <a:pt x="971" y="12"/>
                    <a:pt x="904" y="0"/>
                    <a:pt x="838"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51"/>
          <p:cNvSpPr txBox="1">
            <a:spLocks noGrp="1"/>
          </p:cNvSpPr>
          <p:nvPr>
            <p:ph type="subTitle" idx="1"/>
          </p:nvPr>
        </p:nvSpPr>
        <p:spPr>
          <a:xfrm>
            <a:off x="716613" y="1455239"/>
            <a:ext cx="3760200" cy="2952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b="1" dirty="0"/>
              <a:t>Mercury</a:t>
            </a:r>
            <a:r>
              <a:rPr lang="en" dirty="0"/>
              <a:t> is the closest planet to the Sun and the smallest one in the Solar System—it’s a bit larger than the Moon</a:t>
            </a:r>
            <a:endParaRPr dirty="0"/>
          </a:p>
          <a:p>
            <a:pPr marL="0" lvl="0" indent="0" algn="l" rtl="0">
              <a:spcBef>
                <a:spcPts val="0"/>
              </a:spcBef>
              <a:spcAft>
                <a:spcPts val="0"/>
              </a:spcAft>
              <a:buNone/>
            </a:pPr>
            <a:endParaRPr dirty="0"/>
          </a:p>
          <a:p>
            <a:pPr marL="457200" lvl="0" indent="-317500" algn="l" rtl="0">
              <a:spcBef>
                <a:spcPts val="0"/>
              </a:spcBef>
              <a:spcAft>
                <a:spcPts val="0"/>
              </a:spcAft>
              <a:buSzPts val="1400"/>
              <a:buChar char="●"/>
            </a:pPr>
            <a:r>
              <a:rPr lang="en" b="1" dirty="0"/>
              <a:t>Jupiter</a:t>
            </a:r>
            <a:r>
              <a:rPr lang="en" dirty="0"/>
              <a:t> is a gas giant, the biggest planet in the Solar System and the fourth-brightest object in the night sky</a:t>
            </a:r>
            <a:endParaRPr dirty="0"/>
          </a:p>
          <a:p>
            <a:pPr marL="0" lvl="0" indent="0" algn="l" rtl="0">
              <a:spcBef>
                <a:spcPts val="0"/>
              </a:spcBef>
              <a:spcAft>
                <a:spcPts val="0"/>
              </a:spcAft>
              <a:buNone/>
            </a:pPr>
            <a:endParaRPr dirty="0"/>
          </a:p>
          <a:p>
            <a:pPr marL="457200" lvl="0" indent="-317500" algn="l" rtl="0">
              <a:spcBef>
                <a:spcPts val="0"/>
              </a:spcBef>
              <a:spcAft>
                <a:spcPts val="0"/>
              </a:spcAft>
              <a:buSzPts val="1400"/>
              <a:buChar char="●"/>
            </a:pPr>
            <a:r>
              <a:rPr lang="en" b="1" dirty="0"/>
              <a:t>Neptune</a:t>
            </a:r>
            <a:r>
              <a:rPr lang="en" dirty="0"/>
              <a:t> is the farthest planet from the Sun. It’s also the fourth-largest planet by diameter in the Solar System</a:t>
            </a:r>
            <a:endParaRPr dirty="0"/>
          </a:p>
        </p:txBody>
      </p:sp>
      <p:sp>
        <p:nvSpPr>
          <p:cNvPr id="563" name="Google Shape;563;p51"/>
          <p:cNvSpPr txBox="1">
            <a:spLocks noGrp="1"/>
          </p:cNvSpPr>
          <p:nvPr>
            <p:ph type="subTitle" idx="2"/>
          </p:nvPr>
        </p:nvSpPr>
        <p:spPr>
          <a:xfrm>
            <a:off x="4663800" y="1455239"/>
            <a:ext cx="3760200" cy="2952900"/>
          </a:xfrm>
          <a:prstGeom prst="rect">
            <a:avLst/>
          </a:prstGeom>
        </p:spPr>
        <p:txBody>
          <a:bodyPr spcFirstLastPara="1" wrap="square" lIns="91425" tIns="91425" rIns="91425" bIns="91425" anchor="t" anchorCtr="0">
            <a:noAutofit/>
          </a:bodyPr>
          <a:lstStyle/>
          <a:p>
            <a:pPr marL="314325" lvl="0" indent="-317500" algn="l" rtl="0">
              <a:spcBef>
                <a:spcPts val="0"/>
              </a:spcBef>
              <a:spcAft>
                <a:spcPts val="0"/>
              </a:spcAft>
              <a:buClr>
                <a:schemeClr val="lt1"/>
              </a:buClr>
              <a:buSzPts val="1400"/>
              <a:buFont typeface="Overpass"/>
              <a:buChar char="●"/>
            </a:pPr>
            <a:r>
              <a:rPr lang="en" b="1" dirty="0"/>
              <a:t>Venus</a:t>
            </a:r>
            <a:r>
              <a:rPr lang="en" dirty="0"/>
              <a:t> has a beautiful name and is the second planet from the Sun. It’s terribly hot—even hotter than Mercury</a:t>
            </a:r>
            <a:endParaRPr dirty="0"/>
          </a:p>
          <a:p>
            <a:pPr marL="0" lvl="0" indent="0" algn="l" rtl="0">
              <a:spcBef>
                <a:spcPts val="0"/>
              </a:spcBef>
              <a:spcAft>
                <a:spcPts val="0"/>
              </a:spcAft>
              <a:buNone/>
            </a:pPr>
            <a:endParaRPr dirty="0"/>
          </a:p>
          <a:p>
            <a:pPr marL="314325" lvl="0" indent="-317500" algn="l" rtl="0">
              <a:spcBef>
                <a:spcPts val="0"/>
              </a:spcBef>
              <a:spcAft>
                <a:spcPts val="0"/>
              </a:spcAft>
              <a:buClr>
                <a:schemeClr val="lt1"/>
              </a:buClr>
              <a:buSzPts val="1400"/>
              <a:buFont typeface="Overpass"/>
              <a:buChar char="●"/>
            </a:pPr>
            <a:r>
              <a:rPr lang="en" b="1" dirty="0"/>
              <a:t>Saturn</a:t>
            </a:r>
            <a:r>
              <a:rPr lang="en" dirty="0"/>
              <a:t> is a gas giant and has several rings. This planet is composed mostly of hydrogen and helium</a:t>
            </a:r>
            <a:endParaRPr dirty="0"/>
          </a:p>
          <a:p>
            <a:pPr marL="314325" lvl="0" indent="-317500" algn="l" rtl="0">
              <a:spcBef>
                <a:spcPts val="1000"/>
              </a:spcBef>
              <a:spcAft>
                <a:spcPts val="0"/>
              </a:spcAft>
              <a:buClr>
                <a:schemeClr val="lt1"/>
              </a:buClr>
              <a:buSzPts val="1400"/>
              <a:buFont typeface="Overpass"/>
              <a:buChar char="●"/>
            </a:pPr>
            <a:r>
              <a:rPr lang="en" b="1" dirty="0"/>
              <a:t>Earth</a:t>
            </a:r>
            <a:r>
              <a:rPr lang="en" dirty="0"/>
              <a:t> is the third planet from the Sun and the only one that harbors life in the Solar System. We all live on this planet</a:t>
            </a:r>
            <a:endParaRPr dirty="0"/>
          </a:p>
        </p:txBody>
      </p:sp>
      <p:sp>
        <p:nvSpPr>
          <p:cNvPr id="564" name="Google Shape;564;p51"/>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dirty="0">
                <a:latin typeface="+mj-lt"/>
              </a:rPr>
              <a:t>Concluzii</a:t>
            </a:r>
            <a:endParaRPr dirty="0">
              <a:latin typeface="+mj-lt"/>
            </a:endParaRPr>
          </a:p>
        </p:txBody>
      </p:sp>
      <p:sp>
        <p:nvSpPr>
          <p:cNvPr id="2" name="Google Shape;8569;p73">
            <a:extLst>
              <a:ext uri="{FF2B5EF4-FFF2-40B4-BE49-F238E27FC236}">
                <a16:creationId xmlns:a16="http://schemas.microsoft.com/office/drawing/2014/main" id="{B4876C6E-BE8B-B6D8-FAB3-DDC8ED955A25}"/>
              </a:ext>
            </a:extLst>
          </p:cNvPr>
          <p:cNvSpPr/>
          <p:nvPr/>
        </p:nvSpPr>
        <p:spPr>
          <a:xfrm>
            <a:off x="8249154" y="4182483"/>
            <a:ext cx="464890" cy="451311"/>
          </a:xfrm>
          <a:custGeom>
            <a:avLst/>
            <a:gdLst/>
            <a:ahLst/>
            <a:cxnLst/>
            <a:rect l="l" t="t" r="r" b="b"/>
            <a:pathLst>
              <a:path w="19516" h="19326" extrusionOk="0">
                <a:moveTo>
                  <a:pt x="15929" y="1934"/>
                </a:moveTo>
                <a:lnTo>
                  <a:pt x="15929" y="2834"/>
                </a:lnTo>
                <a:cubicBezTo>
                  <a:pt x="15929" y="3145"/>
                  <a:pt x="16182" y="3398"/>
                  <a:pt x="16496" y="3398"/>
                </a:cubicBezTo>
                <a:lnTo>
                  <a:pt x="17393" y="3398"/>
                </a:lnTo>
                <a:lnTo>
                  <a:pt x="16261" y="4531"/>
                </a:lnTo>
                <a:lnTo>
                  <a:pt x="14796" y="4531"/>
                </a:lnTo>
                <a:lnTo>
                  <a:pt x="14796" y="3066"/>
                </a:lnTo>
                <a:lnTo>
                  <a:pt x="15929" y="1934"/>
                </a:lnTo>
                <a:close/>
                <a:moveTo>
                  <a:pt x="9663" y="7927"/>
                </a:moveTo>
                <a:cubicBezTo>
                  <a:pt x="9926" y="7927"/>
                  <a:pt x="10183" y="7991"/>
                  <a:pt x="10418" y="8109"/>
                </a:cubicBezTo>
                <a:lnTo>
                  <a:pt x="9262" y="9262"/>
                </a:lnTo>
                <a:cubicBezTo>
                  <a:pt x="9041" y="9485"/>
                  <a:pt x="9041" y="9842"/>
                  <a:pt x="9262" y="10065"/>
                </a:cubicBezTo>
                <a:cubicBezTo>
                  <a:pt x="9372" y="10175"/>
                  <a:pt x="9517" y="10231"/>
                  <a:pt x="9662" y="10231"/>
                </a:cubicBezTo>
                <a:cubicBezTo>
                  <a:pt x="9807" y="10231"/>
                  <a:pt x="9952" y="10175"/>
                  <a:pt x="10062" y="10065"/>
                </a:cubicBezTo>
                <a:lnTo>
                  <a:pt x="11218" y="8909"/>
                </a:lnTo>
                <a:cubicBezTo>
                  <a:pt x="11336" y="9141"/>
                  <a:pt x="11399" y="9401"/>
                  <a:pt x="11399" y="9664"/>
                </a:cubicBezTo>
                <a:cubicBezTo>
                  <a:pt x="11399" y="10585"/>
                  <a:pt x="10605" y="11364"/>
                  <a:pt x="9663" y="11364"/>
                </a:cubicBezTo>
                <a:cubicBezTo>
                  <a:pt x="8721" y="11364"/>
                  <a:pt x="7927" y="10585"/>
                  <a:pt x="7927" y="9664"/>
                </a:cubicBezTo>
                <a:cubicBezTo>
                  <a:pt x="7927" y="8722"/>
                  <a:pt x="8721" y="7927"/>
                  <a:pt x="9663" y="7927"/>
                </a:cubicBezTo>
                <a:close/>
                <a:moveTo>
                  <a:pt x="9663" y="5663"/>
                </a:moveTo>
                <a:cubicBezTo>
                  <a:pt x="10527" y="5666"/>
                  <a:pt x="11363" y="5953"/>
                  <a:pt x="12049" y="6478"/>
                </a:cubicBezTo>
                <a:lnTo>
                  <a:pt x="11242" y="7287"/>
                </a:lnTo>
                <a:cubicBezTo>
                  <a:pt x="10777" y="6967"/>
                  <a:pt x="10228" y="6798"/>
                  <a:pt x="9663" y="6795"/>
                </a:cubicBezTo>
                <a:cubicBezTo>
                  <a:pt x="8108" y="6795"/>
                  <a:pt x="6795" y="8109"/>
                  <a:pt x="6795" y="9664"/>
                </a:cubicBezTo>
                <a:cubicBezTo>
                  <a:pt x="6795" y="10422"/>
                  <a:pt x="7103" y="11143"/>
                  <a:pt x="7649" y="11669"/>
                </a:cubicBezTo>
                <a:cubicBezTo>
                  <a:pt x="8208" y="12220"/>
                  <a:pt x="8935" y="12495"/>
                  <a:pt x="9663" y="12495"/>
                </a:cubicBezTo>
                <a:cubicBezTo>
                  <a:pt x="10391" y="12495"/>
                  <a:pt x="11119" y="12220"/>
                  <a:pt x="11677" y="11669"/>
                </a:cubicBezTo>
                <a:cubicBezTo>
                  <a:pt x="12224" y="11143"/>
                  <a:pt x="12532" y="10422"/>
                  <a:pt x="12532" y="9664"/>
                </a:cubicBezTo>
                <a:cubicBezTo>
                  <a:pt x="12529" y="9099"/>
                  <a:pt x="12360" y="8549"/>
                  <a:pt x="12043" y="8084"/>
                </a:cubicBezTo>
                <a:lnTo>
                  <a:pt x="12849" y="7278"/>
                </a:lnTo>
                <a:cubicBezTo>
                  <a:pt x="13374" y="7964"/>
                  <a:pt x="13661" y="8800"/>
                  <a:pt x="13664" y="9664"/>
                </a:cubicBezTo>
                <a:cubicBezTo>
                  <a:pt x="13664" y="11850"/>
                  <a:pt x="11870" y="13628"/>
                  <a:pt x="9663" y="13628"/>
                </a:cubicBezTo>
                <a:cubicBezTo>
                  <a:pt x="7456" y="13628"/>
                  <a:pt x="5662" y="11850"/>
                  <a:pt x="5662" y="9664"/>
                </a:cubicBezTo>
                <a:cubicBezTo>
                  <a:pt x="5662" y="7496"/>
                  <a:pt x="7495" y="5663"/>
                  <a:pt x="9663" y="5663"/>
                </a:cubicBezTo>
                <a:close/>
                <a:moveTo>
                  <a:pt x="9676" y="3398"/>
                </a:moveTo>
                <a:cubicBezTo>
                  <a:pt x="11130" y="3398"/>
                  <a:pt x="12541" y="3902"/>
                  <a:pt x="13664" y="4826"/>
                </a:cubicBezTo>
                <a:lnTo>
                  <a:pt x="13664" y="4863"/>
                </a:lnTo>
                <a:lnTo>
                  <a:pt x="12861" y="5663"/>
                </a:lnTo>
                <a:cubicBezTo>
                  <a:pt x="11911" y="4901"/>
                  <a:pt x="10770" y="4528"/>
                  <a:pt x="9634" y="4528"/>
                </a:cubicBezTo>
                <a:cubicBezTo>
                  <a:pt x="8214" y="4528"/>
                  <a:pt x="6803" y="5111"/>
                  <a:pt x="5786" y="6246"/>
                </a:cubicBezTo>
                <a:cubicBezTo>
                  <a:pt x="3959" y="8287"/>
                  <a:pt x="4047" y="11403"/>
                  <a:pt x="5985" y="13341"/>
                </a:cubicBezTo>
                <a:cubicBezTo>
                  <a:pt x="6991" y="14346"/>
                  <a:pt x="8313" y="14852"/>
                  <a:pt x="9638" y="14852"/>
                </a:cubicBezTo>
                <a:cubicBezTo>
                  <a:pt x="10866" y="14852"/>
                  <a:pt x="12096" y="14417"/>
                  <a:pt x="13078" y="13538"/>
                </a:cubicBezTo>
                <a:cubicBezTo>
                  <a:pt x="15119" y="11711"/>
                  <a:pt x="15376" y="8604"/>
                  <a:pt x="13664" y="6463"/>
                </a:cubicBezTo>
                <a:lnTo>
                  <a:pt x="14464" y="5663"/>
                </a:lnTo>
                <a:lnTo>
                  <a:pt x="14503" y="5663"/>
                </a:lnTo>
                <a:cubicBezTo>
                  <a:pt x="15430" y="6789"/>
                  <a:pt x="15935" y="8205"/>
                  <a:pt x="15929" y="9664"/>
                </a:cubicBezTo>
                <a:cubicBezTo>
                  <a:pt x="15929" y="13100"/>
                  <a:pt x="13117" y="15893"/>
                  <a:pt x="9663" y="15893"/>
                </a:cubicBezTo>
                <a:cubicBezTo>
                  <a:pt x="6209" y="15893"/>
                  <a:pt x="3398" y="13100"/>
                  <a:pt x="3398" y="9664"/>
                </a:cubicBezTo>
                <a:cubicBezTo>
                  <a:pt x="3398" y="6209"/>
                  <a:pt x="6209" y="3398"/>
                  <a:pt x="9663" y="3398"/>
                </a:cubicBezTo>
                <a:cubicBezTo>
                  <a:pt x="9668" y="3398"/>
                  <a:pt x="9672" y="3398"/>
                  <a:pt x="9676" y="3398"/>
                </a:cubicBezTo>
                <a:close/>
                <a:moveTo>
                  <a:pt x="9663" y="1134"/>
                </a:moveTo>
                <a:cubicBezTo>
                  <a:pt x="11176" y="1134"/>
                  <a:pt x="12661" y="1532"/>
                  <a:pt x="13975" y="2287"/>
                </a:cubicBezTo>
                <a:lnTo>
                  <a:pt x="13830" y="2432"/>
                </a:lnTo>
                <a:cubicBezTo>
                  <a:pt x="13724" y="2538"/>
                  <a:pt x="13664" y="2683"/>
                  <a:pt x="13664" y="2834"/>
                </a:cubicBezTo>
                <a:lnTo>
                  <a:pt x="13664" y="3428"/>
                </a:lnTo>
                <a:cubicBezTo>
                  <a:pt x="12473" y="2670"/>
                  <a:pt x="11090" y="2266"/>
                  <a:pt x="9679" y="2266"/>
                </a:cubicBezTo>
                <a:cubicBezTo>
                  <a:pt x="9674" y="2266"/>
                  <a:pt x="9668" y="2266"/>
                  <a:pt x="9663" y="2266"/>
                </a:cubicBezTo>
                <a:cubicBezTo>
                  <a:pt x="7701" y="2266"/>
                  <a:pt x="5847" y="3039"/>
                  <a:pt x="4443" y="4443"/>
                </a:cubicBezTo>
                <a:cubicBezTo>
                  <a:pt x="3039" y="5847"/>
                  <a:pt x="2266" y="7701"/>
                  <a:pt x="2266" y="9664"/>
                </a:cubicBezTo>
                <a:cubicBezTo>
                  <a:pt x="2266" y="11626"/>
                  <a:pt x="3039" y="13474"/>
                  <a:pt x="4443" y="14866"/>
                </a:cubicBezTo>
                <a:cubicBezTo>
                  <a:pt x="5886" y="16305"/>
                  <a:pt x="7775" y="17024"/>
                  <a:pt x="9663" y="17024"/>
                </a:cubicBezTo>
                <a:cubicBezTo>
                  <a:pt x="11552" y="17024"/>
                  <a:pt x="13441" y="16305"/>
                  <a:pt x="14884" y="14866"/>
                </a:cubicBezTo>
                <a:cubicBezTo>
                  <a:pt x="16288" y="13474"/>
                  <a:pt x="17061" y="11626"/>
                  <a:pt x="17061" y="9664"/>
                </a:cubicBezTo>
                <a:cubicBezTo>
                  <a:pt x="17064" y="8248"/>
                  <a:pt x="16659" y="6859"/>
                  <a:pt x="15898" y="5663"/>
                </a:cubicBezTo>
                <a:lnTo>
                  <a:pt x="16496" y="5663"/>
                </a:lnTo>
                <a:cubicBezTo>
                  <a:pt x="16644" y="5663"/>
                  <a:pt x="16789" y="5602"/>
                  <a:pt x="16895" y="5497"/>
                </a:cubicBezTo>
                <a:lnTo>
                  <a:pt x="17040" y="5352"/>
                </a:lnTo>
                <a:cubicBezTo>
                  <a:pt x="17795" y="6665"/>
                  <a:pt x="18193" y="8151"/>
                  <a:pt x="18193" y="9664"/>
                </a:cubicBezTo>
                <a:cubicBezTo>
                  <a:pt x="18193" y="14368"/>
                  <a:pt x="14367" y="18194"/>
                  <a:pt x="9663" y="18194"/>
                </a:cubicBezTo>
                <a:cubicBezTo>
                  <a:pt x="4959" y="18194"/>
                  <a:pt x="1133" y="14368"/>
                  <a:pt x="1133" y="9664"/>
                </a:cubicBezTo>
                <a:cubicBezTo>
                  <a:pt x="1133" y="4959"/>
                  <a:pt x="4959" y="1134"/>
                  <a:pt x="9663" y="1134"/>
                </a:cubicBezTo>
                <a:close/>
                <a:moveTo>
                  <a:pt x="16491" y="0"/>
                </a:moveTo>
                <a:cubicBezTo>
                  <a:pt x="16352" y="0"/>
                  <a:pt x="16210" y="52"/>
                  <a:pt x="16095" y="167"/>
                </a:cubicBezTo>
                <a:lnTo>
                  <a:pt x="14799" y="1463"/>
                </a:lnTo>
                <a:cubicBezTo>
                  <a:pt x="13256" y="509"/>
                  <a:pt x="11478" y="4"/>
                  <a:pt x="9663" y="1"/>
                </a:cubicBezTo>
                <a:cubicBezTo>
                  <a:pt x="7094" y="1"/>
                  <a:pt x="4669" y="1010"/>
                  <a:pt x="2839" y="2840"/>
                </a:cubicBezTo>
                <a:cubicBezTo>
                  <a:pt x="1009" y="4669"/>
                  <a:pt x="1" y="7094"/>
                  <a:pt x="1" y="9664"/>
                </a:cubicBezTo>
                <a:cubicBezTo>
                  <a:pt x="1" y="12233"/>
                  <a:pt x="1009" y="14658"/>
                  <a:pt x="2839" y="16488"/>
                </a:cubicBezTo>
                <a:cubicBezTo>
                  <a:pt x="4669" y="18317"/>
                  <a:pt x="7094" y="19326"/>
                  <a:pt x="9663" y="19326"/>
                </a:cubicBezTo>
                <a:cubicBezTo>
                  <a:pt x="12233" y="19326"/>
                  <a:pt x="14657" y="18317"/>
                  <a:pt x="16487" y="16488"/>
                </a:cubicBezTo>
                <a:cubicBezTo>
                  <a:pt x="18317" y="14658"/>
                  <a:pt x="19325" y="12233"/>
                  <a:pt x="19325" y="9664"/>
                </a:cubicBezTo>
                <a:cubicBezTo>
                  <a:pt x="19322" y="7849"/>
                  <a:pt x="18818" y="6070"/>
                  <a:pt x="17864" y="4528"/>
                </a:cubicBezTo>
                <a:lnTo>
                  <a:pt x="19159" y="3232"/>
                </a:lnTo>
                <a:cubicBezTo>
                  <a:pt x="19516" y="2876"/>
                  <a:pt x="19265" y="2266"/>
                  <a:pt x="18761" y="2266"/>
                </a:cubicBezTo>
                <a:lnTo>
                  <a:pt x="17061" y="2266"/>
                </a:lnTo>
                <a:lnTo>
                  <a:pt x="17061" y="569"/>
                </a:lnTo>
                <a:cubicBezTo>
                  <a:pt x="17061" y="226"/>
                  <a:pt x="16782" y="0"/>
                  <a:pt x="16491" y="0"/>
                </a:cubicBezTo>
                <a:close/>
              </a:path>
            </a:pathLst>
          </a:custGeom>
          <a:solidFill>
            <a:schemeClr val="tx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03">
          <a:extLst>
            <a:ext uri="{FF2B5EF4-FFF2-40B4-BE49-F238E27FC236}">
              <a16:creationId xmlns:a16="http://schemas.microsoft.com/office/drawing/2014/main" id="{E418F483-FBDE-608C-5D72-6DC2B8D6A6A5}"/>
            </a:ext>
          </a:extLst>
        </p:cNvPr>
        <p:cNvGrpSpPr/>
        <p:nvPr/>
      </p:nvGrpSpPr>
      <p:grpSpPr>
        <a:xfrm>
          <a:off x="0" y="0"/>
          <a:ext cx="0" cy="0"/>
          <a:chOff x="0" y="0"/>
          <a:chExt cx="0" cy="0"/>
        </a:xfrm>
      </p:grpSpPr>
      <p:sp>
        <p:nvSpPr>
          <p:cNvPr id="404" name="Google Shape;404;p42">
            <a:extLst>
              <a:ext uri="{FF2B5EF4-FFF2-40B4-BE49-F238E27FC236}">
                <a16:creationId xmlns:a16="http://schemas.microsoft.com/office/drawing/2014/main" id="{D39994D0-EC42-76EA-0268-1BCB60AAC01F}"/>
              </a:ext>
            </a:extLst>
          </p:cNvPr>
          <p:cNvSpPr txBox="1">
            <a:spLocks noGrp="1"/>
          </p:cNvSpPr>
          <p:nvPr>
            <p:ph type="title"/>
          </p:nvPr>
        </p:nvSpPr>
        <p:spPr>
          <a:xfrm>
            <a:off x="1278253" y="330525"/>
            <a:ext cx="6565997" cy="357565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o-RO" sz="4800" dirty="0">
                <a:latin typeface="+mn-lt"/>
              </a:rPr>
              <a:t>Vă mulțumesc pentru atenția acordată!</a:t>
            </a:r>
            <a:endParaRPr sz="4800" dirty="0">
              <a:latin typeface="+mn-lt"/>
            </a:endParaRPr>
          </a:p>
        </p:txBody>
      </p:sp>
      <p:sp>
        <p:nvSpPr>
          <p:cNvPr id="405" name="Google Shape;405;p42">
            <a:extLst>
              <a:ext uri="{FF2B5EF4-FFF2-40B4-BE49-F238E27FC236}">
                <a16:creationId xmlns:a16="http://schemas.microsoft.com/office/drawing/2014/main" id="{EE34A2AC-26F4-5AAF-C534-92E9432FB62C}"/>
              </a:ext>
            </a:extLst>
          </p:cNvPr>
          <p:cNvSpPr/>
          <p:nvPr/>
        </p:nvSpPr>
        <p:spPr>
          <a:xfrm>
            <a:off x="126725" y="2830913"/>
            <a:ext cx="1173000" cy="11730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2">
            <a:extLst>
              <a:ext uri="{FF2B5EF4-FFF2-40B4-BE49-F238E27FC236}">
                <a16:creationId xmlns:a16="http://schemas.microsoft.com/office/drawing/2014/main" id="{905581DC-D37C-2B84-0C49-F36E3F795975}"/>
              </a:ext>
            </a:extLst>
          </p:cNvPr>
          <p:cNvSpPr/>
          <p:nvPr/>
        </p:nvSpPr>
        <p:spPr>
          <a:xfrm>
            <a:off x="-1523137" y="4133625"/>
            <a:ext cx="4472700" cy="2105100"/>
          </a:xfrm>
          <a:prstGeom prst="roundRect">
            <a:avLst>
              <a:gd name="adj" fmla="val 22141"/>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2">
            <a:extLst>
              <a:ext uri="{FF2B5EF4-FFF2-40B4-BE49-F238E27FC236}">
                <a16:creationId xmlns:a16="http://schemas.microsoft.com/office/drawing/2014/main" id="{EAECFF23-09B1-461B-28D8-8BB56BD63A57}"/>
              </a:ext>
            </a:extLst>
          </p:cNvPr>
          <p:cNvSpPr/>
          <p:nvPr/>
        </p:nvSpPr>
        <p:spPr>
          <a:xfrm>
            <a:off x="0" y="-44625"/>
            <a:ext cx="750300" cy="7503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2">
            <a:extLst>
              <a:ext uri="{FF2B5EF4-FFF2-40B4-BE49-F238E27FC236}">
                <a16:creationId xmlns:a16="http://schemas.microsoft.com/office/drawing/2014/main" id="{CC442159-8AFC-AEDA-1E3F-27F8552F0938}"/>
              </a:ext>
            </a:extLst>
          </p:cNvPr>
          <p:cNvSpPr/>
          <p:nvPr/>
        </p:nvSpPr>
        <p:spPr>
          <a:xfrm flipH="1">
            <a:off x="7844250" y="2875538"/>
            <a:ext cx="1173000" cy="11730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2">
            <a:extLst>
              <a:ext uri="{FF2B5EF4-FFF2-40B4-BE49-F238E27FC236}">
                <a16:creationId xmlns:a16="http://schemas.microsoft.com/office/drawing/2014/main" id="{47C9D1B9-4CA1-4BB9-14AF-0788B21D729E}"/>
              </a:ext>
            </a:extLst>
          </p:cNvPr>
          <p:cNvSpPr/>
          <p:nvPr/>
        </p:nvSpPr>
        <p:spPr>
          <a:xfrm flipH="1">
            <a:off x="6655613" y="4428925"/>
            <a:ext cx="4472700" cy="2105100"/>
          </a:xfrm>
          <a:prstGeom prst="roundRect">
            <a:avLst>
              <a:gd name="adj" fmla="val 22141"/>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2">
            <a:extLst>
              <a:ext uri="{FF2B5EF4-FFF2-40B4-BE49-F238E27FC236}">
                <a16:creationId xmlns:a16="http://schemas.microsoft.com/office/drawing/2014/main" id="{0B80081B-4827-B1C2-026F-521BE58C06D7}"/>
              </a:ext>
            </a:extLst>
          </p:cNvPr>
          <p:cNvSpPr/>
          <p:nvPr/>
        </p:nvSpPr>
        <p:spPr>
          <a:xfrm flipH="1">
            <a:off x="8393675" y="0"/>
            <a:ext cx="750300" cy="7503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2564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5" name="Google Shape;455;p44"/>
          <p:cNvSpPr txBox="1">
            <a:spLocks noGrp="1"/>
          </p:cNvSpPr>
          <p:nvPr>
            <p:ph type="subTitle" idx="1"/>
          </p:nvPr>
        </p:nvSpPr>
        <p:spPr>
          <a:xfrm>
            <a:off x="1899781" y="1036633"/>
            <a:ext cx="1188114" cy="372130"/>
          </a:xfrm>
          <a:prstGeom prst="rect">
            <a:avLst/>
          </a:prstGeom>
        </p:spPr>
        <p:txBody>
          <a:bodyPr spcFirstLastPara="1" wrap="square" lIns="91425" tIns="91425" rIns="91425" bIns="91425" anchor="t" anchorCtr="0">
            <a:noAutofit/>
          </a:bodyPr>
          <a:lstStyle/>
          <a:p>
            <a:pPr marL="0" lvl="0" indent="0"/>
            <a:r>
              <a:rPr lang="ro-RO" sz="1200" b="1" dirty="0"/>
              <a:t>Introducere</a:t>
            </a:r>
            <a:endParaRPr sz="1200" b="1" dirty="0"/>
          </a:p>
        </p:txBody>
      </p:sp>
      <p:sp>
        <p:nvSpPr>
          <p:cNvPr id="460" name="Google Shape;460;p44"/>
          <p:cNvSpPr txBox="1">
            <a:spLocks noGrp="1"/>
          </p:cNvSpPr>
          <p:nvPr>
            <p:ph type="title" idx="6"/>
          </p:nvPr>
        </p:nvSpPr>
        <p:spPr>
          <a:xfrm>
            <a:off x="1347154" y="295841"/>
            <a:ext cx="7704000" cy="634500"/>
          </a:xfrm>
          <a:prstGeom prst="rect">
            <a:avLst/>
          </a:prstGeom>
        </p:spPr>
        <p:txBody>
          <a:bodyPr spcFirstLastPara="1" wrap="square" lIns="91425" tIns="91425" rIns="91425" bIns="91425" anchor="t" anchorCtr="0">
            <a:noAutofit/>
          </a:bodyPr>
          <a:lstStyle/>
          <a:p>
            <a:pPr lvl="0"/>
            <a:r>
              <a:rPr lang="ro-RO" dirty="0">
                <a:latin typeface="+mj-lt"/>
              </a:rPr>
              <a:t>Structura lucrării</a:t>
            </a:r>
            <a:endParaRPr dirty="0">
              <a:latin typeface="+mj-lt"/>
            </a:endParaRPr>
          </a:p>
        </p:txBody>
      </p:sp>
      <p:sp>
        <p:nvSpPr>
          <p:cNvPr id="461" name="Google Shape;461;p44"/>
          <p:cNvSpPr/>
          <p:nvPr/>
        </p:nvSpPr>
        <p:spPr>
          <a:xfrm>
            <a:off x="1389018" y="1061262"/>
            <a:ext cx="468900" cy="322873"/>
          </a:xfrm>
          <a:prstGeom prst="rect">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dk1"/>
                </a:solidFill>
                <a:latin typeface="GFS Didot"/>
                <a:ea typeface="GFS Didot"/>
                <a:cs typeface="GFS Didot"/>
                <a:sym typeface="GFS Didot"/>
              </a:rPr>
              <a:t>1</a:t>
            </a:r>
            <a:endParaRPr sz="2400" b="1">
              <a:solidFill>
                <a:schemeClr val="dk1"/>
              </a:solidFill>
              <a:latin typeface="GFS Didot"/>
              <a:ea typeface="GFS Didot"/>
              <a:cs typeface="GFS Didot"/>
              <a:sym typeface="GFS Didot"/>
            </a:endParaRPr>
          </a:p>
        </p:txBody>
      </p:sp>
      <p:sp>
        <p:nvSpPr>
          <p:cNvPr id="12" name="Google Shape;455;p44">
            <a:extLst>
              <a:ext uri="{FF2B5EF4-FFF2-40B4-BE49-F238E27FC236}">
                <a16:creationId xmlns:a16="http://schemas.microsoft.com/office/drawing/2014/main" id="{E8D77245-2DDD-6F4F-F8E2-B5AFA36F6EDE}"/>
              </a:ext>
            </a:extLst>
          </p:cNvPr>
          <p:cNvSpPr txBox="1">
            <a:spLocks/>
          </p:cNvSpPr>
          <p:nvPr/>
        </p:nvSpPr>
        <p:spPr>
          <a:xfrm>
            <a:off x="1899781" y="1489142"/>
            <a:ext cx="3500445" cy="3721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0" indent="0"/>
            <a:r>
              <a:rPr lang="ro-RO" sz="1200" b="1" dirty="0"/>
              <a:t>Fundamentare teoretică</a:t>
            </a:r>
            <a:endParaRPr lang="en-US" sz="1200" b="1" dirty="0"/>
          </a:p>
        </p:txBody>
      </p:sp>
      <p:sp>
        <p:nvSpPr>
          <p:cNvPr id="13" name="Google Shape;461;p44">
            <a:extLst>
              <a:ext uri="{FF2B5EF4-FFF2-40B4-BE49-F238E27FC236}">
                <a16:creationId xmlns:a16="http://schemas.microsoft.com/office/drawing/2014/main" id="{D1D75039-97E9-79AE-6194-5347DB3CD47B}"/>
              </a:ext>
            </a:extLst>
          </p:cNvPr>
          <p:cNvSpPr/>
          <p:nvPr/>
        </p:nvSpPr>
        <p:spPr>
          <a:xfrm>
            <a:off x="1389018" y="1526376"/>
            <a:ext cx="468900" cy="322873"/>
          </a:xfrm>
          <a:prstGeom prst="rect">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ro-RO" sz="2400" b="1" dirty="0">
                <a:solidFill>
                  <a:schemeClr val="dk1"/>
                </a:solidFill>
                <a:latin typeface="GFS Didot"/>
                <a:ea typeface="GFS Didot"/>
                <a:cs typeface="GFS Didot"/>
                <a:sym typeface="GFS Didot"/>
              </a:rPr>
              <a:t>2</a:t>
            </a:r>
            <a:endParaRPr sz="2400" b="1" dirty="0">
              <a:solidFill>
                <a:schemeClr val="dk1"/>
              </a:solidFill>
              <a:latin typeface="GFS Didot"/>
              <a:ea typeface="GFS Didot"/>
              <a:cs typeface="GFS Didot"/>
              <a:sym typeface="GFS Didot"/>
            </a:endParaRPr>
          </a:p>
        </p:txBody>
      </p:sp>
      <p:sp>
        <p:nvSpPr>
          <p:cNvPr id="16" name="Google Shape;455;p44">
            <a:extLst>
              <a:ext uri="{FF2B5EF4-FFF2-40B4-BE49-F238E27FC236}">
                <a16:creationId xmlns:a16="http://schemas.microsoft.com/office/drawing/2014/main" id="{B161AD58-D095-8151-CA13-02D7DBA15589}"/>
              </a:ext>
            </a:extLst>
          </p:cNvPr>
          <p:cNvSpPr txBox="1">
            <a:spLocks/>
          </p:cNvSpPr>
          <p:nvPr/>
        </p:nvSpPr>
        <p:spPr>
          <a:xfrm>
            <a:off x="1899781" y="1954511"/>
            <a:ext cx="3931314" cy="3721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0" indent="0"/>
            <a:r>
              <a:rPr lang="ro-RO" sz="1200" b="1" dirty="0"/>
              <a:t>Metodologie (date, indicatori, software utilizat)</a:t>
            </a:r>
            <a:endParaRPr lang="en-US" sz="1200" b="1" dirty="0"/>
          </a:p>
        </p:txBody>
      </p:sp>
      <p:sp>
        <p:nvSpPr>
          <p:cNvPr id="17" name="Google Shape;461;p44">
            <a:extLst>
              <a:ext uri="{FF2B5EF4-FFF2-40B4-BE49-F238E27FC236}">
                <a16:creationId xmlns:a16="http://schemas.microsoft.com/office/drawing/2014/main" id="{01F1EB6E-C5EB-8D0A-6EC5-08E719AD3415}"/>
              </a:ext>
            </a:extLst>
          </p:cNvPr>
          <p:cNvSpPr/>
          <p:nvPr/>
        </p:nvSpPr>
        <p:spPr>
          <a:xfrm>
            <a:off x="1389018" y="1980170"/>
            <a:ext cx="468900" cy="322873"/>
          </a:xfrm>
          <a:prstGeom prst="rect">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ro-RO" sz="2400" b="1" dirty="0">
                <a:solidFill>
                  <a:schemeClr val="dk1"/>
                </a:solidFill>
                <a:latin typeface="GFS Didot"/>
                <a:ea typeface="GFS Didot"/>
                <a:cs typeface="GFS Didot"/>
                <a:sym typeface="GFS Didot"/>
              </a:rPr>
              <a:t>3</a:t>
            </a:r>
            <a:endParaRPr sz="2400" b="1" dirty="0">
              <a:solidFill>
                <a:schemeClr val="dk1"/>
              </a:solidFill>
              <a:latin typeface="GFS Didot"/>
              <a:ea typeface="GFS Didot"/>
              <a:cs typeface="GFS Didot"/>
              <a:sym typeface="GFS Didot"/>
            </a:endParaRPr>
          </a:p>
        </p:txBody>
      </p:sp>
      <p:sp>
        <p:nvSpPr>
          <p:cNvPr id="18" name="Google Shape;455;p44">
            <a:extLst>
              <a:ext uri="{FF2B5EF4-FFF2-40B4-BE49-F238E27FC236}">
                <a16:creationId xmlns:a16="http://schemas.microsoft.com/office/drawing/2014/main" id="{BCBCE808-ABE3-540B-11C1-2CD686289449}"/>
              </a:ext>
            </a:extLst>
          </p:cNvPr>
          <p:cNvSpPr txBox="1">
            <a:spLocks/>
          </p:cNvSpPr>
          <p:nvPr/>
        </p:nvSpPr>
        <p:spPr>
          <a:xfrm>
            <a:off x="1899781" y="2373132"/>
            <a:ext cx="4295159" cy="13759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0" indent="0"/>
            <a:r>
              <a:rPr lang="ro-RO" sz="1200" b="1" dirty="0"/>
              <a:t>Analiza datelor din Regiunea Centru</a:t>
            </a:r>
          </a:p>
          <a:p>
            <a:pPr marL="171450" indent="-171450">
              <a:buFont typeface="Arial" panose="020B0604020202020204" pitchFamily="34" charset="0"/>
              <a:buChar char="•"/>
            </a:pPr>
            <a:r>
              <a:rPr lang="ro-RO" sz="1100" dirty="0"/>
              <a:t>Situația economică</a:t>
            </a:r>
          </a:p>
          <a:p>
            <a:pPr marL="171450" indent="-171450">
              <a:buFont typeface="Arial" panose="020B0604020202020204" pitchFamily="34" charset="0"/>
              <a:buChar char="•"/>
            </a:pPr>
            <a:r>
              <a:rPr lang="ro-RO" sz="1100" dirty="0"/>
              <a:t>Situația educațională</a:t>
            </a:r>
          </a:p>
          <a:p>
            <a:pPr marL="171450" indent="-171450">
              <a:buFont typeface="Arial" panose="020B0604020202020204" pitchFamily="34" charset="0"/>
              <a:buChar char="•"/>
            </a:pPr>
            <a:r>
              <a:rPr lang="ro-RO" sz="1100" dirty="0"/>
              <a:t>Structura salariaților pe activități economice</a:t>
            </a:r>
          </a:p>
          <a:p>
            <a:pPr marL="171450" indent="-171450">
              <a:buFont typeface="Arial" panose="020B0604020202020204" pitchFamily="34" charset="0"/>
              <a:buChar char="•"/>
            </a:pPr>
            <a:r>
              <a:rPr lang="it-IT" sz="1100" dirty="0"/>
              <a:t>Modelarea relațiilor dintre indicatorii pieței muncii</a:t>
            </a:r>
            <a:endParaRPr lang="ro-RO" sz="1100" dirty="0"/>
          </a:p>
          <a:p>
            <a:pPr marL="171450" indent="-171450">
              <a:buFont typeface="Arial" panose="020B0604020202020204" pitchFamily="34" charset="0"/>
              <a:buChar char="•"/>
            </a:pPr>
            <a:r>
              <a:rPr lang="ro-RO" sz="1100" dirty="0"/>
              <a:t>Sectorul public </a:t>
            </a:r>
            <a:r>
              <a:rPr lang="ro-RO" sz="1100" dirty="0" err="1"/>
              <a:t>vs</a:t>
            </a:r>
            <a:r>
              <a:rPr lang="ro-RO" sz="1100" dirty="0"/>
              <a:t> sectorul privat</a:t>
            </a:r>
          </a:p>
          <a:p>
            <a:pPr marL="171450" indent="-171450">
              <a:buFont typeface="Arial" panose="020B0604020202020204" pitchFamily="34" charset="0"/>
              <a:buChar char="•"/>
            </a:pPr>
            <a:endParaRPr lang="en-US" sz="1200" b="1" dirty="0"/>
          </a:p>
        </p:txBody>
      </p:sp>
      <p:sp>
        <p:nvSpPr>
          <p:cNvPr id="19" name="Google Shape;461;p44">
            <a:extLst>
              <a:ext uri="{FF2B5EF4-FFF2-40B4-BE49-F238E27FC236}">
                <a16:creationId xmlns:a16="http://schemas.microsoft.com/office/drawing/2014/main" id="{AFDABC96-1ACE-02C0-5B00-A829D583DA99}"/>
              </a:ext>
            </a:extLst>
          </p:cNvPr>
          <p:cNvSpPr/>
          <p:nvPr/>
        </p:nvSpPr>
        <p:spPr>
          <a:xfrm>
            <a:off x="1389018" y="2398792"/>
            <a:ext cx="468900" cy="322873"/>
          </a:xfrm>
          <a:prstGeom prst="rect">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ro-RO" sz="2400" b="1" dirty="0">
                <a:solidFill>
                  <a:schemeClr val="dk1"/>
                </a:solidFill>
                <a:latin typeface="GFS Didot"/>
                <a:ea typeface="GFS Didot"/>
                <a:cs typeface="GFS Didot"/>
                <a:sym typeface="GFS Didot"/>
              </a:rPr>
              <a:t>4</a:t>
            </a:r>
            <a:endParaRPr sz="2400" b="1" dirty="0">
              <a:solidFill>
                <a:schemeClr val="dk1"/>
              </a:solidFill>
              <a:latin typeface="GFS Didot"/>
              <a:ea typeface="GFS Didot"/>
              <a:cs typeface="GFS Didot"/>
              <a:sym typeface="GFS Didot"/>
            </a:endParaRPr>
          </a:p>
        </p:txBody>
      </p:sp>
      <p:sp>
        <p:nvSpPr>
          <p:cNvPr id="20" name="Google Shape;455;p44">
            <a:extLst>
              <a:ext uri="{FF2B5EF4-FFF2-40B4-BE49-F238E27FC236}">
                <a16:creationId xmlns:a16="http://schemas.microsoft.com/office/drawing/2014/main" id="{7CDB4D50-D7A9-C40E-23BC-72BC5A654247}"/>
              </a:ext>
            </a:extLst>
          </p:cNvPr>
          <p:cNvSpPr txBox="1">
            <a:spLocks/>
          </p:cNvSpPr>
          <p:nvPr/>
        </p:nvSpPr>
        <p:spPr>
          <a:xfrm>
            <a:off x="1899781" y="3872591"/>
            <a:ext cx="1188114" cy="3602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0" indent="0"/>
            <a:r>
              <a:rPr lang="ro-RO" sz="1200" b="1" dirty="0"/>
              <a:t>Concluzii</a:t>
            </a:r>
            <a:endParaRPr lang="en-US" sz="1200" dirty="0"/>
          </a:p>
        </p:txBody>
      </p:sp>
      <p:sp>
        <p:nvSpPr>
          <p:cNvPr id="21" name="Google Shape;461;p44">
            <a:extLst>
              <a:ext uri="{FF2B5EF4-FFF2-40B4-BE49-F238E27FC236}">
                <a16:creationId xmlns:a16="http://schemas.microsoft.com/office/drawing/2014/main" id="{F47E2F9A-F8C5-462A-E071-29B7C08F813A}"/>
              </a:ext>
            </a:extLst>
          </p:cNvPr>
          <p:cNvSpPr/>
          <p:nvPr/>
        </p:nvSpPr>
        <p:spPr>
          <a:xfrm>
            <a:off x="1389018" y="3891299"/>
            <a:ext cx="468900" cy="322873"/>
          </a:xfrm>
          <a:prstGeom prst="rect">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ro-RO" sz="2400" b="1" dirty="0">
                <a:solidFill>
                  <a:schemeClr val="dk1"/>
                </a:solidFill>
                <a:latin typeface="GFS Didot"/>
                <a:ea typeface="GFS Didot"/>
                <a:cs typeface="GFS Didot"/>
                <a:sym typeface="GFS Didot"/>
              </a:rPr>
              <a:t>5</a:t>
            </a:r>
            <a:endParaRPr sz="2400" b="1" dirty="0">
              <a:solidFill>
                <a:schemeClr val="dk1"/>
              </a:solidFill>
              <a:latin typeface="GFS Didot"/>
              <a:ea typeface="GFS Didot"/>
              <a:cs typeface="GFS Didot"/>
              <a:sym typeface="GFS Didot"/>
            </a:endParaRPr>
          </a:p>
        </p:txBody>
      </p:sp>
      <p:sp>
        <p:nvSpPr>
          <p:cNvPr id="22" name="Google Shape;455;p44">
            <a:extLst>
              <a:ext uri="{FF2B5EF4-FFF2-40B4-BE49-F238E27FC236}">
                <a16:creationId xmlns:a16="http://schemas.microsoft.com/office/drawing/2014/main" id="{E3686A7F-B7C7-FA3A-F775-7B65DC0703B9}"/>
              </a:ext>
            </a:extLst>
          </p:cNvPr>
          <p:cNvSpPr txBox="1">
            <a:spLocks/>
          </p:cNvSpPr>
          <p:nvPr/>
        </p:nvSpPr>
        <p:spPr>
          <a:xfrm>
            <a:off x="1899781" y="4272506"/>
            <a:ext cx="1245564" cy="3602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0" indent="0"/>
            <a:r>
              <a:rPr lang="ro-RO" sz="1200" b="1" dirty="0"/>
              <a:t>Bibliografie</a:t>
            </a:r>
          </a:p>
        </p:txBody>
      </p:sp>
      <p:sp>
        <p:nvSpPr>
          <p:cNvPr id="23" name="Google Shape;461;p44">
            <a:extLst>
              <a:ext uri="{FF2B5EF4-FFF2-40B4-BE49-F238E27FC236}">
                <a16:creationId xmlns:a16="http://schemas.microsoft.com/office/drawing/2014/main" id="{0BC73494-5388-4DFC-C992-82891DDFD448}"/>
              </a:ext>
            </a:extLst>
          </p:cNvPr>
          <p:cNvSpPr/>
          <p:nvPr/>
        </p:nvSpPr>
        <p:spPr>
          <a:xfrm>
            <a:off x="1389018" y="4309921"/>
            <a:ext cx="468900" cy="322873"/>
          </a:xfrm>
          <a:prstGeom prst="rect">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ro-RO" sz="2400" b="1" dirty="0">
                <a:solidFill>
                  <a:schemeClr val="dk1"/>
                </a:solidFill>
                <a:latin typeface="GFS Didot"/>
                <a:ea typeface="GFS Didot"/>
                <a:cs typeface="GFS Didot"/>
                <a:sym typeface="GFS Didot"/>
              </a:rPr>
              <a:t>6</a:t>
            </a:r>
            <a:endParaRPr sz="2400" b="1" dirty="0">
              <a:solidFill>
                <a:schemeClr val="dk1"/>
              </a:solidFill>
              <a:latin typeface="GFS Didot"/>
              <a:ea typeface="GFS Didot"/>
              <a:cs typeface="GFS Didot"/>
              <a:sym typeface="GFS Didot"/>
            </a:endParaRPr>
          </a:p>
        </p:txBody>
      </p:sp>
      <p:sp>
        <p:nvSpPr>
          <p:cNvPr id="26" name="Google Shape;8827;p74">
            <a:extLst>
              <a:ext uri="{FF2B5EF4-FFF2-40B4-BE49-F238E27FC236}">
                <a16:creationId xmlns:a16="http://schemas.microsoft.com/office/drawing/2014/main" id="{EAEACB4C-EF32-D02B-3734-3016FB9DF168}"/>
              </a:ext>
            </a:extLst>
          </p:cNvPr>
          <p:cNvSpPr/>
          <p:nvPr/>
        </p:nvSpPr>
        <p:spPr>
          <a:xfrm>
            <a:off x="8206562" y="117035"/>
            <a:ext cx="315072" cy="285110"/>
          </a:xfrm>
          <a:custGeom>
            <a:avLst/>
            <a:gdLst/>
            <a:ahLst/>
            <a:cxnLst/>
            <a:rect l="l" t="t" r="r" b="b"/>
            <a:pathLst>
              <a:path w="12698" h="11563" extrusionOk="0">
                <a:moveTo>
                  <a:pt x="2490" y="820"/>
                </a:moveTo>
                <a:cubicBezTo>
                  <a:pt x="3529" y="914"/>
                  <a:pt x="4600" y="1292"/>
                  <a:pt x="5483" y="2017"/>
                </a:cubicBezTo>
                <a:lnTo>
                  <a:pt x="5798" y="2237"/>
                </a:lnTo>
                <a:lnTo>
                  <a:pt x="5798" y="10334"/>
                </a:lnTo>
                <a:lnTo>
                  <a:pt x="5766" y="10334"/>
                </a:lnTo>
                <a:cubicBezTo>
                  <a:pt x="4789" y="9609"/>
                  <a:pt x="3655" y="9168"/>
                  <a:pt x="2490" y="9105"/>
                </a:cubicBezTo>
                <a:lnTo>
                  <a:pt x="2490" y="820"/>
                </a:lnTo>
                <a:close/>
                <a:moveTo>
                  <a:pt x="9925" y="883"/>
                </a:moveTo>
                <a:lnTo>
                  <a:pt x="9925" y="9137"/>
                </a:lnTo>
                <a:cubicBezTo>
                  <a:pt x="8728" y="9200"/>
                  <a:pt x="7593" y="9609"/>
                  <a:pt x="6617" y="10334"/>
                </a:cubicBezTo>
                <a:lnTo>
                  <a:pt x="6617" y="2300"/>
                </a:lnTo>
                <a:lnTo>
                  <a:pt x="6932" y="2048"/>
                </a:lnTo>
                <a:cubicBezTo>
                  <a:pt x="7782" y="1355"/>
                  <a:pt x="8854" y="946"/>
                  <a:pt x="9925" y="883"/>
                </a:cubicBezTo>
                <a:close/>
                <a:moveTo>
                  <a:pt x="1702" y="2458"/>
                </a:moveTo>
                <a:lnTo>
                  <a:pt x="1702" y="9483"/>
                </a:lnTo>
                <a:cubicBezTo>
                  <a:pt x="1702" y="9735"/>
                  <a:pt x="1891" y="9924"/>
                  <a:pt x="2080" y="9924"/>
                </a:cubicBezTo>
                <a:cubicBezTo>
                  <a:pt x="3057" y="9924"/>
                  <a:pt x="4096" y="10208"/>
                  <a:pt x="4978" y="10744"/>
                </a:cubicBezTo>
                <a:lnTo>
                  <a:pt x="1261" y="10744"/>
                </a:lnTo>
                <a:cubicBezTo>
                  <a:pt x="1009" y="10744"/>
                  <a:pt x="851" y="10555"/>
                  <a:pt x="851" y="10334"/>
                </a:cubicBezTo>
                <a:lnTo>
                  <a:pt x="851" y="2867"/>
                </a:lnTo>
                <a:cubicBezTo>
                  <a:pt x="851" y="2647"/>
                  <a:pt x="1040" y="2489"/>
                  <a:pt x="1261" y="2458"/>
                </a:cubicBezTo>
                <a:close/>
                <a:moveTo>
                  <a:pt x="11406" y="2458"/>
                </a:moveTo>
                <a:cubicBezTo>
                  <a:pt x="11658" y="2458"/>
                  <a:pt x="11815" y="2647"/>
                  <a:pt x="11847" y="2867"/>
                </a:cubicBezTo>
                <a:lnTo>
                  <a:pt x="11847" y="10334"/>
                </a:lnTo>
                <a:cubicBezTo>
                  <a:pt x="11847" y="10555"/>
                  <a:pt x="11658" y="10712"/>
                  <a:pt x="11406" y="10744"/>
                </a:cubicBezTo>
                <a:lnTo>
                  <a:pt x="7436" y="10744"/>
                </a:lnTo>
                <a:cubicBezTo>
                  <a:pt x="8255" y="10239"/>
                  <a:pt x="9295" y="9924"/>
                  <a:pt x="10303" y="9924"/>
                </a:cubicBezTo>
                <a:cubicBezTo>
                  <a:pt x="10555" y="9924"/>
                  <a:pt x="10712" y="9735"/>
                  <a:pt x="10712" y="9483"/>
                </a:cubicBezTo>
                <a:lnTo>
                  <a:pt x="10712" y="2458"/>
                </a:lnTo>
                <a:close/>
                <a:moveTo>
                  <a:pt x="2080" y="0"/>
                </a:moveTo>
                <a:cubicBezTo>
                  <a:pt x="1828" y="0"/>
                  <a:pt x="1670" y="189"/>
                  <a:pt x="1670" y="410"/>
                </a:cubicBezTo>
                <a:lnTo>
                  <a:pt x="1670" y="1670"/>
                </a:lnTo>
                <a:lnTo>
                  <a:pt x="1261" y="1670"/>
                </a:lnTo>
                <a:cubicBezTo>
                  <a:pt x="568" y="1670"/>
                  <a:pt x="1" y="2206"/>
                  <a:pt x="32" y="2930"/>
                </a:cubicBezTo>
                <a:lnTo>
                  <a:pt x="32" y="10334"/>
                </a:lnTo>
                <a:cubicBezTo>
                  <a:pt x="32" y="10996"/>
                  <a:pt x="568" y="11563"/>
                  <a:pt x="1261" y="11563"/>
                </a:cubicBezTo>
                <a:lnTo>
                  <a:pt x="11437" y="11563"/>
                </a:lnTo>
                <a:cubicBezTo>
                  <a:pt x="12130" y="11563"/>
                  <a:pt x="12697" y="11027"/>
                  <a:pt x="12697" y="10334"/>
                </a:cubicBezTo>
                <a:lnTo>
                  <a:pt x="12697" y="2867"/>
                </a:lnTo>
                <a:cubicBezTo>
                  <a:pt x="12666" y="2206"/>
                  <a:pt x="12130" y="1670"/>
                  <a:pt x="11437" y="1670"/>
                </a:cubicBezTo>
                <a:lnTo>
                  <a:pt x="10744" y="1670"/>
                </a:lnTo>
                <a:lnTo>
                  <a:pt x="10744" y="410"/>
                </a:lnTo>
                <a:cubicBezTo>
                  <a:pt x="10744" y="158"/>
                  <a:pt x="10555" y="0"/>
                  <a:pt x="10334" y="0"/>
                </a:cubicBezTo>
                <a:cubicBezTo>
                  <a:pt x="8980" y="0"/>
                  <a:pt x="7562" y="473"/>
                  <a:pt x="6396" y="1387"/>
                </a:cubicBezTo>
                <a:lnTo>
                  <a:pt x="6207" y="1544"/>
                </a:lnTo>
                <a:lnTo>
                  <a:pt x="6018" y="1387"/>
                </a:lnTo>
                <a:cubicBezTo>
                  <a:pt x="4915" y="473"/>
                  <a:pt x="3498" y="0"/>
                  <a:pt x="2080" y="0"/>
                </a:cubicBezTo>
                <a:close/>
              </a:path>
            </a:pathLst>
          </a:custGeom>
          <a:solidFill>
            <a:schemeClr val="tx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5"/>
          <p:cNvSpPr txBox="1">
            <a:spLocks noGrp="1"/>
          </p:cNvSpPr>
          <p:nvPr>
            <p:ph type="title" idx="2"/>
          </p:nvPr>
        </p:nvSpPr>
        <p:spPr>
          <a:xfrm>
            <a:off x="2266096" y="2383613"/>
            <a:ext cx="4611807" cy="178807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ro-RO" sz="3600" dirty="0">
                <a:latin typeface="+mj-lt"/>
              </a:rPr>
              <a:t>Stadiul cunoașterii și metodologie</a:t>
            </a:r>
            <a:endParaRPr sz="3600" dirty="0">
              <a:latin typeface="+mj-lt"/>
            </a:endParaRPr>
          </a:p>
        </p:txBody>
      </p:sp>
      <p:sp>
        <p:nvSpPr>
          <p:cNvPr id="336" name="Google Shape;336;p35"/>
          <p:cNvSpPr txBox="1">
            <a:spLocks noGrp="1"/>
          </p:cNvSpPr>
          <p:nvPr>
            <p:ph type="title"/>
          </p:nvPr>
        </p:nvSpPr>
        <p:spPr>
          <a:xfrm>
            <a:off x="3796788" y="971817"/>
            <a:ext cx="1550100" cy="141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ro-RO" dirty="0"/>
              <a:t>I</a:t>
            </a:r>
            <a:endParaRPr dirty="0"/>
          </a:p>
        </p:txBody>
      </p:sp>
      <p:sp>
        <p:nvSpPr>
          <p:cNvPr id="338" name="Google Shape;338;p35"/>
          <p:cNvSpPr/>
          <p:nvPr/>
        </p:nvSpPr>
        <p:spPr>
          <a:xfrm>
            <a:off x="151600" y="2571751"/>
            <a:ext cx="1357500" cy="1357500"/>
          </a:xfrm>
          <a:prstGeom prst="roundRect">
            <a:avLst>
              <a:gd name="adj" fmla="val 5393"/>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5"/>
          <p:cNvSpPr/>
          <p:nvPr/>
        </p:nvSpPr>
        <p:spPr>
          <a:xfrm>
            <a:off x="7649075" y="410525"/>
            <a:ext cx="1632000" cy="16320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5"/>
          <p:cNvSpPr/>
          <p:nvPr/>
        </p:nvSpPr>
        <p:spPr>
          <a:xfrm>
            <a:off x="7535175" y="2521675"/>
            <a:ext cx="1310700" cy="13107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6" name="Google Shape;346;p36"/>
          <p:cNvSpPr txBox="1">
            <a:spLocks noGrp="1"/>
          </p:cNvSpPr>
          <p:nvPr>
            <p:ph type="subTitle" idx="1"/>
          </p:nvPr>
        </p:nvSpPr>
        <p:spPr>
          <a:xfrm>
            <a:off x="723365" y="1001929"/>
            <a:ext cx="6381188" cy="1798499"/>
          </a:xfrm>
          <a:prstGeom prst="rect">
            <a:avLst/>
          </a:prstGeom>
        </p:spPr>
        <p:txBody>
          <a:bodyPr spcFirstLastPara="1" wrap="square" lIns="91425" tIns="91425" rIns="91425" bIns="91425" anchor="t" anchorCtr="0">
            <a:noAutofit/>
          </a:bodyPr>
          <a:lstStyle/>
          <a:p>
            <a:pPr marL="0" lvl="0" indent="0" algn="just">
              <a:buClr>
                <a:schemeClr val="lt1"/>
              </a:buClr>
              <a:buSzPts val="1100"/>
            </a:pPr>
            <a:r>
              <a:rPr lang="ro-RO" sz="1200" b="1" dirty="0"/>
              <a:t>Teorii și concepte fundamentale ale pieței muncii: </a:t>
            </a:r>
          </a:p>
          <a:p>
            <a:pPr marL="0" lvl="0" indent="0" algn="just">
              <a:buClr>
                <a:schemeClr val="lt1"/>
              </a:buClr>
              <a:buSzPts val="1100"/>
            </a:pPr>
            <a:r>
              <a:rPr lang="ro-RO" sz="1200" dirty="0"/>
              <a:t>Conform Ehrenberg, Smith și Hallock (2021, p. 2), relația dintre angajatori și angajați poate fi comparată cu o piață, unde angajatorii caută să achiziționeze servicii de muncă, iar angajații le furnizează în schimbul unei remunerații. Cererea de muncă este determinată de productivitatea muncii, de nivelul tehnologic și de condițiile economice generale. Oferta de muncă, în schimb, depinde de dimensiunea populației active, de nivelul de educație și calificare, precum și de preferințele individuale pentru muncă.</a:t>
            </a:r>
            <a:endParaRPr sz="1200" dirty="0"/>
          </a:p>
        </p:txBody>
      </p:sp>
      <p:sp>
        <p:nvSpPr>
          <p:cNvPr id="351" name="Google Shape;351;p36"/>
          <p:cNvSpPr txBox="1">
            <a:spLocks noGrp="1"/>
          </p:cNvSpPr>
          <p:nvPr>
            <p:ph type="title" idx="6"/>
          </p:nvPr>
        </p:nvSpPr>
        <p:spPr>
          <a:xfrm>
            <a:off x="723365" y="156157"/>
            <a:ext cx="7704000" cy="634500"/>
          </a:xfrm>
          <a:prstGeom prst="rect">
            <a:avLst/>
          </a:prstGeom>
        </p:spPr>
        <p:txBody>
          <a:bodyPr spcFirstLastPara="1" wrap="square" lIns="91425" tIns="91425" rIns="91425" bIns="91425" anchor="t" anchorCtr="0">
            <a:noAutofit/>
          </a:bodyPr>
          <a:lstStyle/>
          <a:p>
            <a:pPr lvl="0"/>
            <a:r>
              <a:rPr lang="ro-RO" dirty="0">
                <a:latin typeface="+mj-lt"/>
              </a:rPr>
              <a:t>Stadiul cunoașterii</a:t>
            </a:r>
            <a:endParaRPr dirty="0">
              <a:latin typeface="+mj-lt"/>
            </a:endParaRPr>
          </a:p>
        </p:txBody>
      </p:sp>
      <p:sp>
        <p:nvSpPr>
          <p:cNvPr id="14" name="Google Shape;346;p36">
            <a:extLst>
              <a:ext uri="{FF2B5EF4-FFF2-40B4-BE49-F238E27FC236}">
                <a16:creationId xmlns:a16="http://schemas.microsoft.com/office/drawing/2014/main" id="{2EC65503-2251-C746-44F8-8896DAF0876B}"/>
              </a:ext>
            </a:extLst>
          </p:cNvPr>
          <p:cNvSpPr txBox="1">
            <a:spLocks/>
          </p:cNvSpPr>
          <p:nvPr/>
        </p:nvSpPr>
        <p:spPr>
          <a:xfrm>
            <a:off x="2288058" y="2917346"/>
            <a:ext cx="5678233" cy="19371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0" indent="0" algn="just">
              <a:buClr>
                <a:schemeClr val="lt1"/>
              </a:buClr>
              <a:buSzPts val="1100"/>
            </a:pPr>
            <a:r>
              <a:rPr lang="ro-RO" sz="1200" b="1" dirty="0"/>
              <a:t>Migrația forței de muncă:</a:t>
            </a:r>
          </a:p>
          <a:p>
            <a:pPr marL="0" indent="0" algn="just">
              <a:buClr>
                <a:schemeClr val="lt1"/>
              </a:buClr>
              <a:buSzPts val="1100"/>
            </a:pPr>
            <a:r>
              <a:rPr lang="ro-RO" sz="1200" dirty="0"/>
              <a:t>După cum subliniază Vance și Paik (2014, p. 7), contextul economic joacă un rol crucial în deciziile luate de forța de muncă și de companii. Astfel, o economie percepută ca fiind slabă poate determina companiile să își amâne planurile de expansiune, să înghețe angajările și să se orienteze către utilizarea forței de muncă temporare. În schimb, o economie puternică poate atrage forță de muncă din alte regiuni sau țări, generând un flux migrator pozitiv.</a:t>
            </a:r>
          </a:p>
        </p:txBody>
      </p:sp>
      <p:sp>
        <p:nvSpPr>
          <p:cNvPr id="15" name="Google Shape;8812;p74">
            <a:extLst>
              <a:ext uri="{FF2B5EF4-FFF2-40B4-BE49-F238E27FC236}">
                <a16:creationId xmlns:a16="http://schemas.microsoft.com/office/drawing/2014/main" id="{897779D6-1B7C-BDDD-60C7-BF4A4F5FA012}"/>
              </a:ext>
            </a:extLst>
          </p:cNvPr>
          <p:cNvSpPr/>
          <p:nvPr/>
        </p:nvSpPr>
        <p:spPr>
          <a:xfrm>
            <a:off x="8184971" y="110958"/>
            <a:ext cx="346237" cy="305549"/>
          </a:xfrm>
          <a:custGeom>
            <a:avLst/>
            <a:gdLst/>
            <a:ahLst/>
            <a:cxnLst/>
            <a:rect l="l" t="t" r="r" b="b"/>
            <a:pathLst>
              <a:path w="12918" h="10807" extrusionOk="0">
                <a:moveTo>
                  <a:pt x="10807" y="851"/>
                </a:moveTo>
                <a:cubicBezTo>
                  <a:pt x="10366" y="1608"/>
                  <a:pt x="10366" y="2584"/>
                  <a:pt x="10807" y="3340"/>
                </a:cubicBezTo>
                <a:lnTo>
                  <a:pt x="2332" y="3340"/>
                </a:lnTo>
                <a:cubicBezTo>
                  <a:pt x="1765" y="3340"/>
                  <a:pt x="1293" y="2962"/>
                  <a:pt x="1135" y="2458"/>
                </a:cubicBezTo>
                <a:cubicBezTo>
                  <a:pt x="915" y="1671"/>
                  <a:pt x="1513" y="851"/>
                  <a:pt x="2332" y="851"/>
                </a:cubicBezTo>
                <a:close/>
                <a:moveTo>
                  <a:pt x="8822" y="4159"/>
                </a:moveTo>
                <a:lnTo>
                  <a:pt x="8822" y="6648"/>
                </a:lnTo>
                <a:lnTo>
                  <a:pt x="1891" y="6648"/>
                </a:lnTo>
                <a:lnTo>
                  <a:pt x="1891" y="4159"/>
                </a:lnTo>
                <a:close/>
                <a:moveTo>
                  <a:pt x="10524" y="4159"/>
                </a:moveTo>
                <a:lnTo>
                  <a:pt x="10524" y="6648"/>
                </a:lnTo>
                <a:lnTo>
                  <a:pt x="9704" y="6648"/>
                </a:lnTo>
                <a:lnTo>
                  <a:pt x="9704" y="4159"/>
                </a:lnTo>
                <a:close/>
                <a:moveTo>
                  <a:pt x="12130" y="4159"/>
                </a:moveTo>
                <a:lnTo>
                  <a:pt x="12130" y="6648"/>
                </a:lnTo>
                <a:lnTo>
                  <a:pt x="11343" y="6648"/>
                </a:lnTo>
                <a:lnTo>
                  <a:pt x="11343" y="4159"/>
                </a:lnTo>
                <a:close/>
                <a:moveTo>
                  <a:pt x="1986" y="7467"/>
                </a:moveTo>
                <a:lnTo>
                  <a:pt x="1986" y="9956"/>
                </a:lnTo>
                <a:lnTo>
                  <a:pt x="1104" y="9956"/>
                </a:lnTo>
                <a:lnTo>
                  <a:pt x="1104" y="7467"/>
                </a:lnTo>
                <a:close/>
                <a:moveTo>
                  <a:pt x="3624" y="7467"/>
                </a:moveTo>
                <a:lnTo>
                  <a:pt x="3624" y="9956"/>
                </a:lnTo>
                <a:lnTo>
                  <a:pt x="2805" y="9956"/>
                </a:lnTo>
                <a:lnTo>
                  <a:pt x="2805" y="7467"/>
                </a:lnTo>
                <a:close/>
                <a:moveTo>
                  <a:pt x="11311" y="7467"/>
                </a:moveTo>
                <a:lnTo>
                  <a:pt x="11311" y="9956"/>
                </a:lnTo>
                <a:lnTo>
                  <a:pt x="4443" y="9956"/>
                </a:lnTo>
                <a:lnTo>
                  <a:pt x="4443" y="7467"/>
                </a:lnTo>
                <a:close/>
                <a:moveTo>
                  <a:pt x="2364" y="1"/>
                </a:moveTo>
                <a:cubicBezTo>
                  <a:pt x="1671" y="1"/>
                  <a:pt x="1041" y="379"/>
                  <a:pt x="631" y="914"/>
                </a:cubicBezTo>
                <a:cubicBezTo>
                  <a:pt x="1" y="1828"/>
                  <a:pt x="253" y="3088"/>
                  <a:pt x="1104" y="3718"/>
                </a:cubicBezTo>
                <a:lnTo>
                  <a:pt x="1104" y="6648"/>
                </a:lnTo>
                <a:lnTo>
                  <a:pt x="694" y="6648"/>
                </a:lnTo>
                <a:cubicBezTo>
                  <a:pt x="442" y="6648"/>
                  <a:pt x="284" y="6837"/>
                  <a:pt x="284" y="7058"/>
                </a:cubicBezTo>
                <a:lnTo>
                  <a:pt x="284" y="10366"/>
                </a:lnTo>
                <a:cubicBezTo>
                  <a:pt x="284" y="10618"/>
                  <a:pt x="473" y="10807"/>
                  <a:pt x="694" y="10807"/>
                </a:cubicBezTo>
                <a:lnTo>
                  <a:pt x="11721" y="10807"/>
                </a:lnTo>
                <a:cubicBezTo>
                  <a:pt x="11941" y="10807"/>
                  <a:pt x="12130" y="10618"/>
                  <a:pt x="12130" y="10366"/>
                </a:cubicBezTo>
                <a:lnTo>
                  <a:pt x="12130" y="7499"/>
                </a:lnTo>
                <a:lnTo>
                  <a:pt x="12540" y="7499"/>
                </a:lnTo>
                <a:cubicBezTo>
                  <a:pt x="12760" y="7499"/>
                  <a:pt x="12918" y="7310"/>
                  <a:pt x="12918" y="7058"/>
                </a:cubicBezTo>
                <a:lnTo>
                  <a:pt x="12918" y="3750"/>
                </a:lnTo>
                <a:cubicBezTo>
                  <a:pt x="12918" y="3529"/>
                  <a:pt x="12760" y="3340"/>
                  <a:pt x="12540" y="3340"/>
                </a:cubicBezTo>
                <a:lnTo>
                  <a:pt x="11878" y="3340"/>
                </a:lnTo>
                <a:cubicBezTo>
                  <a:pt x="11091" y="2647"/>
                  <a:pt x="11122" y="1387"/>
                  <a:pt x="11973" y="757"/>
                </a:cubicBezTo>
                <a:cubicBezTo>
                  <a:pt x="12256" y="536"/>
                  <a:pt x="12130" y="64"/>
                  <a:pt x="11784" y="1"/>
                </a:cubicBezTo>
                <a:close/>
              </a:path>
            </a:pathLst>
          </a:custGeom>
          <a:solidFill>
            <a:schemeClr val="tx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4">
          <a:extLst>
            <a:ext uri="{FF2B5EF4-FFF2-40B4-BE49-F238E27FC236}">
              <a16:creationId xmlns:a16="http://schemas.microsoft.com/office/drawing/2014/main" id="{1741670A-6C71-BFDD-8E90-5D8F3ED3A89C}"/>
            </a:ext>
          </a:extLst>
        </p:cNvPr>
        <p:cNvGrpSpPr/>
        <p:nvPr/>
      </p:nvGrpSpPr>
      <p:grpSpPr>
        <a:xfrm>
          <a:off x="0" y="0"/>
          <a:ext cx="0" cy="0"/>
          <a:chOff x="0" y="0"/>
          <a:chExt cx="0" cy="0"/>
        </a:xfrm>
      </p:grpSpPr>
      <p:sp>
        <p:nvSpPr>
          <p:cNvPr id="346" name="Google Shape;346;p36">
            <a:extLst>
              <a:ext uri="{FF2B5EF4-FFF2-40B4-BE49-F238E27FC236}">
                <a16:creationId xmlns:a16="http://schemas.microsoft.com/office/drawing/2014/main" id="{28FDD767-22F9-683A-9A7E-64DEB343CAC0}"/>
              </a:ext>
            </a:extLst>
          </p:cNvPr>
          <p:cNvSpPr txBox="1">
            <a:spLocks noGrp="1"/>
          </p:cNvSpPr>
          <p:nvPr>
            <p:ph type="subTitle" idx="1"/>
          </p:nvPr>
        </p:nvSpPr>
        <p:spPr>
          <a:xfrm>
            <a:off x="723365" y="887874"/>
            <a:ext cx="7420061" cy="1612010"/>
          </a:xfrm>
          <a:prstGeom prst="rect">
            <a:avLst/>
          </a:prstGeom>
        </p:spPr>
        <p:txBody>
          <a:bodyPr spcFirstLastPara="1" wrap="square" lIns="91425" tIns="91425" rIns="91425" bIns="91425" anchor="t" anchorCtr="0">
            <a:noAutofit/>
          </a:bodyPr>
          <a:lstStyle/>
          <a:p>
            <a:pPr marL="0" lvl="0" indent="0" algn="just">
              <a:buClr>
                <a:schemeClr val="lt1"/>
              </a:buClr>
              <a:buSzPts val="1100"/>
            </a:pPr>
            <a:r>
              <a:rPr lang="ro-RO" sz="1200" b="1" dirty="0"/>
              <a:t>Investițiile străine directe:</a:t>
            </a:r>
          </a:p>
          <a:p>
            <a:pPr marL="0" lvl="0" indent="0" algn="just">
              <a:buClr>
                <a:schemeClr val="lt1"/>
              </a:buClr>
              <a:buSzPts val="1100"/>
            </a:pPr>
            <a:r>
              <a:rPr lang="ro-RO" sz="1200" dirty="0"/>
              <a:t>Mankiw (2023, p. 539) subliniază că investițiile străine, deși generează profit pentru investitori, au un impact pozitiv semnificativ asupra economiilor gazdă. Acestea măresc stocul de capital al țării, ceea ce se traduce printr-o productivitate sporită și salarii mai mari pentru lucrători. Mai mult, ISD-urile reprezintă o cale rapidă și eficientă pentru țările mai puțin dezvoltate de a adopta tehnologii avansate din țările dezvoltate, scurtând astfel decalajul tehnologic și accelerând procesul de dezvoltare economică.</a:t>
            </a:r>
            <a:endParaRPr sz="1200" dirty="0"/>
          </a:p>
        </p:txBody>
      </p:sp>
      <p:sp>
        <p:nvSpPr>
          <p:cNvPr id="351" name="Google Shape;351;p36">
            <a:extLst>
              <a:ext uri="{FF2B5EF4-FFF2-40B4-BE49-F238E27FC236}">
                <a16:creationId xmlns:a16="http://schemas.microsoft.com/office/drawing/2014/main" id="{EC2ED1FF-370F-7F2F-93E7-33C42CB8BDAD}"/>
              </a:ext>
            </a:extLst>
          </p:cNvPr>
          <p:cNvSpPr txBox="1">
            <a:spLocks noGrp="1"/>
          </p:cNvSpPr>
          <p:nvPr>
            <p:ph type="title" idx="6"/>
          </p:nvPr>
        </p:nvSpPr>
        <p:spPr>
          <a:xfrm>
            <a:off x="723365" y="156157"/>
            <a:ext cx="4528573" cy="634500"/>
          </a:xfrm>
          <a:prstGeom prst="rect">
            <a:avLst/>
          </a:prstGeom>
        </p:spPr>
        <p:txBody>
          <a:bodyPr spcFirstLastPara="1" wrap="square" lIns="91425" tIns="91425" rIns="91425" bIns="91425" anchor="t" anchorCtr="0">
            <a:noAutofit/>
          </a:bodyPr>
          <a:lstStyle/>
          <a:p>
            <a:pPr lvl="0"/>
            <a:r>
              <a:rPr lang="ro-RO" dirty="0">
                <a:latin typeface="+mj-lt"/>
              </a:rPr>
              <a:t>Stadiul cunoașterii</a:t>
            </a:r>
            <a:endParaRPr dirty="0">
              <a:latin typeface="+mj-lt"/>
            </a:endParaRPr>
          </a:p>
        </p:txBody>
      </p:sp>
      <p:sp>
        <p:nvSpPr>
          <p:cNvPr id="14" name="Google Shape;346;p36">
            <a:extLst>
              <a:ext uri="{FF2B5EF4-FFF2-40B4-BE49-F238E27FC236}">
                <a16:creationId xmlns:a16="http://schemas.microsoft.com/office/drawing/2014/main" id="{C83EA581-6BE7-35E8-B483-967A295DCF28}"/>
              </a:ext>
            </a:extLst>
          </p:cNvPr>
          <p:cNvSpPr txBox="1">
            <a:spLocks/>
          </p:cNvSpPr>
          <p:nvPr/>
        </p:nvSpPr>
        <p:spPr>
          <a:xfrm>
            <a:off x="1257279" y="2643617"/>
            <a:ext cx="6886147" cy="19371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0" indent="0" algn="just">
              <a:buClr>
                <a:schemeClr val="lt1"/>
              </a:buClr>
              <a:buSzPts val="1100"/>
            </a:pPr>
            <a:r>
              <a:rPr lang="ro-RO" sz="1200" b="1" dirty="0"/>
              <a:t>Studii de caz regionale: </a:t>
            </a:r>
          </a:p>
          <a:p>
            <a:pPr marL="0" indent="0" algn="just">
              <a:buClr>
                <a:schemeClr val="lt1"/>
              </a:buClr>
              <a:buSzPts val="1100"/>
            </a:pPr>
            <a:r>
              <a:rPr lang="ro-RO" sz="1200" dirty="0"/>
              <a:t>Conform Agenției pentru Dezvoltare Regională Centru (2023, p. 144), constatăm că disparitățile intraregionale se adâncesc, evidențiind diferențe notabile între județele cu tradiție de dezvoltare economică consolidată (Brașov, Sibiu) și cele cu potențial de dezvoltare redus. Studiul pune în lumină faptul că, deși clivajul tradițional urban–rural se estompează prin îmbunătățirea infrastructurii tehnico-edilitare în comunele aflate în proximitatea marilor orașe, se conturează noi linii de divizare. </a:t>
            </a:r>
          </a:p>
        </p:txBody>
      </p:sp>
      <p:sp>
        <p:nvSpPr>
          <p:cNvPr id="2" name="Google Shape;8812;p74">
            <a:extLst>
              <a:ext uri="{FF2B5EF4-FFF2-40B4-BE49-F238E27FC236}">
                <a16:creationId xmlns:a16="http://schemas.microsoft.com/office/drawing/2014/main" id="{8202A3AE-76D3-86B8-E0FC-22427F9574D1}"/>
              </a:ext>
            </a:extLst>
          </p:cNvPr>
          <p:cNvSpPr/>
          <p:nvPr/>
        </p:nvSpPr>
        <p:spPr>
          <a:xfrm>
            <a:off x="8184971" y="110958"/>
            <a:ext cx="346237" cy="305549"/>
          </a:xfrm>
          <a:custGeom>
            <a:avLst/>
            <a:gdLst/>
            <a:ahLst/>
            <a:cxnLst/>
            <a:rect l="l" t="t" r="r" b="b"/>
            <a:pathLst>
              <a:path w="12918" h="10807" extrusionOk="0">
                <a:moveTo>
                  <a:pt x="10807" y="851"/>
                </a:moveTo>
                <a:cubicBezTo>
                  <a:pt x="10366" y="1608"/>
                  <a:pt x="10366" y="2584"/>
                  <a:pt x="10807" y="3340"/>
                </a:cubicBezTo>
                <a:lnTo>
                  <a:pt x="2332" y="3340"/>
                </a:lnTo>
                <a:cubicBezTo>
                  <a:pt x="1765" y="3340"/>
                  <a:pt x="1293" y="2962"/>
                  <a:pt x="1135" y="2458"/>
                </a:cubicBezTo>
                <a:cubicBezTo>
                  <a:pt x="915" y="1671"/>
                  <a:pt x="1513" y="851"/>
                  <a:pt x="2332" y="851"/>
                </a:cubicBezTo>
                <a:close/>
                <a:moveTo>
                  <a:pt x="8822" y="4159"/>
                </a:moveTo>
                <a:lnTo>
                  <a:pt x="8822" y="6648"/>
                </a:lnTo>
                <a:lnTo>
                  <a:pt x="1891" y="6648"/>
                </a:lnTo>
                <a:lnTo>
                  <a:pt x="1891" y="4159"/>
                </a:lnTo>
                <a:close/>
                <a:moveTo>
                  <a:pt x="10524" y="4159"/>
                </a:moveTo>
                <a:lnTo>
                  <a:pt x="10524" y="6648"/>
                </a:lnTo>
                <a:lnTo>
                  <a:pt x="9704" y="6648"/>
                </a:lnTo>
                <a:lnTo>
                  <a:pt x="9704" y="4159"/>
                </a:lnTo>
                <a:close/>
                <a:moveTo>
                  <a:pt x="12130" y="4159"/>
                </a:moveTo>
                <a:lnTo>
                  <a:pt x="12130" y="6648"/>
                </a:lnTo>
                <a:lnTo>
                  <a:pt x="11343" y="6648"/>
                </a:lnTo>
                <a:lnTo>
                  <a:pt x="11343" y="4159"/>
                </a:lnTo>
                <a:close/>
                <a:moveTo>
                  <a:pt x="1986" y="7467"/>
                </a:moveTo>
                <a:lnTo>
                  <a:pt x="1986" y="9956"/>
                </a:lnTo>
                <a:lnTo>
                  <a:pt x="1104" y="9956"/>
                </a:lnTo>
                <a:lnTo>
                  <a:pt x="1104" y="7467"/>
                </a:lnTo>
                <a:close/>
                <a:moveTo>
                  <a:pt x="3624" y="7467"/>
                </a:moveTo>
                <a:lnTo>
                  <a:pt x="3624" y="9956"/>
                </a:lnTo>
                <a:lnTo>
                  <a:pt x="2805" y="9956"/>
                </a:lnTo>
                <a:lnTo>
                  <a:pt x="2805" y="7467"/>
                </a:lnTo>
                <a:close/>
                <a:moveTo>
                  <a:pt x="11311" y="7467"/>
                </a:moveTo>
                <a:lnTo>
                  <a:pt x="11311" y="9956"/>
                </a:lnTo>
                <a:lnTo>
                  <a:pt x="4443" y="9956"/>
                </a:lnTo>
                <a:lnTo>
                  <a:pt x="4443" y="7467"/>
                </a:lnTo>
                <a:close/>
                <a:moveTo>
                  <a:pt x="2364" y="1"/>
                </a:moveTo>
                <a:cubicBezTo>
                  <a:pt x="1671" y="1"/>
                  <a:pt x="1041" y="379"/>
                  <a:pt x="631" y="914"/>
                </a:cubicBezTo>
                <a:cubicBezTo>
                  <a:pt x="1" y="1828"/>
                  <a:pt x="253" y="3088"/>
                  <a:pt x="1104" y="3718"/>
                </a:cubicBezTo>
                <a:lnTo>
                  <a:pt x="1104" y="6648"/>
                </a:lnTo>
                <a:lnTo>
                  <a:pt x="694" y="6648"/>
                </a:lnTo>
                <a:cubicBezTo>
                  <a:pt x="442" y="6648"/>
                  <a:pt x="284" y="6837"/>
                  <a:pt x="284" y="7058"/>
                </a:cubicBezTo>
                <a:lnTo>
                  <a:pt x="284" y="10366"/>
                </a:lnTo>
                <a:cubicBezTo>
                  <a:pt x="284" y="10618"/>
                  <a:pt x="473" y="10807"/>
                  <a:pt x="694" y="10807"/>
                </a:cubicBezTo>
                <a:lnTo>
                  <a:pt x="11721" y="10807"/>
                </a:lnTo>
                <a:cubicBezTo>
                  <a:pt x="11941" y="10807"/>
                  <a:pt x="12130" y="10618"/>
                  <a:pt x="12130" y="10366"/>
                </a:cubicBezTo>
                <a:lnTo>
                  <a:pt x="12130" y="7499"/>
                </a:lnTo>
                <a:lnTo>
                  <a:pt x="12540" y="7499"/>
                </a:lnTo>
                <a:cubicBezTo>
                  <a:pt x="12760" y="7499"/>
                  <a:pt x="12918" y="7310"/>
                  <a:pt x="12918" y="7058"/>
                </a:cubicBezTo>
                <a:lnTo>
                  <a:pt x="12918" y="3750"/>
                </a:lnTo>
                <a:cubicBezTo>
                  <a:pt x="12918" y="3529"/>
                  <a:pt x="12760" y="3340"/>
                  <a:pt x="12540" y="3340"/>
                </a:cubicBezTo>
                <a:lnTo>
                  <a:pt x="11878" y="3340"/>
                </a:lnTo>
                <a:cubicBezTo>
                  <a:pt x="11091" y="2647"/>
                  <a:pt x="11122" y="1387"/>
                  <a:pt x="11973" y="757"/>
                </a:cubicBezTo>
                <a:cubicBezTo>
                  <a:pt x="12256" y="536"/>
                  <a:pt x="12130" y="64"/>
                  <a:pt x="11784" y="1"/>
                </a:cubicBezTo>
                <a:close/>
              </a:path>
            </a:pathLst>
          </a:custGeom>
          <a:solidFill>
            <a:schemeClr val="tx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6608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7"/>
          <p:cNvSpPr/>
          <p:nvPr/>
        </p:nvSpPr>
        <p:spPr>
          <a:xfrm>
            <a:off x="-246375" y="2528551"/>
            <a:ext cx="1562400" cy="15624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7"/>
          <p:cNvSpPr/>
          <p:nvPr/>
        </p:nvSpPr>
        <p:spPr>
          <a:xfrm>
            <a:off x="1597550" y="3461287"/>
            <a:ext cx="1404900" cy="14049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7"/>
          <p:cNvSpPr/>
          <p:nvPr/>
        </p:nvSpPr>
        <p:spPr>
          <a:xfrm>
            <a:off x="-1218387" y="-194450"/>
            <a:ext cx="4472700" cy="2105100"/>
          </a:xfrm>
          <a:prstGeom prst="roundRect">
            <a:avLst>
              <a:gd name="adj" fmla="val 22141"/>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7"/>
          <p:cNvSpPr/>
          <p:nvPr/>
        </p:nvSpPr>
        <p:spPr>
          <a:xfrm>
            <a:off x="2667550" y="2887348"/>
            <a:ext cx="844800" cy="844800"/>
          </a:xfrm>
          <a:prstGeom prst="roundRect">
            <a:avLst>
              <a:gd name="adj" fmla="val 5393"/>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7"/>
          <p:cNvSpPr txBox="1">
            <a:spLocks noGrp="1"/>
          </p:cNvSpPr>
          <p:nvPr>
            <p:ph type="subTitle" idx="1"/>
          </p:nvPr>
        </p:nvSpPr>
        <p:spPr>
          <a:xfrm>
            <a:off x="3954138" y="687627"/>
            <a:ext cx="4643898" cy="3780714"/>
          </a:xfrm>
          <a:prstGeom prst="rect">
            <a:avLst/>
          </a:prstGeom>
        </p:spPr>
        <p:txBody>
          <a:bodyPr spcFirstLastPara="1" wrap="square" lIns="91425" tIns="91425" rIns="91425" bIns="91425" anchor="t" anchorCtr="0">
            <a:noAutofit/>
          </a:bodyPr>
          <a:lstStyle/>
          <a:p>
            <a:pPr marL="0" lvl="0" indent="0"/>
            <a:r>
              <a:rPr lang="ro-RO" sz="1400" b="1" dirty="0"/>
              <a:t>Sursă date</a:t>
            </a:r>
            <a:r>
              <a:rPr lang="ro-RO" sz="1400" dirty="0"/>
              <a:t>: INS – TEMPO‑Online (2010‑2023)</a:t>
            </a:r>
          </a:p>
          <a:p>
            <a:pPr marL="0" lvl="0" indent="0"/>
            <a:r>
              <a:rPr lang="ro-RO" sz="1400" b="1" dirty="0"/>
              <a:t>Indicatori cheie:</a:t>
            </a:r>
          </a:p>
          <a:p>
            <a:pPr>
              <a:buFont typeface="Arial" panose="020B0604020202020204" pitchFamily="34" charset="0"/>
              <a:buChar char="•"/>
            </a:pPr>
            <a:r>
              <a:rPr lang="ro-RO" sz="1400" dirty="0"/>
              <a:t>Rata șomajului</a:t>
            </a:r>
          </a:p>
          <a:p>
            <a:pPr>
              <a:buFont typeface="Arial" panose="020B0604020202020204" pitchFamily="34" charset="0"/>
              <a:buChar char="•"/>
            </a:pPr>
            <a:r>
              <a:rPr lang="ro-RO" sz="1400" dirty="0"/>
              <a:t>Rata de ocupare a resurselor de muncă</a:t>
            </a:r>
          </a:p>
          <a:p>
            <a:pPr>
              <a:buFont typeface="Arial" panose="020B0604020202020204" pitchFamily="34" charset="0"/>
              <a:buChar char="•"/>
            </a:pPr>
            <a:r>
              <a:rPr lang="ro-RO" sz="1400" dirty="0"/>
              <a:t>PIB regional pe locuitor</a:t>
            </a:r>
          </a:p>
          <a:p>
            <a:pPr>
              <a:buFont typeface="Arial" panose="020B0604020202020204" pitchFamily="34" charset="0"/>
              <a:buChar char="•"/>
            </a:pPr>
            <a:r>
              <a:rPr lang="ro-RO" sz="1400" dirty="0"/>
              <a:t>Câștig salarial mediu net</a:t>
            </a:r>
          </a:p>
          <a:p>
            <a:pPr>
              <a:buFont typeface="Arial" panose="020B0604020202020204" pitchFamily="34" charset="0"/>
              <a:buChar char="•"/>
            </a:pPr>
            <a:r>
              <a:rPr lang="ro-RO" sz="1400" dirty="0"/>
              <a:t>Absolvenți pe niveluri educație</a:t>
            </a:r>
          </a:p>
          <a:p>
            <a:pPr>
              <a:buFont typeface="Arial" panose="020B0604020202020204" pitchFamily="34" charset="0"/>
              <a:buChar char="•"/>
            </a:pPr>
            <a:r>
              <a:rPr lang="ro-RO" sz="1400" dirty="0"/>
              <a:t>Imigranți definitivi</a:t>
            </a:r>
          </a:p>
          <a:p>
            <a:pPr marL="0" lvl="0" indent="0"/>
            <a:r>
              <a:rPr lang="ro-RO" sz="1400" b="1" dirty="0"/>
              <a:t>Programe și aplicații software:</a:t>
            </a:r>
          </a:p>
          <a:p>
            <a:pPr marL="285750" lvl="0" indent="-285750">
              <a:buFont typeface="Arial" panose="020B0604020202020204" pitchFamily="34" charset="0"/>
              <a:buChar char="•"/>
            </a:pPr>
            <a:r>
              <a:rPr lang="en-US" sz="1400" dirty="0"/>
              <a:t>Microsoft Excel, Word &amp; Access.</a:t>
            </a:r>
            <a:endParaRPr lang="ro-RO" sz="1400" dirty="0"/>
          </a:p>
          <a:p>
            <a:pPr marL="285750" lvl="0" indent="-285750">
              <a:buFont typeface="Arial" panose="020B0604020202020204" pitchFamily="34" charset="0"/>
              <a:buChar char="•"/>
            </a:pPr>
            <a:r>
              <a:rPr lang="ro-RO" sz="1400" dirty="0"/>
              <a:t>Python (streamlit, pandas, numpy, matplotlib, seaborn, plotly, sqlite3, geopandas, folium)</a:t>
            </a:r>
          </a:p>
          <a:p>
            <a:pPr marL="285750" lvl="0" indent="-285750">
              <a:buFont typeface="Arial" panose="020B0604020202020204" pitchFamily="34" charset="0"/>
              <a:buChar char="•"/>
            </a:pPr>
            <a:r>
              <a:rPr lang="ro-RO" sz="1400" dirty="0"/>
              <a:t>R (RSQLite, plm, dplyr, tidyr, corrplot)</a:t>
            </a:r>
          </a:p>
          <a:p>
            <a:pPr marL="285750" lvl="0" indent="-285750">
              <a:buFont typeface="Arial" panose="020B0604020202020204" pitchFamily="34" charset="0"/>
              <a:buChar char="•"/>
            </a:pPr>
            <a:r>
              <a:rPr lang="ro-RO" sz="1400" dirty="0" err="1"/>
              <a:t>SQLite</a:t>
            </a:r>
            <a:endParaRPr lang="ro-RO" sz="1400" dirty="0"/>
          </a:p>
          <a:p>
            <a:pPr marL="285750" lvl="0" indent="-285750">
              <a:buFont typeface="Arial" panose="020B0604020202020204" pitchFamily="34" charset="0"/>
              <a:buChar char="•"/>
            </a:pPr>
            <a:r>
              <a:rPr lang="ro-RO" sz="1400" dirty="0" err="1"/>
              <a:t>Git</a:t>
            </a:r>
            <a:endParaRPr sz="1400" dirty="0"/>
          </a:p>
        </p:txBody>
      </p:sp>
      <p:sp>
        <p:nvSpPr>
          <p:cNvPr id="362" name="Google Shape;362;p37"/>
          <p:cNvSpPr/>
          <p:nvPr/>
        </p:nvSpPr>
        <p:spPr>
          <a:xfrm>
            <a:off x="453450" y="956500"/>
            <a:ext cx="2372100" cy="23721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 name="Google Shape;363;p37"/>
          <p:cNvSpPr/>
          <p:nvPr/>
        </p:nvSpPr>
        <p:spPr>
          <a:xfrm>
            <a:off x="256125" y="3581675"/>
            <a:ext cx="750300" cy="7503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7"/>
          <p:cNvSpPr/>
          <p:nvPr/>
        </p:nvSpPr>
        <p:spPr>
          <a:xfrm>
            <a:off x="3105650" y="1910651"/>
            <a:ext cx="463800" cy="4638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51;p36">
            <a:extLst>
              <a:ext uri="{FF2B5EF4-FFF2-40B4-BE49-F238E27FC236}">
                <a16:creationId xmlns:a16="http://schemas.microsoft.com/office/drawing/2014/main" id="{EC2ED1FF-370F-7F2F-93E7-33C42CB8BDAD}"/>
              </a:ext>
            </a:extLst>
          </p:cNvPr>
          <p:cNvSpPr txBox="1">
            <a:spLocks noGrp="1"/>
          </p:cNvSpPr>
          <p:nvPr/>
        </p:nvSpPr>
        <p:spPr>
          <a:xfrm>
            <a:off x="5020580" y="40054"/>
            <a:ext cx="2681482"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GFS Didot"/>
              <a:buNone/>
              <a:defRPr sz="3000" b="1" i="0" u="none" strike="noStrike" cap="none">
                <a:solidFill>
                  <a:schemeClr val="dk1"/>
                </a:solidFill>
                <a:latin typeface="GFS Didot"/>
                <a:ea typeface="GFS Didot"/>
                <a:cs typeface="GFS Didot"/>
                <a:sym typeface="GFS Didot"/>
              </a:defRPr>
            </a:lvl1pPr>
            <a:lvl2pPr marR="0" lvl="1"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2pPr>
            <a:lvl3pPr marR="0" lvl="2"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3pPr>
            <a:lvl4pPr marR="0" lvl="3"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4pPr>
            <a:lvl5pPr marR="0" lvl="4"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5pPr>
            <a:lvl6pPr marR="0" lvl="5"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6pPr>
            <a:lvl7pPr marR="0" lvl="6"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7pPr>
            <a:lvl8pPr marR="0" lvl="7"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8pPr>
            <a:lvl9pPr marR="0" lvl="8"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9pPr>
          </a:lstStyle>
          <a:p>
            <a:pPr lvl="0"/>
            <a:r>
              <a:rPr lang="ro-RO" dirty="0">
                <a:latin typeface="+mj-lt"/>
              </a:rPr>
              <a:t>Metodologie</a:t>
            </a:r>
          </a:p>
        </p:txBody>
      </p:sp>
      <p:grpSp>
        <p:nvGrpSpPr>
          <p:cNvPr id="6" name="Google Shape;10504;p79">
            <a:extLst>
              <a:ext uri="{FF2B5EF4-FFF2-40B4-BE49-F238E27FC236}">
                <a16:creationId xmlns:a16="http://schemas.microsoft.com/office/drawing/2014/main" id="{A514D81C-D86D-485C-1BBE-802CAB6B432F}"/>
              </a:ext>
            </a:extLst>
          </p:cNvPr>
          <p:cNvGrpSpPr/>
          <p:nvPr/>
        </p:nvGrpSpPr>
        <p:grpSpPr>
          <a:xfrm>
            <a:off x="453450" y="3745308"/>
            <a:ext cx="420796" cy="423033"/>
            <a:chOff x="-3852025" y="2764950"/>
            <a:chExt cx="291450" cy="293000"/>
          </a:xfrm>
          <a:solidFill>
            <a:schemeClr val="tx2">
              <a:lumMod val="50000"/>
            </a:schemeClr>
          </a:solidFill>
        </p:grpSpPr>
        <p:sp>
          <p:nvSpPr>
            <p:cNvPr id="7" name="Google Shape;10505;p79">
              <a:extLst>
                <a:ext uri="{FF2B5EF4-FFF2-40B4-BE49-F238E27FC236}">
                  <a16:creationId xmlns:a16="http://schemas.microsoft.com/office/drawing/2014/main" id="{BEB4F997-025C-D750-F36F-114237A0CE2D}"/>
                </a:ext>
              </a:extLst>
            </p:cNvPr>
            <p:cNvSpPr/>
            <p:nvPr/>
          </p:nvSpPr>
          <p:spPr>
            <a:xfrm>
              <a:off x="-3852025" y="2764950"/>
              <a:ext cx="291450" cy="293000"/>
            </a:xfrm>
            <a:custGeom>
              <a:avLst/>
              <a:gdLst/>
              <a:ahLst/>
              <a:cxnLst/>
              <a:rect l="l" t="t" r="r" b="b"/>
              <a:pathLst>
                <a:path w="11658" h="11720" extrusionOk="0">
                  <a:moveTo>
                    <a:pt x="4380" y="693"/>
                  </a:moveTo>
                  <a:cubicBezTo>
                    <a:pt x="6774" y="693"/>
                    <a:pt x="8161" y="1355"/>
                    <a:pt x="8161" y="1733"/>
                  </a:cubicBezTo>
                  <a:cubicBezTo>
                    <a:pt x="8161" y="2080"/>
                    <a:pt x="6774" y="2741"/>
                    <a:pt x="4380" y="2741"/>
                  </a:cubicBezTo>
                  <a:cubicBezTo>
                    <a:pt x="1986" y="2741"/>
                    <a:pt x="599" y="2080"/>
                    <a:pt x="599" y="1733"/>
                  </a:cubicBezTo>
                  <a:cubicBezTo>
                    <a:pt x="631" y="1355"/>
                    <a:pt x="2017" y="693"/>
                    <a:pt x="4380" y="693"/>
                  </a:cubicBezTo>
                  <a:close/>
                  <a:moveTo>
                    <a:pt x="8224" y="2710"/>
                  </a:moveTo>
                  <a:lnTo>
                    <a:pt x="8224" y="4190"/>
                  </a:lnTo>
                  <a:lnTo>
                    <a:pt x="7845" y="4190"/>
                  </a:lnTo>
                  <a:cubicBezTo>
                    <a:pt x="7815" y="4189"/>
                    <a:pt x="7784" y="4189"/>
                    <a:pt x="7753" y="4189"/>
                  </a:cubicBezTo>
                  <a:cubicBezTo>
                    <a:pt x="6625" y="4189"/>
                    <a:pt x="5622" y="4748"/>
                    <a:pt x="4947" y="5545"/>
                  </a:cubicBezTo>
                  <a:cubicBezTo>
                    <a:pt x="4743" y="5555"/>
                    <a:pt x="4544" y="5560"/>
                    <a:pt x="4352" y="5560"/>
                  </a:cubicBezTo>
                  <a:cubicBezTo>
                    <a:pt x="2081" y="5560"/>
                    <a:pt x="662" y="4912"/>
                    <a:pt x="662" y="4505"/>
                  </a:cubicBezTo>
                  <a:lnTo>
                    <a:pt x="662" y="2710"/>
                  </a:lnTo>
                  <a:cubicBezTo>
                    <a:pt x="1639" y="3308"/>
                    <a:pt x="3246" y="3466"/>
                    <a:pt x="4443" y="3466"/>
                  </a:cubicBezTo>
                  <a:cubicBezTo>
                    <a:pt x="5577" y="3466"/>
                    <a:pt x="7215" y="3308"/>
                    <a:pt x="8224" y="2710"/>
                  </a:cubicBezTo>
                  <a:close/>
                  <a:moveTo>
                    <a:pt x="631" y="5514"/>
                  </a:moveTo>
                  <a:cubicBezTo>
                    <a:pt x="1639" y="6081"/>
                    <a:pt x="3309" y="6238"/>
                    <a:pt x="4474" y="6238"/>
                  </a:cubicBezTo>
                  <a:cubicBezTo>
                    <a:pt x="4222" y="6711"/>
                    <a:pt x="4065" y="7309"/>
                    <a:pt x="4065" y="7939"/>
                  </a:cubicBezTo>
                  <a:lnTo>
                    <a:pt x="4065" y="8286"/>
                  </a:lnTo>
                  <a:cubicBezTo>
                    <a:pt x="1860" y="8223"/>
                    <a:pt x="631" y="7624"/>
                    <a:pt x="631" y="7278"/>
                  </a:cubicBezTo>
                  <a:lnTo>
                    <a:pt x="631" y="5514"/>
                  </a:lnTo>
                  <a:close/>
                  <a:moveTo>
                    <a:pt x="631" y="8223"/>
                  </a:moveTo>
                  <a:cubicBezTo>
                    <a:pt x="1576" y="8759"/>
                    <a:pt x="3120" y="8979"/>
                    <a:pt x="4222" y="8979"/>
                  </a:cubicBezTo>
                  <a:cubicBezTo>
                    <a:pt x="4474" y="9798"/>
                    <a:pt x="4947" y="10460"/>
                    <a:pt x="5609" y="10964"/>
                  </a:cubicBezTo>
                  <a:cubicBezTo>
                    <a:pt x="5199" y="11005"/>
                    <a:pt x="4802" y="11024"/>
                    <a:pt x="4424" y="11024"/>
                  </a:cubicBezTo>
                  <a:cubicBezTo>
                    <a:pt x="2216" y="11024"/>
                    <a:pt x="631" y="10391"/>
                    <a:pt x="631" y="9987"/>
                  </a:cubicBezTo>
                  <a:lnTo>
                    <a:pt x="631" y="8223"/>
                  </a:lnTo>
                  <a:close/>
                  <a:moveTo>
                    <a:pt x="7814" y="4852"/>
                  </a:moveTo>
                  <a:cubicBezTo>
                    <a:pt x="9515" y="4852"/>
                    <a:pt x="10933" y="6238"/>
                    <a:pt x="10933" y="7939"/>
                  </a:cubicBezTo>
                  <a:cubicBezTo>
                    <a:pt x="10964" y="9641"/>
                    <a:pt x="9547" y="11027"/>
                    <a:pt x="7814" y="11027"/>
                  </a:cubicBezTo>
                  <a:cubicBezTo>
                    <a:pt x="6113" y="11027"/>
                    <a:pt x="4726" y="9641"/>
                    <a:pt x="4726" y="7939"/>
                  </a:cubicBezTo>
                  <a:cubicBezTo>
                    <a:pt x="4726" y="6238"/>
                    <a:pt x="6113" y="4852"/>
                    <a:pt x="7814" y="4852"/>
                  </a:cubicBezTo>
                  <a:close/>
                  <a:moveTo>
                    <a:pt x="4411" y="0"/>
                  </a:moveTo>
                  <a:cubicBezTo>
                    <a:pt x="3277" y="0"/>
                    <a:pt x="2206" y="158"/>
                    <a:pt x="1418" y="410"/>
                  </a:cubicBezTo>
                  <a:cubicBezTo>
                    <a:pt x="253" y="819"/>
                    <a:pt x="1" y="1323"/>
                    <a:pt x="1" y="1733"/>
                  </a:cubicBezTo>
                  <a:lnTo>
                    <a:pt x="1" y="9987"/>
                  </a:lnTo>
                  <a:cubicBezTo>
                    <a:pt x="1" y="10334"/>
                    <a:pt x="253" y="10901"/>
                    <a:pt x="1418" y="11279"/>
                  </a:cubicBezTo>
                  <a:cubicBezTo>
                    <a:pt x="2269" y="11562"/>
                    <a:pt x="3309" y="11720"/>
                    <a:pt x="4411" y="11720"/>
                  </a:cubicBezTo>
                  <a:cubicBezTo>
                    <a:pt x="5199" y="11720"/>
                    <a:pt x="5955" y="11657"/>
                    <a:pt x="6617" y="11531"/>
                  </a:cubicBezTo>
                  <a:cubicBezTo>
                    <a:pt x="7026" y="11657"/>
                    <a:pt x="7404" y="11720"/>
                    <a:pt x="7845" y="11720"/>
                  </a:cubicBezTo>
                  <a:cubicBezTo>
                    <a:pt x="9925" y="11720"/>
                    <a:pt x="11658" y="10019"/>
                    <a:pt x="11658" y="7939"/>
                  </a:cubicBezTo>
                  <a:cubicBezTo>
                    <a:pt x="11626" y="6175"/>
                    <a:pt x="10397" y="4757"/>
                    <a:pt x="8822" y="4316"/>
                  </a:cubicBezTo>
                  <a:lnTo>
                    <a:pt x="8822" y="1733"/>
                  </a:lnTo>
                  <a:cubicBezTo>
                    <a:pt x="8822" y="1355"/>
                    <a:pt x="8602" y="819"/>
                    <a:pt x="7404" y="410"/>
                  </a:cubicBezTo>
                  <a:cubicBezTo>
                    <a:pt x="6585" y="158"/>
                    <a:pt x="5514" y="0"/>
                    <a:pt x="44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10506;p79">
              <a:extLst>
                <a:ext uri="{FF2B5EF4-FFF2-40B4-BE49-F238E27FC236}">
                  <a16:creationId xmlns:a16="http://schemas.microsoft.com/office/drawing/2014/main" id="{BFA7CAEF-37DA-3D63-1D22-CF148915826C}"/>
                </a:ext>
              </a:extLst>
            </p:cNvPr>
            <p:cNvSpPr/>
            <p:nvPr/>
          </p:nvSpPr>
          <p:spPr>
            <a:xfrm>
              <a:off x="-3707100" y="2937425"/>
              <a:ext cx="103200" cy="67775"/>
            </a:xfrm>
            <a:custGeom>
              <a:avLst/>
              <a:gdLst/>
              <a:ahLst/>
              <a:cxnLst/>
              <a:rect l="l" t="t" r="r" b="b"/>
              <a:pathLst>
                <a:path w="4128" h="2711" extrusionOk="0">
                  <a:moveTo>
                    <a:pt x="3785" y="1"/>
                  </a:moveTo>
                  <a:cubicBezTo>
                    <a:pt x="3695" y="1"/>
                    <a:pt x="3608" y="32"/>
                    <a:pt x="3561" y="95"/>
                  </a:cubicBezTo>
                  <a:lnTo>
                    <a:pt x="1733" y="1923"/>
                  </a:lnTo>
                  <a:lnTo>
                    <a:pt x="599" y="757"/>
                  </a:lnTo>
                  <a:cubicBezTo>
                    <a:pt x="536" y="710"/>
                    <a:pt x="450" y="686"/>
                    <a:pt x="363" y="686"/>
                  </a:cubicBezTo>
                  <a:cubicBezTo>
                    <a:pt x="276" y="686"/>
                    <a:pt x="190" y="710"/>
                    <a:pt x="127" y="757"/>
                  </a:cubicBezTo>
                  <a:cubicBezTo>
                    <a:pt x="1" y="883"/>
                    <a:pt x="1" y="1135"/>
                    <a:pt x="127" y="1229"/>
                  </a:cubicBezTo>
                  <a:lnTo>
                    <a:pt x="1513" y="2616"/>
                  </a:lnTo>
                  <a:cubicBezTo>
                    <a:pt x="1560" y="2679"/>
                    <a:pt x="1647" y="2710"/>
                    <a:pt x="1737" y="2710"/>
                  </a:cubicBezTo>
                  <a:cubicBezTo>
                    <a:pt x="1828" y="2710"/>
                    <a:pt x="1922" y="2679"/>
                    <a:pt x="1985" y="2616"/>
                  </a:cubicBezTo>
                  <a:lnTo>
                    <a:pt x="4033" y="568"/>
                  </a:lnTo>
                  <a:cubicBezTo>
                    <a:pt x="4128" y="442"/>
                    <a:pt x="4128" y="221"/>
                    <a:pt x="4033" y="95"/>
                  </a:cubicBezTo>
                  <a:cubicBezTo>
                    <a:pt x="3970" y="32"/>
                    <a:pt x="3876" y="1"/>
                    <a:pt x="378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47527CBD-81A4-489A-F1C6-E62E7AA45180}"/>
              </a:ext>
            </a:extLst>
          </p:cNvPr>
          <p:cNvPicPr>
            <a:picLocks noChangeAspect="1"/>
          </p:cNvPicPr>
          <p:nvPr/>
        </p:nvPicPr>
        <p:blipFill>
          <a:blip r:embed="rId3"/>
          <a:stretch>
            <a:fillRect/>
          </a:stretch>
        </p:blipFill>
        <p:spPr>
          <a:xfrm>
            <a:off x="2178226" y="2439320"/>
            <a:ext cx="532774" cy="532774"/>
          </a:xfrm>
          <a:prstGeom prst="rect">
            <a:avLst/>
          </a:prstGeom>
        </p:spPr>
      </p:pic>
      <p:pic>
        <p:nvPicPr>
          <p:cNvPr id="3" name="Picture 2">
            <a:extLst>
              <a:ext uri="{FF2B5EF4-FFF2-40B4-BE49-F238E27FC236}">
                <a16:creationId xmlns:a16="http://schemas.microsoft.com/office/drawing/2014/main" id="{FB4FCBE2-BE81-3951-66B5-9B3170CD266C}"/>
              </a:ext>
            </a:extLst>
          </p:cNvPr>
          <p:cNvPicPr>
            <a:picLocks noChangeAspect="1"/>
          </p:cNvPicPr>
          <p:nvPr/>
        </p:nvPicPr>
        <p:blipFill>
          <a:blip r:embed="rId4"/>
          <a:stretch>
            <a:fillRect/>
          </a:stretch>
        </p:blipFill>
        <p:spPr>
          <a:xfrm>
            <a:off x="712209" y="1764775"/>
            <a:ext cx="532775" cy="532775"/>
          </a:xfrm>
          <a:prstGeom prst="rect">
            <a:avLst/>
          </a:prstGeom>
        </p:spPr>
      </p:pic>
      <p:pic>
        <p:nvPicPr>
          <p:cNvPr id="4" name="Picture 3">
            <a:extLst>
              <a:ext uri="{FF2B5EF4-FFF2-40B4-BE49-F238E27FC236}">
                <a16:creationId xmlns:a16="http://schemas.microsoft.com/office/drawing/2014/main" id="{9BE4DFA0-EBFE-3D57-CCBD-DB14033ECDBE}"/>
              </a:ext>
            </a:extLst>
          </p:cNvPr>
          <p:cNvPicPr>
            <a:picLocks noChangeAspect="1"/>
          </p:cNvPicPr>
          <p:nvPr/>
        </p:nvPicPr>
        <p:blipFill>
          <a:blip r:embed="rId5"/>
          <a:stretch>
            <a:fillRect/>
          </a:stretch>
        </p:blipFill>
        <p:spPr>
          <a:xfrm>
            <a:off x="507363" y="2440152"/>
            <a:ext cx="606624" cy="606624"/>
          </a:xfrm>
          <a:prstGeom prst="rect">
            <a:avLst/>
          </a:prstGeom>
        </p:spPr>
      </p:pic>
      <p:pic>
        <p:nvPicPr>
          <p:cNvPr id="9" name="Picture 8">
            <a:extLst>
              <a:ext uri="{FF2B5EF4-FFF2-40B4-BE49-F238E27FC236}">
                <a16:creationId xmlns:a16="http://schemas.microsoft.com/office/drawing/2014/main" id="{455DF6B7-7DEC-8C41-DBE2-3D76FC403453}"/>
              </a:ext>
            </a:extLst>
          </p:cNvPr>
          <p:cNvPicPr>
            <a:picLocks noChangeAspect="1"/>
          </p:cNvPicPr>
          <p:nvPr/>
        </p:nvPicPr>
        <p:blipFill>
          <a:blip r:embed="rId6"/>
          <a:stretch>
            <a:fillRect/>
          </a:stretch>
        </p:blipFill>
        <p:spPr>
          <a:xfrm>
            <a:off x="1320611" y="1909546"/>
            <a:ext cx="759344" cy="759344"/>
          </a:xfrm>
          <a:prstGeom prst="rect">
            <a:avLst/>
          </a:prstGeom>
        </p:spPr>
      </p:pic>
      <p:pic>
        <p:nvPicPr>
          <p:cNvPr id="10" name="Picture 9">
            <a:extLst>
              <a:ext uri="{FF2B5EF4-FFF2-40B4-BE49-F238E27FC236}">
                <a16:creationId xmlns:a16="http://schemas.microsoft.com/office/drawing/2014/main" id="{22EF9B26-0D03-AC89-E76D-5FA4A0F577BA}"/>
              </a:ext>
            </a:extLst>
          </p:cNvPr>
          <p:cNvPicPr>
            <a:picLocks noChangeAspect="1"/>
          </p:cNvPicPr>
          <p:nvPr/>
        </p:nvPicPr>
        <p:blipFill>
          <a:blip r:embed="rId7"/>
          <a:stretch>
            <a:fillRect/>
          </a:stretch>
        </p:blipFill>
        <p:spPr>
          <a:xfrm>
            <a:off x="1597550" y="1014469"/>
            <a:ext cx="606945" cy="606945"/>
          </a:xfrm>
          <a:prstGeom prst="rect">
            <a:avLst/>
          </a:prstGeom>
        </p:spPr>
      </p:pic>
      <p:pic>
        <p:nvPicPr>
          <p:cNvPr id="1030" name="Picture 6" descr="Download SQLite Logo in SVG Vector or PNG File Format - Logo.wine">
            <a:extLst>
              <a:ext uri="{FF2B5EF4-FFF2-40B4-BE49-F238E27FC236}">
                <a16:creationId xmlns:a16="http://schemas.microsoft.com/office/drawing/2014/main" id="{8E0AFF30-BA16-C26C-A8F5-20B8DBB9F29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2732" y="2668890"/>
            <a:ext cx="1089081" cy="72605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C05F8CDB-7BC4-7C30-323F-39397BEB32E5}"/>
              </a:ext>
            </a:extLst>
          </p:cNvPr>
          <p:cNvPicPr>
            <a:picLocks noChangeAspect="1"/>
          </p:cNvPicPr>
          <p:nvPr/>
        </p:nvPicPr>
        <p:blipFill>
          <a:blip r:embed="rId9"/>
          <a:stretch>
            <a:fillRect/>
          </a:stretch>
        </p:blipFill>
        <p:spPr>
          <a:xfrm>
            <a:off x="2159346" y="1695171"/>
            <a:ext cx="507333" cy="507333"/>
          </a:xfrm>
          <a:prstGeom prst="rect">
            <a:avLst/>
          </a:prstGeom>
        </p:spPr>
      </p:pic>
      <p:pic>
        <p:nvPicPr>
          <p:cNvPr id="1034" name="Picture 10" descr="Streamlit Logo PNG Vector (SVG) Free Download">
            <a:extLst>
              <a:ext uri="{FF2B5EF4-FFF2-40B4-BE49-F238E27FC236}">
                <a16:creationId xmlns:a16="http://schemas.microsoft.com/office/drawing/2014/main" id="{E5E360BE-7068-8124-D48A-D18E7BFBF5E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4590" y="945775"/>
            <a:ext cx="844800" cy="844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pic>
        <p:nvPicPr>
          <p:cNvPr id="11" name="Imagine 10" descr="O imagine care conține text, captură de ecran, diagramă, Notiță adezivă&#10;&#10;Conținutul generat de inteligența artificială poate fi incorect.">
            <a:extLst>
              <a:ext uri="{FF2B5EF4-FFF2-40B4-BE49-F238E27FC236}">
                <a16:creationId xmlns:a16="http://schemas.microsoft.com/office/drawing/2014/main" id="{357E94B4-9559-A6B9-F25F-EE6BC33F802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21790" y="2073894"/>
            <a:ext cx="4385379" cy="2756510"/>
          </a:xfrm>
          <a:prstGeom prst="rect">
            <a:avLst/>
          </a:prstGeom>
          <a:ln>
            <a:noFill/>
          </a:ln>
          <a:effectLst>
            <a:outerShdw blurRad="292100" dist="139700" dir="2700000" algn="tl" rotWithShape="0">
              <a:srgbClr val="333333">
                <a:alpha val="65000"/>
              </a:srgbClr>
            </a:outerShdw>
          </a:effectLst>
        </p:spPr>
      </p:pic>
      <p:sp>
        <p:nvSpPr>
          <p:cNvPr id="2" name="Google Shape;351;p36">
            <a:extLst>
              <a:ext uri="{FF2B5EF4-FFF2-40B4-BE49-F238E27FC236}">
                <a16:creationId xmlns:a16="http://schemas.microsoft.com/office/drawing/2014/main" id="{D024B559-B3C8-1365-3233-5C2B7930BEF9}"/>
              </a:ext>
            </a:extLst>
          </p:cNvPr>
          <p:cNvSpPr txBox="1">
            <a:spLocks noGrp="1"/>
          </p:cNvSpPr>
          <p:nvPr/>
        </p:nvSpPr>
        <p:spPr>
          <a:xfrm>
            <a:off x="978739" y="606254"/>
            <a:ext cx="5874397"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GFS Didot"/>
              <a:buNone/>
              <a:defRPr sz="3000" b="1" i="0" u="none" strike="noStrike" cap="none">
                <a:solidFill>
                  <a:schemeClr val="dk1"/>
                </a:solidFill>
                <a:latin typeface="GFS Didot"/>
                <a:ea typeface="GFS Didot"/>
                <a:cs typeface="GFS Didot"/>
                <a:sym typeface="GFS Didot"/>
              </a:defRPr>
            </a:lvl1pPr>
            <a:lvl2pPr marR="0" lvl="1"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2pPr>
            <a:lvl3pPr marR="0" lvl="2"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3pPr>
            <a:lvl4pPr marR="0" lvl="3"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4pPr>
            <a:lvl5pPr marR="0" lvl="4"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5pPr>
            <a:lvl6pPr marR="0" lvl="5"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6pPr>
            <a:lvl7pPr marR="0" lvl="6"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7pPr>
            <a:lvl8pPr marR="0" lvl="7"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8pPr>
            <a:lvl9pPr marR="0" lvl="8"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9pPr>
          </a:lstStyle>
          <a:p>
            <a:r>
              <a:rPr lang="ro-RO" sz="2400" dirty="0">
                <a:latin typeface="+mj-lt"/>
              </a:rPr>
              <a:t>Metodologie - Aplicația proprie</a:t>
            </a:r>
          </a:p>
          <a:p>
            <a:pPr lvl="0"/>
            <a:endParaRPr lang="ro-RO" sz="2400" dirty="0">
              <a:latin typeface="+mj-lt"/>
            </a:endParaRPr>
          </a:p>
        </p:txBody>
      </p:sp>
      <p:sp>
        <p:nvSpPr>
          <p:cNvPr id="10" name="Google Shape;346;p36">
            <a:extLst>
              <a:ext uri="{FF2B5EF4-FFF2-40B4-BE49-F238E27FC236}">
                <a16:creationId xmlns:a16="http://schemas.microsoft.com/office/drawing/2014/main" id="{80912C95-855A-6534-0EEA-27DCC4EF8649}"/>
              </a:ext>
            </a:extLst>
          </p:cNvPr>
          <p:cNvSpPr txBox="1">
            <a:spLocks/>
          </p:cNvSpPr>
          <p:nvPr/>
        </p:nvSpPr>
        <p:spPr>
          <a:xfrm>
            <a:off x="978739" y="1056852"/>
            <a:ext cx="6871482"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0" indent="0" algn="just">
              <a:buClr>
                <a:schemeClr val="lt1"/>
              </a:buClr>
              <a:buSzPts val="1100"/>
            </a:pPr>
            <a:r>
              <a:rPr lang="ro-RO" sz="1200" dirty="0"/>
              <a:t>Am creat o aplicație web complexă în Python, care servește drept principal instrument de analiză interactivă și vizualizare a datelor pentru acest studiu. Aplicația integrează o serie de librării Python specializate care, prin combinarea lor, oferă o platformă interactivă pentru explorarea datelor economice din Regiunea Centru.</a:t>
            </a:r>
          </a:p>
        </p:txBody>
      </p:sp>
      <p:sp>
        <p:nvSpPr>
          <p:cNvPr id="12" name="CasetăText 11">
            <a:extLst>
              <a:ext uri="{FF2B5EF4-FFF2-40B4-BE49-F238E27FC236}">
                <a16:creationId xmlns:a16="http://schemas.microsoft.com/office/drawing/2014/main" id="{1FDF942D-E6E5-6F86-F192-4A78C49A050F}"/>
              </a:ext>
            </a:extLst>
          </p:cNvPr>
          <p:cNvSpPr txBox="1"/>
          <p:nvPr/>
        </p:nvSpPr>
        <p:spPr>
          <a:xfrm>
            <a:off x="2221790" y="4786948"/>
            <a:ext cx="4348509" cy="315856"/>
          </a:xfrm>
          <a:prstGeom prst="rect">
            <a:avLst/>
          </a:prstGeom>
          <a:noFill/>
        </p:spPr>
        <p:txBody>
          <a:bodyPr wrap="square">
            <a:spAutoFit/>
          </a:bodyPr>
          <a:lstStyle/>
          <a:p>
            <a:pPr marL="304800" marR="0" algn="ctr">
              <a:lnSpc>
                <a:spcPct val="150000"/>
              </a:lnSpc>
              <a:buNone/>
              <a:tabLst>
                <a:tab pos="762000" algn="l"/>
                <a:tab pos="5937885" algn="r"/>
              </a:tabLst>
            </a:pPr>
            <a:r>
              <a:rPr lang="ro-RO" sz="1050" i="1" kern="100" dirty="0">
                <a:solidFill>
                  <a:schemeClr val="tx1"/>
                </a:solidFill>
                <a:effectLst/>
                <a:latin typeface="Times New Roman" panose="02020603050405020304" pitchFamily="18" charset="0"/>
                <a:ea typeface="Aptos" panose="020B0004020202020204" pitchFamily="34" charset="0"/>
              </a:rPr>
              <a:t>Figura 1. Diagramă cu modul de funcționare al aplicației</a:t>
            </a:r>
          </a:p>
        </p:txBody>
      </p:sp>
      <p:grpSp>
        <p:nvGrpSpPr>
          <p:cNvPr id="3" name="Google Shape;9490;p76">
            <a:extLst>
              <a:ext uri="{FF2B5EF4-FFF2-40B4-BE49-F238E27FC236}">
                <a16:creationId xmlns:a16="http://schemas.microsoft.com/office/drawing/2014/main" id="{B4F5BC67-163F-7D56-C35F-2A0F0895DD1A}"/>
              </a:ext>
            </a:extLst>
          </p:cNvPr>
          <p:cNvGrpSpPr/>
          <p:nvPr/>
        </p:nvGrpSpPr>
        <p:grpSpPr>
          <a:xfrm>
            <a:off x="8393612" y="1167204"/>
            <a:ext cx="454553" cy="431696"/>
            <a:chOff x="-31889077" y="2658951"/>
            <a:chExt cx="302475" cy="290775"/>
          </a:xfrm>
          <a:solidFill>
            <a:schemeClr val="tx2">
              <a:lumMod val="50000"/>
            </a:schemeClr>
          </a:solidFill>
        </p:grpSpPr>
        <p:sp>
          <p:nvSpPr>
            <p:cNvPr id="4" name="Google Shape;9491;p76">
              <a:extLst>
                <a:ext uri="{FF2B5EF4-FFF2-40B4-BE49-F238E27FC236}">
                  <a16:creationId xmlns:a16="http://schemas.microsoft.com/office/drawing/2014/main" id="{47CD9CC7-B018-A31E-C8EE-8A114F27D0CE}"/>
                </a:ext>
              </a:extLst>
            </p:cNvPr>
            <p:cNvSpPr/>
            <p:nvPr/>
          </p:nvSpPr>
          <p:spPr>
            <a:xfrm>
              <a:off x="-31889077" y="2658951"/>
              <a:ext cx="302475" cy="290775"/>
            </a:xfrm>
            <a:custGeom>
              <a:avLst/>
              <a:gdLst/>
              <a:ahLst/>
              <a:cxnLst/>
              <a:rect l="l" t="t" r="r" b="b"/>
              <a:pathLst>
                <a:path w="12099" h="11631" extrusionOk="0">
                  <a:moveTo>
                    <a:pt x="10555" y="712"/>
                  </a:moveTo>
                  <a:lnTo>
                    <a:pt x="11153" y="1310"/>
                  </a:lnTo>
                  <a:lnTo>
                    <a:pt x="10051" y="3138"/>
                  </a:lnTo>
                  <a:lnTo>
                    <a:pt x="8728" y="1814"/>
                  </a:lnTo>
                  <a:lnTo>
                    <a:pt x="10555" y="712"/>
                  </a:lnTo>
                  <a:close/>
                  <a:moveTo>
                    <a:pt x="8665" y="2696"/>
                  </a:moveTo>
                  <a:lnTo>
                    <a:pt x="9137" y="3169"/>
                  </a:lnTo>
                  <a:lnTo>
                    <a:pt x="7278" y="4996"/>
                  </a:lnTo>
                  <a:lnTo>
                    <a:pt x="6806" y="4524"/>
                  </a:lnTo>
                  <a:lnTo>
                    <a:pt x="8665" y="2696"/>
                  </a:lnTo>
                  <a:close/>
                  <a:moveTo>
                    <a:pt x="3022" y="640"/>
                  </a:moveTo>
                  <a:cubicBezTo>
                    <a:pt x="3549" y="640"/>
                    <a:pt x="4066" y="847"/>
                    <a:pt x="4443" y="1247"/>
                  </a:cubicBezTo>
                  <a:cubicBezTo>
                    <a:pt x="5010" y="1783"/>
                    <a:pt x="5199" y="2602"/>
                    <a:pt x="4915" y="3358"/>
                  </a:cubicBezTo>
                  <a:cubicBezTo>
                    <a:pt x="4884" y="3484"/>
                    <a:pt x="4915" y="3642"/>
                    <a:pt x="5010" y="3705"/>
                  </a:cubicBezTo>
                  <a:lnTo>
                    <a:pt x="8160" y="6855"/>
                  </a:lnTo>
                  <a:cubicBezTo>
                    <a:pt x="8208" y="6926"/>
                    <a:pt x="8308" y="6961"/>
                    <a:pt x="8409" y="6961"/>
                  </a:cubicBezTo>
                  <a:cubicBezTo>
                    <a:pt x="8442" y="6961"/>
                    <a:pt x="8476" y="6957"/>
                    <a:pt x="8507" y="6950"/>
                  </a:cubicBezTo>
                  <a:cubicBezTo>
                    <a:pt x="8741" y="6862"/>
                    <a:pt x="8981" y="6819"/>
                    <a:pt x="9217" y="6819"/>
                  </a:cubicBezTo>
                  <a:cubicBezTo>
                    <a:pt x="9743" y="6819"/>
                    <a:pt x="10248" y="7031"/>
                    <a:pt x="10618" y="7422"/>
                  </a:cubicBezTo>
                  <a:cubicBezTo>
                    <a:pt x="11153" y="7926"/>
                    <a:pt x="11342" y="8682"/>
                    <a:pt x="11153" y="9375"/>
                  </a:cubicBezTo>
                  <a:lnTo>
                    <a:pt x="10240" y="8493"/>
                  </a:lnTo>
                  <a:cubicBezTo>
                    <a:pt x="10035" y="8289"/>
                    <a:pt x="9767" y="8186"/>
                    <a:pt x="9503" y="8186"/>
                  </a:cubicBezTo>
                  <a:cubicBezTo>
                    <a:pt x="9240" y="8186"/>
                    <a:pt x="8980" y="8289"/>
                    <a:pt x="8791" y="8493"/>
                  </a:cubicBezTo>
                  <a:cubicBezTo>
                    <a:pt x="8381" y="8871"/>
                    <a:pt x="8381" y="9533"/>
                    <a:pt x="8791" y="9943"/>
                  </a:cubicBezTo>
                  <a:lnTo>
                    <a:pt x="9673" y="10856"/>
                  </a:lnTo>
                  <a:cubicBezTo>
                    <a:pt x="9498" y="10904"/>
                    <a:pt x="9318" y="10928"/>
                    <a:pt x="9140" y="10928"/>
                  </a:cubicBezTo>
                  <a:cubicBezTo>
                    <a:pt x="8614" y="10928"/>
                    <a:pt x="8096" y="10721"/>
                    <a:pt x="7719" y="10321"/>
                  </a:cubicBezTo>
                  <a:cubicBezTo>
                    <a:pt x="7152" y="9785"/>
                    <a:pt x="6963" y="8966"/>
                    <a:pt x="7247" y="8210"/>
                  </a:cubicBezTo>
                  <a:cubicBezTo>
                    <a:pt x="7278" y="8084"/>
                    <a:pt x="7247" y="7926"/>
                    <a:pt x="7152" y="7863"/>
                  </a:cubicBezTo>
                  <a:lnTo>
                    <a:pt x="4002" y="4713"/>
                  </a:lnTo>
                  <a:cubicBezTo>
                    <a:pt x="3960" y="4629"/>
                    <a:pt x="3876" y="4587"/>
                    <a:pt x="3787" y="4587"/>
                  </a:cubicBezTo>
                  <a:cubicBezTo>
                    <a:pt x="3743" y="4587"/>
                    <a:pt x="3697" y="4597"/>
                    <a:pt x="3655" y="4618"/>
                  </a:cubicBezTo>
                  <a:cubicBezTo>
                    <a:pt x="3421" y="4706"/>
                    <a:pt x="3181" y="4749"/>
                    <a:pt x="2945" y="4749"/>
                  </a:cubicBezTo>
                  <a:cubicBezTo>
                    <a:pt x="2419" y="4749"/>
                    <a:pt x="1914" y="4537"/>
                    <a:pt x="1544" y="4146"/>
                  </a:cubicBezTo>
                  <a:cubicBezTo>
                    <a:pt x="1009" y="3642"/>
                    <a:pt x="820" y="2885"/>
                    <a:pt x="1009" y="2192"/>
                  </a:cubicBezTo>
                  <a:lnTo>
                    <a:pt x="1009" y="2192"/>
                  </a:lnTo>
                  <a:lnTo>
                    <a:pt x="1922" y="3075"/>
                  </a:lnTo>
                  <a:cubicBezTo>
                    <a:pt x="2127" y="3279"/>
                    <a:pt x="2395" y="3382"/>
                    <a:pt x="2659" y="3382"/>
                  </a:cubicBezTo>
                  <a:cubicBezTo>
                    <a:pt x="2923" y="3382"/>
                    <a:pt x="3183" y="3279"/>
                    <a:pt x="3372" y="3075"/>
                  </a:cubicBezTo>
                  <a:cubicBezTo>
                    <a:pt x="3781" y="2696"/>
                    <a:pt x="3781" y="2035"/>
                    <a:pt x="3372" y="1625"/>
                  </a:cubicBezTo>
                  <a:lnTo>
                    <a:pt x="2490" y="712"/>
                  </a:lnTo>
                  <a:cubicBezTo>
                    <a:pt x="2665" y="664"/>
                    <a:pt x="2844" y="640"/>
                    <a:pt x="3022" y="640"/>
                  </a:cubicBezTo>
                  <a:close/>
                  <a:moveTo>
                    <a:pt x="4380" y="6036"/>
                  </a:moveTo>
                  <a:lnTo>
                    <a:pt x="5829" y="7485"/>
                  </a:lnTo>
                  <a:lnTo>
                    <a:pt x="2679" y="10636"/>
                  </a:lnTo>
                  <a:cubicBezTo>
                    <a:pt x="2474" y="10840"/>
                    <a:pt x="2206" y="10943"/>
                    <a:pt x="1942" y="10943"/>
                  </a:cubicBezTo>
                  <a:cubicBezTo>
                    <a:pt x="1678" y="10943"/>
                    <a:pt x="1418" y="10840"/>
                    <a:pt x="1229" y="10636"/>
                  </a:cubicBezTo>
                  <a:cubicBezTo>
                    <a:pt x="820" y="10226"/>
                    <a:pt x="820" y="9596"/>
                    <a:pt x="1229" y="9186"/>
                  </a:cubicBezTo>
                  <a:lnTo>
                    <a:pt x="4380" y="6036"/>
                  </a:lnTo>
                  <a:close/>
                  <a:moveTo>
                    <a:pt x="2915" y="1"/>
                  </a:moveTo>
                  <a:cubicBezTo>
                    <a:pt x="2465" y="1"/>
                    <a:pt x="2014" y="112"/>
                    <a:pt x="1607" y="334"/>
                  </a:cubicBezTo>
                  <a:cubicBezTo>
                    <a:pt x="1544" y="365"/>
                    <a:pt x="1450" y="491"/>
                    <a:pt x="1450" y="554"/>
                  </a:cubicBezTo>
                  <a:cubicBezTo>
                    <a:pt x="1450" y="680"/>
                    <a:pt x="1481" y="775"/>
                    <a:pt x="1544" y="838"/>
                  </a:cubicBezTo>
                  <a:lnTo>
                    <a:pt x="2836" y="2129"/>
                  </a:lnTo>
                  <a:cubicBezTo>
                    <a:pt x="2962" y="2255"/>
                    <a:pt x="2962" y="2507"/>
                    <a:pt x="2836" y="2602"/>
                  </a:cubicBezTo>
                  <a:cubicBezTo>
                    <a:pt x="2773" y="2665"/>
                    <a:pt x="2686" y="2696"/>
                    <a:pt x="2600" y="2696"/>
                  </a:cubicBezTo>
                  <a:cubicBezTo>
                    <a:pt x="2513" y="2696"/>
                    <a:pt x="2427" y="2665"/>
                    <a:pt x="2364" y="2602"/>
                  </a:cubicBezTo>
                  <a:lnTo>
                    <a:pt x="1072" y="1310"/>
                  </a:lnTo>
                  <a:cubicBezTo>
                    <a:pt x="1001" y="1239"/>
                    <a:pt x="912" y="1204"/>
                    <a:pt x="846" y="1204"/>
                  </a:cubicBezTo>
                  <a:cubicBezTo>
                    <a:pt x="824" y="1204"/>
                    <a:pt x="804" y="1208"/>
                    <a:pt x="788" y="1216"/>
                  </a:cubicBezTo>
                  <a:cubicBezTo>
                    <a:pt x="662" y="1216"/>
                    <a:pt x="599" y="1310"/>
                    <a:pt x="536" y="1373"/>
                  </a:cubicBezTo>
                  <a:cubicBezTo>
                    <a:pt x="1" y="2413"/>
                    <a:pt x="127" y="3736"/>
                    <a:pt x="1009" y="4618"/>
                  </a:cubicBezTo>
                  <a:cubicBezTo>
                    <a:pt x="1549" y="5135"/>
                    <a:pt x="2230" y="5407"/>
                    <a:pt x="2934" y="5407"/>
                  </a:cubicBezTo>
                  <a:cubicBezTo>
                    <a:pt x="3173" y="5407"/>
                    <a:pt x="3415" y="5375"/>
                    <a:pt x="3655" y="5311"/>
                  </a:cubicBezTo>
                  <a:lnTo>
                    <a:pt x="3907" y="5563"/>
                  </a:lnTo>
                  <a:lnTo>
                    <a:pt x="757" y="8714"/>
                  </a:lnTo>
                  <a:cubicBezTo>
                    <a:pt x="64" y="9344"/>
                    <a:pt x="64" y="10447"/>
                    <a:pt x="757" y="11108"/>
                  </a:cubicBezTo>
                  <a:cubicBezTo>
                    <a:pt x="1088" y="11455"/>
                    <a:pt x="1521" y="11628"/>
                    <a:pt x="1954" y="11628"/>
                  </a:cubicBezTo>
                  <a:cubicBezTo>
                    <a:pt x="2387" y="11628"/>
                    <a:pt x="2820" y="11455"/>
                    <a:pt x="3151" y="11108"/>
                  </a:cubicBezTo>
                  <a:lnTo>
                    <a:pt x="6302" y="7958"/>
                  </a:lnTo>
                  <a:lnTo>
                    <a:pt x="6522" y="8210"/>
                  </a:lnTo>
                  <a:cubicBezTo>
                    <a:pt x="6302" y="9155"/>
                    <a:pt x="6522" y="10132"/>
                    <a:pt x="7247" y="10825"/>
                  </a:cubicBezTo>
                  <a:cubicBezTo>
                    <a:pt x="7765" y="11362"/>
                    <a:pt x="8469" y="11630"/>
                    <a:pt x="9169" y="11630"/>
                  </a:cubicBezTo>
                  <a:cubicBezTo>
                    <a:pt x="9618" y="11630"/>
                    <a:pt x="10066" y="11519"/>
                    <a:pt x="10460" y="11297"/>
                  </a:cubicBezTo>
                  <a:cubicBezTo>
                    <a:pt x="10555" y="11266"/>
                    <a:pt x="10618" y="11140"/>
                    <a:pt x="10618" y="11077"/>
                  </a:cubicBezTo>
                  <a:cubicBezTo>
                    <a:pt x="10618" y="11014"/>
                    <a:pt x="10586" y="10888"/>
                    <a:pt x="10555" y="10793"/>
                  </a:cubicBezTo>
                  <a:lnTo>
                    <a:pt x="9263" y="9501"/>
                  </a:lnTo>
                  <a:cubicBezTo>
                    <a:pt x="9137" y="9375"/>
                    <a:pt x="9137" y="9155"/>
                    <a:pt x="9263" y="9029"/>
                  </a:cubicBezTo>
                  <a:cubicBezTo>
                    <a:pt x="9310" y="8966"/>
                    <a:pt x="9397" y="8934"/>
                    <a:pt x="9488" y="8934"/>
                  </a:cubicBezTo>
                  <a:cubicBezTo>
                    <a:pt x="9578" y="8934"/>
                    <a:pt x="9673" y="8966"/>
                    <a:pt x="9736" y="9029"/>
                  </a:cubicBezTo>
                  <a:lnTo>
                    <a:pt x="11027" y="10321"/>
                  </a:lnTo>
                  <a:cubicBezTo>
                    <a:pt x="11075" y="10392"/>
                    <a:pt x="11157" y="10427"/>
                    <a:pt x="11236" y="10427"/>
                  </a:cubicBezTo>
                  <a:cubicBezTo>
                    <a:pt x="11262" y="10427"/>
                    <a:pt x="11287" y="10423"/>
                    <a:pt x="11311" y="10415"/>
                  </a:cubicBezTo>
                  <a:cubicBezTo>
                    <a:pt x="11405" y="10415"/>
                    <a:pt x="11500" y="10321"/>
                    <a:pt x="11532" y="10258"/>
                  </a:cubicBezTo>
                  <a:cubicBezTo>
                    <a:pt x="12099" y="9218"/>
                    <a:pt x="11973" y="7895"/>
                    <a:pt x="11059" y="7013"/>
                  </a:cubicBezTo>
                  <a:cubicBezTo>
                    <a:pt x="10542" y="6496"/>
                    <a:pt x="9850" y="6224"/>
                    <a:pt x="9139" y="6224"/>
                  </a:cubicBezTo>
                  <a:cubicBezTo>
                    <a:pt x="8897" y="6224"/>
                    <a:pt x="8653" y="6255"/>
                    <a:pt x="8413" y="6320"/>
                  </a:cubicBezTo>
                  <a:lnTo>
                    <a:pt x="7719" y="5595"/>
                  </a:lnTo>
                  <a:lnTo>
                    <a:pt x="9578" y="3736"/>
                  </a:lnTo>
                  <a:lnTo>
                    <a:pt x="9799" y="3988"/>
                  </a:lnTo>
                  <a:cubicBezTo>
                    <a:pt x="9867" y="4056"/>
                    <a:pt x="9958" y="4089"/>
                    <a:pt x="10051" y="4089"/>
                  </a:cubicBezTo>
                  <a:cubicBezTo>
                    <a:pt x="10172" y="4089"/>
                    <a:pt x="10294" y="4032"/>
                    <a:pt x="10366" y="3925"/>
                  </a:cubicBezTo>
                  <a:lnTo>
                    <a:pt x="11815" y="1499"/>
                  </a:lnTo>
                  <a:cubicBezTo>
                    <a:pt x="11878" y="1373"/>
                    <a:pt x="11878" y="1184"/>
                    <a:pt x="11784" y="1090"/>
                  </a:cubicBezTo>
                  <a:lnTo>
                    <a:pt x="10775" y="82"/>
                  </a:lnTo>
                  <a:cubicBezTo>
                    <a:pt x="10723" y="30"/>
                    <a:pt x="10652" y="6"/>
                    <a:pt x="10573" y="6"/>
                  </a:cubicBezTo>
                  <a:cubicBezTo>
                    <a:pt x="10507" y="6"/>
                    <a:pt x="10437" y="22"/>
                    <a:pt x="10366" y="50"/>
                  </a:cubicBezTo>
                  <a:lnTo>
                    <a:pt x="7940" y="1499"/>
                  </a:lnTo>
                  <a:cubicBezTo>
                    <a:pt x="7751" y="1625"/>
                    <a:pt x="7719" y="1909"/>
                    <a:pt x="7877" y="2066"/>
                  </a:cubicBezTo>
                  <a:lnTo>
                    <a:pt x="8097" y="2287"/>
                  </a:lnTo>
                  <a:lnTo>
                    <a:pt x="6270" y="4146"/>
                  </a:lnTo>
                  <a:lnTo>
                    <a:pt x="5546" y="3421"/>
                  </a:lnTo>
                  <a:cubicBezTo>
                    <a:pt x="5798" y="2476"/>
                    <a:pt x="5546" y="1499"/>
                    <a:pt x="4852" y="806"/>
                  </a:cubicBezTo>
                  <a:cubicBezTo>
                    <a:pt x="4315" y="269"/>
                    <a:pt x="3615" y="1"/>
                    <a:pt x="29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9492;p76">
              <a:extLst>
                <a:ext uri="{FF2B5EF4-FFF2-40B4-BE49-F238E27FC236}">
                  <a16:creationId xmlns:a16="http://schemas.microsoft.com/office/drawing/2014/main" id="{34B061C6-6E36-16AB-2EA4-973FF34B02C4}"/>
                </a:ext>
              </a:extLst>
            </p:cNvPr>
            <p:cNvSpPr/>
            <p:nvPr/>
          </p:nvSpPr>
          <p:spPr>
            <a:xfrm>
              <a:off x="-31838650" y="2838200"/>
              <a:ext cx="70100" cy="68550"/>
            </a:xfrm>
            <a:custGeom>
              <a:avLst/>
              <a:gdLst/>
              <a:ahLst/>
              <a:cxnLst/>
              <a:rect l="l" t="t" r="r" b="b"/>
              <a:pathLst>
                <a:path w="2804" h="2742" extrusionOk="0">
                  <a:moveTo>
                    <a:pt x="2430" y="0"/>
                  </a:moveTo>
                  <a:cubicBezTo>
                    <a:pt x="2339" y="0"/>
                    <a:pt x="2253" y="32"/>
                    <a:pt x="2205" y="95"/>
                  </a:cubicBezTo>
                  <a:lnTo>
                    <a:pt x="95" y="2174"/>
                  </a:lnTo>
                  <a:cubicBezTo>
                    <a:pt x="0" y="2300"/>
                    <a:pt x="0" y="2521"/>
                    <a:pt x="95" y="2647"/>
                  </a:cubicBezTo>
                  <a:cubicBezTo>
                    <a:pt x="158" y="2710"/>
                    <a:pt x="236" y="2741"/>
                    <a:pt x="319" y="2741"/>
                  </a:cubicBezTo>
                  <a:cubicBezTo>
                    <a:pt x="402" y="2741"/>
                    <a:pt x="488" y="2710"/>
                    <a:pt x="567" y="2647"/>
                  </a:cubicBezTo>
                  <a:lnTo>
                    <a:pt x="2678" y="567"/>
                  </a:lnTo>
                  <a:cubicBezTo>
                    <a:pt x="2804" y="441"/>
                    <a:pt x="2804" y="221"/>
                    <a:pt x="2678" y="95"/>
                  </a:cubicBezTo>
                  <a:cubicBezTo>
                    <a:pt x="2615" y="32"/>
                    <a:pt x="2520" y="0"/>
                    <a:pt x="243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Descartes' Method of Doubt Thesis Defense by Slidesgo">
  <a:themeElements>
    <a:clrScheme name="Simple Light">
      <a:dk1>
        <a:srgbClr val="2E2E2E"/>
      </a:dk1>
      <a:lt1>
        <a:srgbClr val="EDE9E9"/>
      </a:lt1>
      <a:dk2>
        <a:srgbClr val="EFEFEF"/>
      </a:dk2>
      <a:lt2>
        <a:srgbClr val="DFDFDF"/>
      </a:lt2>
      <a:accent1>
        <a:srgbClr val="E8E8E8"/>
      </a:accent1>
      <a:accent2>
        <a:srgbClr val="FFFFFF"/>
      </a:accent2>
      <a:accent3>
        <a:srgbClr val="FFFFFF"/>
      </a:accent3>
      <a:accent4>
        <a:srgbClr val="FFFFFF"/>
      </a:accent4>
      <a:accent5>
        <a:srgbClr val="FFFFFF"/>
      </a:accent5>
      <a:accent6>
        <a:srgbClr val="FFFFFF"/>
      </a:accent6>
      <a:hlink>
        <a:srgbClr val="2E2E2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1474</TotalTime>
  <Words>3112</Words>
  <Application>Microsoft Macintosh PowerPoint</Application>
  <PresentationFormat>On-screen Show (16:9)</PresentationFormat>
  <Paragraphs>196</Paragraphs>
  <Slides>31</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Times New Roman</vt:lpstr>
      <vt:lpstr>Lato</vt:lpstr>
      <vt:lpstr>Overpass</vt:lpstr>
      <vt:lpstr>GFS Didot</vt:lpstr>
      <vt:lpstr>DM Sans</vt:lpstr>
      <vt:lpstr>Arial</vt:lpstr>
      <vt:lpstr>Descartes' Method of Doubt Thesis Defense by Slidesgo</vt:lpstr>
      <vt:lpstr>O ANALIZĂ STATISTICĂ A PIEȚEI MUNCII CU FOCUS ASUPRA REGIUNII CENTRU A ROMÂNIEI </vt:lpstr>
      <vt:lpstr>Importanța temei &amp; motivație</vt:lpstr>
      <vt:lpstr>01</vt:lpstr>
      <vt:lpstr>Structura lucrării</vt:lpstr>
      <vt:lpstr>Stadiul cunoașterii și metodologie</vt:lpstr>
      <vt:lpstr>Stadiul cunoașterii</vt:lpstr>
      <vt:lpstr>Stadiul cunoașterii</vt:lpstr>
      <vt:lpstr>PowerPoint Presentation</vt:lpstr>
      <vt:lpstr>PowerPoint Presentation</vt:lpstr>
      <vt:lpstr>Analiza datelor pentru o înțelegere mai profundă a situației pieței muncii din Regiunea Centru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Concluzii</vt:lpstr>
      <vt:lpstr>Concluzii</vt:lpstr>
      <vt:lpstr>Vă mulțumesc pentru atenția acordată!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David Pupăză</cp:lastModifiedBy>
  <cp:revision>6</cp:revision>
  <dcterms:modified xsi:type="dcterms:W3CDTF">2025-07-14T10:12:50Z</dcterms:modified>
</cp:coreProperties>
</file>