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3"/>
  </p:notesMasterIdLst>
  <p:sldIdLst>
    <p:sldId id="256" r:id="rId2"/>
    <p:sldId id="257" r:id="rId3"/>
    <p:sldId id="258" r:id="rId4"/>
    <p:sldId id="268" r:id="rId5"/>
    <p:sldId id="259" r:id="rId6"/>
    <p:sldId id="260" r:id="rId7"/>
    <p:sldId id="304" r:id="rId8"/>
    <p:sldId id="261" r:id="rId9"/>
    <p:sldId id="262" r:id="rId10"/>
    <p:sldId id="305" r:id="rId11"/>
    <p:sldId id="263" r:id="rId12"/>
    <p:sldId id="264" r:id="rId13"/>
    <p:sldId id="307" r:id="rId14"/>
    <p:sldId id="308" r:id="rId15"/>
    <p:sldId id="309" r:id="rId16"/>
    <p:sldId id="306"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266" r:id="rId30"/>
    <p:sldId id="275" r:id="rId31"/>
    <p:sldId id="322" r:id="rId32"/>
  </p:sldIdLst>
  <p:sldSz cx="9144000" cy="5143500" type="screen16x9"/>
  <p:notesSz cx="6858000" cy="9144000"/>
  <p:embeddedFontLst>
    <p:embeddedFont>
      <p:font typeface="DM Sans" pitchFamily="2" charset="0"/>
      <p:regular r:id="rId34"/>
      <p:bold r:id="rId35"/>
      <p:italic r:id="rId36"/>
      <p:boldItalic r:id="rId37"/>
    </p:embeddedFont>
    <p:embeddedFont>
      <p:font typeface="GFS Didot" panose="020B0604020202020204" charset="0"/>
      <p:regular r:id="rId38"/>
    </p:embeddedFont>
    <p:embeddedFont>
      <p:font typeface="Lato" panose="020F0502020204030203" pitchFamily="34" charset="0"/>
      <p:regular r:id="rId39"/>
      <p:bold r:id="rId40"/>
      <p:italic r:id="rId41"/>
      <p:boldItalic r:id="rId42"/>
    </p:embeddedFont>
    <p:embeddedFont>
      <p:font typeface="Overpass"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1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BBA392-52EF-4BCB-A505-48BD92E92B38}">
  <a:tblStyle styleId="{9EBBA392-52EF-4BCB-A505-48BD92E92B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55"/>
    <p:restoredTop sz="94251" autoAdjust="0"/>
  </p:normalViewPr>
  <p:slideViewPr>
    <p:cSldViewPr snapToGrid="0">
      <p:cViewPr varScale="1">
        <p:scale>
          <a:sx n="145" d="100"/>
          <a:sy n="145" d="100"/>
        </p:scale>
        <p:origin x="82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de000da17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de000da17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a:extLst>
            <a:ext uri="{FF2B5EF4-FFF2-40B4-BE49-F238E27FC236}">
              <a16:creationId xmlns:a16="http://schemas.microsoft.com/office/drawing/2014/main" id="{922588BB-F876-04B3-58EC-17914F48B608}"/>
            </a:ext>
          </a:extLst>
        </p:cNvPr>
        <p:cNvGrpSpPr/>
        <p:nvPr/>
      </p:nvGrpSpPr>
      <p:grpSpPr>
        <a:xfrm>
          <a:off x="0" y="0"/>
          <a:ext cx="0" cy="0"/>
          <a:chOff x="0" y="0"/>
          <a:chExt cx="0" cy="0"/>
        </a:xfrm>
      </p:grpSpPr>
      <p:sp>
        <p:nvSpPr>
          <p:cNvPr id="332" name="Google Shape;332;g1185c551acd_0_44:notes">
            <a:extLst>
              <a:ext uri="{FF2B5EF4-FFF2-40B4-BE49-F238E27FC236}">
                <a16:creationId xmlns:a16="http://schemas.microsoft.com/office/drawing/2014/main" id="{BEB7A830-757B-F096-DF2F-A996EA4FA2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185c551acd_0_44:notes">
            <a:extLst>
              <a:ext uri="{FF2B5EF4-FFF2-40B4-BE49-F238E27FC236}">
                <a16:creationId xmlns:a16="http://schemas.microsoft.com/office/drawing/2014/main" id="{5B6219E4-0B8C-8614-0CE1-4EBB1D2669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926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303be3818b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185c551ac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85c551ac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a:extLst>
            <a:ext uri="{FF2B5EF4-FFF2-40B4-BE49-F238E27FC236}">
              <a16:creationId xmlns:a16="http://schemas.microsoft.com/office/drawing/2014/main" id="{894E7F03-58C4-C291-45E7-E8103632FAE3}"/>
            </a:ext>
          </a:extLst>
        </p:cNvPr>
        <p:cNvGrpSpPr/>
        <p:nvPr/>
      </p:nvGrpSpPr>
      <p:grpSpPr>
        <a:xfrm>
          <a:off x="0" y="0"/>
          <a:ext cx="0" cy="0"/>
          <a:chOff x="0" y="0"/>
          <a:chExt cx="0" cy="0"/>
        </a:xfrm>
      </p:grpSpPr>
      <p:sp>
        <p:nvSpPr>
          <p:cNvPr id="382" name="Google Shape;382;g1185c551acd_0_34:notes">
            <a:extLst>
              <a:ext uri="{FF2B5EF4-FFF2-40B4-BE49-F238E27FC236}">
                <a16:creationId xmlns:a16="http://schemas.microsoft.com/office/drawing/2014/main" id="{BED8739B-43CF-E6BB-FAD3-E60B5BA790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85c551acd_0_34:notes">
            <a:extLst>
              <a:ext uri="{FF2B5EF4-FFF2-40B4-BE49-F238E27FC236}">
                <a16:creationId xmlns:a16="http://schemas.microsoft.com/office/drawing/2014/main" id="{0D39541B-3A5F-FAAD-86DB-B0793F3B4C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977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a:extLst>
            <a:ext uri="{FF2B5EF4-FFF2-40B4-BE49-F238E27FC236}">
              <a16:creationId xmlns:a16="http://schemas.microsoft.com/office/drawing/2014/main" id="{9B0ACCEF-4981-4E60-FA81-4579F72AA903}"/>
            </a:ext>
          </a:extLst>
        </p:cNvPr>
        <p:cNvGrpSpPr/>
        <p:nvPr/>
      </p:nvGrpSpPr>
      <p:grpSpPr>
        <a:xfrm>
          <a:off x="0" y="0"/>
          <a:ext cx="0" cy="0"/>
          <a:chOff x="0" y="0"/>
          <a:chExt cx="0" cy="0"/>
        </a:xfrm>
      </p:grpSpPr>
      <p:sp>
        <p:nvSpPr>
          <p:cNvPr id="382" name="Google Shape;382;g1185c551acd_0_34:notes">
            <a:extLst>
              <a:ext uri="{FF2B5EF4-FFF2-40B4-BE49-F238E27FC236}">
                <a16:creationId xmlns:a16="http://schemas.microsoft.com/office/drawing/2014/main" id="{0E54C8AC-C2A4-F9FE-5882-2A4E551049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85c551acd_0_34:notes">
            <a:extLst>
              <a:ext uri="{FF2B5EF4-FFF2-40B4-BE49-F238E27FC236}">
                <a16:creationId xmlns:a16="http://schemas.microsoft.com/office/drawing/2014/main" id="{BE8A55E7-F42C-482E-D200-817B81BDFF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564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a:extLst>
            <a:ext uri="{FF2B5EF4-FFF2-40B4-BE49-F238E27FC236}">
              <a16:creationId xmlns:a16="http://schemas.microsoft.com/office/drawing/2014/main" id="{3D04C6D5-9F6A-5116-3D3F-1D508AA4616B}"/>
            </a:ext>
          </a:extLst>
        </p:cNvPr>
        <p:cNvGrpSpPr/>
        <p:nvPr/>
      </p:nvGrpSpPr>
      <p:grpSpPr>
        <a:xfrm>
          <a:off x="0" y="0"/>
          <a:ext cx="0" cy="0"/>
          <a:chOff x="0" y="0"/>
          <a:chExt cx="0" cy="0"/>
        </a:xfrm>
      </p:grpSpPr>
      <p:sp>
        <p:nvSpPr>
          <p:cNvPr id="382" name="Google Shape;382;g1185c551acd_0_34:notes">
            <a:extLst>
              <a:ext uri="{FF2B5EF4-FFF2-40B4-BE49-F238E27FC236}">
                <a16:creationId xmlns:a16="http://schemas.microsoft.com/office/drawing/2014/main" id="{58358534-BB49-B9CD-4A76-29A2186300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85c551acd_0_34:notes">
            <a:extLst>
              <a:ext uri="{FF2B5EF4-FFF2-40B4-BE49-F238E27FC236}">
                <a16:creationId xmlns:a16="http://schemas.microsoft.com/office/drawing/2014/main" id="{E6D21F71-BB5F-96A0-2955-3BDB9C2253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646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CC9F0D87-3F1C-23DB-1507-56942BA36DFB}"/>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3BAA457A-419A-DE78-9F05-5F2D39F4EB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05EE3E07-7BC6-4CF3-6433-97D4748A4F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400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F44D49DF-12F6-7C6B-8907-2934EB8562F6}"/>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6A52759A-2356-198F-8BAA-6A63D82A0A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87C9DD91-7A01-4369-A4B2-BB0378AEA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8751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497C5977-2455-9DA7-59FB-6DAF7C7F0D68}"/>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F1B2BFA3-B1A1-3D28-1638-432C7E78BC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9F4F8039-B374-CE9B-ECCD-696C694FAA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246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E396A356-48B7-37AA-1928-C1584639F434}"/>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E631A7C9-CB84-70BC-2E66-BA9AE3FD1D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D431084A-6785-3AAB-2A13-33CAEA7C55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223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de0f75007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de0f75007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D9965865-F837-9488-D6CE-38F68D36EA0D}"/>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1BD33DE3-5E8F-E523-7002-0FDBDD67C2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6E5E0A08-F771-B459-626C-72DBB04057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96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933DC11D-5E84-079F-0993-4E031C3577B5}"/>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3F070BF7-01E4-9051-80C3-8C0FC5F45B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3D1ACF3E-D02F-23D3-28C0-B08003525A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250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44299DE5-3A1E-7ACB-BC4D-97025CE7127E}"/>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34542337-8B52-1394-1DAD-F5BA7E14A4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111C10B0-4551-1478-A2E5-485CB97A7D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73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E9EDA69D-9703-F58B-831A-19F349E44C66}"/>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ADFBD6C6-3BD2-0388-DD8D-E8CA5C0011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0BC4620C-0BC2-F89F-C9B9-FFC8368C4C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185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1948C14B-241F-A212-F088-49527718B5DC}"/>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03D3D7A5-4A2D-E206-4CDF-71BBB666FB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E1F7331F-15D6-6612-7E48-0E82E0B3CE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2680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F5F66381-890E-66F0-F2CC-05EEAB38FA75}"/>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AD42749A-E6C7-2AD0-27C3-0C5AE848E4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748A45EC-6254-6ABC-8A74-36E8763E4C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695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97A273D9-680A-420D-0B74-FEF4080D9F4D}"/>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81EB7004-03B4-704B-9BA2-EEABC0B6E0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F9B149B1-4FB2-64C4-F8A2-3B89AA4395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596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DB10F08C-B937-49F3-99B5-23FF70008B0D}"/>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F30FCAD1-2740-7623-84A5-5814632759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2FB2A9C9-13F1-7FB2-40C4-DBB18D0FB9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5011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F9F33A1C-2D02-2097-9A2B-B6419E3177DC}"/>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6A6B1C70-792F-68BB-1C00-65A3C4DFE0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BD42B70D-86FD-9AC0-99BE-DD487AB353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026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303be3818b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303be3818b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85c551ac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85c551ac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8E8FE31A-1732-B31F-C288-CCD2BB527DB9}"/>
            </a:ext>
          </a:extLst>
        </p:cNvPr>
        <p:cNvGrpSpPr/>
        <p:nvPr/>
      </p:nvGrpSpPr>
      <p:grpSpPr>
        <a:xfrm>
          <a:off x="0" y="0"/>
          <a:ext cx="0" cy="0"/>
          <a:chOff x="0" y="0"/>
          <a:chExt cx="0" cy="0"/>
        </a:xfrm>
      </p:grpSpPr>
      <p:sp>
        <p:nvSpPr>
          <p:cNvPr id="401" name="Google Shape;401;g1303be3818b_0_112:notes">
            <a:extLst>
              <a:ext uri="{FF2B5EF4-FFF2-40B4-BE49-F238E27FC236}">
                <a16:creationId xmlns:a16="http://schemas.microsoft.com/office/drawing/2014/main" id="{1D96CEDA-C086-EC20-0A1B-5CDB849357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303be3818b_0_112:notes">
            <a:extLst>
              <a:ext uri="{FF2B5EF4-FFF2-40B4-BE49-F238E27FC236}">
                <a16:creationId xmlns:a16="http://schemas.microsoft.com/office/drawing/2014/main" id="{7859435E-63CB-508A-1F7A-0C067BEBD1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139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17192d6259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17192d6259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303be3818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303be3818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a:extLst>
            <a:ext uri="{FF2B5EF4-FFF2-40B4-BE49-F238E27FC236}">
              <a16:creationId xmlns:a16="http://schemas.microsoft.com/office/drawing/2014/main" id="{C18D9290-B3D2-1407-592A-1E1702DBDD88}"/>
            </a:ext>
          </a:extLst>
        </p:cNvPr>
        <p:cNvGrpSpPr/>
        <p:nvPr/>
      </p:nvGrpSpPr>
      <p:grpSpPr>
        <a:xfrm>
          <a:off x="0" y="0"/>
          <a:ext cx="0" cy="0"/>
          <a:chOff x="0" y="0"/>
          <a:chExt cx="0" cy="0"/>
        </a:xfrm>
      </p:grpSpPr>
      <p:sp>
        <p:nvSpPr>
          <p:cNvPr id="342" name="Google Shape;342;g1303be3818b_0_146:notes">
            <a:extLst>
              <a:ext uri="{FF2B5EF4-FFF2-40B4-BE49-F238E27FC236}">
                <a16:creationId xmlns:a16="http://schemas.microsoft.com/office/drawing/2014/main" id="{CAB2AA4C-25AD-3728-B79B-7DFA538F1B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303be3818b_0_146:notes">
            <a:extLst>
              <a:ext uri="{FF2B5EF4-FFF2-40B4-BE49-F238E27FC236}">
                <a16:creationId xmlns:a16="http://schemas.microsoft.com/office/drawing/2014/main" id="{848B3ACF-34D0-6BBF-69D5-F2DE0C8E94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792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303be3818b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303be3818b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185c551acd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185c551ac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455">
            <a:off x="2286025" y="3584703"/>
            <a:ext cx="4529400" cy="426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atin typeface="Overpass"/>
                <a:ea typeface="Overpass"/>
                <a:cs typeface="Overpass"/>
                <a:sym typeface="Overpas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1370875" y="1132197"/>
            <a:ext cx="6359700" cy="2452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5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p:nvPr/>
        </p:nvSpPr>
        <p:spPr>
          <a:xfrm>
            <a:off x="8097050" y="104454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57975" y="2439573"/>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0175" y="4259425"/>
            <a:ext cx="2638800" cy="12420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89375" y="3110098"/>
            <a:ext cx="519600" cy="5196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7975" y="507821"/>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07925" y="-61000"/>
            <a:ext cx="956700" cy="956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45575" y="11322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62200" y="1626263"/>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582075" y="-61000"/>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1750" y="35069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654950" y="4438126"/>
            <a:ext cx="1179900" cy="1179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41225" y="4100750"/>
            <a:ext cx="1242000" cy="12420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923821" y="-761495"/>
            <a:ext cx="3082500" cy="14508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9"/>
        <p:cNvGrpSpPr/>
        <p:nvPr/>
      </p:nvGrpSpPr>
      <p:grpSpPr>
        <a:xfrm>
          <a:off x="0" y="0"/>
          <a:ext cx="0" cy="0"/>
          <a:chOff x="0" y="0"/>
          <a:chExt cx="0" cy="0"/>
        </a:xfrm>
      </p:grpSpPr>
      <p:sp>
        <p:nvSpPr>
          <p:cNvPr id="130" name="Google Shape;130;p14"/>
          <p:cNvSpPr txBox="1">
            <a:spLocks noGrp="1"/>
          </p:cNvSpPr>
          <p:nvPr>
            <p:ph type="title"/>
          </p:nvPr>
        </p:nvSpPr>
        <p:spPr>
          <a:xfrm rot="-877">
            <a:off x="4234100" y="3219835"/>
            <a:ext cx="3526500" cy="604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31" name="Google Shape;131;p14"/>
          <p:cNvSpPr txBox="1">
            <a:spLocks noGrp="1"/>
          </p:cNvSpPr>
          <p:nvPr>
            <p:ph type="subTitle" idx="1"/>
          </p:nvPr>
        </p:nvSpPr>
        <p:spPr>
          <a:xfrm>
            <a:off x="4234200" y="1318725"/>
            <a:ext cx="4189800" cy="19008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1400"/>
              <a:buNone/>
              <a:defRPr sz="2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723357" y="1395675"/>
            <a:ext cx="7704000" cy="4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2" name="Google Shape;172;p20"/>
          <p:cNvSpPr txBox="1">
            <a:spLocks noGrp="1"/>
          </p:cNvSpPr>
          <p:nvPr>
            <p:ph type="subTitle" idx="1"/>
          </p:nvPr>
        </p:nvSpPr>
        <p:spPr>
          <a:xfrm>
            <a:off x="723357" y="1712025"/>
            <a:ext cx="7704000" cy="634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0"/>
          <p:cNvSpPr txBox="1">
            <a:spLocks noGrp="1"/>
          </p:cNvSpPr>
          <p:nvPr>
            <p:ph type="title" idx="2"/>
          </p:nvPr>
        </p:nvSpPr>
        <p:spPr>
          <a:xfrm>
            <a:off x="723393" y="2522100"/>
            <a:ext cx="7704000" cy="4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4" name="Google Shape;174;p20"/>
          <p:cNvSpPr txBox="1">
            <a:spLocks noGrp="1"/>
          </p:cNvSpPr>
          <p:nvPr>
            <p:ph type="subTitle" idx="3"/>
          </p:nvPr>
        </p:nvSpPr>
        <p:spPr>
          <a:xfrm>
            <a:off x="723365" y="2838465"/>
            <a:ext cx="7704000" cy="6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0"/>
          <p:cNvSpPr txBox="1">
            <a:spLocks noGrp="1"/>
          </p:cNvSpPr>
          <p:nvPr>
            <p:ph type="title" idx="4"/>
          </p:nvPr>
        </p:nvSpPr>
        <p:spPr>
          <a:xfrm>
            <a:off x="716621" y="3648550"/>
            <a:ext cx="7704000" cy="4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6" name="Google Shape;176;p20"/>
          <p:cNvSpPr txBox="1">
            <a:spLocks noGrp="1"/>
          </p:cNvSpPr>
          <p:nvPr>
            <p:ph type="subTitle" idx="5"/>
          </p:nvPr>
        </p:nvSpPr>
        <p:spPr>
          <a:xfrm>
            <a:off x="716607" y="3964925"/>
            <a:ext cx="7704000" cy="6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0"/>
          <p:cNvSpPr txBox="1">
            <a:spLocks noGrp="1"/>
          </p:cNvSpPr>
          <p:nvPr>
            <p:ph type="title" idx="6"/>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8" name="Google Shape;178;p20"/>
          <p:cNvSpPr/>
          <p:nvPr/>
        </p:nvSpPr>
        <p:spPr>
          <a:xfrm rot="-5400000">
            <a:off x="8286891" y="645863"/>
            <a:ext cx="1165500" cy="5487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8490850" y="-143651"/>
            <a:ext cx="986400" cy="986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rot="5400000">
            <a:off x="-240266" y="3956924"/>
            <a:ext cx="1165500" cy="5487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rot="10800000">
            <a:off x="-265125" y="4308738"/>
            <a:ext cx="986400" cy="986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rot="10800000">
            <a:off x="616825" y="4644486"/>
            <a:ext cx="468900" cy="4689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8126400" y="38100"/>
            <a:ext cx="468900" cy="4689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396932" y="1395675"/>
            <a:ext cx="7026900" cy="4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6" name="Google Shape;186;p21"/>
          <p:cNvSpPr txBox="1">
            <a:spLocks noGrp="1"/>
          </p:cNvSpPr>
          <p:nvPr>
            <p:ph type="subTitle" idx="1"/>
          </p:nvPr>
        </p:nvSpPr>
        <p:spPr>
          <a:xfrm>
            <a:off x="1396932" y="1712025"/>
            <a:ext cx="7026900" cy="634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21"/>
          <p:cNvSpPr txBox="1">
            <a:spLocks noGrp="1"/>
          </p:cNvSpPr>
          <p:nvPr>
            <p:ph type="title" idx="2"/>
          </p:nvPr>
        </p:nvSpPr>
        <p:spPr>
          <a:xfrm>
            <a:off x="1396964" y="2522100"/>
            <a:ext cx="7026900" cy="468900"/>
          </a:xfrm>
          <a:prstGeom prst="rect">
            <a:avLst/>
          </a:prstGeom>
          <a:noFill/>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sz="2000">
                <a:solidFill>
                  <a:srgbClr val="333333"/>
                </a:solidFill>
                <a:latin typeface="DM Sans"/>
                <a:ea typeface="DM Sans"/>
                <a:cs typeface="DM Sans"/>
                <a:sym typeface="DM Sans"/>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8" name="Google Shape;188;p21"/>
          <p:cNvSpPr txBox="1">
            <a:spLocks noGrp="1"/>
          </p:cNvSpPr>
          <p:nvPr>
            <p:ph type="subTitle" idx="3"/>
          </p:nvPr>
        </p:nvSpPr>
        <p:spPr>
          <a:xfrm>
            <a:off x="1396938" y="2838465"/>
            <a:ext cx="7026900" cy="6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21"/>
          <p:cNvSpPr txBox="1">
            <a:spLocks noGrp="1"/>
          </p:cNvSpPr>
          <p:nvPr>
            <p:ph type="title" idx="4"/>
          </p:nvPr>
        </p:nvSpPr>
        <p:spPr>
          <a:xfrm>
            <a:off x="1390788" y="3648550"/>
            <a:ext cx="7026900" cy="4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0" name="Google Shape;190;p21"/>
          <p:cNvSpPr txBox="1">
            <a:spLocks noGrp="1"/>
          </p:cNvSpPr>
          <p:nvPr>
            <p:ph type="subTitle" idx="5"/>
          </p:nvPr>
        </p:nvSpPr>
        <p:spPr>
          <a:xfrm>
            <a:off x="1390775" y="3964925"/>
            <a:ext cx="7026900" cy="6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21"/>
          <p:cNvSpPr txBox="1">
            <a:spLocks noGrp="1"/>
          </p:cNvSpPr>
          <p:nvPr>
            <p:ph type="title" idx="6"/>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21"/>
          <p:cNvSpPr/>
          <p:nvPr/>
        </p:nvSpPr>
        <p:spPr>
          <a:xfrm rot="-5400000">
            <a:off x="8401291" y="665888"/>
            <a:ext cx="1165500" cy="5487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8490850" y="-143651"/>
            <a:ext cx="986400" cy="986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rot="5400000">
            <a:off x="-444716" y="3956924"/>
            <a:ext cx="1165500" cy="5487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p:nvPr/>
        </p:nvSpPr>
        <p:spPr>
          <a:xfrm rot="10800000">
            <a:off x="-355175" y="4308713"/>
            <a:ext cx="986400" cy="986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p:nvPr/>
        </p:nvSpPr>
        <p:spPr>
          <a:xfrm rot="10800000">
            <a:off x="526775" y="4644461"/>
            <a:ext cx="468900" cy="4689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1"/>
          <p:cNvSpPr/>
          <p:nvPr/>
        </p:nvSpPr>
        <p:spPr>
          <a:xfrm>
            <a:off x="8126400" y="38100"/>
            <a:ext cx="468900" cy="4689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41"/>
        <p:cNvGrpSpPr/>
        <p:nvPr/>
      </p:nvGrpSpPr>
      <p:grpSpPr>
        <a:xfrm>
          <a:off x="0" y="0"/>
          <a:ext cx="0" cy="0"/>
          <a:chOff x="0" y="0"/>
          <a:chExt cx="0" cy="0"/>
        </a:xfrm>
      </p:grpSpPr>
      <p:sp>
        <p:nvSpPr>
          <p:cNvPr id="242" name="Google Shape;242;p25"/>
          <p:cNvSpPr txBox="1">
            <a:spLocks noGrp="1"/>
          </p:cNvSpPr>
          <p:nvPr>
            <p:ph type="title" hasCustomPrompt="1"/>
          </p:nvPr>
        </p:nvSpPr>
        <p:spPr>
          <a:xfrm rot="-221">
            <a:off x="2239356" y="1970125"/>
            <a:ext cx="4665300" cy="96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rtl="0">
              <a:spcBef>
                <a:spcPts val="0"/>
              </a:spcBef>
              <a:spcAft>
                <a:spcPts val="0"/>
              </a:spcAft>
              <a:buSzPts val="6200"/>
              <a:buNone/>
              <a:defRPr sz="6200"/>
            </a:lvl2pPr>
            <a:lvl3pPr lvl="2" rtl="0">
              <a:spcBef>
                <a:spcPts val="0"/>
              </a:spcBef>
              <a:spcAft>
                <a:spcPts val="0"/>
              </a:spcAft>
              <a:buSzPts val="6200"/>
              <a:buNone/>
              <a:defRPr sz="6200"/>
            </a:lvl3pPr>
            <a:lvl4pPr lvl="3" rtl="0">
              <a:spcBef>
                <a:spcPts val="0"/>
              </a:spcBef>
              <a:spcAft>
                <a:spcPts val="0"/>
              </a:spcAft>
              <a:buSzPts val="6200"/>
              <a:buNone/>
              <a:defRPr sz="6200"/>
            </a:lvl4pPr>
            <a:lvl5pPr lvl="4" rtl="0">
              <a:spcBef>
                <a:spcPts val="0"/>
              </a:spcBef>
              <a:spcAft>
                <a:spcPts val="0"/>
              </a:spcAft>
              <a:buSzPts val="6200"/>
              <a:buNone/>
              <a:defRPr sz="6200"/>
            </a:lvl5pPr>
            <a:lvl6pPr lvl="5" rtl="0">
              <a:spcBef>
                <a:spcPts val="0"/>
              </a:spcBef>
              <a:spcAft>
                <a:spcPts val="0"/>
              </a:spcAft>
              <a:buSzPts val="6200"/>
              <a:buNone/>
              <a:defRPr sz="6200"/>
            </a:lvl6pPr>
            <a:lvl7pPr lvl="6" rtl="0">
              <a:spcBef>
                <a:spcPts val="0"/>
              </a:spcBef>
              <a:spcAft>
                <a:spcPts val="0"/>
              </a:spcAft>
              <a:buSzPts val="6200"/>
              <a:buNone/>
              <a:defRPr sz="6200"/>
            </a:lvl7pPr>
            <a:lvl8pPr lvl="7" rtl="0">
              <a:spcBef>
                <a:spcPts val="0"/>
              </a:spcBef>
              <a:spcAft>
                <a:spcPts val="0"/>
              </a:spcAft>
              <a:buSzPts val="6200"/>
              <a:buNone/>
              <a:defRPr sz="6200"/>
            </a:lvl8pPr>
            <a:lvl9pPr lvl="8" rtl="0">
              <a:spcBef>
                <a:spcPts val="0"/>
              </a:spcBef>
              <a:spcAft>
                <a:spcPts val="0"/>
              </a:spcAft>
              <a:buSzPts val="6200"/>
              <a:buNone/>
              <a:defRPr sz="6200"/>
            </a:lvl9pPr>
          </a:lstStyle>
          <a:p>
            <a:r>
              <a:t>xx%</a:t>
            </a:r>
          </a:p>
        </p:txBody>
      </p:sp>
      <p:sp>
        <p:nvSpPr>
          <p:cNvPr id="243" name="Google Shape;243;p25"/>
          <p:cNvSpPr txBox="1">
            <a:spLocks noGrp="1"/>
          </p:cNvSpPr>
          <p:nvPr>
            <p:ph type="subTitle" idx="1"/>
          </p:nvPr>
        </p:nvSpPr>
        <p:spPr>
          <a:xfrm>
            <a:off x="2239356" y="2778147"/>
            <a:ext cx="4665300" cy="3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4" name="Google Shape;244;p25"/>
          <p:cNvSpPr txBox="1">
            <a:spLocks noGrp="1"/>
          </p:cNvSpPr>
          <p:nvPr>
            <p:ph type="title" idx="2" hasCustomPrompt="1"/>
          </p:nvPr>
        </p:nvSpPr>
        <p:spPr>
          <a:xfrm rot="-221">
            <a:off x="2239356" y="539650"/>
            <a:ext cx="4665300" cy="96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r" rtl="0">
              <a:spcBef>
                <a:spcPts val="0"/>
              </a:spcBef>
              <a:spcAft>
                <a:spcPts val="0"/>
              </a:spcAft>
              <a:buSzPts val="6200"/>
              <a:buNone/>
              <a:defRPr sz="6200"/>
            </a:lvl2pPr>
            <a:lvl3pPr lvl="2" algn="r" rtl="0">
              <a:spcBef>
                <a:spcPts val="0"/>
              </a:spcBef>
              <a:spcAft>
                <a:spcPts val="0"/>
              </a:spcAft>
              <a:buSzPts val="6200"/>
              <a:buNone/>
              <a:defRPr sz="6200"/>
            </a:lvl3pPr>
            <a:lvl4pPr lvl="3" algn="r" rtl="0">
              <a:spcBef>
                <a:spcPts val="0"/>
              </a:spcBef>
              <a:spcAft>
                <a:spcPts val="0"/>
              </a:spcAft>
              <a:buSzPts val="6200"/>
              <a:buNone/>
              <a:defRPr sz="6200"/>
            </a:lvl4pPr>
            <a:lvl5pPr lvl="4" algn="r" rtl="0">
              <a:spcBef>
                <a:spcPts val="0"/>
              </a:spcBef>
              <a:spcAft>
                <a:spcPts val="0"/>
              </a:spcAft>
              <a:buSzPts val="6200"/>
              <a:buNone/>
              <a:defRPr sz="6200"/>
            </a:lvl5pPr>
            <a:lvl6pPr lvl="5" algn="r" rtl="0">
              <a:spcBef>
                <a:spcPts val="0"/>
              </a:spcBef>
              <a:spcAft>
                <a:spcPts val="0"/>
              </a:spcAft>
              <a:buSzPts val="6200"/>
              <a:buNone/>
              <a:defRPr sz="6200"/>
            </a:lvl6pPr>
            <a:lvl7pPr lvl="6" algn="r" rtl="0">
              <a:spcBef>
                <a:spcPts val="0"/>
              </a:spcBef>
              <a:spcAft>
                <a:spcPts val="0"/>
              </a:spcAft>
              <a:buSzPts val="6200"/>
              <a:buNone/>
              <a:defRPr sz="6200"/>
            </a:lvl7pPr>
            <a:lvl8pPr lvl="7" algn="r" rtl="0">
              <a:spcBef>
                <a:spcPts val="0"/>
              </a:spcBef>
              <a:spcAft>
                <a:spcPts val="0"/>
              </a:spcAft>
              <a:buSzPts val="6200"/>
              <a:buNone/>
              <a:defRPr sz="6200"/>
            </a:lvl8pPr>
            <a:lvl9pPr lvl="8" algn="r" rtl="0">
              <a:spcBef>
                <a:spcPts val="0"/>
              </a:spcBef>
              <a:spcAft>
                <a:spcPts val="0"/>
              </a:spcAft>
              <a:buSzPts val="6200"/>
              <a:buNone/>
              <a:defRPr sz="6200"/>
            </a:lvl9pPr>
          </a:lstStyle>
          <a:p>
            <a:r>
              <a:t>xx%</a:t>
            </a:r>
          </a:p>
        </p:txBody>
      </p:sp>
      <p:sp>
        <p:nvSpPr>
          <p:cNvPr id="245" name="Google Shape;245;p25"/>
          <p:cNvSpPr txBox="1">
            <a:spLocks noGrp="1"/>
          </p:cNvSpPr>
          <p:nvPr>
            <p:ph type="subTitle" idx="3"/>
          </p:nvPr>
        </p:nvSpPr>
        <p:spPr>
          <a:xfrm>
            <a:off x="2239356" y="1347672"/>
            <a:ext cx="4665300" cy="3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46" name="Google Shape;246;p25"/>
          <p:cNvSpPr txBox="1">
            <a:spLocks noGrp="1"/>
          </p:cNvSpPr>
          <p:nvPr>
            <p:ph type="title" idx="4" hasCustomPrompt="1"/>
          </p:nvPr>
        </p:nvSpPr>
        <p:spPr>
          <a:xfrm>
            <a:off x="2239356" y="3400450"/>
            <a:ext cx="4665300" cy="960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r" rtl="0">
              <a:spcBef>
                <a:spcPts val="0"/>
              </a:spcBef>
              <a:spcAft>
                <a:spcPts val="0"/>
              </a:spcAft>
              <a:buSzPts val="6200"/>
              <a:buNone/>
              <a:defRPr sz="6200"/>
            </a:lvl2pPr>
            <a:lvl3pPr lvl="2" algn="r" rtl="0">
              <a:spcBef>
                <a:spcPts val="0"/>
              </a:spcBef>
              <a:spcAft>
                <a:spcPts val="0"/>
              </a:spcAft>
              <a:buSzPts val="6200"/>
              <a:buNone/>
              <a:defRPr sz="6200"/>
            </a:lvl3pPr>
            <a:lvl4pPr lvl="3" algn="r" rtl="0">
              <a:spcBef>
                <a:spcPts val="0"/>
              </a:spcBef>
              <a:spcAft>
                <a:spcPts val="0"/>
              </a:spcAft>
              <a:buSzPts val="6200"/>
              <a:buNone/>
              <a:defRPr sz="6200"/>
            </a:lvl4pPr>
            <a:lvl5pPr lvl="4" algn="r" rtl="0">
              <a:spcBef>
                <a:spcPts val="0"/>
              </a:spcBef>
              <a:spcAft>
                <a:spcPts val="0"/>
              </a:spcAft>
              <a:buSzPts val="6200"/>
              <a:buNone/>
              <a:defRPr sz="6200"/>
            </a:lvl5pPr>
            <a:lvl6pPr lvl="5" algn="r" rtl="0">
              <a:spcBef>
                <a:spcPts val="0"/>
              </a:spcBef>
              <a:spcAft>
                <a:spcPts val="0"/>
              </a:spcAft>
              <a:buSzPts val="6200"/>
              <a:buNone/>
              <a:defRPr sz="6200"/>
            </a:lvl6pPr>
            <a:lvl7pPr lvl="6" algn="r" rtl="0">
              <a:spcBef>
                <a:spcPts val="0"/>
              </a:spcBef>
              <a:spcAft>
                <a:spcPts val="0"/>
              </a:spcAft>
              <a:buSzPts val="6200"/>
              <a:buNone/>
              <a:defRPr sz="6200"/>
            </a:lvl7pPr>
            <a:lvl8pPr lvl="7" algn="r" rtl="0">
              <a:spcBef>
                <a:spcPts val="0"/>
              </a:spcBef>
              <a:spcAft>
                <a:spcPts val="0"/>
              </a:spcAft>
              <a:buSzPts val="6200"/>
              <a:buNone/>
              <a:defRPr sz="6200"/>
            </a:lvl8pPr>
            <a:lvl9pPr lvl="8" algn="r" rtl="0">
              <a:spcBef>
                <a:spcPts val="0"/>
              </a:spcBef>
              <a:spcAft>
                <a:spcPts val="0"/>
              </a:spcAft>
              <a:buSzPts val="6200"/>
              <a:buNone/>
              <a:defRPr sz="6200"/>
            </a:lvl9pPr>
          </a:lstStyle>
          <a:p>
            <a:r>
              <a:t>xx%</a:t>
            </a:r>
          </a:p>
        </p:txBody>
      </p:sp>
      <p:sp>
        <p:nvSpPr>
          <p:cNvPr id="247" name="Google Shape;247;p25"/>
          <p:cNvSpPr txBox="1">
            <a:spLocks noGrp="1"/>
          </p:cNvSpPr>
          <p:nvPr>
            <p:ph type="subTitle" idx="5"/>
          </p:nvPr>
        </p:nvSpPr>
        <p:spPr>
          <a:xfrm>
            <a:off x="2239356" y="4208526"/>
            <a:ext cx="4665300" cy="3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48" name="Google Shape;248;p25"/>
          <p:cNvSpPr/>
          <p:nvPr/>
        </p:nvSpPr>
        <p:spPr>
          <a:xfrm>
            <a:off x="218375" y="438604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a:off x="-842875" y="28826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842875" y="1140650"/>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flipH="1">
            <a:off x="8916525" y="-70370"/>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flipH="1">
            <a:off x="8923600" y="3084430"/>
            <a:ext cx="519600" cy="5196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flipH="1">
            <a:off x="8078750" y="4360378"/>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flipH="1">
            <a:off x="8464700" y="2856932"/>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flipH="1">
            <a:off x="8786000" y="1114982"/>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p:nvPr/>
        </p:nvSpPr>
        <p:spPr>
          <a:xfrm>
            <a:off x="-507500" y="-44702"/>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66"/>
        <p:cNvGrpSpPr/>
        <p:nvPr/>
      </p:nvGrpSpPr>
      <p:grpSpPr>
        <a:xfrm>
          <a:off x="0" y="0"/>
          <a:ext cx="0" cy="0"/>
          <a:chOff x="0" y="0"/>
          <a:chExt cx="0" cy="0"/>
        </a:xfrm>
      </p:grpSpPr>
      <p:sp>
        <p:nvSpPr>
          <p:cNvPr id="267" name="Google Shape;267;p27"/>
          <p:cNvSpPr/>
          <p:nvPr/>
        </p:nvSpPr>
        <p:spPr>
          <a:xfrm>
            <a:off x="8430775" y="174189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a:off x="151600" y="2571751"/>
            <a:ext cx="1357500" cy="13575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6923821" y="-761495"/>
            <a:ext cx="3082500" cy="14508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352000" y="86859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478350" y="-2757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a:off x="-1048250" y="15228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p:nvPr/>
        </p:nvSpPr>
        <p:spPr>
          <a:xfrm>
            <a:off x="-478350" y="3642721"/>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a:off x="-92550" y="42538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7649075" y="4105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8430775" y="413952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7535175" y="25216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78"/>
        <p:cNvGrpSpPr/>
        <p:nvPr/>
      </p:nvGrpSpPr>
      <p:grpSpPr>
        <a:xfrm>
          <a:off x="0" y="0"/>
          <a:ext cx="0" cy="0"/>
          <a:chOff x="0" y="0"/>
          <a:chExt cx="0" cy="0"/>
        </a:xfrm>
      </p:grpSpPr>
      <p:sp>
        <p:nvSpPr>
          <p:cNvPr id="279" name="Google Shape;279;p28"/>
          <p:cNvSpPr/>
          <p:nvPr/>
        </p:nvSpPr>
        <p:spPr>
          <a:xfrm>
            <a:off x="5523975" y="1257676"/>
            <a:ext cx="1562400" cy="1562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7086375" y="2607312"/>
            <a:ext cx="1404900" cy="1404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4571988" y="-194450"/>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7997625" y="3737923"/>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2481275" y="596250"/>
            <a:ext cx="2372100" cy="23721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6706950" y="2137050"/>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8896025" y="1910651"/>
            <a:ext cx="463800" cy="4638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hasCustomPrompt="1"/>
          </p:nvPr>
        </p:nvSpPr>
        <p:spPr>
          <a:xfrm>
            <a:off x="3796788" y="971817"/>
            <a:ext cx="1550100" cy="14118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6000"/>
              <a:buNone/>
              <a:defRPr sz="9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 name="Google Shape;26;p3"/>
          <p:cNvSpPr txBox="1">
            <a:spLocks noGrp="1"/>
          </p:cNvSpPr>
          <p:nvPr>
            <p:ph type="subTitle" idx="1"/>
          </p:nvPr>
        </p:nvSpPr>
        <p:spPr>
          <a:xfrm rot="243">
            <a:off x="2450806" y="3795634"/>
            <a:ext cx="4242600" cy="458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3"/>
          <p:cNvSpPr txBox="1">
            <a:spLocks noGrp="1"/>
          </p:cNvSpPr>
          <p:nvPr>
            <p:ph type="title" idx="2"/>
          </p:nvPr>
        </p:nvSpPr>
        <p:spPr>
          <a:xfrm>
            <a:off x="2450588" y="2383613"/>
            <a:ext cx="4242600" cy="141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 name="Google Shape;28;p3"/>
          <p:cNvSpPr/>
          <p:nvPr/>
        </p:nvSpPr>
        <p:spPr>
          <a:xfrm>
            <a:off x="8430775" y="174189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6923821" y="-761495"/>
            <a:ext cx="3082500" cy="14508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52000" y="86859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78350" y="-2757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1048250" y="15228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78350" y="3642721"/>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92550" y="42538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8430775" y="413952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4"/>
          <p:cNvSpPr txBox="1">
            <a:spLocks noGrp="1"/>
          </p:cNvSpPr>
          <p:nvPr>
            <p:ph type="body" idx="1"/>
          </p:nvPr>
        </p:nvSpPr>
        <p:spPr>
          <a:xfrm>
            <a:off x="720000" y="1174500"/>
            <a:ext cx="7704000" cy="437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1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39" name="Google Shape;39;p4"/>
          <p:cNvSpPr/>
          <p:nvPr/>
        </p:nvSpPr>
        <p:spPr>
          <a:xfrm>
            <a:off x="-422400" y="1319573"/>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50542" y="-422834"/>
            <a:ext cx="1632000" cy="7680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1045850" y="-590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flipH="1">
            <a:off x="8430780" y="-590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flipH="1">
            <a:off x="7487638" y="-536609"/>
            <a:ext cx="1632000" cy="7680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8747780" y="120579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5"/>
          <p:cNvSpPr txBox="1">
            <a:spLocks noGrp="1"/>
          </p:cNvSpPr>
          <p:nvPr>
            <p:ph type="subTitle" idx="1"/>
          </p:nvPr>
        </p:nvSpPr>
        <p:spPr>
          <a:xfrm>
            <a:off x="716613" y="1646625"/>
            <a:ext cx="3760200" cy="2952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7" name="Google Shape;47;p5"/>
          <p:cNvSpPr txBox="1">
            <a:spLocks noGrp="1"/>
          </p:cNvSpPr>
          <p:nvPr>
            <p:ph type="subTitle" idx="2"/>
          </p:nvPr>
        </p:nvSpPr>
        <p:spPr>
          <a:xfrm>
            <a:off x="4667187" y="1646625"/>
            <a:ext cx="3760200" cy="2952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333333"/>
              </a:buClr>
              <a:buSzPts val="1400"/>
              <a:buFont typeface="Lato"/>
              <a:buChar char="●"/>
              <a:defRPr/>
            </a:lvl1pPr>
            <a:lvl2pPr lvl="1" algn="ctr" rtl="0">
              <a:lnSpc>
                <a:spcPct val="100000"/>
              </a:lnSpc>
              <a:spcBef>
                <a:spcPts val="0"/>
              </a:spcBef>
              <a:spcAft>
                <a:spcPts val="0"/>
              </a:spcAft>
              <a:buClr>
                <a:srgbClr val="333333"/>
              </a:buClr>
              <a:buSzPts val="2800"/>
              <a:buFont typeface="Lato"/>
              <a:buChar char="○"/>
              <a:defRPr/>
            </a:lvl2pPr>
            <a:lvl3pPr lvl="2" algn="ctr" rtl="0">
              <a:lnSpc>
                <a:spcPct val="100000"/>
              </a:lnSpc>
              <a:spcBef>
                <a:spcPts val="0"/>
              </a:spcBef>
              <a:spcAft>
                <a:spcPts val="0"/>
              </a:spcAft>
              <a:buClr>
                <a:srgbClr val="333333"/>
              </a:buClr>
              <a:buSzPts val="2800"/>
              <a:buFont typeface="Lato"/>
              <a:buChar char="■"/>
              <a:defRPr/>
            </a:lvl3pPr>
            <a:lvl4pPr lvl="3" algn="ctr" rtl="0">
              <a:lnSpc>
                <a:spcPct val="100000"/>
              </a:lnSpc>
              <a:spcBef>
                <a:spcPts val="0"/>
              </a:spcBef>
              <a:spcAft>
                <a:spcPts val="0"/>
              </a:spcAft>
              <a:buClr>
                <a:srgbClr val="333333"/>
              </a:buClr>
              <a:buSzPts val="2800"/>
              <a:buFont typeface="Lato"/>
              <a:buChar char="●"/>
              <a:defRPr/>
            </a:lvl4pPr>
            <a:lvl5pPr lvl="4" algn="ctr" rtl="0">
              <a:lnSpc>
                <a:spcPct val="100000"/>
              </a:lnSpc>
              <a:spcBef>
                <a:spcPts val="0"/>
              </a:spcBef>
              <a:spcAft>
                <a:spcPts val="0"/>
              </a:spcAft>
              <a:buClr>
                <a:srgbClr val="333333"/>
              </a:buClr>
              <a:buSzPts val="2800"/>
              <a:buFont typeface="Lato"/>
              <a:buChar char="○"/>
              <a:defRPr/>
            </a:lvl5pPr>
            <a:lvl6pPr lvl="5" algn="ctr" rtl="0">
              <a:lnSpc>
                <a:spcPct val="100000"/>
              </a:lnSpc>
              <a:spcBef>
                <a:spcPts val="0"/>
              </a:spcBef>
              <a:spcAft>
                <a:spcPts val="0"/>
              </a:spcAft>
              <a:buClr>
                <a:srgbClr val="333333"/>
              </a:buClr>
              <a:buSzPts val="2800"/>
              <a:buFont typeface="Lato"/>
              <a:buChar char="■"/>
              <a:defRPr/>
            </a:lvl6pPr>
            <a:lvl7pPr lvl="6" algn="ctr" rtl="0">
              <a:lnSpc>
                <a:spcPct val="100000"/>
              </a:lnSpc>
              <a:spcBef>
                <a:spcPts val="0"/>
              </a:spcBef>
              <a:spcAft>
                <a:spcPts val="0"/>
              </a:spcAft>
              <a:buClr>
                <a:srgbClr val="333333"/>
              </a:buClr>
              <a:buSzPts val="2800"/>
              <a:buFont typeface="Lato"/>
              <a:buChar char="●"/>
              <a:defRPr/>
            </a:lvl7pPr>
            <a:lvl8pPr lvl="7" algn="ctr" rtl="0">
              <a:lnSpc>
                <a:spcPct val="100000"/>
              </a:lnSpc>
              <a:spcBef>
                <a:spcPts val="0"/>
              </a:spcBef>
              <a:spcAft>
                <a:spcPts val="0"/>
              </a:spcAft>
              <a:buClr>
                <a:srgbClr val="333333"/>
              </a:buClr>
              <a:buSzPts val="2800"/>
              <a:buFont typeface="Lato"/>
              <a:buChar char="○"/>
              <a:defRPr/>
            </a:lvl8pPr>
            <a:lvl9pPr lvl="8" algn="ctr" rtl="0">
              <a:lnSpc>
                <a:spcPct val="100000"/>
              </a:lnSpc>
              <a:spcBef>
                <a:spcPts val="0"/>
              </a:spcBef>
              <a:spcAft>
                <a:spcPts val="0"/>
              </a:spcAft>
              <a:buClr>
                <a:srgbClr val="333333"/>
              </a:buClr>
              <a:buSzPts val="2800"/>
              <a:buFont typeface="Lato"/>
              <a:buChar char="■"/>
              <a:defRPr/>
            </a:lvl9pPr>
          </a:lstStyle>
          <a:p>
            <a:endParaRPr/>
          </a:p>
        </p:txBody>
      </p:sp>
      <p:sp>
        <p:nvSpPr>
          <p:cNvPr id="48" name="Google Shape;48;p5"/>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 name="Google Shape;49;p5"/>
          <p:cNvSpPr txBox="1">
            <a:spLocks noGrp="1"/>
          </p:cNvSpPr>
          <p:nvPr>
            <p:ph type="title" idx="3"/>
          </p:nvPr>
        </p:nvSpPr>
        <p:spPr>
          <a:xfrm>
            <a:off x="713226" y="1331825"/>
            <a:ext cx="3760200" cy="4671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0" name="Google Shape;50;p5"/>
          <p:cNvSpPr txBox="1">
            <a:spLocks noGrp="1"/>
          </p:cNvSpPr>
          <p:nvPr>
            <p:ph type="title" idx="4"/>
          </p:nvPr>
        </p:nvSpPr>
        <p:spPr>
          <a:xfrm>
            <a:off x="4663819" y="1331825"/>
            <a:ext cx="3760200" cy="4671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1" name="Google Shape;51;p5"/>
          <p:cNvSpPr/>
          <p:nvPr/>
        </p:nvSpPr>
        <p:spPr>
          <a:xfrm>
            <a:off x="-1492801" y="4386726"/>
            <a:ext cx="2212800" cy="10416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438025" y="3829625"/>
            <a:ext cx="705900" cy="7059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449500" y="4535525"/>
            <a:ext cx="833700" cy="833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8784575" y="3624173"/>
            <a:ext cx="440400" cy="440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8589350" y="4599425"/>
            <a:ext cx="705900" cy="7059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8029325" y="3915050"/>
            <a:ext cx="940500" cy="9405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1765800" y="1264500"/>
            <a:ext cx="5612400" cy="2614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73" name="Google Shape;73;p8"/>
          <p:cNvSpPr/>
          <p:nvPr/>
        </p:nvSpPr>
        <p:spPr>
          <a:xfrm>
            <a:off x="129025" y="1977975"/>
            <a:ext cx="492300" cy="4923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589375" y="584125"/>
            <a:ext cx="1470900" cy="1470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flipH="1">
            <a:off x="8262475" y="584125"/>
            <a:ext cx="1470900" cy="1470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8522675" y="1977975"/>
            <a:ext cx="492300" cy="4923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subTitle" idx="1"/>
          </p:nvPr>
        </p:nvSpPr>
        <p:spPr>
          <a:xfrm>
            <a:off x="730425" y="2718750"/>
            <a:ext cx="3858900" cy="879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79" name="Google Shape;79;p9"/>
          <p:cNvSpPr txBox="1">
            <a:spLocks noGrp="1"/>
          </p:cNvSpPr>
          <p:nvPr>
            <p:ph type="title"/>
          </p:nvPr>
        </p:nvSpPr>
        <p:spPr>
          <a:xfrm>
            <a:off x="730425" y="1545750"/>
            <a:ext cx="3858900" cy="1173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endParaRPr/>
          </a:p>
        </p:txBody>
      </p:sp>
      <p:sp>
        <p:nvSpPr>
          <p:cNvPr id="80" name="Google Shape;80;p9"/>
          <p:cNvSpPr>
            <a:spLocks noGrp="1"/>
          </p:cNvSpPr>
          <p:nvPr>
            <p:ph type="pic" idx="2"/>
          </p:nvPr>
        </p:nvSpPr>
        <p:spPr>
          <a:xfrm>
            <a:off x="5016600" y="1117050"/>
            <a:ext cx="2909400" cy="2909400"/>
          </a:xfrm>
          <a:prstGeom prst="roundRect">
            <a:avLst>
              <a:gd name="adj" fmla="val 16667"/>
            </a:avLst>
          </a:prstGeom>
          <a:noFill/>
          <a:ln>
            <a:noFill/>
          </a:ln>
        </p:spPr>
      </p:sp>
      <p:sp>
        <p:nvSpPr>
          <p:cNvPr id="81" name="Google Shape;81;p9"/>
          <p:cNvSpPr/>
          <p:nvPr/>
        </p:nvSpPr>
        <p:spPr>
          <a:xfrm>
            <a:off x="8430775" y="320894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a:off x="7749600" y="-633500"/>
            <a:ext cx="1173000" cy="11730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6153963" y="4219350"/>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sp>
        <p:nvSpPr>
          <p:cNvPr id="88" name="Google Shape;88;p11"/>
          <p:cNvSpPr txBox="1">
            <a:spLocks noGrp="1"/>
          </p:cNvSpPr>
          <p:nvPr>
            <p:ph type="subTitle" idx="1"/>
          </p:nvPr>
        </p:nvSpPr>
        <p:spPr>
          <a:xfrm>
            <a:off x="1117819" y="3501800"/>
            <a:ext cx="69084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9" name="Google Shape;89;p11"/>
          <p:cNvSpPr txBox="1">
            <a:spLocks noGrp="1"/>
          </p:cNvSpPr>
          <p:nvPr>
            <p:ph type="title" hasCustomPrompt="1"/>
          </p:nvPr>
        </p:nvSpPr>
        <p:spPr>
          <a:xfrm rot="299">
            <a:off x="1117781" y="1747000"/>
            <a:ext cx="6908400" cy="1754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0" name="Google Shape;90;p11"/>
          <p:cNvSpPr/>
          <p:nvPr/>
        </p:nvSpPr>
        <p:spPr>
          <a:xfrm>
            <a:off x="8126725" y="925659"/>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p:nvPr/>
        </p:nvSpPr>
        <p:spPr>
          <a:xfrm>
            <a:off x="-620825" y="1301601"/>
            <a:ext cx="1357500" cy="13575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a:off x="-478350" y="-2757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620825" y="320639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a:off x="-597425" y="45340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a:off x="7862450" y="-8160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8431375" y="3264525"/>
            <a:ext cx="2054100" cy="20541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a:off x="3652938" y="-655350"/>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8560200" y="1522826"/>
            <a:ext cx="1357500" cy="13575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1764300" y="-417204"/>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5786850" y="-145875"/>
            <a:ext cx="1050900" cy="10509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2"/>
        <p:cNvGrpSpPr/>
        <p:nvPr/>
      </p:nvGrpSpPr>
      <p:grpSpPr>
        <a:xfrm>
          <a:off x="0" y="0"/>
          <a:ext cx="0" cy="0"/>
          <a:chOff x="0" y="0"/>
          <a:chExt cx="0" cy="0"/>
        </a:xfrm>
      </p:grpSpPr>
      <p:sp>
        <p:nvSpPr>
          <p:cNvPr id="103" name="Google Shape;103;p13"/>
          <p:cNvSpPr txBox="1">
            <a:spLocks noGrp="1"/>
          </p:cNvSpPr>
          <p:nvPr>
            <p:ph type="title" hasCustomPrompt="1"/>
          </p:nvPr>
        </p:nvSpPr>
        <p:spPr>
          <a:xfrm rot="1973">
            <a:off x="1365600" y="138825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 name="Google Shape;104;p13"/>
          <p:cNvSpPr txBox="1">
            <a:spLocks noGrp="1"/>
          </p:cNvSpPr>
          <p:nvPr>
            <p:ph type="title" idx="2"/>
          </p:nvPr>
        </p:nvSpPr>
        <p:spPr>
          <a:xfrm>
            <a:off x="720000" y="199065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 name="Google Shape;105;p13"/>
          <p:cNvSpPr txBox="1">
            <a:spLocks noGrp="1"/>
          </p:cNvSpPr>
          <p:nvPr>
            <p:ph type="subTitle" idx="1"/>
          </p:nvPr>
        </p:nvSpPr>
        <p:spPr>
          <a:xfrm>
            <a:off x="720000" y="228625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3"/>
          <p:cNvSpPr txBox="1">
            <a:spLocks noGrp="1"/>
          </p:cNvSpPr>
          <p:nvPr>
            <p:ph type="title" idx="3" hasCustomPrompt="1"/>
          </p:nvPr>
        </p:nvSpPr>
        <p:spPr>
          <a:xfrm rot="1973">
            <a:off x="1365600" y="310270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 name="Google Shape;107;p13"/>
          <p:cNvSpPr txBox="1">
            <a:spLocks noGrp="1"/>
          </p:cNvSpPr>
          <p:nvPr>
            <p:ph type="title" idx="4"/>
          </p:nvPr>
        </p:nvSpPr>
        <p:spPr>
          <a:xfrm>
            <a:off x="720000" y="370530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8" name="Google Shape;108;p13"/>
          <p:cNvSpPr txBox="1">
            <a:spLocks noGrp="1"/>
          </p:cNvSpPr>
          <p:nvPr>
            <p:ph type="subTitle" idx="5"/>
          </p:nvPr>
        </p:nvSpPr>
        <p:spPr>
          <a:xfrm>
            <a:off x="720000" y="400080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6" hasCustomPrompt="1"/>
          </p:nvPr>
        </p:nvSpPr>
        <p:spPr>
          <a:xfrm rot="1973">
            <a:off x="4049400" y="138825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0" name="Google Shape;110;p13"/>
          <p:cNvSpPr txBox="1">
            <a:spLocks noGrp="1"/>
          </p:cNvSpPr>
          <p:nvPr>
            <p:ph type="title" idx="7"/>
          </p:nvPr>
        </p:nvSpPr>
        <p:spPr>
          <a:xfrm>
            <a:off x="3403800" y="199065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1" name="Google Shape;111;p13"/>
          <p:cNvSpPr txBox="1">
            <a:spLocks noGrp="1"/>
          </p:cNvSpPr>
          <p:nvPr>
            <p:ph type="subTitle" idx="8"/>
          </p:nvPr>
        </p:nvSpPr>
        <p:spPr>
          <a:xfrm>
            <a:off x="3403800" y="228625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13"/>
          <p:cNvSpPr txBox="1">
            <a:spLocks noGrp="1"/>
          </p:cNvSpPr>
          <p:nvPr>
            <p:ph type="title" idx="9" hasCustomPrompt="1"/>
          </p:nvPr>
        </p:nvSpPr>
        <p:spPr>
          <a:xfrm rot="1973">
            <a:off x="4049400" y="310270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3" name="Google Shape;113;p13"/>
          <p:cNvSpPr txBox="1">
            <a:spLocks noGrp="1"/>
          </p:cNvSpPr>
          <p:nvPr>
            <p:ph type="title" idx="13"/>
          </p:nvPr>
        </p:nvSpPr>
        <p:spPr>
          <a:xfrm>
            <a:off x="3403800" y="370530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4" name="Google Shape;114;p13"/>
          <p:cNvSpPr txBox="1">
            <a:spLocks noGrp="1"/>
          </p:cNvSpPr>
          <p:nvPr>
            <p:ph type="subTitle" idx="14"/>
          </p:nvPr>
        </p:nvSpPr>
        <p:spPr>
          <a:xfrm>
            <a:off x="3403800" y="400080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5" hasCustomPrompt="1"/>
          </p:nvPr>
        </p:nvSpPr>
        <p:spPr>
          <a:xfrm rot="1973">
            <a:off x="6733200" y="138825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6" name="Google Shape;116;p13"/>
          <p:cNvSpPr txBox="1">
            <a:spLocks noGrp="1"/>
          </p:cNvSpPr>
          <p:nvPr>
            <p:ph type="title" idx="16"/>
          </p:nvPr>
        </p:nvSpPr>
        <p:spPr>
          <a:xfrm>
            <a:off x="6087600" y="199065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13"/>
          <p:cNvSpPr txBox="1">
            <a:spLocks noGrp="1"/>
          </p:cNvSpPr>
          <p:nvPr>
            <p:ph type="subTitle" idx="17"/>
          </p:nvPr>
        </p:nvSpPr>
        <p:spPr>
          <a:xfrm>
            <a:off x="6087600" y="228625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title" idx="18" hasCustomPrompt="1"/>
          </p:nvPr>
        </p:nvSpPr>
        <p:spPr>
          <a:xfrm rot="1973">
            <a:off x="6733200" y="310270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9" name="Google Shape;119;p13"/>
          <p:cNvSpPr txBox="1">
            <a:spLocks noGrp="1"/>
          </p:cNvSpPr>
          <p:nvPr>
            <p:ph type="title" idx="19"/>
          </p:nvPr>
        </p:nvSpPr>
        <p:spPr>
          <a:xfrm>
            <a:off x="6087600" y="370530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0" name="Google Shape;120;p13"/>
          <p:cNvSpPr txBox="1">
            <a:spLocks noGrp="1"/>
          </p:cNvSpPr>
          <p:nvPr>
            <p:ph type="subTitle" idx="20"/>
          </p:nvPr>
        </p:nvSpPr>
        <p:spPr>
          <a:xfrm>
            <a:off x="6087600" y="400080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21"/>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2" name="Google Shape;122;p13"/>
          <p:cNvSpPr/>
          <p:nvPr/>
        </p:nvSpPr>
        <p:spPr>
          <a:xfrm flipH="1">
            <a:off x="-422395" y="298134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flipH="1">
            <a:off x="78725" y="3518700"/>
            <a:ext cx="634500" cy="6345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flipH="1">
            <a:off x="-351438" y="4599416"/>
            <a:ext cx="1632000" cy="7680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flipH="1">
            <a:off x="-302623" y="4268450"/>
            <a:ext cx="799500" cy="7995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flipH="1">
            <a:off x="8747780" y="120579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flipH="1">
            <a:off x="7948280" y="49700"/>
            <a:ext cx="799500" cy="7995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flipH="1">
            <a:off x="8490205" y="-590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34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GFS Didot"/>
              <a:buNone/>
              <a:defRPr sz="3000" b="1">
                <a:solidFill>
                  <a:schemeClr val="dk1"/>
                </a:solidFill>
                <a:latin typeface="GFS Didot"/>
                <a:ea typeface="GFS Didot"/>
                <a:cs typeface="GFS Didot"/>
                <a:sym typeface="GFS Didot"/>
              </a:defRPr>
            </a:lvl1pPr>
            <a:lvl2pPr lvl="1"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2pPr>
            <a:lvl3pPr lvl="2"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3pPr>
            <a:lvl4pPr lvl="3"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4pPr>
            <a:lvl5pPr lvl="4"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5pPr>
            <a:lvl6pPr lvl="5"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6pPr>
            <a:lvl7pPr lvl="6"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7pPr>
            <a:lvl8pPr lvl="7"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8pPr>
            <a:lvl9pPr lvl="8"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1pPr>
            <a:lvl2pPr marL="914400" lvl="1"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2pPr>
            <a:lvl3pPr marL="1371600" lvl="2"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3pPr>
            <a:lvl4pPr marL="1828800" lvl="3"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4pPr>
            <a:lvl5pPr marL="2286000" lvl="4"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5pPr>
            <a:lvl6pPr marL="2743200" lvl="5"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6pPr>
            <a:lvl7pPr marL="3200400" lvl="6"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7pPr>
            <a:lvl8pPr marL="3657600" lvl="7"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8pPr>
            <a:lvl9pPr marL="4114800" lvl="8"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7" r:id="rId7"/>
    <p:sldLayoutId id="2147483658" r:id="rId8"/>
    <p:sldLayoutId id="2147483659" r:id="rId9"/>
    <p:sldLayoutId id="2147483660" r:id="rId10"/>
    <p:sldLayoutId id="2147483666" r:id="rId11"/>
    <p:sldLayoutId id="2147483667" r:id="rId12"/>
    <p:sldLayoutId id="2147483671" r:id="rId13"/>
    <p:sldLayoutId id="2147483673" r:id="rId14"/>
    <p:sldLayoutId id="2147483674"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5"/>
        <p:cNvGrpSpPr/>
        <p:nvPr/>
      </p:nvGrpSpPr>
      <p:grpSpPr>
        <a:xfrm>
          <a:off x="0" y="0"/>
          <a:ext cx="0" cy="0"/>
          <a:chOff x="0" y="0"/>
          <a:chExt cx="0" cy="0"/>
        </a:xfrm>
      </p:grpSpPr>
      <p:sp>
        <p:nvSpPr>
          <p:cNvPr id="296" name="Google Shape;296;p32"/>
          <p:cNvSpPr/>
          <p:nvPr/>
        </p:nvSpPr>
        <p:spPr>
          <a:xfrm>
            <a:off x="8478875" y="3201525"/>
            <a:ext cx="956700" cy="10377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txBox="1">
            <a:spLocks noGrp="1"/>
          </p:cNvSpPr>
          <p:nvPr>
            <p:ph type="ctrTitle"/>
          </p:nvPr>
        </p:nvSpPr>
        <p:spPr>
          <a:xfrm>
            <a:off x="850421" y="2046815"/>
            <a:ext cx="7443139" cy="953655"/>
          </a:xfrm>
          <a:prstGeom prst="rect">
            <a:avLst/>
          </a:prstGeom>
        </p:spPr>
        <p:txBody>
          <a:bodyPr spcFirstLastPara="1" wrap="square" lIns="91425" tIns="91425" rIns="91425" bIns="91425" anchor="b" anchorCtr="0">
            <a:noAutofit/>
          </a:bodyPr>
          <a:lstStyle/>
          <a:p>
            <a:pPr lvl="0">
              <a:buClr>
                <a:schemeClr val="dk1"/>
              </a:buClr>
              <a:buSzPts val="1100"/>
            </a:pPr>
            <a:r>
              <a:rPr lang="ro-RO" sz="2200" dirty="0">
                <a:latin typeface="Times New Roman" panose="02020603050405020304" pitchFamily="18" charset="0"/>
                <a:cs typeface="Times New Roman" panose="02020603050405020304" pitchFamily="18" charset="0"/>
              </a:rPr>
              <a:t>O ANALIZĂ STATISTICĂ A PIEȚEI MUNCII CU FOCUS ASUPRA REGIUNII CENTRU A ROMÂNIEI </a:t>
            </a:r>
            <a:endParaRPr sz="2200" dirty="0">
              <a:latin typeface="Times New Roman" panose="02020603050405020304" pitchFamily="18" charset="0"/>
              <a:cs typeface="Times New Roman" panose="02020603050405020304" pitchFamily="18" charset="0"/>
            </a:endParaRPr>
          </a:p>
        </p:txBody>
      </p:sp>
      <p:sp>
        <p:nvSpPr>
          <p:cNvPr id="2" name="Google Shape;298;p32">
            <a:extLst>
              <a:ext uri="{FF2B5EF4-FFF2-40B4-BE49-F238E27FC236}">
                <a16:creationId xmlns:a16="http://schemas.microsoft.com/office/drawing/2014/main" id="{600525A9-91BE-5A78-8E33-71602761F893}"/>
              </a:ext>
            </a:extLst>
          </p:cNvPr>
          <p:cNvSpPr txBox="1">
            <a:spLocks/>
          </p:cNvSpPr>
          <p:nvPr/>
        </p:nvSpPr>
        <p:spPr>
          <a:xfrm>
            <a:off x="2079969" y="1038730"/>
            <a:ext cx="4984062" cy="9536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GFS Didot"/>
              <a:buNone/>
              <a:defRPr sz="5000" b="1" i="0" u="none" strike="noStrike" cap="none">
                <a:solidFill>
                  <a:schemeClr val="dk1"/>
                </a:solidFill>
                <a:latin typeface="GFS Didot"/>
                <a:ea typeface="GFS Didot"/>
                <a:cs typeface="GFS Didot"/>
                <a:sym typeface="GFS Didot"/>
              </a:defRPr>
            </a:lvl1pPr>
            <a:lvl2pPr marR="0" lvl="1"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2pPr>
            <a:lvl3pPr marR="0" lvl="2"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3pPr>
            <a:lvl4pPr marR="0" lvl="3"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4pPr>
            <a:lvl5pPr marR="0" lvl="4"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5pPr>
            <a:lvl6pPr marR="0" lvl="5"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6pPr>
            <a:lvl7pPr marR="0" lvl="6"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7pPr>
            <a:lvl8pPr marR="0" lvl="7"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8pPr>
            <a:lvl9pPr marR="0" lvl="8"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9pPr>
          </a:lstStyle>
          <a:p>
            <a:pPr>
              <a:buClr>
                <a:schemeClr val="dk1"/>
              </a:buClr>
              <a:buSzPts val="1100"/>
            </a:pPr>
            <a:r>
              <a:rPr lang="ro-RO" sz="1400" dirty="0"/>
              <a:t>ACADEMIA DE STUDII ECONOMICE DIN BUCUREȘTI</a:t>
            </a:r>
          </a:p>
          <a:p>
            <a:pPr>
              <a:buClr>
                <a:schemeClr val="dk1"/>
              </a:buClr>
              <a:buSzPts val="1100"/>
            </a:pPr>
            <a:r>
              <a:rPr lang="ro-RO" sz="1400" dirty="0"/>
              <a:t> </a:t>
            </a:r>
            <a:endParaRPr lang="en-US" sz="1400" dirty="0"/>
          </a:p>
          <a:p>
            <a:pPr>
              <a:buClr>
                <a:schemeClr val="dk1"/>
              </a:buClr>
              <a:buSzPts val="1100"/>
            </a:pPr>
            <a:r>
              <a:rPr lang="ro-RO" sz="1400" dirty="0"/>
              <a:t>FACULTATEA DE CIBERNETICĂ, STATISTICĂ ȘI INFORMATICĂ ECONOMICĂ</a:t>
            </a:r>
          </a:p>
        </p:txBody>
      </p:sp>
      <p:sp>
        <p:nvSpPr>
          <p:cNvPr id="9" name="Google Shape;298;p32">
            <a:extLst>
              <a:ext uri="{FF2B5EF4-FFF2-40B4-BE49-F238E27FC236}">
                <a16:creationId xmlns:a16="http://schemas.microsoft.com/office/drawing/2014/main" id="{6148D773-8AA6-2D06-8D6C-A18173622A4B}"/>
              </a:ext>
            </a:extLst>
          </p:cNvPr>
          <p:cNvSpPr txBox="1">
            <a:spLocks/>
          </p:cNvSpPr>
          <p:nvPr/>
        </p:nvSpPr>
        <p:spPr>
          <a:xfrm>
            <a:off x="3853515" y="4489450"/>
            <a:ext cx="1436963" cy="5912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GFS Didot"/>
              <a:buNone/>
              <a:defRPr sz="5000" b="1" i="0" u="none" strike="noStrike" cap="none">
                <a:solidFill>
                  <a:schemeClr val="dk1"/>
                </a:solidFill>
                <a:latin typeface="GFS Didot"/>
                <a:ea typeface="GFS Didot"/>
                <a:cs typeface="GFS Didot"/>
                <a:sym typeface="GFS Didot"/>
              </a:defRPr>
            </a:lvl1pPr>
            <a:lvl2pPr marR="0" lvl="1"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2pPr>
            <a:lvl3pPr marR="0" lvl="2"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3pPr>
            <a:lvl4pPr marR="0" lvl="3"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4pPr>
            <a:lvl5pPr marR="0" lvl="4"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5pPr>
            <a:lvl6pPr marR="0" lvl="5"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6pPr>
            <a:lvl7pPr marR="0" lvl="6"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7pPr>
            <a:lvl8pPr marR="0" lvl="7"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8pPr>
            <a:lvl9pPr marR="0" lvl="8"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9pPr>
          </a:lstStyle>
          <a:p>
            <a:pPr>
              <a:buClr>
                <a:schemeClr val="dk1"/>
              </a:buClr>
              <a:buSzPts val="1100"/>
            </a:pPr>
            <a:r>
              <a:rPr lang="ro-RO" sz="1200" dirty="0"/>
              <a:t>BUCUREȘTI</a:t>
            </a:r>
          </a:p>
          <a:p>
            <a:pPr>
              <a:buClr>
                <a:schemeClr val="dk1"/>
              </a:buClr>
              <a:buSzPts val="1100"/>
            </a:pPr>
            <a:r>
              <a:rPr lang="ro-RO" sz="1200" dirty="0"/>
              <a:t>2025</a:t>
            </a:r>
            <a:endParaRPr lang="en-US" sz="1200" dirty="0"/>
          </a:p>
        </p:txBody>
      </p:sp>
      <p:sp>
        <p:nvSpPr>
          <p:cNvPr id="10" name="Google Shape;298;p32">
            <a:extLst>
              <a:ext uri="{FF2B5EF4-FFF2-40B4-BE49-F238E27FC236}">
                <a16:creationId xmlns:a16="http://schemas.microsoft.com/office/drawing/2014/main" id="{EC42B4A0-CC0E-EA52-9C81-12E7CC9587FE}"/>
              </a:ext>
            </a:extLst>
          </p:cNvPr>
          <p:cNvSpPr txBox="1">
            <a:spLocks/>
          </p:cNvSpPr>
          <p:nvPr/>
        </p:nvSpPr>
        <p:spPr>
          <a:xfrm>
            <a:off x="918891" y="3719650"/>
            <a:ext cx="2452033" cy="5912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GFS Didot"/>
              <a:buNone/>
              <a:defRPr sz="5000" b="1" i="0" u="none" strike="noStrike" cap="none">
                <a:solidFill>
                  <a:schemeClr val="dk1"/>
                </a:solidFill>
                <a:latin typeface="GFS Didot"/>
                <a:ea typeface="GFS Didot"/>
                <a:cs typeface="GFS Didot"/>
                <a:sym typeface="GFS Didot"/>
              </a:defRPr>
            </a:lvl1pPr>
            <a:lvl2pPr marR="0" lvl="1"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2pPr>
            <a:lvl3pPr marR="0" lvl="2"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3pPr>
            <a:lvl4pPr marR="0" lvl="3"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4pPr>
            <a:lvl5pPr marR="0" lvl="4"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5pPr>
            <a:lvl6pPr marR="0" lvl="5"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6pPr>
            <a:lvl7pPr marR="0" lvl="6"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7pPr>
            <a:lvl8pPr marR="0" lvl="7"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8pPr>
            <a:lvl9pPr marR="0" lvl="8"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9pPr>
          </a:lstStyle>
          <a:p>
            <a:pPr algn="l">
              <a:buClr>
                <a:schemeClr val="dk1"/>
              </a:buClr>
              <a:buSzPts val="1100"/>
            </a:pPr>
            <a:r>
              <a:rPr lang="ro-RO" sz="1200" dirty="0"/>
              <a:t>Coordonator științific</a:t>
            </a:r>
          </a:p>
          <a:p>
            <a:pPr algn="l">
              <a:buClr>
                <a:schemeClr val="dk1"/>
              </a:buClr>
              <a:buSzPts val="1100"/>
            </a:pPr>
            <a:r>
              <a:rPr lang="ro-RO" sz="1200" dirty="0"/>
              <a:t>Lector univ. dr. OȚOIU Adrian </a:t>
            </a:r>
            <a:endParaRPr lang="en-US" sz="1200" dirty="0"/>
          </a:p>
        </p:txBody>
      </p:sp>
      <p:sp>
        <p:nvSpPr>
          <p:cNvPr id="11" name="Google Shape;298;p32">
            <a:extLst>
              <a:ext uri="{FF2B5EF4-FFF2-40B4-BE49-F238E27FC236}">
                <a16:creationId xmlns:a16="http://schemas.microsoft.com/office/drawing/2014/main" id="{A26E5B9A-A15E-C901-EF93-0771D0B19F6A}"/>
              </a:ext>
            </a:extLst>
          </p:cNvPr>
          <p:cNvSpPr txBox="1">
            <a:spLocks/>
          </p:cNvSpPr>
          <p:nvPr/>
        </p:nvSpPr>
        <p:spPr>
          <a:xfrm>
            <a:off x="5705815" y="3898175"/>
            <a:ext cx="2452033" cy="5912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GFS Didot"/>
              <a:buNone/>
              <a:defRPr sz="5000" b="1" i="0" u="none" strike="noStrike" cap="none">
                <a:solidFill>
                  <a:schemeClr val="dk1"/>
                </a:solidFill>
                <a:latin typeface="GFS Didot"/>
                <a:ea typeface="GFS Didot"/>
                <a:cs typeface="GFS Didot"/>
                <a:sym typeface="GFS Didot"/>
              </a:defRPr>
            </a:lvl1pPr>
            <a:lvl2pPr marR="0" lvl="1"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2pPr>
            <a:lvl3pPr marR="0" lvl="2"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3pPr>
            <a:lvl4pPr marR="0" lvl="3"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4pPr>
            <a:lvl5pPr marR="0" lvl="4"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5pPr>
            <a:lvl6pPr marR="0" lvl="5"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6pPr>
            <a:lvl7pPr marR="0" lvl="6"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7pPr>
            <a:lvl8pPr marR="0" lvl="7"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8pPr>
            <a:lvl9pPr marR="0" lvl="8"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9pPr>
          </a:lstStyle>
          <a:p>
            <a:pPr algn="r">
              <a:buClr>
                <a:schemeClr val="dk1"/>
              </a:buClr>
              <a:buSzPts val="1100"/>
            </a:pPr>
            <a:r>
              <a:rPr lang="ro-RO" sz="1200" dirty="0"/>
              <a:t>Absolvent</a:t>
            </a:r>
          </a:p>
          <a:p>
            <a:pPr algn="r">
              <a:buClr>
                <a:schemeClr val="dk1"/>
              </a:buClr>
              <a:buSzPts val="1100"/>
            </a:pPr>
            <a:r>
              <a:rPr lang="ro-RO" sz="1200" dirty="0"/>
              <a:t>Pupăză David</a:t>
            </a:r>
            <a:endParaRPr lang="en-US" sz="1200" dirty="0"/>
          </a:p>
        </p:txBody>
      </p:sp>
      <p:pic>
        <p:nvPicPr>
          <p:cNvPr id="12" name="Picture 5" descr="ASE Bucuresti - The Bucharest University of Economic Studies">
            <a:extLst>
              <a:ext uri="{FF2B5EF4-FFF2-40B4-BE49-F238E27FC236}">
                <a16:creationId xmlns:a16="http://schemas.microsoft.com/office/drawing/2014/main" id="{EC94151F-170E-BD4D-F14C-C0BEDFAF15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6681" y="96038"/>
            <a:ext cx="1190625" cy="796605"/>
          </a:xfrm>
          <a:prstGeom prst="rect">
            <a:avLst/>
          </a:prstGeom>
          <a:noFill/>
          <a:ln>
            <a:noFill/>
          </a:ln>
        </p:spPr>
      </p:pic>
      <p:sp>
        <p:nvSpPr>
          <p:cNvPr id="13" name="Google Shape;298;p32">
            <a:extLst>
              <a:ext uri="{FF2B5EF4-FFF2-40B4-BE49-F238E27FC236}">
                <a16:creationId xmlns:a16="http://schemas.microsoft.com/office/drawing/2014/main" id="{E1ADBA53-170D-B615-F4FD-F03370F47CA5}"/>
              </a:ext>
            </a:extLst>
          </p:cNvPr>
          <p:cNvSpPr txBox="1">
            <a:spLocks/>
          </p:cNvSpPr>
          <p:nvPr/>
        </p:nvSpPr>
        <p:spPr>
          <a:xfrm>
            <a:off x="3343028" y="3054900"/>
            <a:ext cx="2457924" cy="4161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GFS Didot"/>
              <a:buNone/>
              <a:defRPr sz="5000" b="1" i="0" u="none" strike="noStrike" cap="none">
                <a:solidFill>
                  <a:schemeClr val="dk1"/>
                </a:solidFill>
                <a:latin typeface="GFS Didot"/>
                <a:ea typeface="GFS Didot"/>
                <a:cs typeface="GFS Didot"/>
                <a:sym typeface="GFS Didot"/>
              </a:defRPr>
            </a:lvl1pPr>
            <a:lvl2pPr marR="0" lvl="1"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2pPr>
            <a:lvl3pPr marR="0" lvl="2"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3pPr>
            <a:lvl4pPr marR="0" lvl="3"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4pPr>
            <a:lvl5pPr marR="0" lvl="4"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5pPr>
            <a:lvl6pPr marR="0" lvl="5"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6pPr>
            <a:lvl7pPr marR="0" lvl="6"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7pPr>
            <a:lvl8pPr marR="0" lvl="7"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8pPr>
            <a:lvl9pPr marR="0" lvl="8"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9pPr>
          </a:lstStyle>
          <a:p>
            <a:pPr>
              <a:buClr>
                <a:schemeClr val="dk1"/>
              </a:buClr>
              <a:buSzPts val="1100"/>
            </a:pPr>
            <a:r>
              <a:rPr lang="ro-RO" sz="1400" dirty="0">
                <a:latin typeface="+mj-lt"/>
              </a:rPr>
              <a:t>LUCRARE DE LICENȚĂ</a:t>
            </a:r>
            <a:endParaRPr lang="en-US" sz="14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4">
          <a:extLst>
            <a:ext uri="{FF2B5EF4-FFF2-40B4-BE49-F238E27FC236}">
              <a16:creationId xmlns:a16="http://schemas.microsoft.com/office/drawing/2014/main" id="{A59A53A7-F7D1-A79F-51C5-D07BE4D3549C}"/>
            </a:ext>
          </a:extLst>
        </p:cNvPr>
        <p:cNvGrpSpPr/>
        <p:nvPr/>
      </p:nvGrpSpPr>
      <p:grpSpPr>
        <a:xfrm>
          <a:off x="0" y="0"/>
          <a:ext cx="0" cy="0"/>
          <a:chOff x="0" y="0"/>
          <a:chExt cx="0" cy="0"/>
        </a:xfrm>
      </p:grpSpPr>
      <p:sp>
        <p:nvSpPr>
          <p:cNvPr id="336" name="Google Shape;336;p35">
            <a:extLst>
              <a:ext uri="{FF2B5EF4-FFF2-40B4-BE49-F238E27FC236}">
                <a16:creationId xmlns:a16="http://schemas.microsoft.com/office/drawing/2014/main" id="{4233175C-222C-A067-52DE-F7484BAD42DF}"/>
              </a:ext>
            </a:extLst>
          </p:cNvPr>
          <p:cNvSpPr txBox="1">
            <a:spLocks noGrp="1"/>
          </p:cNvSpPr>
          <p:nvPr>
            <p:ph type="title"/>
          </p:nvPr>
        </p:nvSpPr>
        <p:spPr>
          <a:xfrm>
            <a:off x="3796788" y="971817"/>
            <a:ext cx="1550100" cy="141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II</a:t>
            </a:r>
            <a:endParaRPr dirty="0"/>
          </a:p>
        </p:txBody>
      </p:sp>
      <p:sp>
        <p:nvSpPr>
          <p:cNvPr id="338" name="Google Shape;338;p35">
            <a:extLst>
              <a:ext uri="{FF2B5EF4-FFF2-40B4-BE49-F238E27FC236}">
                <a16:creationId xmlns:a16="http://schemas.microsoft.com/office/drawing/2014/main" id="{7A8B7FB0-CEB1-0FB8-2696-3DED3D17F0D4}"/>
              </a:ext>
            </a:extLst>
          </p:cNvPr>
          <p:cNvSpPr/>
          <p:nvPr/>
        </p:nvSpPr>
        <p:spPr>
          <a:xfrm>
            <a:off x="151600" y="2571751"/>
            <a:ext cx="1357500" cy="13575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a:extLst>
              <a:ext uri="{FF2B5EF4-FFF2-40B4-BE49-F238E27FC236}">
                <a16:creationId xmlns:a16="http://schemas.microsoft.com/office/drawing/2014/main" id="{1996ED3C-D5AE-46EF-B5E7-E0A99141B757}"/>
              </a:ext>
            </a:extLst>
          </p:cNvPr>
          <p:cNvSpPr/>
          <p:nvPr/>
        </p:nvSpPr>
        <p:spPr>
          <a:xfrm>
            <a:off x="7649075" y="4105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a:extLst>
              <a:ext uri="{FF2B5EF4-FFF2-40B4-BE49-F238E27FC236}">
                <a16:creationId xmlns:a16="http://schemas.microsoft.com/office/drawing/2014/main" id="{9F6A5CA5-CA75-82CA-B6FC-471867CECE4E}"/>
              </a:ext>
            </a:extLst>
          </p:cNvPr>
          <p:cNvSpPr/>
          <p:nvPr/>
        </p:nvSpPr>
        <p:spPr>
          <a:xfrm>
            <a:off x="7535175" y="25216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extLst>
              <a:ext uri="{FF2B5EF4-FFF2-40B4-BE49-F238E27FC236}">
                <a16:creationId xmlns:a16="http://schemas.microsoft.com/office/drawing/2014/main" id="{BAFB34CF-009F-BF33-26F0-1C553782F4FB}"/>
              </a:ext>
            </a:extLst>
          </p:cNvPr>
          <p:cNvSpPr txBox="1">
            <a:spLocks noGrp="1"/>
          </p:cNvSpPr>
          <p:nvPr>
            <p:ph type="title" idx="2"/>
          </p:nvPr>
        </p:nvSpPr>
        <p:spPr>
          <a:xfrm>
            <a:off x="1509100" y="2127739"/>
            <a:ext cx="5962936" cy="197349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sz="2800" dirty="0">
                <a:latin typeface="+mj-lt"/>
              </a:rPr>
              <a:t>Analiza datelor pentru o înțelegere mai profundă a situației pieței muncii din Regiunea Centru</a:t>
            </a:r>
          </a:p>
        </p:txBody>
      </p:sp>
    </p:spTree>
    <p:extLst>
      <p:ext uri="{BB962C8B-B14F-4D97-AF65-F5344CB8AC3E}">
        <p14:creationId xmlns:p14="http://schemas.microsoft.com/office/powerpoint/2010/main" val="1564594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14" name="Google Shape;351;p36">
            <a:extLst>
              <a:ext uri="{FF2B5EF4-FFF2-40B4-BE49-F238E27FC236}">
                <a16:creationId xmlns:a16="http://schemas.microsoft.com/office/drawing/2014/main" id="{28F32740-36A3-A0F5-1E68-A16370B6F826}"/>
              </a:ext>
            </a:extLst>
          </p:cNvPr>
          <p:cNvSpPr txBox="1">
            <a:spLocks noGrp="1"/>
          </p:cNvSpPr>
          <p:nvPr/>
        </p:nvSpPr>
        <p:spPr>
          <a:xfrm>
            <a:off x="594495" y="99874"/>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latin typeface="+mj-lt"/>
              </a:rPr>
              <a:t>Situația economică în Regiunea Centru</a:t>
            </a:r>
            <a:endParaRPr lang="ro-RO" sz="2400" dirty="0">
              <a:latin typeface="+mj-lt"/>
            </a:endParaRPr>
          </a:p>
        </p:txBody>
      </p:sp>
      <p:sp>
        <p:nvSpPr>
          <p:cNvPr id="15" name="Google Shape;346;p36">
            <a:extLst>
              <a:ext uri="{FF2B5EF4-FFF2-40B4-BE49-F238E27FC236}">
                <a16:creationId xmlns:a16="http://schemas.microsoft.com/office/drawing/2014/main" id="{17CF8890-14C7-24A0-803C-31EFE5FC8B24}"/>
              </a:ext>
            </a:extLst>
          </p:cNvPr>
          <p:cNvSpPr txBox="1">
            <a:spLocks/>
          </p:cNvSpPr>
          <p:nvPr/>
        </p:nvSpPr>
        <p:spPr>
          <a:xfrm>
            <a:off x="594495" y="585822"/>
            <a:ext cx="6894390" cy="12378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200" dirty="0"/>
              <a:t>Evoluția economică a Regiunii Centru în perioada 2010-2023 poate fi analizată prin prisma unui ansamblu de indicatori care reflectă atât dinamica pieței muncii, cât și performanța economică generală. Rata șomajului, evoluția PIB-ului pe locuitor, nivelul salariilor și rata de ocupare a resurselor umane sunt doar o parte din indicatorii pe care i-am analizat pentru a </a:t>
            </a:r>
            <a:r>
              <a:rPr lang="ro-RO" sz="1200" dirty="0" err="1"/>
              <a:t>creea</a:t>
            </a:r>
            <a:r>
              <a:rPr lang="ro-RO" sz="1200" dirty="0"/>
              <a:t> o perspectivă cât mai completă a situației economice din Regiunea Centru.</a:t>
            </a:r>
          </a:p>
        </p:txBody>
      </p:sp>
      <p:pic>
        <p:nvPicPr>
          <p:cNvPr id="16" name="Picture 2">
            <a:extLst>
              <a:ext uri="{FF2B5EF4-FFF2-40B4-BE49-F238E27FC236}">
                <a16:creationId xmlns:a16="http://schemas.microsoft.com/office/drawing/2014/main" id="{8FCAE74A-564A-9767-75B3-47AEAA7E18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7962" y="1897456"/>
            <a:ext cx="3092274" cy="2854350"/>
          </a:xfrm>
          <a:prstGeom prst="rect">
            <a:avLst/>
          </a:prstGeom>
          <a:ln>
            <a:noFill/>
          </a:ln>
          <a:effectLst>
            <a:outerShdw blurRad="292100" dist="139700" dir="2700000" algn="tl" rotWithShape="0">
              <a:srgbClr val="333333">
                <a:alpha val="65000"/>
              </a:srgbClr>
            </a:outerShdw>
          </a:effectLst>
        </p:spPr>
      </p:pic>
      <p:sp>
        <p:nvSpPr>
          <p:cNvPr id="19" name="CasetăText 18">
            <a:extLst>
              <a:ext uri="{FF2B5EF4-FFF2-40B4-BE49-F238E27FC236}">
                <a16:creationId xmlns:a16="http://schemas.microsoft.com/office/drawing/2014/main" id="{6779BFC6-B0B5-85BC-7CE8-E28F28782B68}"/>
              </a:ext>
            </a:extLst>
          </p:cNvPr>
          <p:cNvSpPr txBox="1"/>
          <p:nvPr/>
        </p:nvSpPr>
        <p:spPr>
          <a:xfrm>
            <a:off x="478291" y="4751806"/>
            <a:ext cx="4348509"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2. Evoluția ratei șomajului în Regiunea Centru (2010-2022)</a:t>
            </a:r>
          </a:p>
        </p:txBody>
      </p:sp>
      <p:sp>
        <p:nvSpPr>
          <p:cNvPr id="22" name="Google Shape;346;p36">
            <a:extLst>
              <a:ext uri="{FF2B5EF4-FFF2-40B4-BE49-F238E27FC236}">
                <a16:creationId xmlns:a16="http://schemas.microsoft.com/office/drawing/2014/main" id="{0CEA7E40-BE51-411A-0FDB-29D6DEFF1313}"/>
              </a:ext>
            </a:extLst>
          </p:cNvPr>
          <p:cNvSpPr txBox="1">
            <a:spLocks/>
          </p:cNvSpPr>
          <p:nvPr/>
        </p:nvSpPr>
        <p:spPr>
          <a:xfrm>
            <a:off x="4224629" y="2153243"/>
            <a:ext cx="3981409" cy="17853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200" dirty="0"/>
              <a:t>2010-2014</a:t>
            </a:r>
            <a:r>
              <a:rPr lang="en-US" sz="1200" dirty="0"/>
              <a:t> </a:t>
            </a:r>
            <a:r>
              <a:rPr lang="ro-RO" sz="1200" dirty="0"/>
              <a:t>↔</a:t>
            </a:r>
            <a:r>
              <a:rPr lang="en-US" sz="1200" dirty="0"/>
              <a:t> P</a:t>
            </a:r>
            <a:r>
              <a:rPr lang="ro-RO" sz="1200" dirty="0" err="1"/>
              <a:t>erioada</a:t>
            </a:r>
            <a:r>
              <a:rPr lang="ro-RO" sz="1200" dirty="0"/>
              <a:t> post-criză economică</a:t>
            </a:r>
            <a:r>
              <a:rPr lang="en-US" sz="1200" dirty="0"/>
              <a:t> </a:t>
            </a:r>
            <a:r>
              <a:rPr lang="ro-RO" sz="1200" dirty="0"/>
              <a:t>↔</a:t>
            </a:r>
            <a:r>
              <a:rPr lang="en-US" sz="1200" dirty="0"/>
              <a:t> R</a:t>
            </a:r>
            <a:r>
              <a:rPr lang="ro-RO" sz="1200" dirty="0" err="1"/>
              <a:t>ate</a:t>
            </a:r>
            <a:r>
              <a:rPr lang="ro-RO" sz="1200" dirty="0"/>
              <a:t> ridicate ale șomajului corelate cu niveluri relativ scăzute ale PIB-ului pe locuitor.</a:t>
            </a:r>
            <a:endParaRPr lang="en-US" sz="1200" dirty="0"/>
          </a:p>
          <a:p>
            <a:pPr marL="171450" indent="-171450" algn="just">
              <a:buClr>
                <a:schemeClr val="tx1"/>
              </a:buClr>
              <a:buSzPts val="1100"/>
              <a:buFont typeface="Arial" panose="020B0604020202020204" pitchFamily="34" charset="0"/>
              <a:buChar char="•"/>
            </a:pPr>
            <a:endParaRPr lang="en-US" sz="1200" dirty="0"/>
          </a:p>
          <a:p>
            <a:pPr marL="171450" indent="-171450" algn="just">
              <a:buClr>
                <a:schemeClr val="tx1"/>
              </a:buClr>
              <a:buSzPts val="1100"/>
              <a:buFont typeface="Arial" panose="020B0604020202020204" pitchFamily="34" charset="0"/>
              <a:buChar char="•"/>
            </a:pPr>
            <a:r>
              <a:rPr lang="ro-RO" sz="1200" dirty="0"/>
              <a:t>Media națională a șomajului a oscilat între 5.2-7%, reflectând dificultățile economice generale ale țării în această perioadă de recuperare după criza financiară globală.</a:t>
            </a:r>
            <a:endParaRPr lang="ro-RO" sz="1200" b="1" dirty="0"/>
          </a:p>
          <a:p>
            <a:pPr marL="171450" indent="-171450" algn="just">
              <a:buClr>
                <a:schemeClr val="tx1"/>
              </a:buClr>
              <a:buSzPts val="1100"/>
              <a:buFont typeface="Arial" panose="020B0604020202020204" pitchFamily="34" charset="0"/>
              <a:buChar char="•"/>
            </a:pPr>
            <a:endParaRPr lang="ro-RO" sz="1100" dirty="0"/>
          </a:p>
        </p:txBody>
      </p:sp>
      <p:grpSp>
        <p:nvGrpSpPr>
          <p:cNvPr id="2" name="Google Shape;9148;p75">
            <a:extLst>
              <a:ext uri="{FF2B5EF4-FFF2-40B4-BE49-F238E27FC236}">
                <a16:creationId xmlns:a16="http://schemas.microsoft.com/office/drawing/2014/main" id="{5413C470-1BDD-42BF-CD55-03039787DE1D}"/>
              </a:ext>
            </a:extLst>
          </p:cNvPr>
          <p:cNvGrpSpPr/>
          <p:nvPr/>
        </p:nvGrpSpPr>
        <p:grpSpPr>
          <a:xfrm>
            <a:off x="8206038" y="4569047"/>
            <a:ext cx="239610" cy="365517"/>
            <a:chOff x="-64343900" y="2282125"/>
            <a:chExt cx="207150" cy="316000"/>
          </a:xfrm>
          <a:solidFill>
            <a:schemeClr val="tx2">
              <a:lumMod val="50000"/>
            </a:schemeClr>
          </a:solidFill>
        </p:grpSpPr>
        <p:sp>
          <p:nvSpPr>
            <p:cNvPr id="3" name="Google Shape;9149;p75">
              <a:extLst>
                <a:ext uri="{FF2B5EF4-FFF2-40B4-BE49-F238E27FC236}">
                  <a16:creationId xmlns:a16="http://schemas.microsoft.com/office/drawing/2014/main" id="{DE94C576-AF49-8B29-F23C-753A8BB564CD}"/>
                </a:ext>
              </a:extLst>
            </p:cNvPr>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150;p75">
              <a:extLst>
                <a:ext uri="{FF2B5EF4-FFF2-40B4-BE49-F238E27FC236}">
                  <a16:creationId xmlns:a16="http://schemas.microsoft.com/office/drawing/2014/main" id="{105FAC46-BE74-861A-AB80-768DD19D6038}"/>
                </a:ext>
              </a:extLst>
            </p:cNvPr>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0"/>
          <p:cNvSpPr/>
          <p:nvPr/>
        </p:nvSpPr>
        <p:spPr>
          <a:xfrm>
            <a:off x="8117725" y="1572450"/>
            <a:ext cx="1470900" cy="1470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p:nvPr/>
        </p:nvSpPr>
        <p:spPr>
          <a:xfrm>
            <a:off x="7495125" y="926925"/>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3">
            <a:extLst>
              <a:ext uri="{FF2B5EF4-FFF2-40B4-BE49-F238E27FC236}">
                <a16:creationId xmlns:a16="http://schemas.microsoft.com/office/drawing/2014/main" id="{8C8FF59F-98F8-47B3-9D62-248A606D80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4861" y="1302074"/>
            <a:ext cx="3614913" cy="3336811"/>
          </a:xfrm>
          <a:prstGeom prst="rect">
            <a:avLst/>
          </a:prstGeom>
          <a:ln>
            <a:noFill/>
          </a:ln>
          <a:effectLst>
            <a:outerShdw blurRad="292100" dist="139700" dir="2700000" algn="tl" rotWithShape="0">
              <a:srgbClr val="333333">
                <a:alpha val="65000"/>
              </a:srgbClr>
            </a:outerShdw>
          </a:effectLst>
        </p:spPr>
      </p:pic>
      <p:sp>
        <p:nvSpPr>
          <p:cNvPr id="12" name="Google Shape;351;p36">
            <a:extLst>
              <a:ext uri="{FF2B5EF4-FFF2-40B4-BE49-F238E27FC236}">
                <a16:creationId xmlns:a16="http://schemas.microsoft.com/office/drawing/2014/main" id="{65BBA2B4-232C-66AE-E145-A007E2CCD3B3}"/>
              </a:ext>
            </a:extLst>
          </p:cNvPr>
          <p:cNvSpPr txBox="1">
            <a:spLocks noGrp="1"/>
          </p:cNvSpPr>
          <p:nvPr/>
        </p:nvSpPr>
        <p:spPr>
          <a:xfrm>
            <a:off x="255756" y="59753"/>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latin typeface="+mj-lt"/>
              </a:rPr>
              <a:t>Situația economică în Regiunea Centru</a:t>
            </a:r>
            <a:endParaRPr lang="ro-RO" sz="2400" dirty="0">
              <a:latin typeface="+mj-lt"/>
            </a:endParaRPr>
          </a:p>
        </p:txBody>
      </p:sp>
      <p:sp>
        <p:nvSpPr>
          <p:cNvPr id="15" name="Google Shape;346;p36">
            <a:extLst>
              <a:ext uri="{FF2B5EF4-FFF2-40B4-BE49-F238E27FC236}">
                <a16:creationId xmlns:a16="http://schemas.microsoft.com/office/drawing/2014/main" id="{5612FAC3-399D-5DE8-48CC-52AF5ECBCA1E}"/>
              </a:ext>
            </a:extLst>
          </p:cNvPr>
          <p:cNvSpPr txBox="1">
            <a:spLocks/>
          </p:cNvSpPr>
          <p:nvPr/>
        </p:nvSpPr>
        <p:spPr>
          <a:xfrm>
            <a:off x="255756" y="551775"/>
            <a:ext cx="6930603"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200" dirty="0"/>
              <a:t>Faza de recuperare, desfășurată între 2014-2018, s-a remarcat printr-o reducere constantă și semnificativă a ratei șomajului, însoțită de o creștere rapidă a PIB-ului pe locuitor în toate județele. </a:t>
            </a:r>
            <a:endParaRPr lang="ro-RO" sz="1100" dirty="0"/>
          </a:p>
        </p:txBody>
      </p:sp>
      <p:sp>
        <p:nvSpPr>
          <p:cNvPr id="17" name="CasetăText 16">
            <a:extLst>
              <a:ext uri="{FF2B5EF4-FFF2-40B4-BE49-F238E27FC236}">
                <a16:creationId xmlns:a16="http://schemas.microsoft.com/office/drawing/2014/main" id="{210D0F85-5F12-FBB8-9AFB-969551DB431F}"/>
              </a:ext>
            </a:extLst>
          </p:cNvPr>
          <p:cNvSpPr txBox="1"/>
          <p:nvPr/>
        </p:nvSpPr>
        <p:spPr>
          <a:xfrm>
            <a:off x="117892" y="4638885"/>
            <a:ext cx="3841882"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3. Evoluția PIB-ului regional pe locuitor (2010-2022)</a:t>
            </a:r>
          </a:p>
        </p:txBody>
      </p:sp>
      <p:sp>
        <p:nvSpPr>
          <p:cNvPr id="18" name="Google Shape;346;p36">
            <a:extLst>
              <a:ext uri="{FF2B5EF4-FFF2-40B4-BE49-F238E27FC236}">
                <a16:creationId xmlns:a16="http://schemas.microsoft.com/office/drawing/2014/main" id="{34606040-666B-A959-579B-69565A02E6DF}"/>
              </a:ext>
            </a:extLst>
          </p:cNvPr>
          <p:cNvSpPr txBox="1">
            <a:spLocks/>
          </p:cNvSpPr>
          <p:nvPr/>
        </p:nvSpPr>
        <p:spPr>
          <a:xfrm>
            <a:off x="4154278" y="1794097"/>
            <a:ext cx="3614913" cy="2773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tx1"/>
              </a:buClr>
              <a:buSzPts val="1100"/>
            </a:pPr>
            <a:r>
              <a:rPr lang="ro-RO" sz="1200" dirty="0"/>
              <a:t>Această evoluție favorabilă a scos însă la iveală și primele diferențe clare între județe: </a:t>
            </a:r>
            <a:endParaRPr lang="en-US" sz="1200" dirty="0"/>
          </a:p>
          <a:p>
            <a:pPr marL="171450" indent="-171450" algn="just">
              <a:buClr>
                <a:schemeClr val="tx1"/>
              </a:buClr>
              <a:buSzPts val="1100"/>
              <a:buFont typeface="Arial" panose="020B0604020202020204" pitchFamily="34" charset="0"/>
              <a:buChar char="•"/>
            </a:pPr>
            <a:r>
              <a:rPr lang="ro-RO" sz="1200" b="1" dirty="0"/>
              <a:t>Brașovul</a:t>
            </a:r>
            <a:r>
              <a:rPr lang="ro-RO" sz="1200" dirty="0"/>
              <a:t> s-a poziționat drept lider regional, depășind pragul de </a:t>
            </a:r>
            <a:r>
              <a:rPr lang="ro-RO" sz="1200" b="1" dirty="0"/>
              <a:t>60.000 lei PIB pe locuitor în 2018</a:t>
            </a:r>
            <a:r>
              <a:rPr lang="ro-RO" sz="1200" dirty="0"/>
              <a:t>, în timp ce </a:t>
            </a:r>
            <a:r>
              <a:rPr lang="ro-RO" sz="1200" b="1" dirty="0"/>
              <a:t>Covasna</a:t>
            </a:r>
            <a:r>
              <a:rPr lang="ro-RO" sz="1200" dirty="0"/>
              <a:t> și </a:t>
            </a:r>
            <a:r>
              <a:rPr lang="ro-RO" sz="1200" b="1" dirty="0"/>
              <a:t>Harghita</a:t>
            </a:r>
            <a:r>
              <a:rPr lang="ro-RO" sz="1200" dirty="0"/>
              <a:t> s-au menținut la niveluri de aproximativ </a:t>
            </a:r>
            <a:r>
              <a:rPr lang="ro-RO" sz="1200" b="1" dirty="0"/>
              <a:t>35.000 lei</a:t>
            </a:r>
            <a:r>
              <a:rPr lang="ro-RO" sz="1200" dirty="0"/>
              <a:t>. Astfel, intervalul analizat marchează începutul unei </a:t>
            </a:r>
            <a:r>
              <a:rPr lang="ro-RO" sz="1200" b="1" dirty="0"/>
              <a:t>divergențe economice </a:t>
            </a:r>
            <a:r>
              <a:rPr lang="ro-RO" sz="1200" dirty="0"/>
              <a:t>vizibile în interiorul regiunii.</a:t>
            </a:r>
            <a:endParaRPr lang="ro-RO" sz="1100" dirty="0"/>
          </a:p>
        </p:txBody>
      </p:sp>
      <p:grpSp>
        <p:nvGrpSpPr>
          <p:cNvPr id="2" name="Google Shape;9148;p75">
            <a:extLst>
              <a:ext uri="{FF2B5EF4-FFF2-40B4-BE49-F238E27FC236}">
                <a16:creationId xmlns:a16="http://schemas.microsoft.com/office/drawing/2014/main" id="{8B4A5586-B946-769F-FAF5-AD5A65D5D56F}"/>
              </a:ext>
            </a:extLst>
          </p:cNvPr>
          <p:cNvGrpSpPr/>
          <p:nvPr/>
        </p:nvGrpSpPr>
        <p:grpSpPr>
          <a:xfrm>
            <a:off x="7738154" y="1119315"/>
            <a:ext cx="239610" cy="365517"/>
            <a:chOff x="-64343900" y="2282125"/>
            <a:chExt cx="207150" cy="316000"/>
          </a:xfrm>
          <a:solidFill>
            <a:schemeClr val="tx2">
              <a:lumMod val="50000"/>
            </a:schemeClr>
          </a:solidFill>
        </p:grpSpPr>
        <p:sp>
          <p:nvSpPr>
            <p:cNvPr id="3" name="Google Shape;9149;p75">
              <a:extLst>
                <a:ext uri="{FF2B5EF4-FFF2-40B4-BE49-F238E27FC236}">
                  <a16:creationId xmlns:a16="http://schemas.microsoft.com/office/drawing/2014/main" id="{6FB4DC9D-B216-F20D-DD5F-9A73F56DEF6D}"/>
                </a:ext>
              </a:extLst>
            </p:cNvPr>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150;p75">
              <a:extLst>
                <a:ext uri="{FF2B5EF4-FFF2-40B4-BE49-F238E27FC236}">
                  <a16:creationId xmlns:a16="http://schemas.microsoft.com/office/drawing/2014/main" id="{223F2B2C-131C-A348-E9E7-E6F155DBE4A0}"/>
                </a:ext>
              </a:extLst>
            </p:cNvPr>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4">
          <a:extLst>
            <a:ext uri="{FF2B5EF4-FFF2-40B4-BE49-F238E27FC236}">
              <a16:creationId xmlns:a16="http://schemas.microsoft.com/office/drawing/2014/main" id="{C268D56E-EDBB-0C58-BE80-2E6D639EA175}"/>
            </a:ext>
          </a:extLst>
        </p:cNvPr>
        <p:cNvGrpSpPr/>
        <p:nvPr/>
      </p:nvGrpSpPr>
      <p:grpSpPr>
        <a:xfrm>
          <a:off x="0" y="0"/>
          <a:ext cx="0" cy="0"/>
          <a:chOff x="0" y="0"/>
          <a:chExt cx="0" cy="0"/>
        </a:xfrm>
      </p:grpSpPr>
      <p:sp>
        <p:nvSpPr>
          <p:cNvPr id="385" name="Google Shape;385;p40">
            <a:extLst>
              <a:ext uri="{FF2B5EF4-FFF2-40B4-BE49-F238E27FC236}">
                <a16:creationId xmlns:a16="http://schemas.microsoft.com/office/drawing/2014/main" id="{2582CBC4-D595-2978-3839-0FEF9C82773D}"/>
              </a:ext>
            </a:extLst>
          </p:cNvPr>
          <p:cNvSpPr/>
          <p:nvPr/>
        </p:nvSpPr>
        <p:spPr>
          <a:xfrm>
            <a:off x="8117725" y="1572450"/>
            <a:ext cx="1470900" cy="1470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a:extLst>
              <a:ext uri="{FF2B5EF4-FFF2-40B4-BE49-F238E27FC236}">
                <a16:creationId xmlns:a16="http://schemas.microsoft.com/office/drawing/2014/main" id="{40FCEDE5-2151-7668-8F4D-D221C7FA11D0}"/>
              </a:ext>
            </a:extLst>
          </p:cNvPr>
          <p:cNvSpPr/>
          <p:nvPr/>
        </p:nvSpPr>
        <p:spPr>
          <a:xfrm>
            <a:off x="7495125" y="926925"/>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1;p36">
            <a:extLst>
              <a:ext uri="{FF2B5EF4-FFF2-40B4-BE49-F238E27FC236}">
                <a16:creationId xmlns:a16="http://schemas.microsoft.com/office/drawing/2014/main" id="{25AE3B30-75BB-8E84-54BE-5F5D86B1E1D5}"/>
              </a:ext>
            </a:extLst>
          </p:cNvPr>
          <p:cNvSpPr txBox="1">
            <a:spLocks noGrp="1"/>
          </p:cNvSpPr>
          <p:nvPr/>
        </p:nvSpPr>
        <p:spPr>
          <a:xfrm>
            <a:off x="255756" y="59753"/>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latin typeface="+mj-lt"/>
              </a:rPr>
              <a:t>Situația economică în Regiunea Centru</a:t>
            </a:r>
            <a:endParaRPr lang="ro-RO" sz="2400" dirty="0">
              <a:latin typeface="+mj-lt"/>
            </a:endParaRPr>
          </a:p>
        </p:txBody>
      </p:sp>
      <p:sp>
        <p:nvSpPr>
          <p:cNvPr id="15" name="Google Shape;346;p36">
            <a:extLst>
              <a:ext uri="{FF2B5EF4-FFF2-40B4-BE49-F238E27FC236}">
                <a16:creationId xmlns:a16="http://schemas.microsoft.com/office/drawing/2014/main" id="{74DDC513-CEFE-1845-05D1-8F6860DF333D}"/>
              </a:ext>
            </a:extLst>
          </p:cNvPr>
          <p:cNvSpPr txBox="1">
            <a:spLocks/>
          </p:cNvSpPr>
          <p:nvPr/>
        </p:nvSpPr>
        <p:spPr>
          <a:xfrm>
            <a:off x="255756" y="551775"/>
            <a:ext cx="6930603"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en-US" sz="1200" dirty="0" err="1"/>
              <a:t>Intervalul</a:t>
            </a:r>
            <a:r>
              <a:rPr lang="en-US" sz="1200" dirty="0"/>
              <a:t> 2018 – 2022 </a:t>
            </a:r>
            <a:r>
              <a:rPr lang="en-US" sz="1200" dirty="0" err="1"/>
              <a:t>poate</a:t>
            </a:r>
            <a:r>
              <a:rPr lang="en-US" sz="1200" dirty="0"/>
              <a:t> fi </a:t>
            </a:r>
            <a:r>
              <a:rPr lang="en-US" sz="1200" dirty="0" err="1"/>
              <a:t>privit</a:t>
            </a:r>
            <a:r>
              <a:rPr lang="en-US" sz="1200" dirty="0"/>
              <a:t> </a:t>
            </a:r>
            <a:r>
              <a:rPr lang="en-US" sz="1200" dirty="0" err="1"/>
              <a:t>drept</a:t>
            </a:r>
            <a:r>
              <a:rPr lang="en-US" sz="1200" dirty="0"/>
              <a:t> </a:t>
            </a:r>
            <a:r>
              <a:rPr lang="en-US" sz="1200" dirty="0" err="1"/>
              <a:t>faza</a:t>
            </a:r>
            <a:r>
              <a:rPr lang="en-US" sz="1200" dirty="0"/>
              <a:t> de </a:t>
            </a:r>
            <a:r>
              <a:rPr lang="en-US" sz="1200" dirty="0" err="1"/>
              <a:t>maturitate</a:t>
            </a:r>
            <a:r>
              <a:rPr lang="en-US" sz="1200" dirty="0"/>
              <a:t> a </a:t>
            </a:r>
            <a:r>
              <a:rPr lang="en-US" sz="1200" dirty="0" err="1"/>
              <a:t>economiei</a:t>
            </a:r>
            <a:r>
              <a:rPr lang="en-US" sz="1200" dirty="0"/>
              <a:t> din </a:t>
            </a:r>
            <a:r>
              <a:rPr lang="en-US" sz="1200" dirty="0" err="1"/>
              <a:t>Regiunea</a:t>
            </a:r>
            <a:r>
              <a:rPr lang="en-US" sz="1200" dirty="0"/>
              <a:t> </a:t>
            </a:r>
            <a:r>
              <a:rPr lang="en-US" sz="1200" dirty="0" err="1"/>
              <a:t>Centru</a:t>
            </a:r>
            <a:r>
              <a:rPr lang="en-US" sz="1200" dirty="0"/>
              <a:t>, </a:t>
            </a:r>
            <a:r>
              <a:rPr lang="en-US" sz="1200" dirty="0" err="1"/>
              <a:t>deoarece</a:t>
            </a:r>
            <a:r>
              <a:rPr lang="en-US" sz="1200" dirty="0"/>
              <a:t> </a:t>
            </a:r>
            <a:r>
              <a:rPr lang="en-US" sz="1200" dirty="0" err="1"/>
              <a:t>în</a:t>
            </a:r>
            <a:r>
              <a:rPr lang="en-US" sz="1200" dirty="0"/>
              <a:t> </a:t>
            </a:r>
            <a:r>
              <a:rPr lang="en-US" sz="1200" dirty="0" err="1"/>
              <a:t>acești</a:t>
            </a:r>
            <a:r>
              <a:rPr lang="en-US" sz="1200" dirty="0"/>
              <a:t> </a:t>
            </a:r>
            <a:r>
              <a:rPr lang="en-US" sz="1200" dirty="0" err="1"/>
              <a:t>cinci</a:t>
            </a:r>
            <a:r>
              <a:rPr lang="en-US" sz="1200" dirty="0"/>
              <a:t> ani s-au </a:t>
            </a:r>
            <a:r>
              <a:rPr lang="en-US" sz="1200" dirty="0" err="1"/>
              <a:t>consolidat</a:t>
            </a:r>
            <a:r>
              <a:rPr lang="en-US" sz="1200" dirty="0"/>
              <a:t> </a:t>
            </a:r>
            <a:r>
              <a:rPr lang="en-US" sz="1200" dirty="0" err="1"/>
              <a:t>noi</a:t>
            </a:r>
            <a:r>
              <a:rPr lang="en-US" sz="1200" dirty="0"/>
              <a:t> </a:t>
            </a:r>
            <a:r>
              <a:rPr lang="en-US" sz="1200" dirty="0" err="1"/>
              <a:t>puncte</a:t>
            </a:r>
            <a:r>
              <a:rPr lang="en-US" sz="1200" dirty="0"/>
              <a:t> de </a:t>
            </a:r>
            <a:r>
              <a:rPr lang="en-US" sz="1200" dirty="0" err="1"/>
              <a:t>echilibru</a:t>
            </a:r>
            <a:r>
              <a:rPr lang="en-US" sz="1200" dirty="0"/>
              <a:t> pe </a:t>
            </a:r>
            <a:r>
              <a:rPr lang="en-US" sz="1200" dirty="0" err="1"/>
              <a:t>piața</a:t>
            </a:r>
            <a:r>
              <a:rPr lang="en-US" sz="1200" dirty="0"/>
              <a:t> </a:t>
            </a:r>
            <a:r>
              <a:rPr lang="en-US" sz="1200" dirty="0" err="1"/>
              <a:t>muncii</a:t>
            </a:r>
            <a:r>
              <a:rPr lang="en-US" sz="1200" dirty="0"/>
              <a:t> </a:t>
            </a:r>
            <a:r>
              <a:rPr lang="en-US" sz="1200" dirty="0" err="1"/>
              <a:t>și</a:t>
            </a:r>
            <a:r>
              <a:rPr lang="en-US" sz="1200" dirty="0"/>
              <a:t> s-au </a:t>
            </a:r>
            <a:r>
              <a:rPr lang="en-US" sz="1200" dirty="0" err="1"/>
              <a:t>atins</a:t>
            </a:r>
            <a:r>
              <a:rPr lang="en-US" sz="1200" dirty="0"/>
              <a:t> </a:t>
            </a:r>
            <a:r>
              <a:rPr lang="en-US" sz="1200" dirty="0" err="1"/>
              <a:t>performanțe</a:t>
            </a:r>
            <a:r>
              <a:rPr lang="en-US" sz="1200" dirty="0"/>
              <a:t> </a:t>
            </a:r>
            <a:r>
              <a:rPr lang="en-US" sz="1200" dirty="0" err="1"/>
              <a:t>economice</a:t>
            </a:r>
            <a:r>
              <a:rPr lang="en-US" sz="1200" dirty="0"/>
              <a:t> care </a:t>
            </a:r>
            <a:r>
              <a:rPr lang="en-US" sz="1200" dirty="0" err="1"/>
              <a:t>depășesc</a:t>
            </a:r>
            <a:r>
              <a:rPr lang="en-US" sz="1200" dirty="0"/>
              <a:t> cu </a:t>
            </a:r>
            <a:r>
              <a:rPr lang="en-US" sz="1200" dirty="0" err="1"/>
              <a:t>mult</a:t>
            </a:r>
            <a:r>
              <a:rPr lang="en-US" sz="1200" dirty="0"/>
              <a:t> </a:t>
            </a:r>
            <a:r>
              <a:rPr lang="en-US" sz="1200" dirty="0" err="1"/>
              <a:t>rezultatele</a:t>
            </a:r>
            <a:r>
              <a:rPr lang="en-US" sz="1200" dirty="0"/>
              <a:t> din </a:t>
            </a:r>
            <a:r>
              <a:rPr lang="en-US" sz="1200" dirty="0" err="1"/>
              <a:t>perioadele</a:t>
            </a:r>
            <a:r>
              <a:rPr lang="en-US" sz="1200" dirty="0"/>
              <a:t> </a:t>
            </a:r>
            <a:r>
              <a:rPr lang="en-US" sz="1200" dirty="0" err="1"/>
              <a:t>anterioare</a:t>
            </a:r>
            <a:r>
              <a:rPr lang="ro-RO" sz="1200" dirty="0"/>
              <a:t>.</a:t>
            </a:r>
            <a:endParaRPr lang="ro-RO" sz="1050" dirty="0"/>
          </a:p>
        </p:txBody>
      </p:sp>
      <p:sp>
        <p:nvSpPr>
          <p:cNvPr id="17" name="CasetăText 16">
            <a:extLst>
              <a:ext uri="{FF2B5EF4-FFF2-40B4-BE49-F238E27FC236}">
                <a16:creationId xmlns:a16="http://schemas.microsoft.com/office/drawing/2014/main" id="{E3DC20DE-C29E-9B3E-01E1-84DFC190C17A}"/>
              </a:ext>
            </a:extLst>
          </p:cNvPr>
          <p:cNvSpPr txBox="1"/>
          <p:nvPr/>
        </p:nvSpPr>
        <p:spPr>
          <a:xfrm>
            <a:off x="390266" y="4567947"/>
            <a:ext cx="3162087"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4. Rata Șomajului pe județe în anul 2022</a:t>
            </a:r>
          </a:p>
        </p:txBody>
      </p:sp>
      <p:sp>
        <p:nvSpPr>
          <p:cNvPr id="18" name="Google Shape;346;p36">
            <a:extLst>
              <a:ext uri="{FF2B5EF4-FFF2-40B4-BE49-F238E27FC236}">
                <a16:creationId xmlns:a16="http://schemas.microsoft.com/office/drawing/2014/main" id="{0D3ACC18-F852-A78B-A9CE-96571FA25500}"/>
              </a:ext>
            </a:extLst>
          </p:cNvPr>
          <p:cNvSpPr txBox="1">
            <a:spLocks/>
          </p:cNvSpPr>
          <p:nvPr/>
        </p:nvSpPr>
        <p:spPr>
          <a:xfrm>
            <a:off x="3955872" y="1741027"/>
            <a:ext cx="3850553" cy="2773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dirty="0"/>
              <a:t>Anul 2022 ↔ Majoritatea județelor din regiune au raportat </a:t>
            </a:r>
            <a:r>
              <a:rPr lang="ro-RO" sz="1100" b="1" dirty="0"/>
              <a:t>rate ale șomajului sub pragul de 3.2 %, </a:t>
            </a:r>
            <a:r>
              <a:rPr lang="ro-RO" sz="1100" dirty="0"/>
              <a:t>fapt ce confirmă stabilitatea atinsă pe piața forței de muncă.</a:t>
            </a:r>
          </a:p>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b="1" dirty="0"/>
              <a:t>PIB-ul</a:t>
            </a:r>
            <a:r>
              <a:rPr lang="ro-RO" sz="1100" dirty="0"/>
              <a:t> pe cap de locuitor a înregistrat valori remarcabile: </a:t>
            </a:r>
            <a:r>
              <a:rPr lang="ro-RO" sz="1100" b="1" dirty="0"/>
              <a:t>Brașov</a:t>
            </a:r>
            <a:r>
              <a:rPr lang="ro-RO" sz="1100" dirty="0"/>
              <a:t> a atins </a:t>
            </a:r>
            <a:r>
              <a:rPr lang="ro-RO" sz="1100" b="1" dirty="0"/>
              <a:t>83.664</a:t>
            </a:r>
            <a:r>
              <a:rPr lang="ro-RO" sz="1100" dirty="0"/>
              <a:t> </a:t>
            </a:r>
            <a:r>
              <a:rPr lang="ro-RO" sz="1100" b="1" dirty="0"/>
              <a:t>lei</a:t>
            </a:r>
            <a:r>
              <a:rPr lang="ro-RO" sz="1100" dirty="0"/>
              <a:t>, </a:t>
            </a:r>
            <a:r>
              <a:rPr lang="ro-RO" sz="1100" b="1" dirty="0"/>
              <a:t>Sibiu 74.802 lei</a:t>
            </a:r>
            <a:r>
              <a:rPr lang="ro-RO" sz="1100" dirty="0"/>
              <a:t>, iar </a:t>
            </a:r>
            <a:r>
              <a:rPr lang="ro-RO" sz="1100" b="1" dirty="0"/>
              <a:t>Alba 66.208 lei</a:t>
            </a:r>
            <a:r>
              <a:rPr lang="ro-RO" sz="1100" dirty="0"/>
              <a:t>, toate depășind media națională</a:t>
            </a:r>
          </a:p>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b="1" dirty="0"/>
              <a:t>Economie regională matură</a:t>
            </a:r>
            <a:r>
              <a:rPr lang="ro-RO" sz="1100" dirty="0"/>
              <a:t>, capabilă să susțină atât creșterea productivității, cât și niveluri ridicate de bunăstare pentru populație.</a:t>
            </a:r>
          </a:p>
        </p:txBody>
      </p:sp>
      <p:pic>
        <p:nvPicPr>
          <p:cNvPr id="2" name="Picture 4">
            <a:extLst>
              <a:ext uri="{FF2B5EF4-FFF2-40B4-BE49-F238E27FC236}">
                <a16:creationId xmlns:a16="http://schemas.microsoft.com/office/drawing/2014/main" id="{E12BEA0B-615A-F7F2-D32A-EBFA8A9486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266" y="1415412"/>
            <a:ext cx="3415478" cy="3152535"/>
          </a:xfrm>
          <a:prstGeom prst="rect">
            <a:avLst/>
          </a:prstGeom>
          <a:ln>
            <a:noFill/>
          </a:ln>
          <a:effectLst>
            <a:outerShdw blurRad="292100" dist="139700" dir="2700000" algn="tl" rotWithShape="0">
              <a:srgbClr val="333333">
                <a:alpha val="65000"/>
              </a:srgbClr>
            </a:outerShdw>
          </a:effectLst>
        </p:spPr>
      </p:pic>
      <p:grpSp>
        <p:nvGrpSpPr>
          <p:cNvPr id="3" name="Google Shape;9148;p75">
            <a:extLst>
              <a:ext uri="{FF2B5EF4-FFF2-40B4-BE49-F238E27FC236}">
                <a16:creationId xmlns:a16="http://schemas.microsoft.com/office/drawing/2014/main" id="{214F8E75-3B86-8B98-4FB7-AF778954A67A}"/>
              </a:ext>
            </a:extLst>
          </p:cNvPr>
          <p:cNvGrpSpPr/>
          <p:nvPr/>
        </p:nvGrpSpPr>
        <p:grpSpPr>
          <a:xfrm>
            <a:off x="7738154" y="1119316"/>
            <a:ext cx="239610" cy="365517"/>
            <a:chOff x="-64343900" y="2282125"/>
            <a:chExt cx="207150" cy="316000"/>
          </a:xfrm>
          <a:solidFill>
            <a:schemeClr val="tx2">
              <a:lumMod val="50000"/>
            </a:schemeClr>
          </a:solidFill>
        </p:grpSpPr>
        <p:sp>
          <p:nvSpPr>
            <p:cNvPr id="4" name="Google Shape;9149;p75">
              <a:extLst>
                <a:ext uri="{FF2B5EF4-FFF2-40B4-BE49-F238E27FC236}">
                  <a16:creationId xmlns:a16="http://schemas.microsoft.com/office/drawing/2014/main" id="{8EE80064-0299-91C5-79ED-22ED1212E586}"/>
                </a:ext>
              </a:extLst>
            </p:cNvPr>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150;p75">
              <a:extLst>
                <a:ext uri="{FF2B5EF4-FFF2-40B4-BE49-F238E27FC236}">
                  <a16:creationId xmlns:a16="http://schemas.microsoft.com/office/drawing/2014/main" id="{1B13B6D5-C10E-6BDA-1D8D-145CCA5689DB}"/>
                </a:ext>
              </a:extLst>
            </p:cNvPr>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23803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4">
          <a:extLst>
            <a:ext uri="{FF2B5EF4-FFF2-40B4-BE49-F238E27FC236}">
              <a16:creationId xmlns:a16="http://schemas.microsoft.com/office/drawing/2014/main" id="{FE7587A2-8D55-0CE4-B754-CDAB5348C27C}"/>
            </a:ext>
          </a:extLst>
        </p:cNvPr>
        <p:cNvGrpSpPr/>
        <p:nvPr/>
      </p:nvGrpSpPr>
      <p:grpSpPr>
        <a:xfrm>
          <a:off x="0" y="0"/>
          <a:ext cx="0" cy="0"/>
          <a:chOff x="0" y="0"/>
          <a:chExt cx="0" cy="0"/>
        </a:xfrm>
      </p:grpSpPr>
      <p:sp>
        <p:nvSpPr>
          <p:cNvPr id="12" name="Google Shape;351;p36">
            <a:extLst>
              <a:ext uri="{FF2B5EF4-FFF2-40B4-BE49-F238E27FC236}">
                <a16:creationId xmlns:a16="http://schemas.microsoft.com/office/drawing/2014/main" id="{9A1470E4-B9CC-B8DB-34CE-063814E5ED6B}"/>
              </a:ext>
            </a:extLst>
          </p:cNvPr>
          <p:cNvSpPr txBox="1">
            <a:spLocks noGrp="1"/>
          </p:cNvSpPr>
          <p:nvPr/>
        </p:nvSpPr>
        <p:spPr>
          <a:xfrm>
            <a:off x="255756" y="59753"/>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latin typeface="+mj-lt"/>
              </a:rPr>
              <a:t>Situația economică în Regiunea Centru</a:t>
            </a:r>
            <a:endParaRPr lang="ro-RO" sz="2400" dirty="0">
              <a:latin typeface="+mj-lt"/>
            </a:endParaRPr>
          </a:p>
        </p:txBody>
      </p:sp>
      <p:sp>
        <p:nvSpPr>
          <p:cNvPr id="17" name="CasetăText 16">
            <a:extLst>
              <a:ext uri="{FF2B5EF4-FFF2-40B4-BE49-F238E27FC236}">
                <a16:creationId xmlns:a16="http://schemas.microsoft.com/office/drawing/2014/main" id="{C6FD6812-C14F-9932-5AD1-B9FEC09B2D41}"/>
              </a:ext>
            </a:extLst>
          </p:cNvPr>
          <p:cNvSpPr txBox="1"/>
          <p:nvPr/>
        </p:nvSpPr>
        <p:spPr>
          <a:xfrm>
            <a:off x="-65395" y="3815910"/>
            <a:ext cx="4292058"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5. Corelația între rata șomajului și rata de ocupare a resurselor de muncă</a:t>
            </a:r>
          </a:p>
        </p:txBody>
      </p:sp>
      <p:sp>
        <p:nvSpPr>
          <p:cNvPr id="18" name="Google Shape;346;p36">
            <a:extLst>
              <a:ext uri="{FF2B5EF4-FFF2-40B4-BE49-F238E27FC236}">
                <a16:creationId xmlns:a16="http://schemas.microsoft.com/office/drawing/2014/main" id="{A7BBB204-271A-7CB0-BFDA-9F171AB0078D}"/>
              </a:ext>
            </a:extLst>
          </p:cNvPr>
          <p:cNvSpPr txBox="1">
            <a:spLocks/>
          </p:cNvSpPr>
          <p:nvPr/>
        </p:nvSpPr>
        <p:spPr>
          <a:xfrm>
            <a:off x="255756" y="4131862"/>
            <a:ext cx="5828324" cy="10769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tx1"/>
              </a:buClr>
              <a:buSzPts val="1100"/>
            </a:pPr>
            <a:r>
              <a:rPr lang="ro-RO" sz="1200" dirty="0"/>
              <a:t>Diferențele salariale se corelează cu niveluri relativ mai ridicate ale șomajului și cu rate de ocupare mai modeste, sugerând o utilizare mai puțin eficientă a resurselor umane disponibile. </a:t>
            </a:r>
          </a:p>
        </p:txBody>
      </p:sp>
      <p:pic>
        <p:nvPicPr>
          <p:cNvPr id="3" name="Picture 5">
            <a:extLst>
              <a:ext uri="{FF2B5EF4-FFF2-40B4-BE49-F238E27FC236}">
                <a16:creationId xmlns:a16="http://schemas.microsoft.com/office/drawing/2014/main" id="{FFB31446-79FD-67D7-8252-28725AE3F0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2098" y="781760"/>
            <a:ext cx="3784032" cy="3080590"/>
          </a:xfrm>
          <a:prstGeom prst="rect">
            <a:avLst/>
          </a:prstGeom>
          <a:ln>
            <a:noFill/>
          </a:ln>
          <a:effectLst>
            <a:outerShdw blurRad="292100" dist="139700" dir="2700000" algn="tl" rotWithShape="0">
              <a:srgbClr val="333333">
                <a:alpha val="65000"/>
              </a:srgbClr>
            </a:outerShdw>
          </a:effectLst>
        </p:spPr>
      </p:pic>
      <p:pic>
        <p:nvPicPr>
          <p:cNvPr id="4" name="Picture 11">
            <a:extLst>
              <a:ext uri="{FF2B5EF4-FFF2-40B4-BE49-F238E27FC236}">
                <a16:creationId xmlns:a16="http://schemas.microsoft.com/office/drawing/2014/main" id="{35C06D57-9FCE-47F4-6698-518C4D13535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17195" y="781735"/>
            <a:ext cx="4637794" cy="3080615"/>
          </a:xfrm>
          <a:prstGeom prst="rect">
            <a:avLst/>
          </a:prstGeom>
          <a:ln>
            <a:noFill/>
          </a:ln>
          <a:effectLst>
            <a:outerShdw blurRad="292100" dist="139700" dir="2700000" algn="tl" rotWithShape="0">
              <a:srgbClr val="333333">
                <a:alpha val="65000"/>
              </a:srgbClr>
            </a:outerShdw>
          </a:effectLst>
        </p:spPr>
      </p:pic>
      <p:sp>
        <p:nvSpPr>
          <p:cNvPr id="7" name="CasetăText 6">
            <a:extLst>
              <a:ext uri="{FF2B5EF4-FFF2-40B4-BE49-F238E27FC236}">
                <a16:creationId xmlns:a16="http://schemas.microsoft.com/office/drawing/2014/main" id="{548AC78D-285B-E49A-A87D-A40BE2F3A2B5}"/>
              </a:ext>
            </a:extLst>
          </p:cNvPr>
          <p:cNvSpPr txBox="1"/>
          <p:nvPr/>
        </p:nvSpPr>
        <p:spPr>
          <a:xfrm>
            <a:off x="3941303" y="3812230"/>
            <a:ext cx="5013686" cy="275204"/>
          </a:xfrm>
          <a:prstGeom prst="rect">
            <a:avLst/>
          </a:prstGeom>
          <a:noFill/>
        </p:spPr>
        <p:txBody>
          <a:bodyPr wrap="square">
            <a:spAutoFit/>
          </a:bodyPr>
          <a:lstStyle/>
          <a:p>
            <a:pPr marL="304800" algn="ctr">
              <a:lnSpc>
                <a:spcPct val="150000"/>
              </a:lnSpc>
              <a:tabLst>
                <a:tab pos="762000" algn="l"/>
                <a:tab pos="5937885" algn="r"/>
              </a:tabLst>
            </a:pPr>
            <a:r>
              <a:rPr lang="ro-RO" sz="900" i="1" kern="100" dirty="0">
                <a:solidFill>
                  <a:schemeClr val="tx1"/>
                </a:solidFill>
                <a:latin typeface="Times New Roman" panose="02020603050405020304" pitchFamily="18" charset="0"/>
                <a:ea typeface="Aptos" panose="020B0004020202020204" pitchFamily="34" charset="0"/>
              </a:rPr>
              <a:t>Figura 6. Hartă Câștigul salarial mediu net în anul 2023 pentru Regiunea Centru</a:t>
            </a:r>
          </a:p>
        </p:txBody>
      </p:sp>
      <p:grpSp>
        <p:nvGrpSpPr>
          <p:cNvPr id="2" name="Google Shape;9148;p75">
            <a:extLst>
              <a:ext uri="{FF2B5EF4-FFF2-40B4-BE49-F238E27FC236}">
                <a16:creationId xmlns:a16="http://schemas.microsoft.com/office/drawing/2014/main" id="{293B8FD2-30F4-7E16-9DBE-C17AEB2D1F8F}"/>
              </a:ext>
            </a:extLst>
          </p:cNvPr>
          <p:cNvGrpSpPr/>
          <p:nvPr/>
        </p:nvGrpSpPr>
        <p:grpSpPr>
          <a:xfrm>
            <a:off x="8216796" y="59753"/>
            <a:ext cx="239610" cy="365517"/>
            <a:chOff x="-64343900" y="2282125"/>
            <a:chExt cx="207150" cy="316000"/>
          </a:xfrm>
          <a:solidFill>
            <a:schemeClr val="tx2">
              <a:lumMod val="50000"/>
            </a:schemeClr>
          </a:solidFill>
        </p:grpSpPr>
        <p:sp>
          <p:nvSpPr>
            <p:cNvPr id="5" name="Google Shape;9149;p75">
              <a:extLst>
                <a:ext uri="{FF2B5EF4-FFF2-40B4-BE49-F238E27FC236}">
                  <a16:creationId xmlns:a16="http://schemas.microsoft.com/office/drawing/2014/main" id="{52ADB744-EE12-F28A-243E-BE10634BE6E1}"/>
                </a:ext>
              </a:extLst>
            </p:cNvPr>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50;p75">
              <a:extLst>
                <a:ext uri="{FF2B5EF4-FFF2-40B4-BE49-F238E27FC236}">
                  <a16:creationId xmlns:a16="http://schemas.microsoft.com/office/drawing/2014/main" id="{EFDFC25F-5EAC-CF63-F30E-DC4727ADF5F0}"/>
                </a:ext>
              </a:extLst>
            </p:cNvPr>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11219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4">
          <a:extLst>
            <a:ext uri="{FF2B5EF4-FFF2-40B4-BE49-F238E27FC236}">
              <a16:creationId xmlns:a16="http://schemas.microsoft.com/office/drawing/2014/main" id="{58B57993-2293-3D4F-255F-E88712C4C528}"/>
            </a:ext>
          </a:extLst>
        </p:cNvPr>
        <p:cNvGrpSpPr/>
        <p:nvPr/>
      </p:nvGrpSpPr>
      <p:grpSpPr>
        <a:xfrm>
          <a:off x="0" y="0"/>
          <a:ext cx="0" cy="0"/>
          <a:chOff x="0" y="0"/>
          <a:chExt cx="0" cy="0"/>
        </a:xfrm>
      </p:grpSpPr>
      <p:sp>
        <p:nvSpPr>
          <p:cNvPr id="12" name="Google Shape;351;p36">
            <a:extLst>
              <a:ext uri="{FF2B5EF4-FFF2-40B4-BE49-F238E27FC236}">
                <a16:creationId xmlns:a16="http://schemas.microsoft.com/office/drawing/2014/main" id="{844C4425-78D7-62C6-7129-A75230B0E737}"/>
              </a:ext>
            </a:extLst>
          </p:cNvPr>
          <p:cNvSpPr txBox="1">
            <a:spLocks noGrp="1"/>
          </p:cNvSpPr>
          <p:nvPr/>
        </p:nvSpPr>
        <p:spPr>
          <a:xfrm>
            <a:off x="255756" y="59753"/>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latin typeface="+mj-lt"/>
              </a:rPr>
              <a:t>Situația economică în Regiunea Centru</a:t>
            </a:r>
            <a:endParaRPr lang="ro-RO" sz="2400" dirty="0">
              <a:latin typeface="+mj-lt"/>
            </a:endParaRPr>
          </a:p>
        </p:txBody>
      </p:sp>
      <p:sp>
        <p:nvSpPr>
          <p:cNvPr id="17" name="CasetăText 16">
            <a:extLst>
              <a:ext uri="{FF2B5EF4-FFF2-40B4-BE49-F238E27FC236}">
                <a16:creationId xmlns:a16="http://schemas.microsoft.com/office/drawing/2014/main" id="{DAA06AD9-9C79-1E7B-ADBE-8DC53F8AB802}"/>
              </a:ext>
            </a:extLst>
          </p:cNvPr>
          <p:cNvSpPr txBox="1"/>
          <p:nvPr/>
        </p:nvSpPr>
        <p:spPr>
          <a:xfrm>
            <a:off x="-205817" y="3542864"/>
            <a:ext cx="4292058"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a:t>
            </a:r>
            <a:r>
              <a:rPr lang="en-US" sz="900" i="1" kern="100" dirty="0">
                <a:solidFill>
                  <a:schemeClr val="tx1"/>
                </a:solidFill>
                <a:effectLst/>
                <a:latin typeface="Times New Roman" panose="02020603050405020304" pitchFamily="18" charset="0"/>
                <a:ea typeface="Aptos" panose="020B0004020202020204" pitchFamily="34" charset="0"/>
              </a:rPr>
              <a:t>7</a:t>
            </a:r>
            <a:r>
              <a:rPr lang="ro-RO" sz="900" i="1" kern="100" dirty="0">
                <a:solidFill>
                  <a:schemeClr val="tx1"/>
                </a:solidFill>
                <a:effectLst/>
                <a:latin typeface="Times New Roman" panose="02020603050405020304" pitchFamily="18" charset="0"/>
                <a:ea typeface="Aptos" panose="020B0004020202020204" pitchFamily="34" charset="0"/>
              </a:rPr>
              <a:t>. Harta de căldură (</a:t>
            </a:r>
            <a:r>
              <a:rPr lang="ro-RO" sz="900" i="1" kern="100" dirty="0" err="1">
                <a:solidFill>
                  <a:schemeClr val="tx1"/>
                </a:solidFill>
                <a:effectLst/>
                <a:latin typeface="Times New Roman" panose="02020603050405020304" pitchFamily="18" charset="0"/>
                <a:ea typeface="Aptos" panose="020B0004020202020204" pitchFamily="34" charset="0"/>
              </a:rPr>
              <a:t>heatmap</a:t>
            </a:r>
            <a:r>
              <a:rPr lang="ro-RO" sz="900" i="1" kern="100" dirty="0">
                <a:solidFill>
                  <a:schemeClr val="tx1"/>
                </a:solidFill>
                <a:effectLst/>
                <a:latin typeface="Times New Roman" panose="02020603050405020304" pitchFamily="18" charset="0"/>
                <a:ea typeface="Aptos" panose="020B0004020202020204" pitchFamily="34" charset="0"/>
              </a:rPr>
              <a:t>) pentru rata șomajului (2010-2022)</a:t>
            </a:r>
          </a:p>
        </p:txBody>
      </p:sp>
      <p:sp>
        <p:nvSpPr>
          <p:cNvPr id="18" name="Google Shape;346;p36">
            <a:extLst>
              <a:ext uri="{FF2B5EF4-FFF2-40B4-BE49-F238E27FC236}">
                <a16:creationId xmlns:a16="http://schemas.microsoft.com/office/drawing/2014/main" id="{E546DAA3-C181-ABB4-CFA5-F21FDD2AD273}"/>
              </a:ext>
            </a:extLst>
          </p:cNvPr>
          <p:cNvSpPr txBox="1">
            <a:spLocks/>
          </p:cNvSpPr>
          <p:nvPr/>
        </p:nvSpPr>
        <p:spPr>
          <a:xfrm>
            <a:off x="139203" y="3896037"/>
            <a:ext cx="7806529" cy="940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tx1"/>
              </a:buClr>
              <a:buSzPts val="1100"/>
            </a:pPr>
            <a:r>
              <a:rPr lang="en-US" sz="1200" dirty="0"/>
              <a:t>D</a:t>
            </a:r>
            <a:r>
              <a:rPr lang="ro-RO" sz="1200" dirty="0" err="1"/>
              <a:t>iferența</a:t>
            </a:r>
            <a:r>
              <a:rPr lang="ro-RO" sz="1200" dirty="0"/>
              <a:t> economică dintre județele performante și cele confruntate cu provocări structurale persistente s-a accentuat de-a lungul perioadei analizate. Această divergență reflectă capacități diferite de adaptare la transformările economice contemporane, inclusiv la schimbările din structura cererii de pe piața muncii, la nivelul investițiilor și la ritmul de adoptare a tehnologiilor mai avansate.</a:t>
            </a:r>
          </a:p>
        </p:txBody>
      </p:sp>
      <p:sp>
        <p:nvSpPr>
          <p:cNvPr id="7" name="CasetăText 6">
            <a:extLst>
              <a:ext uri="{FF2B5EF4-FFF2-40B4-BE49-F238E27FC236}">
                <a16:creationId xmlns:a16="http://schemas.microsoft.com/office/drawing/2014/main" id="{5EA95EF6-96A4-0AA1-F205-51D5D1825FE4}"/>
              </a:ext>
            </a:extLst>
          </p:cNvPr>
          <p:cNvSpPr txBox="1"/>
          <p:nvPr/>
        </p:nvSpPr>
        <p:spPr>
          <a:xfrm>
            <a:off x="3874649" y="3542864"/>
            <a:ext cx="5013686" cy="275204"/>
          </a:xfrm>
          <a:prstGeom prst="rect">
            <a:avLst/>
          </a:prstGeom>
          <a:noFill/>
        </p:spPr>
        <p:txBody>
          <a:bodyPr wrap="square">
            <a:spAutoFit/>
          </a:bodyPr>
          <a:lstStyle/>
          <a:p>
            <a:pPr marL="304800" algn="ctr">
              <a:lnSpc>
                <a:spcPct val="150000"/>
              </a:lnSpc>
              <a:tabLst>
                <a:tab pos="762000" algn="l"/>
                <a:tab pos="5937885" algn="r"/>
              </a:tabLst>
            </a:pPr>
            <a:r>
              <a:rPr lang="ro-RO" sz="900" i="1" kern="100" dirty="0">
                <a:solidFill>
                  <a:schemeClr val="tx1"/>
                </a:solidFill>
                <a:latin typeface="Times New Roman" panose="02020603050405020304" pitchFamily="18" charset="0"/>
                <a:ea typeface="Aptos" panose="020B0004020202020204" pitchFamily="34" charset="0"/>
              </a:rPr>
              <a:t>Figura </a:t>
            </a:r>
            <a:r>
              <a:rPr lang="en-US" sz="900" i="1" kern="100" dirty="0">
                <a:solidFill>
                  <a:schemeClr val="tx1"/>
                </a:solidFill>
                <a:latin typeface="Times New Roman" panose="02020603050405020304" pitchFamily="18" charset="0"/>
                <a:ea typeface="Aptos" panose="020B0004020202020204" pitchFamily="34" charset="0"/>
              </a:rPr>
              <a:t>8</a:t>
            </a:r>
            <a:r>
              <a:rPr lang="ro-RO" sz="900" i="1" kern="100" dirty="0">
                <a:solidFill>
                  <a:schemeClr val="tx1"/>
                </a:solidFill>
                <a:latin typeface="Times New Roman" panose="02020603050405020304" pitchFamily="18" charset="0"/>
                <a:ea typeface="Aptos" panose="020B0004020202020204" pitchFamily="34" charset="0"/>
              </a:rPr>
              <a:t>. Hartă PIB regional pe locuitor în anul 2022 pentru Regiunea Centru</a:t>
            </a:r>
          </a:p>
        </p:txBody>
      </p:sp>
      <p:pic>
        <p:nvPicPr>
          <p:cNvPr id="2" name="Picture 6">
            <a:extLst>
              <a:ext uri="{FF2B5EF4-FFF2-40B4-BE49-F238E27FC236}">
                <a16:creationId xmlns:a16="http://schemas.microsoft.com/office/drawing/2014/main" id="{F1EA72D3-4CC7-0928-06D5-F468993A53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977" y="660140"/>
            <a:ext cx="4043686" cy="2870757"/>
          </a:xfrm>
          <a:prstGeom prst="rect">
            <a:avLst/>
          </a:prstGeom>
          <a:ln>
            <a:noFill/>
          </a:ln>
          <a:effectLst>
            <a:outerShdw blurRad="292100" dist="139700" dir="2700000" algn="tl" rotWithShape="0">
              <a:srgbClr val="333333">
                <a:alpha val="65000"/>
              </a:srgbClr>
            </a:outerShdw>
          </a:effectLst>
        </p:spPr>
      </p:pic>
      <p:pic>
        <p:nvPicPr>
          <p:cNvPr id="5" name="Picture 10" descr="A screenshot of a computer screen&#10;&#10;AI-generated content may be incorrect.">
            <a:extLst>
              <a:ext uri="{FF2B5EF4-FFF2-40B4-BE49-F238E27FC236}">
                <a16:creationId xmlns:a16="http://schemas.microsoft.com/office/drawing/2014/main" id="{8D7ED5FC-B814-ECCD-982C-C5DE238B35D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69832" y="660086"/>
            <a:ext cx="4146727" cy="2870811"/>
          </a:xfrm>
          <a:prstGeom prst="rect">
            <a:avLst/>
          </a:prstGeom>
          <a:ln>
            <a:noFill/>
          </a:ln>
          <a:effectLst>
            <a:outerShdw blurRad="292100" dist="139700" dir="2700000" algn="tl" rotWithShape="0">
              <a:srgbClr val="333333">
                <a:alpha val="65000"/>
              </a:srgbClr>
            </a:outerShdw>
          </a:effectLst>
        </p:spPr>
      </p:pic>
      <p:grpSp>
        <p:nvGrpSpPr>
          <p:cNvPr id="3" name="Google Shape;9148;p75">
            <a:extLst>
              <a:ext uri="{FF2B5EF4-FFF2-40B4-BE49-F238E27FC236}">
                <a16:creationId xmlns:a16="http://schemas.microsoft.com/office/drawing/2014/main" id="{48D059C3-6D67-9808-5B75-570E37DB9F46}"/>
              </a:ext>
            </a:extLst>
          </p:cNvPr>
          <p:cNvGrpSpPr/>
          <p:nvPr/>
        </p:nvGrpSpPr>
        <p:grpSpPr>
          <a:xfrm>
            <a:off x="8222174" y="59753"/>
            <a:ext cx="239610" cy="365517"/>
            <a:chOff x="-64343900" y="2282125"/>
            <a:chExt cx="207150" cy="316000"/>
          </a:xfrm>
          <a:solidFill>
            <a:schemeClr val="tx2">
              <a:lumMod val="50000"/>
            </a:schemeClr>
          </a:solidFill>
        </p:grpSpPr>
        <p:sp>
          <p:nvSpPr>
            <p:cNvPr id="4" name="Google Shape;9149;p75">
              <a:extLst>
                <a:ext uri="{FF2B5EF4-FFF2-40B4-BE49-F238E27FC236}">
                  <a16:creationId xmlns:a16="http://schemas.microsoft.com/office/drawing/2014/main" id="{2D6B211E-757B-47DD-AA8C-F536DBE569B6}"/>
                </a:ext>
              </a:extLst>
            </p:cNvPr>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50;p75">
              <a:extLst>
                <a:ext uri="{FF2B5EF4-FFF2-40B4-BE49-F238E27FC236}">
                  <a16:creationId xmlns:a16="http://schemas.microsoft.com/office/drawing/2014/main" id="{B2CD4F1A-1273-F3DA-C030-061C8E98A9B7}"/>
                </a:ext>
              </a:extLst>
            </p:cNvPr>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57209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9C406390-86E2-F506-2CB4-1C3D4FCD0B0E}"/>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2E20BAD0-168B-E805-0D63-AB79348F6972}"/>
              </a:ext>
            </a:extLst>
          </p:cNvPr>
          <p:cNvSpPr txBox="1">
            <a:spLocks noGrp="1"/>
          </p:cNvSpPr>
          <p:nvPr/>
        </p:nvSpPr>
        <p:spPr>
          <a:xfrm>
            <a:off x="594495" y="0"/>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latin typeface="+mj-lt"/>
              </a:rPr>
              <a:t>Situația educa</a:t>
            </a:r>
            <a:r>
              <a:rPr lang="ro-RO" sz="2400" dirty="0" err="1">
                <a:latin typeface="+mj-lt"/>
              </a:rPr>
              <a:t>țională</a:t>
            </a:r>
            <a:r>
              <a:rPr lang="it-IT" sz="2400" dirty="0">
                <a:latin typeface="+mj-lt"/>
              </a:rPr>
              <a:t> în Regiunea Centru</a:t>
            </a:r>
            <a:endParaRPr lang="ro-RO" sz="2400" dirty="0">
              <a:latin typeface="+mj-lt"/>
            </a:endParaRPr>
          </a:p>
        </p:txBody>
      </p:sp>
      <p:sp>
        <p:nvSpPr>
          <p:cNvPr id="15" name="Google Shape;346;p36">
            <a:extLst>
              <a:ext uri="{FF2B5EF4-FFF2-40B4-BE49-F238E27FC236}">
                <a16:creationId xmlns:a16="http://schemas.microsoft.com/office/drawing/2014/main" id="{3ACFAC31-EBA3-F3D9-EDA3-EBA0E5842073}"/>
              </a:ext>
            </a:extLst>
          </p:cNvPr>
          <p:cNvSpPr txBox="1">
            <a:spLocks/>
          </p:cNvSpPr>
          <p:nvPr/>
        </p:nvSpPr>
        <p:spPr>
          <a:xfrm>
            <a:off x="594495" y="456146"/>
            <a:ext cx="6978488" cy="7607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100" dirty="0"/>
              <a:t>Analiza situației educaționale din Regiunea Centru este condiționată de limitările în disponibilitatea datelor statistice oficiale, întrucât Institutul Național de Statistică nu a furnizat informații complete privind absolvenții din învățământul superior până în anul 2014.</a:t>
            </a:r>
          </a:p>
        </p:txBody>
      </p:sp>
      <p:sp>
        <p:nvSpPr>
          <p:cNvPr id="19" name="CasetăText 18">
            <a:extLst>
              <a:ext uri="{FF2B5EF4-FFF2-40B4-BE49-F238E27FC236}">
                <a16:creationId xmlns:a16="http://schemas.microsoft.com/office/drawing/2014/main" id="{80069EA0-B8AA-F3C3-A40C-F73E0AD9CC5A}"/>
              </a:ext>
            </a:extLst>
          </p:cNvPr>
          <p:cNvSpPr txBox="1"/>
          <p:nvPr/>
        </p:nvSpPr>
        <p:spPr>
          <a:xfrm>
            <a:off x="369996" y="4001940"/>
            <a:ext cx="5231845" cy="482953"/>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a:t>
            </a:r>
            <a:r>
              <a:rPr lang="en-US" sz="900" i="1" kern="100" dirty="0">
                <a:solidFill>
                  <a:schemeClr val="tx1"/>
                </a:solidFill>
                <a:effectLst/>
                <a:latin typeface="Times New Roman" panose="02020603050405020304" pitchFamily="18" charset="0"/>
                <a:ea typeface="Aptos" panose="020B0004020202020204" pitchFamily="34" charset="0"/>
              </a:rPr>
              <a:t>9</a:t>
            </a:r>
            <a:r>
              <a:rPr lang="ro-RO" sz="900" i="1" kern="100" dirty="0">
                <a:solidFill>
                  <a:schemeClr val="tx1"/>
                </a:solidFill>
                <a:effectLst/>
                <a:latin typeface="Times New Roman" panose="02020603050405020304" pitchFamily="18" charset="0"/>
                <a:ea typeface="Aptos" panose="020B0004020202020204" pitchFamily="34" charset="0"/>
              </a:rPr>
              <a:t>. Evoluția numărului total de absolvenți (2010-2022)</a:t>
            </a:r>
          </a:p>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 media pentru România se referă la media pe județ a numărului total de absolvenți</a:t>
            </a:r>
          </a:p>
        </p:txBody>
      </p:sp>
      <p:sp>
        <p:nvSpPr>
          <p:cNvPr id="22" name="Google Shape;346;p36">
            <a:extLst>
              <a:ext uri="{FF2B5EF4-FFF2-40B4-BE49-F238E27FC236}">
                <a16:creationId xmlns:a16="http://schemas.microsoft.com/office/drawing/2014/main" id="{D046A2CD-D5A4-457D-8A1B-9B91478C1510}"/>
              </a:ext>
            </a:extLst>
          </p:cNvPr>
          <p:cNvSpPr txBox="1">
            <a:spLocks/>
          </p:cNvSpPr>
          <p:nvPr/>
        </p:nvSpPr>
        <p:spPr>
          <a:xfrm>
            <a:off x="5601841" y="1387315"/>
            <a:ext cx="2875814" cy="31756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dirty="0"/>
              <a:t>2022 ↔</a:t>
            </a:r>
            <a:r>
              <a:rPr lang="en-US" sz="1100" dirty="0"/>
              <a:t> F</a:t>
            </a:r>
            <a:r>
              <a:rPr lang="ro-RO" sz="1100" dirty="0" err="1"/>
              <a:t>ormarea</a:t>
            </a:r>
            <a:r>
              <a:rPr lang="ro-RO" sz="1100" dirty="0"/>
              <a:t> unei ierarhii educaționale clare în Regiunea Centru, cu </a:t>
            </a:r>
            <a:r>
              <a:rPr lang="ro-RO" sz="1100" b="1" dirty="0"/>
              <a:t>Brașov</a:t>
            </a:r>
            <a:r>
              <a:rPr lang="ro-RO" sz="1100" dirty="0"/>
              <a:t> ca lider regional incontestabil cu peste </a:t>
            </a:r>
            <a:r>
              <a:rPr lang="ro-RO" sz="1100" b="1" dirty="0"/>
              <a:t>9.000</a:t>
            </a:r>
            <a:r>
              <a:rPr lang="ro-RO" sz="1100" dirty="0"/>
              <a:t> </a:t>
            </a:r>
            <a:r>
              <a:rPr lang="ro-RO" sz="1100" b="1" dirty="0"/>
              <a:t>absolvenți</a:t>
            </a:r>
            <a:r>
              <a:rPr lang="ro-RO" sz="1100" dirty="0"/>
              <a:t> anual, urmat de </a:t>
            </a:r>
            <a:r>
              <a:rPr lang="ro-RO" sz="1100" b="1" dirty="0"/>
              <a:t>Sibiu</a:t>
            </a:r>
            <a:r>
              <a:rPr lang="ro-RO" sz="1100" dirty="0"/>
              <a:t> și </a:t>
            </a:r>
            <a:r>
              <a:rPr lang="ro-RO" sz="1100" b="1" dirty="0"/>
              <a:t>Mureș</a:t>
            </a:r>
            <a:r>
              <a:rPr lang="ro-RO" sz="1100" dirty="0"/>
              <a:t> cu aproximativ </a:t>
            </a:r>
            <a:r>
              <a:rPr lang="ro-RO" sz="1100" b="1" dirty="0"/>
              <a:t>6.200-6.700</a:t>
            </a:r>
            <a:r>
              <a:rPr lang="ro-RO" sz="1100" dirty="0"/>
              <a:t> </a:t>
            </a:r>
            <a:r>
              <a:rPr lang="ro-RO" sz="1100" b="1" dirty="0"/>
              <a:t>absolvenți</a:t>
            </a:r>
            <a:r>
              <a:rPr lang="ro-RO" sz="1100" dirty="0"/>
              <a:t>, </a:t>
            </a:r>
            <a:r>
              <a:rPr lang="ro-RO" sz="1100" b="1" dirty="0"/>
              <a:t>Alba</a:t>
            </a:r>
            <a:r>
              <a:rPr lang="ro-RO" sz="1100" dirty="0"/>
              <a:t> cu peste </a:t>
            </a:r>
            <a:r>
              <a:rPr lang="ro-RO" sz="1100" b="1" dirty="0"/>
              <a:t>4.100</a:t>
            </a:r>
            <a:r>
              <a:rPr lang="ro-RO" sz="1100" dirty="0"/>
              <a:t> </a:t>
            </a:r>
            <a:r>
              <a:rPr lang="ro-RO" sz="1100" b="1" dirty="0"/>
              <a:t>absolvenți</a:t>
            </a:r>
            <a:r>
              <a:rPr lang="ro-RO" sz="1100" dirty="0"/>
              <a:t>, și </a:t>
            </a:r>
            <a:r>
              <a:rPr lang="ro-RO" sz="1100" b="1" dirty="0"/>
              <a:t>Harghita</a:t>
            </a:r>
            <a:r>
              <a:rPr lang="ro-RO" sz="1100" dirty="0"/>
              <a:t> și </a:t>
            </a:r>
            <a:r>
              <a:rPr lang="ro-RO" sz="1100" b="1" dirty="0"/>
              <a:t>Covasna</a:t>
            </a:r>
            <a:r>
              <a:rPr lang="ro-RO" sz="1100" dirty="0"/>
              <a:t> cu sub </a:t>
            </a:r>
            <a:r>
              <a:rPr lang="ro-RO" sz="1100" b="1" dirty="0"/>
              <a:t>3.000</a:t>
            </a:r>
            <a:r>
              <a:rPr lang="ro-RO" sz="1100" dirty="0"/>
              <a:t> </a:t>
            </a:r>
            <a:r>
              <a:rPr lang="ro-RO" sz="1100" b="1" dirty="0"/>
              <a:t>absolvenți</a:t>
            </a:r>
            <a:r>
              <a:rPr lang="ro-RO" sz="1100" dirty="0"/>
              <a:t> fiecare.</a:t>
            </a:r>
            <a:endParaRPr lang="en-US" sz="1100" dirty="0"/>
          </a:p>
        </p:txBody>
      </p:sp>
      <p:pic>
        <p:nvPicPr>
          <p:cNvPr id="2" name="Imagine 1">
            <a:extLst>
              <a:ext uri="{FF2B5EF4-FFF2-40B4-BE49-F238E27FC236}">
                <a16:creationId xmlns:a16="http://schemas.microsoft.com/office/drawing/2014/main" id="{EFF55609-6E5E-AD1F-F969-A7256FD6C9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3719" y="1387315"/>
            <a:ext cx="5048122" cy="2587547"/>
          </a:xfrm>
          <a:prstGeom prst="rect">
            <a:avLst/>
          </a:prstGeom>
          <a:ln>
            <a:noFill/>
          </a:ln>
          <a:effectLst>
            <a:outerShdw blurRad="292100" dist="139700" dir="2700000" algn="tl" rotWithShape="0">
              <a:srgbClr val="333333">
                <a:alpha val="65000"/>
              </a:srgbClr>
            </a:outerShdw>
          </a:effectLst>
        </p:spPr>
      </p:pic>
      <p:sp>
        <p:nvSpPr>
          <p:cNvPr id="3" name="Google Shape;8813;p74">
            <a:extLst>
              <a:ext uri="{FF2B5EF4-FFF2-40B4-BE49-F238E27FC236}">
                <a16:creationId xmlns:a16="http://schemas.microsoft.com/office/drawing/2014/main" id="{E3BB3561-B90A-DA30-AC92-DF70A964127A}"/>
              </a:ext>
            </a:extLst>
          </p:cNvPr>
          <p:cNvSpPr/>
          <p:nvPr/>
        </p:nvSpPr>
        <p:spPr>
          <a:xfrm>
            <a:off x="8186569" y="4600579"/>
            <a:ext cx="408971" cy="450212"/>
          </a:xfrm>
          <a:custGeom>
            <a:avLst/>
            <a:gdLst/>
            <a:ahLst/>
            <a:cxnLst/>
            <a:rect l="l" t="t" r="r" b="b"/>
            <a:pathLst>
              <a:path w="12761" h="12653" extrusionOk="0">
                <a:moveTo>
                  <a:pt x="6396" y="866"/>
                </a:moveTo>
                <a:lnTo>
                  <a:pt x="11469" y="3796"/>
                </a:lnTo>
                <a:cubicBezTo>
                  <a:pt x="8759" y="5340"/>
                  <a:pt x="12729" y="3072"/>
                  <a:pt x="6396" y="6695"/>
                </a:cubicBezTo>
                <a:cubicBezTo>
                  <a:pt x="1" y="3072"/>
                  <a:pt x="4097" y="5403"/>
                  <a:pt x="1324" y="3796"/>
                </a:cubicBezTo>
                <a:lnTo>
                  <a:pt x="6396" y="866"/>
                </a:lnTo>
                <a:close/>
                <a:moveTo>
                  <a:pt x="10208" y="5498"/>
                </a:moveTo>
                <a:lnTo>
                  <a:pt x="10208" y="8081"/>
                </a:lnTo>
                <a:cubicBezTo>
                  <a:pt x="10177" y="8207"/>
                  <a:pt x="10051" y="8365"/>
                  <a:pt x="9925" y="8428"/>
                </a:cubicBezTo>
                <a:cubicBezTo>
                  <a:pt x="9312" y="8970"/>
                  <a:pt x="7887" y="9300"/>
                  <a:pt x="6364" y="9300"/>
                </a:cubicBezTo>
                <a:cubicBezTo>
                  <a:pt x="5852" y="9300"/>
                  <a:pt x="5329" y="9263"/>
                  <a:pt x="4821" y="9184"/>
                </a:cubicBezTo>
                <a:cubicBezTo>
                  <a:pt x="4317" y="9121"/>
                  <a:pt x="3718" y="8963"/>
                  <a:pt x="3246" y="8711"/>
                </a:cubicBezTo>
                <a:cubicBezTo>
                  <a:pt x="2994" y="8585"/>
                  <a:pt x="2584" y="8333"/>
                  <a:pt x="2584" y="8050"/>
                </a:cubicBezTo>
                <a:lnTo>
                  <a:pt x="2584" y="5498"/>
                </a:lnTo>
                <a:cubicBezTo>
                  <a:pt x="4412" y="6537"/>
                  <a:pt x="4317" y="6474"/>
                  <a:pt x="6207" y="7545"/>
                </a:cubicBezTo>
                <a:cubicBezTo>
                  <a:pt x="6255" y="7577"/>
                  <a:pt x="6318" y="7593"/>
                  <a:pt x="6385" y="7593"/>
                </a:cubicBezTo>
                <a:cubicBezTo>
                  <a:pt x="6452" y="7593"/>
                  <a:pt x="6522" y="7577"/>
                  <a:pt x="6585" y="7545"/>
                </a:cubicBezTo>
                <a:cubicBezTo>
                  <a:pt x="6617" y="7482"/>
                  <a:pt x="9925" y="5592"/>
                  <a:pt x="10208" y="5498"/>
                </a:cubicBezTo>
                <a:close/>
                <a:moveTo>
                  <a:pt x="6385" y="0"/>
                </a:moveTo>
                <a:cubicBezTo>
                  <a:pt x="6318" y="0"/>
                  <a:pt x="6255" y="16"/>
                  <a:pt x="6207" y="47"/>
                </a:cubicBezTo>
                <a:lnTo>
                  <a:pt x="284" y="3450"/>
                </a:lnTo>
                <a:cubicBezTo>
                  <a:pt x="1" y="3607"/>
                  <a:pt x="1" y="3985"/>
                  <a:pt x="284" y="4143"/>
                </a:cubicBezTo>
                <a:lnTo>
                  <a:pt x="1797" y="4962"/>
                </a:lnTo>
                <a:lnTo>
                  <a:pt x="1797" y="8018"/>
                </a:lnTo>
                <a:cubicBezTo>
                  <a:pt x="1797" y="8711"/>
                  <a:pt x="2458" y="9215"/>
                  <a:pt x="3088" y="9499"/>
                </a:cubicBezTo>
                <a:cubicBezTo>
                  <a:pt x="3994" y="9903"/>
                  <a:pt x="5215" y="10104"/>
                  <a:pt x="6430" y="10104"/>
                </a:cubicBezTo>
                <a:cubicBezTo>
                  <a:pt x="7963" y="10104"/>
                  <a:pt x="9488" y="9785"/>
                  <a:pt x="10366" y="9152"/>
                </a:cubicBezTo>
                <a:cubicBezTo>
                  <a:pt x="10776" y="8869"/>
                  <a:pt x="11091" y="8491"/>
                  <a:pt x="11091" y="8018"/>
                </a:cubicBezTo>
                <a:lnTo>
                  <a:pt x="11091" y="4962"/>
                </a:lnTo>
                <a:lnTo>
                  <a:pt x="11941" y="4490"/>
                </a:lnTo>
                <a:lnTo>
                  <a:pt x="11941" y="12208"/>
                </a:lnTo>
                <a:cubicBezTo>
                  <a:pt x="11941" y="12429"/>
                  <a:pt x="12099" y="12618"/>
                  <a:pt x="12288" y="12649"/>
                </a:cubicBezTo>
                <a:cubicBezTo>
                  <a:pt x="12306" y="12652"/>
                  <a:pt x="12325" y="12653"/>
                  <a:pt x="12343" y="12653"/>
                </a:cubicBezTo>
                <a:cubicBezTo>
                  <a:pt x="12571" y="12653"/>
                  <a:pt x="12760" y="12475"/>
                  <a:pt x="12760" y="12271"/>
                </a:cubicBezTo>
                <a:lnTo>
                  <a:pt x="12760" y="3796"/>
                </a:lnTo>
                <a:cubicBezTo>
                  <a:pt x="12729" y="3639"/>
                  <a:pt x="12666" y="3513"/>
                  <a:pt x="12508" y="3450"/>
                </a:cubicBezTo>
                <a:lnTo>
                  <a:pt x="6585" y="47"/>
                </a:lnTo>
                <a:cubicBezTo>
                  <a:pt x="6522" y="16"/>
                  <a:pt x="6452" y="0"/>
                  <a:pt x="6385"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5327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F5D41C98-9941-1CED-2FBC-8AC52EBA7BF4}"/>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D685AE15-7194-E70E-4742-AAFFFB5C549A}"/>
              </a:ext>
            </a:extLst>
          </p:cNvPr>
          <p:cNvSpPr txBox="1">
            <a:spLocks noGrp="1"/>
          </p:cNvSpPr>
          <p:nvPr/>
        </p:nvSpPr>
        <p:spPr>
          <a:xfrm>
            <a:off x="818231" y="57787"/>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latin typeface="+mj-lt"/>
              </a:rPr>
              <a:t>Situația educa</a:t>
            </a:r>
            <a:r>
              <a:rPr lang="ro-RO" sz="2400" dirty="0" err="1">
                <a:latin typeface="+mj-lt"/>
              </a:rPr>
              <a:t>țională</a:t>
            </a:r>
            <a:r>
              <a:rPr lang="it-IT" sz="2400" dirty="0">
                <a:latin typeface="+mj-lt"/>
              </a:rPr>
              <a:t> în Regiunea Centru</a:t>
            </a:r>
            <a:endParaRPr lang="ro-RO" sz="2400" dirty="0">
              <a:latin typeface="+mj-lt"/>
            </a:endParaRPr>
          </a:p>
        </p:txBody>
      </p:sp>
      <p:sp>
        <p:nvSpPr>
          <p:cNvPr id="15" name="Google Shape;346;p36">
            <a:extLst>
              <a:ext uri="{FF2B5EF4-FFF2-40B4-BE49-F238E27FC236}">
                <a16:creationId xmlns:a16="http://schemas.microsoft.com/office/drawing/2014/main" id="{A989A0A5-3AFE-B718-4BEF-F63879265F3A}"/>
              </a:ext>
            </a:extLst>
          </p:cNvPr>
          <p:cNvSpPr txBox="1">
            <a:spLocks/>
          </p:cNvSpPr>
          <p:nvPr/>
        </p:nvSpPr>
        <p:spPr>
          <a:xfrm>
            <a:off x="818231" y="537255"/>
            <a:ext cx="6788799" cy="486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200" dirty="0"/>
              <a:t>Analiza structurii absolvenților pe niveluri de educație, prezintă modele similare de distribuție educațională, </a:t>
            </a:r>
            <a:r>
              <a:rPr lang="ro-RO" sz="1200" dirty="0" err="1"/>
              <a:t>scalate</a:t>
            </a:r>
            <a:r>
              <a:rPr lang="ro-RO" sz="1200" dirty="0"/>
              <a:t> însă în funcție de dimensiunea demografică și economică locală.</a:t>
            </a:r>
          </a:p>
        </p:txBody>
      </p:sp>
      <p:sp>
        <p:nvSpPr>
          <p:cNvPr id="19" name="CasetăText 18">
            <a:extLst>
              <a:ext uri="{FF2B5EF4-FFF2-40B4-BE49-F238E27FC236}">
                <a16:creationId xmlns:a16="http://schemas.microsoft.com/office/drawing/2014/main" id="{AFEE6EBE-3BD9-0657-0251-7B563A0987B4}"/>
              </a:ext>
            </a:extLst>
          </p:cNvPr>
          <p:cNvSpPr txBox="1"/>
          <p:nvPr/>
        </p:nvSpPr>
        <p:spPr>
          <a:xfrm>
            <a:off x="492355" y="4687354"/>
            <a:ext cx="5231845"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1</a:t>
            </a:r>
            <a:r>
              <a:rPr lang="en-US" sz="900" i="1" kern="100" dirty="0">
                <a:solidFill>
                  <a:schemeClr val="tx1"/>
                </a:solidFill>
                <a:effectLst/>
                <a:latin typeface="Times New Roman" panose="02020603050405020304" pitchFamily="18" charset="0"/>
                <a:ea typeface="Aptos" panose="020B0004020202020204" pitchFamily="34" charset="0"/>
              </a:rPr>
              <a:t>0</a:t>
            </a:r>
            <a:r>
              <a:rPr lang="ro-RO" sz="900" i="1" kern="100" dirty="0">
                <a:solidFill>
                  <a:schemeClr val="tx1"/>
                </a:solidFill>
                <a:effectLst/>
                <a:latin typeface="Times New Roman" panose="02020603050405020304" pitchFamily="18" charset="0"/>
                <a:ea typeface="Aptos" panose="020B0004020202020204" pitchFamily="34" charset="0"/>
              </a:rPr>
              <a:t>. Structura absolvenților pe niveluri de educație în județul Brașov (2010-2022)</a:t>
            </a:r>
          </a:p>
        </p:txBody>
      </p:sp>
      <p:sp>
        <p:nvSpPr>
          <p:cNvPr id="22" name="Google Shape;346;p36">
            <a:extLst>
              <a:ext uri="{FF2B5EF4-FFF2-40B4-BE49-F238E27FC236}">
                <a16:creationId xmlns:a16="http://schemas.microsoft.com/office/drawing/2014/main" id="{F4A5716E-6E17-56EC-0140-0C8BDAC4F1DA}"/>
              </a:ext>
            </a:extLst>
          </p:cNvPr>
          <p:cNvSpPr txBox="1">
            <a:spLocks/>
          </p:cNvSpPr>
          <p:nvPr/>
        </p:nvSpPr>
        <p:spPr>
          <a:xfrm>
            <a:off x="5136597" y="1261007"/>
            <a:ext cx="3336193" cy="34263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200" b="1" dirty="0"/>
              <a:t>Brașovul</a:t>
            </a:r>
            <a:r>
              <a:rPr lang="ro-RO" sz="1200" dirty="0"/>
              <a:t> prezintă o structură educațională complexă și diversificată, </a:t>
            </a:r>
            <a:r>
              <a:rPr lang="ro-RO" sz="1200" b="1" dirty="0"/>
              <a:t>dominată de învățământul universitar</a:t>
            </a:r>
            <a:r>
              <a:rPr lang="ro-RO" sz="1200" dirty="0"/>
              <a:t> în toate formele sale. Învățământul universitar cu diplomă de licență, masterat și învățământul postuniversitar constituie segmentul cel mai important, cu aproximativ </a:t>
            </a:r>
            <a:r>
              <a:rPr lang="ro-RO" sz="1200" b="1" dirty="0"/>
              <a:t>4.800 absolvenți în 2022</a:t>
            </a:r>
            <a:r>
              <a:rPr lang="ro-RO" sz="1200" dirty="0"/>
              <a:t>, reprezentând aproximativ </a:t>
            </a:r>
            <a:r>
              <a:rPr lang="ro-RO" sz="1200" b="1" dirty="0"/>
              <a:t>52% din totalul absolvenților. </a:t>
            </a:r>
            <a:endParaRPr lang="en-US" sz="1200" b="1" dirty="0"/>
          </a:p>
        </p:txBody>
      </p:sp>
      <p:pic>
        <p:nvPicPr>
          <p:cNvPr id="3" name="Picture 13">
            <a:extLst>
              <a:ext uri="{FF2B5EF4-FFF2-40B4-BE49-F238E27FC236}">
                <a16:creationId xmlns:a16="http://schemas.microsoft.com/office/drawing/2014/main" id="{C16F47E7-F422-B1C4-A128-109F845EB3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1642" y="1198962"/>
            <a:ext cx="4234955" cy="2664467"/>
          </a:xfrm>
          <a:prstGeom prst="rect">
            <a:avLst/>
          </a:prstGeom>
          <a:ln>
            <a:noFill/>
          </a:ln>
          <a:effectLst>
            <a:outerShdw blurRad="292100" dist="139700" dir="2700000" algn="tl" rotWithShape="0">
              <a:srgbClr val="333333">
                <a:alpha val="65000"/>
              </a:srgbClr>
            </a:outerShdw>
          </a:effectLst>
        </p:spPr>
      </p:pic>
      <p:pic>
        <p:nvPicPr>
          <p:cNvPr id="4" name="Picture 1" descr="A black background with white text&#10;&#10;AI-generated content may be incorrect.">
            <a:extLst>
              <a:ext uri="{FF2B5EF4-FFF2-40B4-BE49-F238E27FC236}">
                <a16:creationId xmlns:a16="http://schemas.microsoft.com/office/drawing/2014/main" id="{E0E996B8-3883-AE22-9260-ACC3C2D38C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642" y="3863429"/>
            <a:ext cx="4234955" cy="823925"/>
          </a:xfrm>
          <a:prstGeom prst="rect">
            <a:avLst/>
          </a:prstGeom>
          <a:ln>
            <a:noFill/>
          </a:ln>
          <a:effectLst>
            <a:outerShdw blurRad="292100" dist="139700" dir="2700000" algn="tl" rotWithShape="0">
              <a:srgbClr val="333333">
                <a:alpha val="65000"/>
              </a:srgbClr>
            </a:outerShdw>
          </a:effectLst>
        </p:spPr>
      </p:pic>
      <p:sp>
        <p:nvSpPr>
          <p:cNvPr id="2" name="Google Shape;8813;p74">
            <a:extLst>
              <a:ext uri="{FF2B5EF4-FFF2-40B4-BE49-F238E27FC236}">
                <a16:creationId xmlns:a16="http://schemas.microsoft.com/office/drawing/2014/main" id="{8A23B7AD-8722-389E-0998-6A23E9117535}"/>
              </a:ext>
            </a:extLst>
          </p:cNvPr>
          <p:cNvSpPr/>
          <p:nvPr/>
        </p:nvSpPr>
        <p:spPr>
          <a:xfrm>
            <a:off x="8186569" y="4600579"/>
            <a:ext cx="408971" cy="450212"/>
          </a:xfrm>
          <a:custGeom>
            <a:avLst/>
            <a:gdLst/>
            <a:ahLst/>
            <a:cxnLst/>
            <a:rect l="l" t="t" r="r" b="b"/>
            <a:pathLst>
              <a:path w="12761" h="12653" extrusionOk="0">
                <a:moveTo>
                  <a:pt x="6396" y="866"/>
                </a:moveTo>
                <a:lnTo>
                  <a:pt x="11469" y="3796"/>
                </a:lnTo>
                <a:cubicBezTo>
                  <a:pt x="8759" y="5340"/>
                  <a:pt x="12729" y="3072"/>
                  <a:pt x="6396" y="6695"/>
                </a:cubicBezTo>
                <a:cubicBezTo>
                  <a:pt x="1" y="3072"/>
                  <a:pt x="4097" y="5403"/>
                  <a:pt x="1324" y="3796"/>
                </a:cubicBezTo>
                <a:lnTo>
                  <a:pt x="6396" y="866"/>
                </a:lnTo>
                <a:close/>
                <a:moveTo>
                  <a:pt x="10208" y="5498"/>
                </a:moveTo>
                <a:lnTo>
                  <a:pt x="10208" y="8081"/>
                </a:lnTo>
                <a:cubicBezTo>
                  <a:pt x="10177" y="8207"/>
                  <a:pt x="10051" y="8365"/>
                  <a:pt x="9925" y="8428"/>
                </a:cubicBezTo>
                <a:cubicBezTo>
                  <a:pt x="9312" y="8970"/>
                  <a:pt x="7887" y="9300"/>
                  <a:pt x="6364" y="9300"/>
                </a:cubicBezTo>
                <a:cubicBezTo>
                  <a:pt x="5852" y="9300"/>
                  <a:pt x="5329" y="9263"/>
                  <a:pt x="4821" y="9184"/>
                </a:cubicBezTo>
                <a:cubicBezTo>
                  <a:pt x="4317" y="9121"/>
                  <a:pt x="3718" y="8963"/>
                  <a:pt x="3246" y="8711"/>
                </a:cubicBezTo>
                <a:cubicBezTo>
                  <a:pt x="2994" y="8585"/>
                  <a:pt x="2584" y="8333"/>
                  <a:pt x="2584" y="8050"/>
                </a:cubicBezTo>
                <a:lnTo>
                  <a:pt x="2584" y="5498"/>
                </a:lnTo>
                <a:cubicBezTo>
                  <a:pt x="4412" y="6537"/>
                  <a:pt x="4317" y="6474"/>
                  <a:pt x="6207" y="7545"/>
                </a:cubicBezTo>
                <a:cubicBezTo>
                  <a:pt x="6255" y="7577"/>
                  <a:pt x="6318" y="7593"/>
                  <a:pt x="6385" y="7593"/>
                </a:cubicBezTo>
                <a:cubicBezTo>
                  <a:pt x="6452" y="7593"/>
                  <a:pt x="6522" y="7577"/>
                  <a:pt x="6585" y="7545"/>
                </a:cubicBezTo>
                <a:cubicBezTo>
                  <a:pt x="6617" y="7482"/>
                  <a:pt x="9925" y="5592"/>
                  <a:pt x="10208" y="5498"/>
                </a:cubicBezTo>
                <a:close/>
                <a:moveTo>
                  <a:pt x="6385" y="0"/>
                </a:moveTo>
                <a:cubicBezTo>
                  <a:pt x="6318" y="0"/>
                  <a:pt x="6255" y="16"/>
                  <a:pt x="6207" y="47"/>
                </a:cubicBezTo>
                <a:lnTo>
                  <a:pt x="284" y="3450"/>
                </a:lnTo>
                <a:cubicBezTo>
                  <a:pt x="1" y="3607"/>
                  <a:pt x="1" y="3985"/>
                  <a:pt x="284" y="4143"/>
                </a:cubicBezTo>
                <a:lnTo>
                  <a:pt x="1797" y="4962"/>
                </a:lnTo>
                <a:lnTo>
                  <a:pt x="1797" y="8018"/>
                </a:lnTo>
                <a:cubicBezTo>
                  <a:pt x="1797" y="8711"/>
                  <a:pt x="2458" y="9215"/>
                  <a:pt x="3088" y="9499"/>
                </a:cubicBezTo>
                <a:cubicBezTo>
                  <a:pt x="3994" y="9903"/>
                  <a:pt x="5215" y="10104"/>
                  <a:pt x="6430" y="10104"/>
                </a:cubicBezTo>
                <a:cubicBezTo>
                  <a:pt x="7963" y="10104"/>
                  <a:pt x="9488" y="9785"/>
                  <a:pt x="10366" y="9152"/>
                </a:cubicBezTo>
                <a:cubicBezTo>
                  <a:pt x="10776" y="8869"/>
                  <a:pt x="11091" y="8491"/>
                  <a:pt x="11091" y="8018"/>
                </a:cubicBezTo>
                <a:lnTo>
                  <a:pt x="11091" y="4962"/>
                </a:lnTo>
                <a:lnTo>
                  <a:pt x="11941" y="4490"/>
                </a:lnTo>
                <a:lnTo>
                  <a:pt x="11941" y="12208"/>
                </a:lnTo>
                <a:cubicBezTo>
                  <a:pt x="11941" y="12429"/>
                  <a:pt x="12099" y="12618"/>
                  <a:pt x="12288" y="12649"/>
                </a:cubicBezTo>
                <a:cubicBezTo>
                  <a:pt x="12306" y="12652"/>
                  <a:pt x="12325" y="12653"/>
                  <a:pt x="12343" y="12653"/>
                </a:cubicBezTo>
                <a:cubicBezTo>
                  <a:pt x="12571" y="12653"/>
                  <a:pt x="12760" y="12475"/>
                  <a:pt x="12760" y="12271"/>
                </a:cubicBezTo>
                <a:lnTo>
                  <a:pt x="12760" y="3796"/>
                </a:lnTo>
                <a:cubicBezTo>
                  <a:pt x="12729" y="3639"/>
                  <a:pt x="12666" y="3513"/>
                  <a:pt x="12508" y="3450"/>
                </a:cubicBezTo>
                <a:lnTo>
                  <a:pt x="6585" y="47"/>
                </a:lnTo>
                <a:cubicBezTo>
                  <a:pt x="6522" y="16"/>
                  <a:pt x="6452" y="0"/>
                  <a:pt x="6385"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06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F6A71C01-9B1B-27EE-129B-B6AD01A0D686}"/>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2185147C-955E-F5E8-1563-131BA4B3C826}"/>
              </a:ext>
            </a:extLst>
          </p:cNvPr>
          <p:cNvSpPr txBox="1">
            <a:spLocks noGrp="1"/>
          </p:cNvSpPr>
          <p:nvPr/>
        </p:nvSpPr>
        <p:spPr>
          <a:xfrm>
            <a:off x="604222" y="123811"/>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latin typeface="+mj-lt"/>
              </a:rPr>
              <a:t>Situația educa</a:t>
            </a:r>
            <a:r>
              <a:rPr lang="ro-RO" sz="2400" dirty="0" err="1">
                <a:latin typeface="+mj-lt"/>
              </a:rPr>
              <a:t>țională</a:t>
            </a:r>
            <a:r>
              <a:rPr lang="it-IT" sz="2400" dirty="0">
                <a:latin typeface="+mj-lt"/>
              </a:rPr>
              <a:t> în Regiunea Centru</a:t>
            </a:r>
            <a:endParaRPr lang="ro-RO" sz="2400" dirty="0">
              <a:latin typeface="+mj-lt"/>
            </a:endParaRPr>
          </a:p>
        </p:txBody>
      </p:sp>
      <p:sp>
        <p:nvSpPr>
          <p:cNvPr id="19" name="CasetăText 18">
            <a:extLst>
              <a:ext uri="{FF2B5EF4-FFF2-40B4-BE49-F238E27FC236}">
                <a16:creationId xmlns:a16="http://schemas.microsoft.com/office/drawing/2014/main" id="{E9D81967-5F90-2C68-68C4-A6B64A1251FB}"/>
              </a:ext>
            </a:extLst>
          </p:cNvPr>
          <p:cNvSpPr txBox="1"/>
          <p:nvPr/>
        </p:nvSpPr>
        <p:spPr>
          <a:xfrm>
            <a:off x="604222" y="4285167"/>
            <a:ext cx="5231845"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a:t>
            </a:r>
            <a:r>
              <a:rPr lang="en-US" sz="900" i="1" kern="100" dirty="0">
                <a:solidFill>
                  <a:schemeClr val="tx1"/>
                </a:solidFill>
                <a:effectLst/>
                <a:latin typeface="Times New Roman" panose="02020603050405020304" pitchFamily="18" charset="0"/>
                <a:ea typeface="Aptos" panose="020B0004020202020204" pitchFamily="34" charset="0"/>
              </a:rPr>
              <a:t>11.</a:t>
            </a:r>
            <a:r>
              <a:rPr lang="ro-RO" sz="900" i="1" kern="100" dirty="0">
                <a:solidFill>
                  <a:schemeClr val="tx1"/>
                </a:solidFill>
                <a:effectLst/>
                <a:latin typeface="Times New Roman" panose="02020603050405020304" pitchFamily="18" charset="0"/>
                <a:ea typeface="Aptos" panose="020B0004020202020204" pitchFamily="34" charset="0"/>
              </a:rPr>
              <a:t> Structura absolvenților pe niveluri de educație în județul Covasna (2010-2022)</a:t>
            </a:r>
          </a:p>
        </p:txBody>
      </p:sp>
      <p:sp>
        <p:nvSpPr>
          <p:cNvPr id="22" name="Google Shape;346;p36">
            <a:extLst>
              <a:ext uri="{FF2B5EF4-FFF2-40B4-BE49-F238E27FC236}">
                <a16:creationId xmlns:a16="http://schemas.microsoft.com/office/drawing/2014/main" id="{8C5D5FAB-A75D-3923-FEAC-209D669013C9}"/>
              </a:ext>
            </a:extLst>
          </p:cNvPr>
          <p:cNvSpPr txBox="1">
            <a:spLocks/>
          </p:cNvSpPr>
          <p:nvPr/>
        </p:nvSpPr>
        <p:spPr>
          <a:xfrm>
            <a:off x="5264983" y="1134024"/>
            <a:ext cx="3336193" cy="34263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200" dirty="0"/>
              <a:t>Structura educațională din </a:t>
            </a:r>
            <a:r>
              <a:rPr lang="ro-RO" sz="1200" b="1" dirty="0"/>
              <a:t>Covasna</a:t>
            </a:r>
            <a:r>
              <a:rPr lang="ro-RO" sz="1200" dirty="0"/>
              <a:t> prezintă proporții similare, dar la o scară mult redusă, cu </a:t>
            </a:r>
            <a:r>
              <a:rPr lang="ro-RO" sz="1200" b="1" dirty="0"/>
              <a:t>învățământul liceal reprezentând segmentul dominant </a:t>
            </a:r>
            <a:r>
              <a:rPr lang="ro-RO" sz="1200" dirty="0"/>
              <a:t>cu aproximativ </a:t>
            </a:r>
            <a:r>
              <a:rPr lang="ro-RO" sz="1200" b="1" dirty="0"/>
              <a:t>689 absolvenți în 2022</a:t>
            </a:r>
            <a:r>
              <a:rPr lang="ro-RO" sz="1200" dirty="0"/>
              <a:t>, urmat de învățământul profesional și tehnic cu 462 absolvenți. </a:t>
            </a:r>
          </a:p>
        </p:txBody>
      </p:sp>
      <p:pic>
        <p:nvPicPr>
          <p:cNvPr id="2" name="Picture 14">
            <a:extLst>
              <a:ext uri="{FF2B5EF4-FFF2-40B4-BE49-F238E27FC236}">
                <a16:creationId xmlns:a16="http://schemas.microsoft.com/office/drawing/2014/main" id="{E48C7A2A-59D3-81C1-5A65-C507476AF8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3040" y="720731"/>
            <a:ext cx="4301943" cy="2697528"/>
          </a:xfrm>
          <a:prstGeom prst="rect">
            <a:avLst/>
          </a:prstGeom>
          <a:ln>
            <a:noFill/>
          </a:ln>
          <a:effectLst>
            <a:outerShdw blurRad="292100" dist="139700" dir="2700000" algn="tl" rotWithShape="0">
              <a:srgbClr val="333333">
                <a:alpha val="65000"/>
              </a:srgbClr>
            </a:outerShdw>
          </a:effectLst>
        </p:spPr>
      </p:pic>
      <p:pic>
        <p:nvPicPr>
          <p:cNvPr id="5" name="Picture 15">
            <a:extLst>
              <a:ext uri="{FF2B5EF4-FFF2-40B4-BE49-F238E27FC236}">
                <a16:creationId xmlns:a16="http://schemas.microsoft.com/office/drawing/2014/main" id="{7D15D2C2-10FE-A4F5-07E9-72970B2E149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3040" y="3412406"/>
            <a:ext cx="4301943" cy="837008"/>
          </a:xfrm>
          <a:prstGeom prst="rect">
            <a:avLst/>
          </a:prstGeom>
          <a:ln>
            <a:noFill/>
          </a:ln>
          <a:effectLst>
            <a:outerShdw blurRad="292100" dist="139700" dir="2700000" algn="tl" rotWithShape="0">
              <a:srgbClr val="333333">
                <a:alpha val="65000"/>
              </a:srgbClr>
            </a:outerShdw>
          </a:effectLst>
        </p:spPr>
      </p:pic>
      <p:sp>
        <p:nvSpPr>
          <p:cNvPr id="3" name="Google Shape;8813;p74">
            <a:extLst>
              <a:ext uri="{FF2B5EF4-FFF2-40B4-BE49-F238E27FC236}">
                <a16:creationId xmlns:a16="http://schemas.microsoft.com/office/drawing/2014/main" id="{9C4131F6-19A8-397C-930B-1754DA6846E8}"/>
              </a:ext>
            </a:extLst>
          </p:cNvPr>
          <p:cNvSpPr/>
          <p:nvPr/>
        </p:nvSpPr>
        <p:spPr>
          <a:xfrm>
            <a:off x="8186569" y="4600579"/>
            <a:ext cx="408971" cy="450212"/>
          </a:xfrm>
          <a:custGeom>
            <a:avLst/>
            <a:gdLst/>
            <a:ahLst/>
            <a:cxnLst/>
            <a:rect l="l" t="t" r="r" b="b"/>
            <a:pathLst>
              <a:path w="12761" h="12653" extrusionOk="0">
                <a:moveTo>
                  <a:pt x="6396" y="866"/>
                </a:moveTo>
                <a:lnTo>
                  <a:pt x="11469" y="3796"/>
                </a:lnTo>
                <a:cubicBezTo>
                  <a:pt x="8759" y="5340"/>
                  <a:pt x="12729" y="3072"/>
                  <a:pt x="6396" y="6695"/>
                </a:cubicBezTo>
                <a:cubicBezTo>
                  <a:pt x="1" y="3072"/>
                  <a:pt x="4097" y="5403"/>
                  <a:pt x="1324" y="3796"/>
                </a:cubicBezTo>
                <a:lnTo>
                  <a:pt x="6396" y="866"/>
                </a:lnTo>
                <a:close/>
                <a:moveTo>
                  <a:pt x="10208" y="5498"/>
                </a:moveTo>
                <a:lnTo>
                  <a:pt x="10208" y="8081"/>
                </a:lnTo>
                <a:cubicBezTo>
                  <a:pt x="10177" y="8207"/>
                  <a:pt x="10051" y="8365"/>
                  <a:pt x="9925" y="8428"/>
                </a:cubicBezTo>
                <a:cubicBezTo>
                  <a:pt x="9312" y="8970"/>
                  <a:pt x="7887" y="9300"/>
                  <a:pt x="6364" y="9300"/>
                </a:cubicBezTo>
                <a:cubicBezTo>
                  <a:pt x="5852" y="9300"/>
                  <a:pt x="5329" y="9263"/>
                  <a:pt x="4821" y="9184"/>
                </a:cubicBezTo>
                <a:cubicBezTo>
                  <a:pt x="4317" y="9121"/>
                  <a:pt x="3718" y="8963"/>
                  <a:pt x="3246" y="8711"/>
                </a:cubicBezTo>
                <a:cubicBezTo>
                  <a:pt x="2994" y="8585"/>
                  <a:pt x="2584" y="8333"/>
                  <a:pt x="2584" y="8050"/>
                </a:cubicBezTo>
                <a:lnTo>
                  <a:pt x="2584" y="5498"/>
                </a:lnTo>
                <a:cubicBezTo>
                  <a:pt x="4412" y="6537"/>
                  <a:pt x="4317" y="6474"/>
                  <a:pt x="6207" y="7545"/>
                </a:cubicBezTo>
                <a:cubicBezTo>
                  <a:pt x="6255" y="7577"/>
                  <a:pt x="6318" y="7593"/>
                  <a:pt x="6385" y="7593"/>
                </a:cubicBezTo>
                <a:cubicBezTo>
                  <a:pt x="6452" y="7593"/>
                  <a:pt x="6522" y="7577"/>
                  <a:pt x="6585" y="7545"/>
                </a:cubicBezTo>
                <a:cubicBezTo>
                  <a:pt x="6617" y="7482"/>
                  <a:pt x="9925" y="5592"/>
                  <a:pt x="10208" y="5498"/>
                </a:cubicBezTo>
                <a:close/>
                <a:moveTo>
                  <a:pt x="6385" y="0"/>
                </a:moveTo>
                <a:cubicBezTo>
                  <a:pt x="6318" y="0"/>
                  <a:pt x="6255" y="16"/>
                  <a:pt x="6207" y="47"/>
                </a:cubicBezTo>
                <a:lnTo>
                  <a:pt x="284" y="3450"/>
                </a:lnTo>
                <a:cubicBezTo>
                  <a:pt x="1" y="3607"/>
                  <a:pt x="1" y="3985"/>
                  <a:pt x="284" y="4143"/>
                </a:cubicBezTo>
                <a:lnTo>
                  <a:pt x="1797" y="4962"/>
                </a:lnTo>
                <a:lnTo>
                  <a:pt x="1797" y="8018"/>
                </a:lnTo>
                <a:cubicBezTo>
                  <a:pt x="1797" y="8711"/>
                  <a:pt x="2458" y="9215"/>
                  <a:pt x="3088" y="9499"/>
                </a:cubicBezTo>
                <a:cubicBezTo>
                  <a:pt x="3994" y="9903"/>
                  <a:pt x="5215" y="10104"/>
                  <a:pt x="6430" y="10104"/>
                </a:cubicBezTo>
                <a:cubicBezTo>
                  <a:pt x="7963" y="10104"/>
                  <a:pt x="9488" y="9785"/>
                  <a:pt x="10366" y="9152"/>
                </a:cubicBezTo>
                <a:cubicBezTo>
                  <a:pt x="10776" y="8869"/>
                  <a:pt x="11091" y="8491"/>
                  <a:pt x="11091" y="8018"/>
                </a:cubicBezTo>
                <a:lnTo>
                  <a:pt x="11091" y="4962"/>
                </a:lnTo>
                <a:lnTo>
                  <a:pt x="11941" y="4490"/>
                </a:lnTo>
                <a:lnTo>
                  <a:pt x="11941" y="12208"/>
                </a:lnTo>
                <a:cubicBezTo>
                  <a:pt x="11941" y="12429"/>
                  <a:pt x="12099" y="12618"/>
                  <a:pt x="12288" y="12649"/>
                </a:cubicBezTo>
                <a:cubicBezTo>
                  <a:pt x="12306" y="12652"/>
                  <a:pt x="12325" y="12653"/>
                  <a:pt x="12343" y="12653"/>
                </a:cubicBezTo>
                <a:cubicBezTo>
                  <a:pt x="12571" y="12653"/>
                  <a:pt x="12760" y="12475"/>
                  <a:pt x="12760" y="12271"/>
                </a:cubicBezTo>
                <a:lnTo>
                  <a:pt x="12760" y="3796"/>
                </a:lnTo>
                <a:cubicBezTo>
                  <a:pt x="12729" y="3639"/>
                  <a:pt x="12666" y="3513"/>
                  <a:pt x="12508" y="3450"/>
                </a:cubicBezTo>
                <a:lnTo>
                  <a:pt x="6585" y="47"/>
                </a:lnTo>
                <a:cubicBezTo>
                  <a:pt x="6522" y="16"/>
                  <a:pt x="6452" y="0"/>
                  <a:pt x="6385"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9433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93C07D32-BBD9-2A37-5448-83F6C15F3AD6}"/>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EB56AD61-6D83-8C64-B21C-B5883E879340}"/>
              </a:ext>
            </a:extLst>
          </p:cNvPr>
          <p:cNvSpPr txBox="1">
            <a:spLocks noGrp="1"/>
          </p:cNvSpPr>
          <p:nvPr/>
        </p:nvSpPr>
        <p:spPr>
          <a:xfrm>
            <a:off x="642580" y="112767"/>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latin typeface="+mj-lt"/>
              </a:rPr>
              <a:t>Situația educa</a:t>
            </a:r>
            <a:r>
              <a:rPr lang="ro-RO" sz="2400" dirty="0" err="1">
                <a:latin typeface="+mj-lt"/>
              </a:rPr>
              <a:t>țională</a:t>
            </a:r>
            <a:r>
              <a:rPr lang="it-IT" sz="2400" dirty="0">
                <a:latin typeface="+mj-lt"/>
              </a:rPr>
              <a:t> în Regiunea Centru</a:t>
            </a:r>
            <a:endParaRPr lang="ro-RO" sz="2400" dirty="0">
              <a:latin typeface="+mj-lt"/>
            </a:endParaRPr>
          </a:p>
        </p:txBody>
      </p:sp>
      <p:sp>
        <p:nvSpPr>
          <p:cNvPr id="19" name="CasetăText 18">
            <a:extLst>
              <a:ext uri="{FF2B5EF4-FFF2-40B4-BE49-F238E27FC236}">
                <a16:creationId xmlns:a16="http://schemas.microsoft.com/office/drawing/2014/main" id="{1E6CC520-F6BF-95EB-79A5-181217C7E8A6}"/>
              </a:ext>
            </a:extLst>
          </p:cNvPr>
          <p:cNvSpPr txBox="1"/>
          <p:nvPr/>
        </p:nvSpPr>
        <p:spPr>
          <a:xfrm>
            <a:off x="3561218" y="3846892"/>
            <a:ext cx="5231845" cy="275204"/>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12. Numărul total de absolvenți în anul 2022 pentru Regiunea Centru</a:t>
            </a:r>
            <a:endParaRPr lang="ro-RO" sz="900" i="1" kern="100" dirty="0">
              <a:solidFill>
                <a:schemeClr val="tx1"/>
              </a:solidFill>
              <a:effectLst/>
              <a:latin typeface="Times New Roman" panose="02020603050405020304" pitchFamily="18" charset="0"/>
              <a:ea typeface="Aptos" panose="020B0004020202020204" pitchFamily="34" charset="0"/>
            </a:endParaRPr>
          </a:p>
        </p:txBody>
      </p:sp>
      <p:pic>
        <p:nvPicPr>
          <p:cNvPr id="3" name="Picture 17">
            <a:extLst>
              <a:ext uri="{FF2B5EF4-FFF2-40B4-BE49-F238E27FC236}">
                <a16:creationId xmlns:a16="http://schemas.microsoft.com/office/drawing/2014/main" id="{E7896E4C-8027-996E-657F-351CCB46C1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55205" y="1021404"/>
            <a:ext cx="4674628" cy="2826555"/>
          </a:xfrm>
          <a:prstGeom prst="rect">
            <a:avLst/>
          </a:prstGeom>
          <a:ln>
            <a:noFill/>
          </a:ln>
          <a:effectLst>
            <a:outerShdw blurRad="292100" dist="139700" dir="2700000" algn="tl" rotWithShape="0">
              <a:srgbClr val="333333">
                <a:alpha val="65000"/>
              </a:srgbClr>
            </a:outerShdw>
          </a:effectLst>
        </p:spPr>
      </p:pic>
      <p:sp>
        <p:nvSpPr>
          <p:cNvPr id="6" name="Google Shape;346;p36">
            <a:extLst>
              <a:ext uri="{FF2B5EF4-FFF2-40B4-BE49-F238E27FC236}">
                <a16:creationId xmlns:a16="http://schemas.microsoft.com/office/drawing/2014/main" id="{20658C4E-77E2-F837-6D54-016D5562892E}"/>
              </a:ext>
            </a:extLst>
          </p:cNvPr>
          <p:cNvSpPr txBox="1">
            <a:spLocks/>
          </p:cNvSpPr>
          <p:nvPr/>
        </p:nvSpPr>
        <p:spPr>
          <a:xfrm>
            <a:off x="607304" y="949229"/>
            <a:ext cx="3384671" cy="29698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200" dirty="0"/>
              <a:t>Distribuția spațială a absolvenților confirmă concentrarea producției educaționale în județele cu economii mai dezvoltate și cu o infrastructură universitară mai solidă, sugerând </a:t>
            </a:r>
            <a:r>
              <a:rPr lang="ro-RO" sz="1200" b="1" dirty="0"/>
              <a:t>existența unei corelații puternice între dezvoltarea educațională și cea economică</a:t>
            </a:r>
            <a:r>
              <a:rPr lang="ro-RO" sz="1200" dirty="0"/>
              <a:t>. </a:t>
            </a:r>
            <a:r>
              <a:rPr lang="ro-RO" sz="1200" b="1" dirty="0"/>
              <a:t>Brașov</a:t>
            </a:r>
            <a:r>
              <a:rPr lang="ro-RO" sz="1200" dirty="0"/>
              <a:t>, liderul regional cu </a:t>
            </a:r>
            <a:r>
              <a:rPr lang="ro-RO" sz="1200" b="1" dirty="0"/>
              <a:t>9.108 absolvenți</a:t>
            </a:r>
            <a:r>
              <a:rPr lang="ro-RO" sz="1200" dirty="0"/>
              <a:t>, prezintă concomitent cel mai ridicat </a:t>
            </a:r>
            <a:r>
              <a:rPr lang="ro-RO" sz="1200" b="1" dirty="0"/>
              <a:t>PIB pe locuitor (83.664 lei), </a:t>
            </a:r>
            <a:r>
              <a:rPr lang="ro-RO" sz="1200" dirty="0"/>
              <a:t>una dintre cele mai scăzute </a:t>
            </a:r>
            <a:r>
              <a:rPr lang="ro-RO" sz="1200" b="1" dirty="0"/>
              <a:t>rate ale șomajului (2.2%)</a:t>
            </a:r>
            <a:r>
              <a:rPr lang="ro-RO" sz="1200" dirty="0"/>
              <a:t> și un </a:t>
            </a:r>
            <a:r>
              <a:rPr lang="ro-RO" sz="1200" b="1" dirty="0"/>
              <a:t>nivel salarial superior mediei regionale (4.404 lei). </a:t>
            </a:r>
            <a:endParaRPr lang="en-US" sz="1200" b="1" dirty="0"/>
          </a:p>
          <a:p>
            <a:pPr marL="171450" indent="-171450" algn="just">
              <a:buClr>
                <a:schemeClr val="tx1"/>
              </a:buClr>
              <a:buSzPts val="1100"/>
              <a:buFont typeface="Arial" panose="020B0604020202020204" pitchFamily="34" charset="0"/>
              <a:buChar char="•"/>
            </a:pPr>
            <a:endParaRPr lang="ro-RO" sz="1200" dirty="0"/>
          </a:p>
        </p:txBody>
      </p:sp>
      <p:sp>
        <p:nvSpPr>
          <p:cNvPr id="2" name="Google Shape;8813;p74">
            <a:extLst>
              <a:ext uri="{FF2B5EF4-FFF2-40B4-BE49-F238E27FC236}">
                <a16:creationId xmlns:a16="http://schemas.microsoft.com/office/drawing/2014/main" id="{771495F8-1930-7032-F730-15DF2AD5F21C}"/>
              </a:ext>
            </a:extLst>
          </p:cNvPr>
          <p:cNvSpPr/>
          <p:nvPr/>
        </p:nvSpPr>
        <p:spPr>
          <a:xfrm>
            <a:off x="8186569" y="4600579"/>
            <a:ext cx="408971" cy="450212"/>
          </a:xfrm>
          <a:custGeom>
            <a:avLst/>
            <a:gdLst/>
            <a:ahLst/>
            <a:cxnLst/>
            <a:rect l="l" t="t" r="r" b="b"/>
            <a:pathLst>
              <a:path w="12761" h="12653" extrusionOk="0">
                <a:moveTo>
                  <a:pt x="6396" y="866"/>
                </a:moveTo>
                <a:lnTo>
                  <a:pt x="11469" y="3796"/>
                </a:lnTo>
                <a:cubicBezTo>
                  <a:pt x="8759" y="5340"/>
                  <a:pt x="12729" y="3072"/>
                  <a:pt x="6396" y="6695"/>
                </a:cubicBezTo>
                <a:cubicBezTo>
                  <a:pt x="1" y="3072"/>
                  <a:pt x="4097" y="5403"/>
                  <a:pt x="1324" y="3796"/>
                </a:cubicBezTo>
                <a:lnTo>
                  <a:pt x="6396" y="866"/>
                </a:lnTo>
                <a:close/>
                <a:moveTo>
                  <a:pt x="10208" y="5498"/>
                </a:moveTo>
                <a:lnTo>
                  <a:pt x="10208" y="8081"/>
                </a:lnTo>
                <a:cubicBezTo>
                  <a:pt x="10177" y="8207"/>
                  <a:pt x="10051" y="8365"/>
                  <a:pt x="9925" y="8428"/>
                </a:cubicBezTo>
                <a:cubicBezTo>
                  <a:pt x="9312" y="8970"/>
                  <a:pt x="7887" y="9300"/>
                  <a:pt x="6364" y="9300"/>
                </a:cubicBezTo>
                <a:cubicBezTo>
                  <a:pt x="5852" y="9300"/>
                  <a:pt x="5329" y="9263"/>
                  <a:pt x="4821" y="9184"/>
                </a:cubicBezTo>
                <a:cubicBezTo>
                  <a:pt x="4317" y="9121"/>
                  <a:pt x="3718" y="8963"/>
                  <a:pt x="3246" y="8711"/>
                </a:cubicBezTo>
                <a:cubicBezTo>
                  <a:pt x="2994" y="8585"/>
                  <a:pt x="2584" y="8333"/>
                  <a:pt x="2584" y="8050"/>
                </a:cubicBezTo>
                <a:lnTo>
                  <a:pt x="2584" y="5498"/>
                </a:lnTo>
                <a:cubicBezTo>
                  <a:pt x="4412" y="6537"/>
                  <a:pt x="4317" y="6474"/>
                  <a:pt x="6207" y="7545"/>
                </a:cubicBezTo>
                <a:cubicBezTo>
                  <a:pt x="6255" y="7577"/>
                  <a:pt x="6318" y="7593"/>
                  <a:pt x="6385" y="7593"/>
                </a:cubicBezTo>
                <a:cubicBezTo>
                  <a:pt x="6452" y="7593"/>
                  <a:pt x="6522" y="7577"/>
                  <a:pt x="6585" y="7545"/>
                </a:cubicBezTo>
                <a:cubicBezTo>
                  <a:pt x="6617" y="7482"/>
                  <a:pt x="9925" y="5592"/>
                  <a:pt x="10208" y="5498"/>
                </a:cubicBezTo>
                <a:close/>
                <a:moveTo>
                  <a:pt x="6385" y="0"/>
                </a:moveTo>
                <a:cubicBezTo>
                  <a:pt x="6318" y="0"/>
                  <a:pt x="6255" y="16"/>
                  <a:pt x="6207" y="47"/>
                </a:cubicBezTo>
                <a:lnTo>
                  <a:pt x="284" y="3450"/>
                </a:lnTo>
                <a:cubicBezTo>
                  <a:pt x="1" y="3607"/>
                  <a:pt x="1" y="3985"/>
                  <a:pt x="284" y="4143"/>
                </a:cubicBezTo>
                <a:lnTo>
                  <a:pt x="1797" y="4962"/>
                </a:lnTo>
                <a:lnTo>
                  <a:pt x="1797" y="8018"/>
                </a:lnTo>
                <a:cubicBezTo>
                  <a:pt x="1797" y="8711"/>
                  <a:pt x="2458" y="9215"/>
                  <a:pt x="3088" y="9499"/>
                </a:cubicBezTo>
                <a:cubicBezTo>
                  <a:pt x="3994" y="9903"/>
                  <a:pt x="5215" y="10104"/>
                  <a:pt x="6430" y="10104"/>
                </a:cubicBezTo>
                <a:cubicBezTo>
                  <a:pt x="7963" y="10104"/>
                  <a:pt x="9488" y="9785"/>
                  <a:pt x="10366" y="9152"/>
                </a:cubicBezTo>
                <a:cubicBezTo>
                  <a:pt x="10776" y="8869"/>
                  <a:pt x="11091" y="8491"/>
                  <a:pt x="11091" y="8018"/>
                </a:cubicBezTo>
                <a:lnTo>
                  <a:pt x="11091" y="4962"/>
                </a:lnTo>
                <a:lnTo>
                  <a:pt x="11941" y="4490"/>
                </a:lnTo>
                <a:lnTo>
                  <a:pt x="11941" y="12208"/>
                </a:lnTo>
                <a:cubicBezTo>
                  <a:pt x="11941" y="12429"/>
                  <a:pt x="12099" y="12618"/>
                  <a:pt x="12288" y="12649"/>
                </a:cubicBezTo>
                <a:cubicBezTo>
                  <a:pt x="12306" y="12652"/>
                  <a:pt x="12325" y="12653"/>
                  <a:pt x="12343" y="12653"/>
                </a:cubicBezTo>
                <a:cubicBezTo>
                  <a:pt x="12571" y="12653"/>
                  <a:pt x="12760" y="12475"/>
                  <a:pt x="12760" y="12271"/>
                </a:cubicBezTo>
                <a:lnTo>
                  <a:pt x="12760" y="3796"/>
                </a:lnTo>
                <a:cubicBezTo>
                  <a:pt x="12729" y="3639"/>
                  <a:pt x="12666" y="3513"/>
                  <a:pt x="12508" y="3450"/>
                </a:cubicBezTo>
                <a:lnTo>
                  <a:pt x="6585" y="47"/>
                </a:lnTo>
                <a:cubicBezTo>
                  <a:pt x="6522" y="16"/>
                  <a:pt x="6452" y="0"/>
                  <a:pt x="6385"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382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txBox="1">
            <a:spLocks noGrp="1"/>
          </p:cNvSpPr>
          <p:nvPr>
            <p:ph type="title"/>
          </p:nvPr>
        </p:nvSpPr>
        <p:spPr>
          <a:xfrm>
            <a:off x="762034" y="620838"/>
            <a:ext cx="5483121" cy="634500"/>
          </a:xfrm>
          <a:prstGeom prst="rect">
            <a:avLst/>
          </a:prstGeom>
        </p:spPr>
        <p:txBody>
          <a:bodyPr spcFirstLastPara="1" wrap="square" lIns="91425" tIns="91425" rIns="91425" bIns="91425" anchor="t" anchorCtr="0">
            <a:noAutofit/>
          </a:bodyPr>
          <a:lstStyle/>
          <a:p>
            <a:pPr lvl="0">
              <a:buClr>
                <a:schemeClr val="lt1"/>
              </a:buClr>
              <a:buSzPts val="1100"/>
            </a:pPr>
            <a:r>
              <a:rPr lang="ro-RO" dirty="0">
                <a:latin typeface="+mj-lt"/>
              </a:rPr>
              <a:t>Importanța temei &amp; motivație</a:t>
            </a:r>
            <a:endParaRPr dirty="0">
              <a:latin typeface="+mj-lt"/>
            </a:endParaRPr>
          </a:p>
        </p:txBody>
      </p:sp>
      <p:sp>
        <p:nvSpPr>
          <p:cNvPr id="304" name="Google Shape;304;p33"/>
          <p:cNvSpPr txBox="1">
            <a:spLocks noGrp="1"/>
          </p:cNvSpPr>
          <p:nvPr>
            <p:ph type="body" idx="1"/>
          </p:nvPr>
        </p:nvSpPr>
        <p:spPr>
          <a:xfrm>
            <a:off x="762034" y="1305176"/>
            <a:ext cx="5035649" cy="1608743"/>
          </a:xfrm>
          <a:prstGeom prst="rect">
            <a:avLst/>
          </a:prstGeom>
        </p:spPr>
        <p:txBody>
          <a:bodyPr spcFirstLastPara="1" wrap="square" lIns="91425" tIns="91425" rIns="91425" bIns="91425" anchor="t" anchorCtr="0">
            <a:noAutofit/>
          </a:bodyPr>
          <a:lstStyle/>
          <a:p>
            <a:pPr marL="171450" indent="-171450">
              <a:buClr>
                <a:schemeClr val="tx1"/>
              </a:buClr>
              <a:buSzPts val="1100"/>
            </a:pPr>
            <a:r>
              <a:rPr lang="it-IT" dirty="0"/>
              <a:t>Piața muncii indic</a:t>
            </a:r>
            <a:r>
              <a:rPr lang="ro-RO" dirty="0"/>
              <a:t>ă nivelul </a:t>
            </a:r>
            <a:r>
              <a:rPr lang="it-IT" dirty="0"/>
              <a:t>sănătății economice regionale</a:t>
            </a:r>
            <a:endParaRPr lang="ro-RO" dirty="0"/>
          </a:p>
          <a:p>
            <a:pPr marL="171450" indent="-171450">
              <a:buClr>
                <a:schemeClr val="tx1"/>
              </a:buClr>
              <a:buSzPts val="1100"/>
            </a:pPr>
            <a:r>
              <a:rPr lang="ro-RO" dirty="0"/>
              <a:t>Regiunea Centru concentrează </a:t>
            </a:r>
            <a:r>
              <a:rPr lang="ro-RO" b="1" dirty="0"/>
              <a:t>≈ 1/6</a:t>
            </a:r>
            <a:r>
              <a:rPr lang="ro-RO" dirty="0"/>
              <a:t> din populația țării și prezintă </a:t>
            </a:r>
            <a:r>
              <a:rPr lang="ro-RO" b="1" dirty="0"/>
              <a:t>profiluri economice foarte diferite</a:t>
            </a:r>
            <a:r>
              <a:rPr lang="ro-RO" dirty="0"/>
              <a:t> (Brașov ↔ Harghita)</a:t>
            </a:r>
          </a:p>
          <a:p>
            <a:pPr marL="171450" indent="-171450">
              <a:buClr>
                <a:schemeClr val="tx1"/>
              </a:buClr>
              <a:buSzPts val="1100"/>
            </a:pPr>
            <a:r>
              <a:rPr lang="ro-RO" dirty="0"/>
              <a:t>Intervalul 2010‑2023 surprinde:</a:t>
            </a:r>
          </a:p>
          <a:p>
            <a:pPr marL="628650" lvl="1" indent="-171450">
              <a:buClr>
                <a:schemeClr val="tx1"/>
              </a:buClr>
              <a:buSzPts val="1100"/>
            </a:pPr>
            <a:r>
              <a:rPr lang="ro-RO" sz="1100" dirty="0"/>
              <a:t>revenirea post‑criză financiară</a:t>
            </a:r>
          </a:p>
          <a:p>
            <a:pPr marL="628650" lvl="1" indent="-171450">
              <a:buClr>
                <a:schemeClr val="tx1"/>
              </a:buClr>
              <a:buSzPts val="1100"/>
            </a:pPr>
            <a:r>
              <a:rPr lang="ro-RO" sz="1100" dirty="0"/>
              <a:t>expansiunea bazată pe investiții &amp; integrare UE</a:t>
            </a:r>
          </a:p>
          <a:p>
            <a:pPr marL="628650" lvl="1" indent="-171450">
              <a:buClr>
                <a:schemeClr val="tx1"/>
              </a:buClr>
              <a:buSzPts val="1100"/>
            </a:pPr>
            <a:r>
              <a:rPr lang="ro-RO" sz="1100" dirty="0"/>
              <a:t>șocul pandemiei COVID‑19</a:t>
            </a:r>
          </a:p>
        </p:txBody>
      </p:sp>
      <p:sp>
        <p:nvSpPr>
          <p:cNvPr id="4" name="Google Shape;303;p33">
            <a:extLst>
              <a:ext uri="{FF2B5EF4-FFF2-40B4-BE49-F238E27FC236}">
                <a16:creationId xmlns:a16="http://schemas.microsoft.com/office/drawing/2014/main" id="{B598C6B0-46A4-B6D0-1304-3F8C454733FA}"/>
              </a:ext>
            </a:extLst>
          </p:cNvPr>
          <p:cNvSpPr txBox="1">
            <a:spLocks/>
          </p:cNvSpPr>
          <p:nvPr/>
        </p:nvSpPr>
        <p:spPr>
          <a:xfrm>
            <a:off x="762034" y="3140593"/>
            <a:ext cx="3581364"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pPr>
              <a:buClr>
                <a:schemeClr val="lt1"/>
              </a:buClr>
              <a:buSzPts val="1100"/>
            </a:pPr>
            <a:r>
              <a:rPr lang="ro-RO" dirty="0">
                <a:latin typeface="+mj-lt"/>
              </a:rPr>
              <a:t>Obiectiv general</a:t>
            </a:r>
          </a:p>
        </p:txBody>
      </p:sp>
      <p:sp>
        <p:nvSpPr>
          <p:cNvPr id="7" name="Google Shape;304;p33">
            <a:extLst>
              <a:ext uri="{FF2B5EF4-FFF2-40B4-BE49-F238E27FC236}">
                <a16:creationId xmlns:a16="http://schemas.microsoft.com/office/drawing/2014/main" id="{AFBFEA3D-12C3-04D5-8C93-8A47448DEC82}"/>
              </a:ext>
            </a:extLst>
          </p:cNvPr>
          <p:cNvSpPr txBox="1">
            <a:spLocks/>
          </p:cNvSpPr>
          <p:nvPr/>
        </p:nvSpPr>
        <p:spPr>
          <a:xfrm>
            <a:off x="762034" y="3775093"/>
            <a:ext cx="5035649" cy="8441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Char char="●"/>
              <a:defRPr sz="1100" b="0" i="0" u="none" strike="noStrike" cap="none">
                <a:solidFill>
                  <a:schemeClr val="dk1"/>
                </a:solidFill>
                <a:latin typeface="Overpass"/>
                <a:ea typeface="Overpass"/>
                <a:cs typeface="Overpass"/>
                <a:sym typeface="Overpass"/>
              </a:defRPr>
            </a:lvl1pPr>
            <a:lvl2pPr marL="914400" marR="0" lvl="1" indent="-317500" algn="l" rtl="0">
              <a:lnSpc>
                <a:spcPct val="115000"/>
              </a:lnSpc>
              <a:spcBef>
                <a:spcPts val="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2pPr>
            <a:lvl3pPr marL="1371600" marR="0" lvl="2"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3pPr>
            <a:lvl4pPr marL="1828800" marR="0" lvl="3"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4pPr>
            <a:lvl5pPr marL="2286000" marR="0" lvl="4"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5pPr>
            <a:lvl6pPr marL="2743200" marR="0" lvl="5"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6pPr>
            <a:lvl7pPr marL="3200400" marR="0" lvl="6"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7pPr>
            <a:lvl8pPr marL="3657600" marR="0" lvl="7"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8pPr>
            <a:lvl9pPr marL="4114800" marR="0" lvl="8" indent="-317500" algn="l" rtl="0">
              <a:lnSpc>
                <a:spcPct val="115000"/>
              </a:lnSpc>
              <a:spcBef>
                <a:spcPts val="1600"/>
              </a:spcBef>
              <a:spcAft>
                <a:spcPts val="160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9pPr>
          </a:lstStyle>
          <a:p>
            <a:pPr marL="171450" indent="-171450">
              <a:buClr>
                <a:schemeClr val="tx1"/>
              </a:buClr>
              <a:buSzPts val="1100"/>
            </a:pPr>
            <a:r>
              <a:rPr lang="ro-RO" dirty="0"/>
              <a:t>Analiza statistică riguroasă a transformărilor pieței muncii și identificarea factorilor care le determină</a:t>
            </a:r>
          </a:p>
        </p:txBody>
      </p:sp>
      <p:pic>
        <p:nvPicPr>
          <p:cNvPr id="9" name="Imagine 8" descr="O imagine care conține hartă, captură de ecran, Grafică&#10;&#10;Conținutul generat de inteligența artificială poate fi incorect.">
            <a:extLst>
              <a:ext uri="{FF2B5EF4-FFF2-40B4-BE49-F238E27FC236}">
                <a16:creationId xmlns:a16="http://schemas.microsoft.com/office/drawing/2014/main" id="{644F3E88-DECD-8F08-0D91-10EEF7B0DF6E}"/>
              </a:ext>
            </a:extLst>
          </p:cNvPr>
          <p:cNvPicPr>
            <a:picLocks noChangeAspect="1"/>
          </p:cNvPicPr>
          <p:nvPr/>
        </p:nvPicPr>
        <p:blipFill>
          <a:blip r:embed="rId3"/>
          <a:srcRect l="30677" t="22939" r="39372" b="18017"/>
          <a:stretch>
            <a:fillRect/>
          </a:stretch>
        </p:blipFill>
        <p:spPr>
          <a:xfrm>
            <a:off x="5349303" y="1536844"/>
            <a:ext cx="2997471" cy="2266216"/>
          </a:xfrm>
          <a:prstGeom prst="rect">
            <a:avLst/>
          </a:prstGeom>
        </p:spPr>
      </p:pic>
      <p:grpSp>
        <p:nvGrpSpPr>
          <p:cNvPr id="10" name="Google Shape;9875;p77">
            <a:extLst>
              <a:ext uri="{FF2B5EF4-FFF2-40B4-BE49-F238E27FC236}">
                <a16:creationId xmlns:a16="http://schemas.microsoft.com/office/drawing/2014/main" id="{E473BA1E-38C2-7A88-6C5A-951659462FA4}"/>
              </a:ext>
            </a:extLst>
          </p:cNvPr>
          <p:cNvGrpSpPr/>
          <p:nvPr/>
        </p:nvGrpSpPr>
        <p:grpSpPr>
          <a:xfrm>
            <a:off x="102522" y="1075761"/>
            <a:ext cx="359154" cy="359154"/>
            <a:chOff x="-46772025" y="2701925"/>
            <a:chExt cx="300900" cy="300900"/>
          </a:xfrm>
          <a:solidFill>
            <a:schemeClr val="tx2">
              <a:lumMod val="50000"/>
            </a:schemeClr>
          </a:solidFill>
        </p:grpSpPr>
        <p:sp>
          <p:nvSpPr>
            <p:cNvPr id="11" name="Google Shape;9876;p77">
              <a:extLst>
                <a:ext uri="{FF2B5EF4-FFF2-40B4-BE49-F238E27FC236}">
                  <a16:creationId xmlns:a16="http://schemas.microsoft.com/office/drawing/2014/main" id="{19C667B6-2E5F-726C-F30A-42F4DF25F7E1}"/>
                </a:ext>
              </a:extLst>
            </p:cNvPr>
            <p:cNvSpPr/>
            <p:nvPr/>
          </p:nvSpPr>
          <p:spPr>
            <a:xfrm>
              <a:off x="-46647575" y="2826375"/>
              <a:ext cx="53575" cy="53575"/>
            </a:xfrm>
            <a:custGeom>
              <a:avLst/>
              <a:gdLst/>
              <a:ahLst/>
              <a:cxnLst/>
              <a:rect l="l" t="t" r="r" b="b"/>
              <a:pathLst>
                <a:path w="2143" h="2143" extrusionOk="0">
                  <a:moveTo>
                    <a:pt x="1072" y="694"/>
                  </a:moveTo>
                  <a:cubicBezTo>
                    <a:pt x="1261" y="694"/>
                    <a:pt x="1418" y="851"/>
                    <a:pt x="1418" y="1040"/>
                  </a:cubicBezTo>
                  <a:cubicBezTo>
                    <a:pt x="1418" y="1229"/>
                    <a:pt x="1261" y="1387"/>
                    <a:pt x="1072" y="1387"/>
                  </a:cubicBezTo>
                  <a:cubicBezTo>
                    <a:pt x="883" y="1387"/>
                    <a:pt x="725" y="1229"/>
                    <a:pt x="725" y="1040"/>
                  </a:cubicBezTo>
                  <a:cubicBezTo>
                    <a:pt x="725" y="851"/>
                    <a:pt x="883" y="694"/>
                    <a:pt x="1072" y="694"/>
                  </a:cubicBezTo>
                  <a:close/>
                  <a:moveTo>
                    <a:pt x="1072" y="1"/>
                  </a:moveTo>
                  <a:cubicBezTo>
                    <a:pt x="473" y="1"/>
                    <a:pt x="1" y="473"/>
                    <a:pt x="1" y="1072"/>
                  </a:cubicBezTo>
                  <a:cubicBezTo>
                    <a:pt x="1" y="1670"/>
                    <a:pt x="473" y="2143"/>
                    <a:pt x="1072" y="2143"/>
                  </a:cubicBezTo>
                  <a:cubicBezTo>
                    <a:pt x="1670" y="2143"/>
                    <a:pt x="2143" y="1670"/>
                    <a:pt x="2143" y="1072"/>
                  </a:cubicBezTo>
                  <a:cubicBezTo>
                    <a:pt x="2112" y="473"/>
                    <a:pt x="1639"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877;p77">
              <a:extLst>
                <a:ext uri="{FF2B5EF4-FFF2-40B4-BE49-F238E27FC236}">
                  <a16:creationId xmlns:a16="http://schemas.microsoft.com/office/drawing/2014/main" id="{56C885A5-A403-1055-854F-FD01B64FAC11}"/>
                </a:ext>
              </a:extLst>
            </p:cNvPr>
            <p:cNvSpPr/>
            <p:nvPr/>
          </p:nvSpPr>
          <p:spPr>
            <a:xfrm>
              <a:off x="-46772025" y="2701925"/>
              <a:ext cx="300900" cy="300900"/>
            </a:xfrm>
            <a:custGeom>
              <a:avLst/>
              <a:gdLst/>
              <a:ahLst/>
              <a:cxnLst/>
              <a:rect l="l" t="t" r="r" b="b"/>
              <a:pathLst>
                <a:path w="12036" h="12036" extrusionOk="0">
                  <a:moveTo>
                    <a:pt x="6365" y="1482"/>
                  </a:moveTo>
                  <a:cubicBezTo>
                    <a:pt x="8602" y="1639"/>
                    <a:pt x="10429" y="3466"/>
                    <a:pt x="10587" y="5672"/>
                  </a:cubicBezTo>
                  <a:lnTo>
                    <a:pt x="9862" y="5672"/>
                  </a:lnTo>
                  <a:cubicBezTo>
                    <a:pt x="9704" y="3813"/>
                    <a:pt x="8224" y="2301"/>
                    <a:pt x="6365" y="2143"/>
                  </a:cubicBezTo>
                  <a:lnTo>
                    <a:pt x="6365" y="1482"/>
                  </a:lnTo>
                  <a:close/>
                  <a:moveTo>
                    <a:pt x="5703" y="1482"/>
                  </a:moveTo>
                  <a:lnTo>
                    <a:pt x="5703" y="2206"/>
                  </a:lnTo>
                  <a:cubicBezTo>
                    <a:pt x="3845" y="2364"/>
                    <a:pt x="2364" y="3844"/>
                    <a:pt x="2206" y="5703"/>
                  </a:cubicBezTo>
                  <a:lnTo>
                    <a:pt x="1482" y="5703"/>
                  </a:lnTo>
                  <a:cubicBezTo>
                    <a:pt x="1639" y="3466"/>
                    <a:pt x="3466" y="1639"/>
                    <a:pt x="5703" y="1482"/>
                  </a:cubicBezTo>
                  <a:close/>
                  <a:moveTo>
                    <a:pt x="6365" y="2868"/>
                  </a:moveTo>
                  <a:cubicBezTo>
                    <a:pt x="7814" y="3025"/>
                    <a:pt x="9011" y="4191"/>
                    <a:pt x="9169" y="5672"/>
                  </a:cubicBezTo>
                  <a:lnTo>
                    <a:pt x="8854" y="5672"/>
                  </a:lnTo>
                  <a:cubicBezTo>
                    <a:pt x="8665" y="5672"/>
                    <a:pt x="8507" y="5829"/>
                    <a:pt x="8507" y="6018"/>
                  </a:cubicBezTo>
                  <a:cubicBezTo>
                    <a:pt x="8507" y="6207"/>
                    <a:pt x="8665" y="6365"/>
                    <a:pt x="8854" y="6365"/>
                  </a:cubicBezTo>
                  <a:lnTo>
                    <a:pt x="9169" y="6365"/>
                  </a:lnTo>
                  <a:cubicBezTo>
                    <a:pt x="9011" y="7814"/>
                    <a:pt x="7846" y="9011"/>
                    <a:pt x="6365" y="9169"/>
                  </a:cubicBezTo>
                  <a:lnTo>
                    <a:pt x="6365" y="8854"/>
                  </a:lnTo>
                  <a:cubicBezTo>
                    <a:pt x="6365" y="8665"/>
                    <a:pt x="6207" y="8507"/>
                    <a:pt x="6018" y="8507"/>
                  </a:cubicBezTo>
                  <a:cubicBezTo>
                    <a:pt x="5829" y="8507"/>
                    <a:pt x="5672" y="8665"/>
                    <a:pt x="5672" y="8854"/>
                  </a:cubicBezTo>
                  <a:lnTo>
                    <a:pt x="5672" y="9169"/>
                  </a:lnTo>
                  <a:cubicBezTo>
                    <a:pt x="4223" y="9011"/>
                    <a:pt x="3025" y="7814"/>
                    <a:pt x="2868" y="6365"/>
                  </a:cubicBezTo>
                  <a:lnTo>
                    <a:pt x="3183" y="6365"/>
                  </a:lnTo>
                  <a:cubicBezTo>
                    <a:pt x="3372" y="6365"/>
                    <a:pt x="3529" y="6207"/>
                    <a:pt x="3529" y="6018"/>
                  </a:cubicBezTo>
                  <a:cubicBezTo>
                    <a:pt x="3529" y="5829"/>
                    <a:pt x="3372" y="5672"/>
                    <a:pt x="3183" y="5672"/>
                  </a:cubicBezTo>
                  <a:lnTo>
                    <a:pt x="2868" y="5672"/>
                  </a:lnTo>
                  <a:cubicBezTo>
                    <a:pt x="3025" y="4191"/>
                    <a:pt x="4191" y="3025"/>
                    <a:pt x="5672" y="2868"/>
                  </a:cubicBezTo>
                  <a:lnTo>
                    <a:pt x="5672" y="3183"/>
                  </a:lnTo>
                  <a:cubicBezTo>
                    <a:pt x="5672" y="3372"/>
                    <a:pt x="5829" y="3529"/>
                    <a:pt x="6018" y="3529"/>
                  </a:cubicBezTo>
                  <a:cubicBezTo>
                    <a:pt x="6207" y="3529"/>
                    <a:pt x="6365" y="3372"/>
                    <a:pt x="6365" y="3183"/>
                  </a:cubicBezTo>
                  <a:lnTo>
                    <a:pt x="6365" y="2868"/>
                  </a:lnTo>
                  <a:close/>
                  <a:moveTo>
                    <a:pt x="2206" y="6365"/>
                  </a:moveTo>
                  <a:cubicBezTo>
                    <a:pt x="2364" y="8224"/>
                    <a:pt x="3845" y="9704"/>
                    <a:pt x="5703" y="9862"/>
                  </a:cubicBezTo>
                  <a:lnTo>
                    <a:pt x="5703" y="10586"/>
                  </a:lnTo>
                  <a:cubicBezTo>
                    <a:pt x="3466" y="10429"/>
                    <a:pt x="1639" y="8602"/>
                    <a:pt x="1482" y="6365"/>
                  </a:cubicBezTo>
                  <a:close/>
                  <a:moveTo>
                    <a:pt x="10618" y="6365"/>
                  </a:moveTo>
                  <a:cubicBezTo>
                    <a:pt x="10429" y="8602"/>
                    <a:pt x="8602" y="10429"/>
                    <a:pt x="6396" y="10586"/>
                  </a:cubicBezTo>
                  <a:lnTo>
                    <a:pt x="6396" y="9862"/>
                  </a:lnTo>
                  <a:cubicBezTo>
                    <a:pt x="8255" y="9704"/>
                    <a:pt x="9767" y="8224"/>
                    <a:pt x="9925" y="6365"/>
                  </a:cubicBezTo>
                  <a:close/>
                  <a:moveTo>
                    <a:pt x="6018" y="1"/>
                  </a:moveTo>
                  <a:cubicBezTo>
                    <a:pt x="5829" y="1"/>
                    <a:pt x="5672" y="158"/>
                    <a:pt x="5672" y="347"/>
                  </a:cubicBezTo>
                  <a:lnTo>
                    <a:pt x="5672" y="725"/>
                  </a:lnTo>
                  <a:cubicBezTo>
                    <a:pt x="4412" y="820"/>
                    <a:pt x="3183" y="1356"/>
                    <a:pt x="2269" y="2269"/>
                  </a:cubicBezTo>
                  <a:cubicBezTo>
                    <a:pt x="1387" y="3183"/>
                    <a:pt x="820" y="4348"/>
                    <a:pt x="757" y="5672"/>
                  </a:cubicBezTo>
                  <a:lnTo>
                    <a:pt x="347" y="5672"/>
                  </a:lnTo>
                  <a:cubicBezTo>
                    <a:pt x="158" y="5672"/>
                    <a:pt x="1" y="5829"/>
                    <a:pt x="1" y="6018"/>
                  </a:cubicBezTo>
                  <a:cubicBezTo>
                    <a:pt x="1" y="6207"/>
                    <a:pt x="158" y="6365"/>
                    <a:pt x="347" y="6365"/>
                  </a:cubicBezTo>
                  <a:lnTo>
                    <a:pt x="757" y="6365"/>
                  </a:lnTo>
                  <a:cubicBezTo>
                    <a:pt x="820" y="7625"/>
                    <a:pt x="1387" y="8854"/>
                    <a:pt x="2269" y="9767"/>
                  </a:cubicBezTo>
                  <a:cubicBezTo>
                    <a:pt x="3183" y="10649"/>
                    <a:pt x="4380" y="11217"/>
                    <a:pt x="5672" y="11280"/>
                  </a:cubicBezTo>
                  <a:lnTo>
                    <a:pt x="5672" y="11689"/>
                  </a:lnTo>
                  <a:cubicBezTo>
                    <a:pt x="5672" y="11878"/>
                    <a:pt x="5829" y="12036"/>
                    <a:pt x="6018" y="12036"/>
                  </a:cubicBezTo>
                  <a:cubicBezTo>
                    <a:pt x="6207" y="12036"/>
                    <a:pt x="6365" y="11878"/>
                    <a:pt x="6365" y="11689"/>
                  </a:cubicBezTo>
                  <a:lnTo>
                    <a:pt x="6365" y="11280"/>
                  </a:lnTo>
                  <a:cubicBezTo>
                    <a:pt x="7625" y="11217"/>
                    <a:pt x="8854" y="10649"/>
                    <a:pt x="9767" y="9767"/>
                  </a:cubicBezTo>
                  <a:cubicBezTo>
                    <a:pt x="10681" y="8854"/>
                    <a:pt x="11217" y="7656"/>
                    <a:pt x="11280" y="6365"/>
                  </a:cubicBezTo>
                  <a:lnTo>
                    <a:pt x="11689" y="6365"/>
                  </a:lnTo>
                  <a:cubicBezTo>
                    <a:pt x="11878" y="6365"/>
                    <a:pt x="12036" y="6207"/>
                    <a:pt x="12036" y="6018"/>
                  </a:cubicBezTo>
                  <a:cubicBezTo>
                    <a:pt x="12036" y="5829"/>
                    <a:pt x="11878" y="5672"/>
                    <a:pt x="11689" y="5672"/>
                  </a:cubicBezTo>
                  <a:lnTo>
                    <a:pt x="11280" y="5672"/>
                  </a:lnTo>
                  <a:cubicBezTo>
                    <a:pt x="11217" y="4411"/>
                    <a:pt x="10650" y="3183"/>
                    <a:pt x="9767" y="2269"/>
                  </a:cubicBezTo>
                  <a:cubicBezTo>
                    <a:pt x="8854" y="1356"/>
                    <a:pt x="7688" y="820"/>
                    <a:pt x="6365" y="725"/>
                  </a:cubicBezTo>
                  <a:lnTo>
                    <a:pt x="6365" y="347"/>
                  </a:lnTo>
                  <a:cubicBezTo>
                    <a:pt x="6365" y="158"/>
                    <a:pt x="6207" y="1"/>
                    <a:pt x="60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2D17856C-D31C-B6AC-66CA-57D741430215}"/>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3862F688-8756-44BD-40AF-1A6580A8726B}"/>
              </a:ext>
            </a:extLst>
          </p:cNvPr>
          <p:cNvSpPr txBox="1">
            <a:spLocks noGrp="1"/>
          </p:cNvSpPr>
          <p:nvPr/>
        </p:nvSpPr>
        <p:spPr>
          <a:xfrm>
            <a:off x="608533" y="112767"/>
            <a:ext cx="7924554"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000" dirty="0">
                <a:latin typeface="+mj-lt"/>
              </a:rPr>
              <a:t>Structura salariaților pe activități economice în Regiune Centru</a:t>
            </a:r>
            <a:endParaRPr lang="ro-RO" sz="2000" dirty="0">
              <a:latin typeface="+mj-lt"/>
            </a:endParaRPr>
          </a:p>
        </p:txBody>
      </p:sp>
      <p:sp>
        <p:nvSpPr>
          <p:cNvPr id="19" name="CasetăText 18">
            <a:extLst>
              <a:ext uri="{FF2B5EF4-FFF2-40B4-BE49-F238E27FC236}">
                <a16:creationId xmlns:a16="http://schemas.microsoft.com/office/drawing/2014/main" id="{5BA6B7F4-40F9-4560-1423-B8003B784728}"/>
              </a:ext>
            </a:extLst>
          </p:cNvPr>
          <p:cNvSpPr txBox="1"/>
          <p:nvPr/>
        </p:nvSpPr>
        <p:spPr>
          <a:xfrm>
            <a:off x="3604993" y="3744721"/>
            <a:ext cx="5231845" cy="275204"/>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13. Numărul total de salariați în anul 2023 pentru Regiunea Centru</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6" name="Google Shape;346;p36">
            <a:extLst>
              <a:ext uri="{FF2B5EF4-FFF2-40B4-BE49-F238E27FC236}">
                <a16:creationId xmlns:a16="http://schemas.microsoft.com/office/drawing/2014/main" id="{3BB5D5BB-0AA0-8C38-86CC-0C573AA3F5ED}"/>
              </a:ext>
            </a:extLst>
          </p:cNvPr>
          <p:cNvSpPr txBox="1">
            <a:spLocks/>
          </p:cNvSpPr>
          <p:nvPr/>
        </p:nvSpPr>
        <p:spPr>
          <a:xfrm>
            <a:off x="798115" y="827528"/>
            <a:ext cx="3093395" cy="30830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dirty="0"/>
              <a:t>Structura salariaților pe activități economice din Regiunea Centru oferă o perspectivă amplă asupra diversității și maturității economice a acestei zone strategice din România. </a:t>
            </a:r>
            <a:endParaRPr lang="en-US" sz="1100" dirty="0"/>
          </a:p>
          <a:p>
            <a:pPr marL="0" indent="0" algn="just">
              <a:buClr>
                <a:schemeClr val="tx1"/>
              </a:buClr>
              <a:buSzPts val="1100"/>
            </a:pPr>
            <a:endParaRPr lang="en-US" sz="1100" dirty="0"/>
          </a:p>
          <a:p>
            <a:pPr marL="171450" indent="-171450" algn="just">
              <a:buClr>
                <a:schemeClr val="tx1"/>
              </a:buClr>
              <a:buSzPts val="1100"/>
              <a:buFont typeface="Arial" panose="020B0604020202020204" pitchFamily="34" charset="0"/>
              <a:buChar char="•"/>
            </a:pPr>
            <a:r>
              <a:rPr lang="ro-RO" sz="1100" dirty="0"/>
              <a:t>Regiunea Centru, cu un total de aproximativ </a:t>
            </a:r>
            <a:r>
              <a:rPr lang="ro-RO" sz="1100" b="1" dirty="0"/>
              <a:t>680.000 de salariați în 2023</a:t>
            </a:r>
            <a:r>
              <a:rPr lang="ro-RO" sz="1100" dirty="0"/>
              <a:t>, se remarcă prin concentrarea unei mase critice de forță de muncă în sectoare strategice, ceea ce o poziționează ca unul dintre cei mai dinamici poli economici ai României.</a:t>
            </a:r>
          </a:p>
        </p:txBody>
      </p:sp>
      <p:pic>
        <p:nvPicPr>
          <p:cNvPr id="2" name="Imagine 1" descr="O imagine care conține text, hartă&#10;&#10;Conținutul generat de inteligența artificială poate fi incorect.">
            <a:extLst>
              <a:ext uri="{FF2B5EF4-FFF2-40B4-BE49-F238E27FC236}">
                <a16:creationId xmlns:a16="http://schemas.microsoft.com/office/drawing/2014/main" id="{86372170-3343-0242-1772-C43D4BE580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7484" y="827528"/>
            <a:ext cx="4440677" cy="2939102"/>
          </a:xfrm>
          <a:prstGeom prst="rect">
            <a:avLst/>
          </a:prstGeom>
          <a:ln>
            <a:noFill/>
          </a:ln>
          <a:effectLst>
            <a:outerShdw blurRad="292100" dist="139700" dir="2700000" algn="tl" rotWithShape="0">
              <a:srgbClr val="333333">
                <a:alpha val="65000"/>
              </a:srgbClr>
            </a:outerShdw>
          </a:effectLst>
        </p:spPr>
      </p:pic>
      <p:sp>
        <p:nvSpPr>
          <p:cNvPr id="7" name="Google Shape;346;p36">
            <a:extLst>
              <a:ext uri="{FF2B5EF4-FFF2-40B4-BE49-F238E27FC236}">
                <a16:creationId xmlns:a16="http://schemas.microsoft.com/office/drawing/2014/main" id="{CD961C99-405E-E108-2DC4-07C7B5A341D8}"/>
              </a:ext>
            </a:extLst>
          </p:cNvPr>
          <p:cNvSpPr txBox="1">
            <a:spLocks/>
          </p:cNvSpPr>
          <p:nvPr/>
        </p:nvSpPr>
        <p:spPr>
          <a:xfrm>
            <a:off x="1241370" y="4157397"/>
            <a:ext cx="6511034" cy="766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b="1" dirty="0"/>
              <a:t>Industria prelucrătoare</a:t>
            </a:r>
            <a:r>
              <a:rPr lang="ro-RO" sz="1100" dirty="0"/>
              <a:t> rămâne coloana vertebrală a economiei regionale, angajând în total puțin </a:t>
            </a:r>
            <a:r>
              <a:rPr lang="ro-RO" sz="1100" b="1" dirty="0"/>
              <a:t>peste 199.000 de salariați</a:t>
            </a:r>
            <a:r>
              <a:rPr lang="ro-RO" sz="1100" dirty="0"/>
              <a:t>, ceea ce reprezintă aproximativ </a:t>
            </a:r>
            <a:r>
              <a:rPr lang="ro-RO" sz="1100" b="1" dirty="0"/>
              <a:t>29% din totalul forței de muncă din regiune</a:t>
            </a:r>
            <a:r>
              <a:rPr lang="ro-RO" sz="1100" dirty="0"/>
              <a:t>. Această pondere substanțială reflectă moștenirea industrială solidă a regiunii, dar și capacitatea de modernizare și adaptare la cerințele unei economii contemporane.</a:t>
            </a:r>
          </a:p>
        </p:txBody>
      </p:sp>
      <p:grpSp>
        <p:nvGrpSpPr>
          <p:cNvPr id="3" name="Google Shape;9350;p75">
            <a:extLst>
              <a:ext uri="{FF2B5EF4-FFF2-40B4-BE49-F238E27FC236}">
                <a16:creationId xmlns:a16="http://schemas.microsoft.com/office/drawing/2014/main" id="{995558EB-3755-7952-3822-D0C3CBDBC51D}"/>
              </a:ext>
            </a:extLst>
          </p:cNvPr>
          <p:cNvGrpSpPr/>
          <p:nvPr/>
        </p:nvGrpSpPr>
        <p:grpSpPr>
          <a:xfrm>
            <a:off x="8194377" y="4566621"/>
            <a:ext cx="443784" cy="464112"/>
            <a:chOff x="3599700" y="1954475"/>
            <a:chExt cx="296175" cy="295400"/>
          </a:xfrm>
          <a:solidFill>
            <a:schemeClr val="tx2">
              <a:lumMod val="50000"/>
            </a:schemeClr>
          </a:solidFill>
        </p:grpSpPr>
        <p:sp>
          <p:nvSpPr>
            <p:cNvPr id="4" name="Google Shape;9351;p75">
              <a:extLst>
                <a:ext uri="{FF2B5EF4-FFF2-40B4-BE49-F238E27FC236}">
                  <a16:creationId xmlns:a16="http://schemas.microsoft.com/office/drawing/2014/main" id="{C9C11AA3-D00F-BFF1-EF32-D753FC6E7F1A}"/>
                </a:ext>
              </a:extLst>
            </p:cNvPr>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52;p75">
              <a:extLst>
                <a:ext uri="{FF2B5EF4-FFF2-40B4-BE49-F238E27FC236}">
                  <a16:creationId xmlns:a16="http://schemas.microsoft.com/office/drawing/2014/main" id="{0DBAE60D-2410-0590-F11D-AD0DB7A3818B}"/>
                </a:ext>
              </a:extLst>
            </p:cNvPr>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53;p75">
              <a:extLst>
                <a:ext uri="{FF2B5EF4-FFF2-40B4-BE49-F238E27FC236}">
                  <a16:creationId xmlns:a16="http://schemas.microsoft.com/office/drawing/2014/main" id="{D51658FC-60B6-ABEB-38C0-58A19105B4C7}"/>
                </a:ext>
              </a:extLst>
            </p:cNvPr>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20208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2C7D025C-2D15-622C-1248-CAAA01EFA121}"/>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D66982DA-060F-86FF-B03A-AFBDCA5BDBDE}"/>
              </a:ext>
            </a:extLst>
          </p:cNvPr>
          <p:cNvSpPr txBox="1">
            <a:spLocks noGrp="1"/>
          </p:cNvSpPr>
          <p:nvPr/>
        </p:nvSpPr>
        <p:spPr>
          <a:xfrm>
            <a:off x="608533" y="112767"/>
            <a:ext cx="7924554"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000" dirty="0">
                <a:latin typeface="+mj-lt"/>
              </a:rPr>
              <a:t>Structura salariaților pe activități economice în Regiune Centru</a:t>
            </a:r>
            <a:endParaRPr lang="ro-RO" sz="2000" dirty="0">
              <a:latin typeface="+mj-lt"/>
            </a:endParaRPr>
          </a:p>
        </p:txBody>
      </p:sp>
      <p:sp>
        <p:nvSpPr>
          <p:cNvPr id="19" name="CasetăText 18">
            <a:extLst>
              <a:ext uri="{FF2B5EF4-FFF2-40B4-BE49-F238E27FC236}">
                <a16:creationId xmlns:a16="http://schemas.microsoft.com/office/drawing/2014/main" id="{50FD13C2-1C55-4EF4-F115-917B6FDC64C0}"/>
              </a:ext>
            </a:extLst>
          </p:cNvPr>
          <p:cNvSpPr txBox="1"/>
          <p:nvPr/>
        </p:nvSpPr>
        <p:spPr>
          <a:xfrm>
            <a:off x="416607" y="3356043"/>
            <a:ext cx="4167210" cy="482953"/>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14. Structura salariaților pe activități economice în anul 2023 pentru județul Brașov</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7" name="Google Shape;346;p36">
            <a:extLst>
              <a:ext uri="{FF2B5EF4-FFF2-40B4-BE49-F238E27FC236}">
                <a16:creationId xmlns:a16="http://schemas.microsoft.com/office/drawing/2014/main" id="{BE20B83B-C6DB-C8EA-7E0F-074C968887A0}"/>
              </a:ext>
            </a:extLst>
          </p:cNvPr>
          <p:cNvSpPr txBox="1">
            <a:spLocks/>
          </p:cNvSpPr>
          <p:nvPr/>
        </p:nvSpPr>
        <p:spPr>
          <a:xfrm>
            <a:off x="1035895" y="3838995"/>
            <a:ext cx="7047789" cy="766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000" b="1" dirty="0"/>
              <a:t>Brașov</a:t>
            </a:r>
            <a:r>
              <a:rPr lang="ro-RO" sz="1000" dirty="0"/>
              <a:t> ↔ pol economic dominant al regiunii, concentrând aproape </a:t>
            </a:r>
            <a:r>
              <a:rPr lang="ro-RO" sz="1000" b="1" dirty="0"/>
              <a:t>190.000 de salariați</a:t>
            </a:r>
            <a:r>
              <a:rPr lang="ro-RO" sz="1000" dirty="0"/>
              <a:t>, ceea ce reprezintă aproximativ </a:t>
            </a:r>
            <a:r>
              <a:rPr lang="ro-RO" sz="1000" b="1" dirty="0"/>
              <a:t>28% din totalul forței de muncă regionale</a:t>
            </a:r>
            <a:r>
              <a:rPr lang="ro-RO" sz="1000" dirty="0"/>
              <a:t>. </a:t>
            </a:r>
            <a:endParaRPr lang="en-US" sz="1000" dirty="0"/>
          </a:p>
          <a:p>
            <a:pPr marL="171450" indent="-171450" algn="just">
              <a:buClr>
                <a:schemeClr val="tx1"/>
              </a:buClr>
              <a:buSzPts val="1100"/>
              <a:buFont typeface="Arial" panose="020B0604020202020204" pitchFamily="34" charset="0"/>
              <a:buChar char="•"/>
            </a:pPr>
            <a:endParaRPr lang="en-US" sz="1000" dirty="0"/>
          </a:p>
          <a:p>
            <a:pPr marL="171450" indent="-171450" algn="just">
              <a:buClr>
                <a:schemeClr val="tx1"/>
              </a:buClr>
              <a:buSzPts val="1100"/>
              <a:buFont typeface="Arial" panose="020B0604020202020204" pitchFamily="34" charset="0"/>
              <a:buChar char="•"/>
            </a:pPr>
            <a:r>
              <a:rPr lang="ro-RO" sz="1000" b="1" dirty="0"/>
              <a:t>Covasna</a:t>
            </a:r>
            <a:r>
              <a:rPr lang="en-US" sz="1000" b="1" dirty="0"/>
              <a:t> </a:t>
            </a:r>
            <a:r>
              <a:rPr lang="ro-RO" sz="1000" dirty="0"/>
              <a:t> ↔ </a:t>
            </a:r>
            <a:r>
              <a:rPr lang="en-US" sz="1000" dirty="0"/>
              <a:t> </a:t>
            </a:r>
            <a:r>
              <a:rPr lang="ro-RO" sz="1000" dirty="0"/>
              <a:t>aproximativ </a:t>
            </a:r>
            <a:r>
              <a:rPr lang="ro-RO" sz="1000" b="1" dirty="0"/>
              <a:t>52.000 de salariați</a:t>
            </a:r>
            <a:r>
              <a:rPr lang="ro-RO" sz="1000" dirty="0"/>
              <a:t>, prezentând o structură economică </a:t>
            </a:r>
            <a:r>
              <a:rPr lang="ro-RO" sz="1000" b="1" dirty="0"/>
              <a:t>de dimensiuni mai restrânse</a:t>
            </a:r>
            <a:r>
              <a:rPr lang="ro-RO" sz="1000" dirty="0"/>
              <a:t>, dar cu o anumită specializare în industria prelucrătoare.</a:t>
            </a:r>
          </a:p>
        </p:txBody>
      </p:sp>
      <p:pic>
        <p:nvPicPr>
          <p:cNvPr id="3" name="Imagine 2">
            <a:extLst>
              <a:ext uri="{FF2B5EF4-FFF2-40B4-BE49-F238E27FC236}">
                <a16:creationId xmlns:a16="http://schemas.microsoft.com/office/drawing/2014/main" id="{1709ACC0-63CF-51D5-00A2-E921472DEEF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5896" y="649991"/>
            <a:ext cx="3292716" cy="2706052"/>
          </a:xfrm>
          <a:prstGeom prst="rect">
            <a:avLst/>
          </a:prstGeom>
          <a:ln>
            <a:noFill/>
          </a:ln>
          <a:effectLst>
            <a:outerShdw blurRad="292100" dist="139700" dir="2700000" algn="tl" rotWithShape="0">
              <a:srgbClr val="333333">
                <a:alpha val="65000"/>
              </a:srgbClr>
            </a:outerShdw>
          </a:effectLst>
        </p:spPr>
      </p:pic>
      <p:pic>
        <p:nvPicPr>
          <p:cNvPr id="4" name="Imagine 3">
            <a:extLst>
              <a:ext uri="{FF2B5EF4-FFF2-40B4-BE49-F238E27FC236}">
                <a16:creationId xmlns:a16="http://schemas.microsoft.com/office/drawing/2014/main" id="{73C56133-BEF8-6A91-7EEF-3D00F637ACF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27591" y="649992"/>
            <a:ext cx="3713877" cy="2706051"/>
          </a:xfrm>
          <a:prstGeom prst="rect">
            <a:avLst/>
          </a:prstGeom>
          <a:ln>
            <a:noFill/>
          </a:ln>
          <a:effectLst>
            <a:outerShdw blurRad="292100" dist="139700" dir="2700000" algn="tl" rotWithShape="0">
              <a:srgbClr val="333333">
                <a:alpha val="65000"/>
              </a:srgbClr>
            </a:outerShdw>
          </a:effectLst>
        </p:spPr>
      </p:pic>
      <p:sp>
        <p:nvSpPr>
          <p:cNvPr id="5" name="CasetăText 4">
            <a:extLst>
              <a:ext uri="{FF2B5EF4-FFF2-40B4-BE49-F238E27FC236}">
                <a16:creationId xmlns:a16="http://schemas.microsoft.com/office/drawing/2014/main" id="{895D1E74-4002-3FBC-6727-112AF92CEB79}"/>
              </a:ext>
            </a:extLst>
          </p:cNvPr>
          <p:cNvSpPr txBox="1"/>
          <p:nvPr/>
        </p:nvSpPr>
        <p:spPr>
          <a:xfrm>
            <a:off x="4273322" y="3356042"/>
            <a:ext cx="4167210" cy="482953"/>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15. Structura salariaților pe activități economice în anul 2023 pentru județul Covasna</a:t>
            </a:r>
            <a:endParaRPr lang="ro-RO" sz="900" i="1" kern="100" dirty="0">
              <a:solidFill>
                <a:schemeClr val="tx1"/>
              </a:solidFill>
              <a:effectLst/>
              <a:latin typeface="Times New Roman" panose="02020603050405020304" pitchFamily="18" charset="0"/>
              <a:ea typeface="Aptos" panose="020B0004020202020204" pitchFamily="34" charset="0"/>
            </a:endParaRPr>
          </a:p>
        </p:txBody>
      </p:sp>
      <p:grpSp>
        <p:nvGrpSpPr>
          <p:cNvPr id="2" name="Google Shape;9350;p75">
            <a:extLst>
              <a:ext uri="{FF2B5EF4-FFF2-40B4-BE49-F238E27FC236}">
                <a16:creationId xmlns:a16="http://schemas.microsoft.com/office/drawing/2014/main" id="{74E9F2ED-87FE-4057-77CD-49ED70CC38B4}"/>
              </a:ext>
            </a:extLst>
          </p:cNvPr>
          <p:cNvGrpSpPr/>
          <p:nvPr/>
        </p:nvGrpSpPr>
        <p:grpSpPr>
          <a:xfrm>
            <a:off x="8194377" y="4566621"/>
            <a:ext cx="443784" cy="464112"/>
            <a:chOff x="3599700" y="1954475"/>
            <a:chExt cx="296175" cy="295400"/>
          </a:xfrm>
          <a:solidFill>
            <a:schemeClr val="tx2">
              <a:lumMod val="50000"/>
            </a:schemeClr>
          </a:solidFill>
        </p:grpSpPr>
        <p:sp>
          <p:nvSpPr>
            <p:cNvPr id="6" name="Google Shape;9351;p75">
              <a:extLst>
                <a:ext uri="{FF2B5EF4-FFF2-40B4-BE49-F238E27FC236}">
                  <a16:creationId xmlns:a16="http://schemas.microsoft.com/office/drawing/2014/main" id="{CF5957FD-D15A-F34F-5181-E0191AAD06AF}"/>
                </a:ext>
              </a:extLst>
            </p:cNvPr>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52;p75">
              <a:extLst>
                <a:ext uri="{FF2B5EF4-FFF2-40B4-BE49-F238E27FC236}">
                  <a16:creationId xmlns:a16="http://schemas.microsoft.com/office/drawing/2014/main" id="{F49E0B64-1D2F-4297-3A13-F59A829C6C79}"/>
                </a:ext>
              </a:extLst>
            </p:cNvPr>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353;p75">
              <a:extLst>
                <a:ext uri="{FF2B5EF4-FFF2-40B4-BE49-F238E27FC236}">
                  <a16:creationId xmlns:a16="http://schemas.microsoft.com/office/drawing/2014/main" id="{79465A40-EB9F-6F67-90F5-03709FAEBD15}"/>
                </a:ext>
              </a:extLst>
            </p:cNvPr>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91334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4">
          <a:extLst>
            <a:ext uri="{FF2B5EF4-FFF2-40B4-BE49-F238E27FC236}">
              <a16:creationId xmlns:a16="http://schemas.microsoft.com/office/drawing/2014/main" id="{9AD6AB13-467D-1DCD-2131-768034D69E71}"/>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548B972B-45D0-5715-3631-FDCAAEB8A8F1}"/>
              </a:ext>
            </a:extLst>
          </p:cNvPr>
          <p:cNvSpPr txBox="1">
            <a:spLocks noGrp="1"/>
          </p:cNvSpPr>
          <p:nvPr/>
        </p:nvSpPr>
        <p:spPr>
          <a:xfrm>
            <a:off x="461433" y="69610"/>
            <a:ext cx="8071654"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000" dirty="0">
                <a:latin typeface="+mn-lt"/>
              </a:rPr>
              <a:t>Structura salariaților pe activități economice în Regiune Centru</a:t>
            </a:r>
            <a:endParaRPr lang="ro-RO" sz="2000" dirty="0">
              <a:latin typeface="+mn-lt"/>
            </a:endParaRPr>
          </a:p>
        </p:txBody>
      </p:sp>
      <p:sp>
        <p:nvSpPr>
          <p:cNvPr id="19" name="CasetăText 18">
            <a:extLst>
              <a:ext uri="{FF2B5EF4-FFF2-40B4-BE49-F238E27FC236}">
                <a16:creationId xmlns:a16="http://schemas.microsoft.com/office/drawing/2014/main" id="{01704C6B-ED7F-DBA0-F5E2-34C8FE1B6E8A}"/>
              </a:ext>
            </a:extLst>
          </p:cNvPr>
          <p:cNvSpPr txBox="1"/>
          <p:nvPr/>
        </p:nvSpPr>
        <p:spPr>
          <a:xfrm>
            <a:off x="4253023" y="3551026"/>
            <a:ext cx="3983076" cy="482953"/>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a:t>
            </a:r>
            <a:r>
              <a:rPr lang="pt-BR" sz="900" i="1" kern="100" dirty="0">
                <a:solidFill>
                  <a:schemeClr val="tx1"/>
                </a:solidFill>
                <a:latin typeface="Times New Roman" panose="02020603050405020304" pitchFamily="18" charset="0"/>
                <a:ea typeface="Aptos" panose="020B0004020202020204" pitchFamily="34" charset="0"/>
              </a:rPr>
              <a:t>6</a:t>
            </a:r>
            <a:r>
              <a:rPr lang="pt-BR" sz="900" i="1" kern="100" dirty="0">
                <a:solidFill>
                  <a:schemeClr val="tx1"/>
                </a:solidFill>
                <a:effectLst/>
                <a:latin typeface="Times New Roman" panose="02020603050405020304" pitchFamily="18" charset="0"/>
                <a:ea typeface="Aptos" panose="020B0004020202020204" pitchFamily="34" charset="0"/>
              </a:rPr>
              <a:t>. Numărul salariaților din sectorul Industriei prelucrătoare din anul 2023 în Regiunea Centru</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6" name="Google Shape;346;p36">
            <a:extLst>
              <a:ext uri="{FF2B5EF4-FFF2-40B4-BE49-F238E27FC236}">
                <a16:creationId xmlns:a16="http://schemas.microsoft.com/office/drawing/2014/main" id="{C5A7C47D-EE06-5BEE-5D88-65B17D1F12BC}"/>
              </a:ext>
            </a:extLst>
          </p:cNvPr>
          <p:cNvSpPr txBox="1">
            <a:spLocks/>
          </p:cNvSpPr>
          <p:nvPr/>
        </p:nvSpPr>
        <p:spPr>
          <a:xfrm>
            <a:off x="781129" y="704110"/>
            <a:ext cx="3345728" cy="2991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200" dirty="0"/>
              <a:t>În sectorul industrial, diferențele sunt particular pronunțate: </a:t>
            </a:r>
            <a:r>
              <a:rPr lang="ro-RO" sz="1200" b="1" dirty="0"/>
              <a:t>Brașovul</a:t>
            </a:r>
            <a:r>
              <a:rPr lang="ro-RO" sz="1200" dirty="0"/>
              <a:t> angajează </a:t>
            </a:r>
            <a:r>
              <a:rPr lang="ro-RO" sz="1200" b="1" dirty="0"/>
              <a:t>de trei ori mai mulți salariați în industria prelucrătoare</a:t>
            </a:r>
            <a:r>
              <a:rPr lang="ro-RO" sz="1200" dirty="0"/>
              <a:t> comparativ cu </a:t>
            </a:r>
            <a:r>
              <a:rPr lang="ro-RO" sz="1200" b="1" dirty="0"/>
              <a:t>Covasna</a:t>
            </a:r>
            <a:r>
              <a:rPr lang="ro-RO" sz="1200" dirty="0"/>
              <a:t>, demonstrând capacități productive fundamental diferite. </a:t>
            </a:r>
            <a:endParaRPr lang="en-US" sz="1200" dirty="0"/>
          </a:p>
          <a:p>
            <a:pPr marL="171450" indent="-171450" algn="just">
              <a:buClr>
                <a:schemeClr val="tx1"/>
              </a:buClr>
              <a:buSzPts val="1100"/>
              <a:buFont typeface="Arial" panose="020B0604020202020204" pitchFamily="34" charset="0"/>
              <a:buChar char="•"/>
            </a:pPr>
            <a:endParaRPr lang="en-US" sz="1200" dirty="0"/>
          </a:p>
          <a:p>
            <a:pPr marL="171450" indent="-171450" algn="just">
              <a:buClr>
                <a:schemeClr val="tx1"/>
              </a:buClr>
              <a:buSzPts val="1100"/>
              <a:buFont typeface="Arial" panose="020B0604020202020204" pitchFamily="34" charset="0"/>
              <a:buChar char="•"/>
            </a:pPr>
            <a:r>
              <a:rPr lang="ro-RO" sz="1200" dirty="0"/>
              <a:t>Concentrarea geografică a activității economice este evidențiată de faptul că județele </a:t>
            </a:r>
            <a:r>
              <a:rPr lang="ro-RO" sz="1200" b="1" dirty="0"/>
              <a:t>Brașov și Sibiu cumulează aproape 45% din totalul salariaților regionali</a:t>
            </a:r>
            <a:r>
              <a:rPr lang="ro-RO" sz="1200" dirty="0"/>
              <a:t>, în timp ce </a:t>
            </a:r>
            <a:r>
              <a:rPr lang="ro-RO" sz="1200" b="1" dirty="0"/>
              <a:t>județele Harghita și Covasna reprezintă doar 16% din forța de muncă regională</a:t>
            </a:r>
            <a:r>
              <a:rPr lang="ro-RO" sz="1200" dirty="0"/>
              <a:t>.</a:t>
            </a:r>
          </a:p>
        </p:txBody>
      </p:sp>
      <p:sp>
        <p:nvSpPr>
          <p:cNvPr id="7" name="Google Shape;346;p36">
            <a:extLst>
              <a:ext uri="{FF2B5EF4-FFF2-40B4-BE49-F238E27FC236}">
                <a16:creationId xmlns:a16="http://schemas.microsoft.com/office/drawing/2014/main" id="{93A6BAF0-562E-B88F-7497-79BDB991E182}"/>
              </a:ext>
            </a:extLst>
          </p:cNvPr>
          <p:cNvSpPr txBox="1">
            <a:spLocks/>
          </p:cNvSpPr>
          <p:nvPr/>
        </p:nvSpPr>
        <p:spPr>
          <a:xfrm>
            <a:off x="1316483" y="4105266"/>
            <a:ext cx="6511034" cy="766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200" dirty="0"/>
              <a:t>Această realitate impune </a:t>
            </a:r>
            <a:r>
              <a:rPr lang="ro-RO" sz="1200" b="1" dirty="0"/>
              <a:t>necesitatea</a:t>
            </a:r>
            <a:r>
              <a:rPr lang="ro-RO" sz="1200" dirty="0"/>
              <a:t> elaborării unor </a:t>
            </a:r>
            <a:r>
              <a:rPr lang="ro-RO" sz="1200" b="1" dirty="0"/>
              <a:t>strategii de dezvoltare regională </a:t>
            </a:r>
            <a:r>
              <a:rPr lang="ro-RO" sz="1200" dirty="0"/>
              <a:t>care să valorifice avantajele competitive existente, să promoveze specializarea inteligentă și să faciliteze transferul de cunoștințe și tehnologii între județele regiunii, contribuind astfel la o dezvoltare economică mai echilibrată și sustenabilă.</a:t>
            </a:r>
          </a:p>
        </p:txBody>
      </p:sp>
      <p:pic>
        <p:nvPicPr>
          <p:cNvPr id="3" name="Imagine 2" descr="O imagine care conține text, captură de ecran, proiectare&#10;&#10;Conținutul generat de inteligența artificială poate fi incorect.">
            <a:extLst>
              <a:ext uri="{FF2B5EF4-FFF2-40B4-BE49-F238E27FC236}">
                <a16:creationId xmlns:a16="http://schemas.microsoft.com/office/drawing/2014/main" id="{D973885A-07C6-CD60-871A-EFE2E01E2A26}"/>
              </a:ext>
            </a:extLst>
          </p:cNvPr>
          <p:cNvPicPr>
            <a:picLocks noChangeAspect="1"/>
          </p:cNvPicPr>
          <p:nvPr/>
        </p:nvPicPr>
        <p:blipFill>
          <a:blip r:embed="rId3"/>
          <a:stretch>
            <a:fillRect/>
          </a:stretch>
        </p:blipFill>
        <p:spPr>
          <a:xfrm>
            <a:off x="4446552" y="591864"/>
            <a:ext cx="3938690" cy="2991148"/>
          </a:xfrm>
          <a:prstGeom prst="rect">
            <a:avLst/>
          </a:prstGeom>
          <a:ln>
            <a:noFill/>
          </a:ln>
          <a:effectLst>
            <a:outerShdw blurRad="292100" dist="139700" dir="2700000" algn="tl" rotWithShape="0">
              <a:srgbClr val="333333">
                <a:alpha val="65000"/>
              </a:srgbClr>
            </a:outerShdw>
          </a:effectLst>
        </p:spPr>
      </p:pic>
      <p:grpSp>
        <p:nvGrpSpPr>
          <p:cNvPr id="2" name="Google Shape;9350;p75">
            <a:extLst>
              <a:ext uri="{FF2B5EF4-FFF2-40B4-BE49-F238E27FC236}">
                <a16:creationId xmlns:a16="http://schemas.microsoft.com/office/drawing/2014/main" id="{242B7909-E28B-554D-C411-D8F302102865}"/>
              </a:ext>
            </a:extLst>
          </p:cNvPr>
          <p:cNvGrpSpPr/>
          <p:nvPr/>
        </p:nvGrpSpPr>
        <p:grpSpPr>
          <a:xfrm>
            <a:off x="8194377" y="4566621"/>
            <a:ext cx="443784" cy="464112"/>
            <a:chOff x="3599700" y="1954475"/>
            <a:chExt cx="296175" cy="295400"/>
          </a:xfrm>
          <a:solidFill>
            <a:schemeClr val="tx2">
              <a:lumMod val="50000"/>
            </a:schemeClr>
          </a:solidFill>
        </p:grpSpPr>
        <p:sp>
          <p:nvSpPr>
            <p:cNvPr id="4" name="Google Shape;9351;p75">
              <a:extLst>
                <a:ext uri="{FF2B5EF4-FFF2-40B4-BE49-F238E27FC236}">
                  <a16:creationId xmlns:a16="http://schemas.microsoft.com/office/drawing/2014/main" id="{5B9323C1-E62F-3848-4C89-7387B08FEF1E}"/>
                </a:ext>
              </a:extLst>
            </p:cNvPr>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52;p75">
              <a:extLst>
                <a:ext uri="{FF2B5EF4-FFF2-40B4-BE49-F238E27FC236}">
                  <a16:creationId xmlns:a16="http://schemas.microsoft.com/office/drawing/2014/main" id="{EA5CE300-02EB-ABC0-0B24-E5530A3CA5AC}"/>
                </a:ext>
              </a:extLst>
            </p:cNvPr>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53;p75">
              <a:extLst>
                <a:ext uri="{FF2B5EF4-FFF2-40B4-BE49-F238E27FC236}">
                  <a16:creationId xmlns:a16="http://schemas.microsoft.com/office/drawing/2014/main" id="{B7F5C5D8-F4C6-740D-60F6-136C05DDD71C}"/>
                </a:ext>
              </a:extLst>
            </p:cNvPr>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15024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94024EA1-FF9F-0CB4-631E-074588AF246F}"/>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866498D0-EAAE-EB04-CC14-93CCCFD94E67}"/>
              </a:ext>
            </a:extLst>
          </p:cNvPr>
          <p:cNvSpPr txBox="1">
            <a:spLocks noGrp="1"/>
          </p:cNvSpPr>
          <p:nvPr/>
        </p:nvSpPr>
        <p:spPr>
          <a:xfrm>
            <a:off x="381472" y="91440"/>
            <a:ext cx="8525860"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200" dirty="0">
                <a:latin typeface="+mj-lt"/>
              </a:rPr>
              <a:t>Modelarea relațiilor dintre indicatorii pieței muncii în România</a:t>
            </a:r>
            <a:endParaRPr lang="ro-RO" sz="2200" dirty="0">
              <a:latin typeface="+mj-lt"/>
            </a:endParaRPr>
          </a:p>
        </p:txBody>
      </p:sp>
      <p:sp>
        <p:nvSpPr>
          <p:cNvPr id="15" name="Google Shape;346;p36">
            <a:extLst>
              <a:ext uri="{FF2B5EF4-FFF2-40B4-BE49-F238E27FC236}">
                <a16:creationId xmlns:a16="http://schemas.microsoft.com/office/drawing/2014/main" id="{49C89B74-5540-0969-3E80-053398EC82AB}"/>
              </a:ext>
            </a:extLst>
          </p:cNvPr>
          <p:cNvSpPr txBox="1">
            <a:spLocks/>
          </p:cNvSpPr>
          <p:nvPr/>
        </p:nvSpPr>
        <p:spPr>
          <a:xfrm>
            <a:off x="381472" y="553072"/>
            <a:ext cx="6893462" cy="5624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100" dirty="0"/>
              <a:t>Am elaborat o primă matrice de corelație utilizând datele disponibile pentru cele șase județe ale regiunii pentru perioada 2010-2023.</a:t>
            </a:r>
          </a:p>
        </p:txBody>
      </p:sp>
      <p:sp>
        <p:nvSpPr>
          <p:cNvPr id="19" name="CasetăText 18">
            <a:extLst>
              <a:ext uri="{FF2B5EF4-FFF2-40B4-BE49-F238E27FC236}">
                <a16:creationId xmlns:a16="http://schemas.microsoft.com/office/drawing/2014/main" id="{C0F1E575-4C2F-8BB3-27AA-9C483519F337}"/>
              </a:ext>
            </a:extLst>
          </p:cNvPr>
          <p:cNvSpPr txBox="1"/>
          <p:nvPr/>
        </p:nvSpPr>
        <p:spPr>
          <a:xfrm>
            <a:off x="132586" y="4273582"/>
            <a:ext cx="4348509" cy="690702"/>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a:t>
            </a:r>
            <a:r>
              <a:rPr lang="en-US" sz="900" i="1" kern="100" dirty="0">
                <a:solidFill>
                  <a:schemeClr val="tx1"/>
                </a:solidFill>
                <a:effectLst/>
                <a:latin typeface="Times New Roman" panose="02020603050405020304" pitchFamily="18" charset="0"/>
                <a:ea typeface="Aptos" panose="020B0004020202020204" pitchFamily="34" charset="0"/>
              </a:rPr>
              <a:t>17</a:t>
            </a:r>
            <a:r>
              <a:rPr lang="ro-RO" sz="900" i="1" kern="100" dirty="0">
                <a:solidFill>
                  <a:schemeClr val="tx1"/>
                </a:solidFill>
                <a:effectLst/>
                <a:latin typeface="Times New Roman" panose="02020603050405020304" pitchFamily="18" charset="0"/>
                <a:ea typeface="Aptos" panose="020B0004020202020204" pitchFamily="34" charset="0"/>
              </a:rPr>
              <a:t>.</a:t>
            </a:r>
            <a:r>
              <a:rPr lang="en-US" sz="900" i="1" kern="100" dirty="0">
                <a:solidFill>
                  <a:schemeClr val="tx1"/>
                </a:solidFill>
                <a:effectLst/>
                <a:latin typeface="Times New Roman" panose="02020603050405020304" pitchFamily="18" charset="0"/>
                <a:ea typeface="Aptos" panose="020B0004020202020204" pitchFamily="34" charset="0"/>
              </a:rPr>
              <a:t> </a:t>
            </a:r>
            <a:r>
              <a:rPr lang="ro-RO" sz="900" i="1" kern="100" dirty="0">
                <a:solidFill>
                  <a:schemeClr val="tx1"/>
                </a:solidFill>
                <a:effectLst/>
                <a:latin typeface="Times New Roman" panose="02020603050405020304" pitchFamily="18" charset="0"/>
                <a:ea typeface="Aptos" panose="020B0004020202020204" pitchFamily="34" charset="0"/>
              </a:rPr>
              <a:t>Matricea de corelație pentru indicatori (Regiunea Centru)</a:t>
            </a:r>
          </a:p>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*semnul X înseamnă nesemnificativ </a:t>
            </a:r>
            <a:r>
              <a:rPr lang="ro-RO" sz="900" i="1" kern="100" dirty="0" err="1">
                <a:solidFill>
                  <a:schemeClr val="tx1"/>
                </a:solidFill>
                <a:effectLst/>
                <a:latin typeface="Times New Roman" panose="02020603050405020304" pitchFamily="18" charset="0"/>
                <a:ea typeface="Aptos" panose="020B0004020202020204" pitchFamily="34" charset="0"/>
              </a:rPr>
              <a:t>d.p.d.v</a:t>
            </a:r>
            <a:r>
              <a:rPr lang="ro-RO" sz="900" i="1" kern="100" dirty="0">
                <a:solidFill>
                  <a:schemeClr val="tx1"/>
                </a:solidFill>
                <a:effectLst/>
                <a:latin typeface="Times New Roman" panose="02020603050405020304" pitchFamily="18" charset="0"/>
                <a:ea typeface="Aptos" panose="020B0004020202020204" pitchFamily="34" charset="0"/>
              </a:rPr>
              <a:t>. statistic</a:t>
            </a:r>
          </a:p>
          <a:p>
            <a:pPr marL="304800" marR="0" algn="ctr">
              <a:lnSpc>
                <a:spcPct val="150000"/>
              </a:lnSpc>
              <a:buNone/>
              <a:tabLst>
                <a:tab pos="762000" algn="l"/>
                <a:tab pos="5937885" algn="r"/>
              </a:tabLst>
            </a:pP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22" name="Google Shape;346;p36">
            <a:extLst>
              <a:ext uri="{FF2B5EF4-FFF2-40B4-BE49-F238E27FC236}">
                <a16:creationId xmlns:a16="http://schemas.microsoft.com/office/drawing/2014/main" id="{57AC77BA-A3AB-68E6-8944-20A9951A5E80}"/>
              </a:ext>
            </a:extLst>
          </p:cNvPr>
          <p:cNvSpPr txBox="1">
            <a:spLocks/>
          </p:cNvSpPr>
          <p:nvPr/>
        </p:nvSpPr>
        <p:spPr>
          <a:xfrm>
            <a:off x="4104065" y="1187572"/>
            <a:ext cx="3981409" cy="3402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en-US" sz="1100" dirty="0"/>
              <a:t>C</a:t>
            </a:r>
            <a:r>
              <a:rPr lang="ro-RO" sz="1100" dirty="0" err="1"/>
              <a:t>orelațiile</a:t>
            </a:r>
            <a:r>
              <a:rPr lang="ro-RO" sz="1100" dirty="0"/>
              <a:t> identificate în </a:t>
            </a:r>
            <a:r>
              <a:rPr lang="ro-RO" sz="1100" b="1" dirty="0"/>
              <a:t>matricea regională</a:t>
            </a:r>
            <a:r>
              <a:rPr lang="ro-RO" sz="1100" dirty="0"/>
              <a:t>, deși prezintă magnitudini considerabile și direcții teoretice corecte, </a:t>
            </a:r>
            <a:r>
              <a:rPr lang="ro-RO" sz="1100" b="1" dirty="0"/>
              <a:t>nu ating pragul de semnificație statistică de 99% </a:t>
            </a:r>
            <a:r>
              <a:rPr lang="ro-RO" sz="1100" dirty="0"/>
              <a:t>pentru o analiză econometrică riguroasă</a:t>
            </a:r>
          </a:p>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dirty="0"/>
              <a:t>Am adoptat o strategie metodologică alternativă, extinzând analiza la </a:t>
            </a:r>
            <a:r>
              <a:rPr lang="ro-RO" sz="1100" b="1" dirty="0"/>
              <a:t>nivel național </a:t>
            </a:r>
            <a:r>
              <a:rPr lang="ro-RO" sz="1100" dirty="0"/>
              <a:t>pentru a beneficia de o bază de date substanțial mai amplă și de o putere statistică superioară. Această abordare ne-a permis să utilizăm datele pentru toate cele </a:t>
            </a:r>
            <a:r>
              <a:rPr lang="ro-RO" sz="1100" b="1" dirty="0"/>
              <a:t>41 de județe și Municipiul București</a:t>
            </a:r>
            <a:r>
              <a:rPr lang="ro-RO" sz="1100" dirty="0"/>
              <a:t>, creând un </a:t>
            </a:r>
            <a:r>
              <a:rPr lang="ro-RO" sz="1100" b="1" dirty="0"/>
              <a:t>panel de date cu 546 de observații </a:t>
            </a:r>
            <a:r>
              <a:rPr lang="ro-RO" sz="1100" dirty="0"/>
              <a:t>care oferă condiții optime pentru identificarea relațiilor statistice semnificative. </a:t>
            </a:r>
          </a:p>
        </p:txBody>
      </p:sp>
      <p:pic>
        <p:nvPicPr>
          <p:cNvPr id="2" name="Imagine 1">
            <a:extLst>
              <a:ext uri="{FF2B5EF4-FFF2-40B4-BE49-F238E27FC236}">
                <a16:creationId xmlns:a16="http://schemas.microsoft.com/office/drawing/2014/main" id="{5A61C7C8-446D-C3F8-645F-AB5FCAFAF923}"/>
              </a:ext>
            </a:extLst>
          </p:cNvPr>
          <p:cNvPicPr>
            <a:picLocks noChangeAspect="1"/>
          </p:cNvPicPr>
          <p:nvPr/>
        </p:nvPicPr>
        <p:blipFill rotWithShape="1">
          <a:blip r:embed="rId3">
            <a:extLst>
              <a:ext uri="{28A0092B-C50C-407E-A947-70E740481C1C}">
                <a14:useLocalDpi xmlns:a14="http://schemas.microsoft.com/office/drawing/2010/main" val="0"/>
              </a:ext>
            </a:extLst>
          </a:blip>
          <a:srcRect l="12427" t="23431" r="1772" b="23683"/>
          <a:stretch>
            <a:fillRect/>
          </a:stretch>
        </p:blipFill>
        <p:spPr bwMode="auto">
          <a:xfrm>
            <a:off x="637107" y="1187572"/>
            <a:ext cx="3339469" cy="308601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3" name="Google Shape;8686;p73">
            <a:extLst>
              <a:ext uri="{FF2B5EF4-FFF2-40B4-BE49-F238E27FC236}">
                <a16:creationId xmlns:a16="http://schemas.microsoft.com/office/drawing/2014/main" id="{30DB10B4-F868-2191-F728-07E29ACB434F}"/>
              </a:ext>
            </a:extLst>
          </p:cNvPr>
          <p:cNvSpPr/>
          <p:nvPr/>
        </p:nvSpPr>
        <p:spPr>
          <a:xfrm>
            <a:off x="8186227" y="4590428"/>
            <a:ext cx="532694" cy="373856"/>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2309569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BBB12169-5EB7-7127-47E7-2DCD8175301A}"/>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BE1C1AE6-AE6D-BA5E-F6C6-BFCC0C200948}"/>
              </a:ext>
            </a:extLst>
          </p:cNvPr>
          <p:cNvSpPr txBox="1">
            <a:spLocks noGrp="1"/>
          </p:cNvSpPr>
          <p:nvPr/>
        </p:nvSpPr>
        <p:spPr>
          <a:xfrm>
            <a:off x="478291" y="62836"/>
            <a:ext cx="8396078"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200" dirty="0">
                <a:latin typeface="+mj-lt"/>
              </a:rPr>
              <a:t>Modelarea relațiilor dintre indicatorii pieței muncii în România</a:t>
            </a:r>
            <a:endParaRPr lang="ro-RO" sz="2200" dirty="0">
              <a:latin typeface="+mj-lt"/>
            </a:endParaRPr>
          </a:p>
        </p:txBody>
      </p:sp>
      <p:sp>
        <p:nvSpPr>
          <p:cNvPr id="15" name="Google Shape;346;p36">
            <a:extLst>
              <a:ext uri="{FF2B5EF4-FFF2-40B4-BE49-F238E27FC236}">
                <a16:creationId xmlns:a16="http://schemas.microsoft.com/office/drawing/2014/main" id="{FAB84733-3494-122E-3304-777516792206}"/>
              </a:ext>
            </a:extLst>
          </p:cNvPr>
          <p:cNvSpPr txBox="1">
            <a:spLocks/>
          </p:cNvSpPr>
          <p:nvPr/>
        </p:nvSpPr>
        <p:spPr>
          <a:xfrm>
            <a:off x="508576" y="512580"/>
            <a:ext cx="8187418" cy="5624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200" dirty="0"/>
              <a:t>Matricea de corelație pentru România dezvăluie un ansamblu complex de relații între indicatorii economici analizați, evidențiind atât conexiuni intuitive, cât și interdependențe mai puțin evidente care caracterizează dinamica pieței muncii din Regiunea Centru.</a:t>
            </a:r>
          </a:p>
        </p:txBody>
      </p:sp>
      <p:sp>
        <p:nvSpPr>
          <p:cNvPr id="19" name="CasetăText 18">
            <a:extLst>
              <a:ext uri="{FF2B5EF4-FFF2-40B4-BE49-F238E27FC236}">
                <a16:creationId xmlns:a16="http://schemas.microsoft.com/office/drawing/2014/main" id="{4F265C32-7BEB-B67E-3006-5E080B339AF2}"/>
              </a:ext>
            </a:extLst>
          </p:cNvPr>
          <p:cNvSpPr txBox="1"/>
          <p:nvPr/>
        </p:nvSpPr>
        <p:spPr>
          <a:xfrm>
            <a:off x="58159" y="4381260"/>
            <a:ext cx="4348509" cy="690702"/>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a:t>
            </a:r>
            <a:r>
              <a:rPr lang="en-US" sz="900" i="1" kern="100" dirty="0">
                <a:solidFill>
                  <a:schemeClr val="tx1"/>
                </a:solidFill>
                <a:effectLst/>
                <a:latin typeface="Times New Roman" panose="02020603050405020304" pitchFamily="18" charset="0"/>
                <a:ea typeface="Aptos" panose="020B0004020202020204" pitchFamily="34" charset="0"/>
              </a:rPr>
              <a:t>1</a:t>
            </a:r>
            <a:r>
              <a:rPr lang="ro-RO" sz="900" i="1" kern="100" dirty="0">
                <a:solidFill>
                  <a:schemeClr val="tx1"/>
                </a:solidFill>
                <a:effectLst/>
                <a:latin typeface="Times New Roman" panose="02020603050405020304" pitchFamily="18" charset="0"/>
                <a:ea typeface="Aptos" panose="020B0004020202020204" pitchFamily="34" charset="0"/>
              </a:rPr>
              <a:t>8.</a:t>
            </a:r>
            <a:r>
              <a:rPr lang="en-US" sz="900" i="1" kern="100" dirty="0">
                <a:solidFill>
                  <a:schemeClr val="tx1"/>
                </a:solidFill>
                <a:effectLst/>
                <a:latin typeface="Times New Roman" panose="02020603050405020304" pitchFamily="18" charset="0"/>
                <a:ea typeface="Aptos" panose="020B0004020202020204" pitchFamily="34" charset="0"/>
              </a:rPr>
              <a:t> </a:t>
            </a:r>
            <a:r>
              <a:rPr lang="ro-RO" sz="900" i="1" kern="100" dirty="0">
                <a:solidFill>
                  <a:schemeClr val="tx1"/>
                </a:solidFill>
                <a:effectLst/>
                <a:latin typeface="Times New Roman" panose="02020603050405020304" pitchFamily="18" charset="0"/>
                <a:ea typeface="Aptos" panose="020B0004020202020204" pitchFamily="34" charset="0"/>
              </a:rPr>
              <a:t>Matricea de corelație pentru indicatori (România)</a:t>
            </a:r>
          </a:p>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*semnul X înseamnă nesemnificativ </a:t>
            </a:r>
            <a:r>
              <a:rPr lang="ro-RO" sz="900" i="1" kern="100" dirty="0" err="1">
                <a:solidFill>
                  <a:schemeClr val="tx1"/>
                </a:solidFill>
                <a:effectLst/>
                <a:latin typeface="Times New Roman" panose="02020603050405020304" pitchFamily="18" charset="0"/>
                <a:ea typeface="Aptos" panose="020B0004020202020204" pitchFamily="34" charset="0"/>
              </a:rPr>
              <a:t>d.p.d.v</a:t>
            </a:r>
            <a:r>
              <a:rPr lang="ro-RO" sz="900" i="1" kern="100" dirty="0">
                <a:solidFill>
                  <a:schemeClr val="tx1"/>
                </a:solidFill>
                <a:effectLst/>
                <a:latin typeface="Times New Roman" panose="02020603050405020304" pitchFamily="18" charset="0"/>
                <a:ea typeface="Aptos" panose="020B0004020202020204" pitchFamily="34" charset="0"/>
              </a:rPr>
              <a:t>. statistic</a:t>
            </a:r>
          </a:p>
          <a:p>
            <a:pPr marL="304800" marR="0" algn="ctr">
              <a:lnSpc>
                <a:spcPct val="150000"/>
              </a:lnSpc>
              <a:buNone/>
              <a:tabLst>
                <a:tab pos="762000" algn="l"/>
                <a:tab pos="5937885" algn="r"/>
              </a:tabLst>
            </a:pP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22" name="Google Shape;346;p36">
            <a:extLst>
              <a:ext uri="{FF2B5EF4-FFF2-40B4-BE49-F238E27FC236}">
                <a16:creationId xmlns:a16="http://schemas.microsoft.com/office/drawing/2014/main" id="{5637FB20-05D7-3113-913D-1AA19806C5AD}"/>
              </a:ext>
            </a:extLst>
          </p:cNvPr>
          <p:cNvSpPr txBox="1">
            <a:spLocks/>
          </p:cNvSpPr>
          <p:nvPr/>
        </p:nvSpPr>
        <p:spPr>
          <a:xfrm>
            <a:off x="4104065" y="1372090"/>
            <a:ext cx="3981409" cy="3402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200" dirty="0"/>
              <a:t>Am </a:t>
            </a:r>
            <a:r>
              <a:rPr lang="en-US" sz="1200" dirty="0" err="1"/>
              <a:t>selectat</a:t>
            </a:r>
            <a:r>
              <a:rPr lang="en-US" sz="1200" dirty="0"/>
              <a:t> </a:t>
            </a:r>
            <a:r>
              <a:rPr lang="en-US" sz="1200" b="1" dirty="0" err="1"/>
              <a:t>salariul</a:t>
            </a:r>
            <a:r>
              <a:rPr lang="en-US" sz="1200" dirty="0"/>
              <a:t> ca </a:t>
            </a:r>
            <a:r>
              <a:rPr lang="en-US" sz="1200" b="1" dirty="0" err="1"/>
              <a:t>variabilă</a:t>
            </a:r>
            <a:r>
              <a:rPr lang="en-US" sz="1200" b="1" dirty="0"/>
              <a:t> </a:t>
            </a:r>
            <a:r>
              <a:rPr lang="en-US" sz="1200" b="1" dirty="0" err="1"/>
              <a:t>dependentă</a:t>
            </a:r>
            <a:r>
              <a:rPr lang="en-US" sz="1200" dirty="0"/>
              <a:t>, </a:t>
            </a:r>
            <a:r>
              <a:rPr lang="en-US" sz="1200" dirty="0" err="1"/>
              <a:t>reflectând</a:t>
            </a:r>
            <a:r>
              <a:rPr lang="en-US" sz="1200" dirty="0"/>
              <a:t> </a:t>
            </a:r>
            <a:r>
              <a:rPr lang="en-US" sz="1200" dirty="0" err="1"/>
              <a:t>importanța</a:t>
            </a:r>
            <a:r>
              <a:rPr lang="en-US" sz="1200" dirty="0"/>
              <a:t> </a:t>
            </a:r>
            <a:r>
              <a:rPr lang="en-US" sz="1200" dirty="0" err="1"/>
              <a:t>acestuia</a:t>
            </a:r>
            <a:r>
              <a:rPr lang="en-US" sz="1200" dirty="0"/>
              <a:t> ca indicator al </a:t>
            </a:r>
            <a:r>
              <a:rPr lang="en-US" sz="1200" dirty="0" err="1"/>
              <a:t>bunăstării</a:t>
            </a:r>
            <a:r>
              <a:rPr lang="en-US" sz="1200" dirty="0"/>
              <a:t> </a:t>
            </a:r>
            <a:r>
              <a:rPr lang="en-US" sz="1200" dirty="0" err="1"/>
              <a:t>economice</a:t>
            </a:r>
            <a:r>
              <a:rPr lang="en-US" sz="1200" dirty="0"/>
              <a:t> </a:t>
            </a:r>
            <a:r>
              <a:rPr lang="en-US" sz="1200" dirty="0" err="1"/>
              <a:t>și</a:t>
            </a:r>
            <a:r>
              <a:rPr lang="en-US" sz="1200" dirty="0"/>
              <a:t> al </a:t>
            </a:r>
            <a:r>
              <a:rPr lang="en-US" sz="1200" dirty="0" err="1"/>
              <a:t>competitivității</a:t>
            </a:r>
            <a:r>
              <a:rPr lang="en-US" sz="1200" dirty="0"/>
              <a:t> </a:t>
            </a:r>
            <a:r>
              <a:rPr lang="en-US" sz="1200" dirty="0" err="1"/>
              <a:t>pieței</a:t>
            </a:r>
            <a:r>
              <a:rPr lang="en-US" sz="1200" dirty="0"/>
              <a:t> </a:t>
            </a:r>
            <a:r>
              <a:rPr lang="en-US" sz="1200" dirty="0" err="1"/>
              <a:t>muncii</a:t>
            </a:r>
            <a:r>
              <a:rPr lang="en-US" sz="1200" dirty="0"/>
              <a:t>.</a:t>
            </a:r>
            <a:endParaRPr lang="ro-RO" sz="1200" dirty="0"/>
          </a:p>
          <a:p>
            <a:pPr marL="171450" indent="-171450" algn="just">
              <a:buClr>
                <a:schemeClr val="tx1"/>
              </a:buClr>
              <a:buSzPts val="1100"/>
              <a:buFont typeface="Arial" panose="020B0604020202020204" pitchFamily="34" charset="0"/>
              <a:buChar char="•"/>
            </a:pPr>
            <a:endParaRPr lang="ro-RO" sz="1200" dirty="0"/>
          </a:p>
          <a:p>
            <a:pPr marL="171450" indent="-171450" algn="just">
              <a:buClr>
                <a:schemeClr val="tx1"/>
              </a:buClr>
              <a:buSzPts val="1100"/>
              <a:buFont typeface="Arial" panose="020B0604020202020204" pitchFamily="34" charset="0"/>
              <a:buChar char="•"/>
            </a:pPr>
            <a:r>
              <a:rPr lang="ro-RO" sz="1200" dirty="0"/>
              <a:t>Ca </a:t>
            </a:r>
            <a:r>
              <a:rPr lang="ro-RO" sz="1200" b="1" dirty="0"/>
              <a:t>variabile explicative</a:t>
            </a:r>
            <a:r>
              <a:rPr lang="ro-RO" sz="1200" dirty="0"/>
              <a:t>, am inclus </a:t>
            </a:r>
            <a:r>
              <a:rPr lang="ro-RO" sz="1200" b="1" dirty="0"/>
              <a:t>numărul de imigranți, rata șomajului, rata de ocupare a resurselor de muncă și populația activă</a:t>
            </a:r>
            <a:r>
              <a:rPr lang="ro-RO" sz="1200" dirty="0"/>
              <a:t>. Alegerea acestor indicatori s-a bazat pe corelațiile semnificative identificate în analiza preliminară, precum și pe fundamentul teoretic solid al relațiilor respective.</a:t>
            </a:r>
          </a:p>
        </p:txBody>
      </p:sp>
      <p:pic>
        <p:nvPicPr>
          <p:cNvPr id="3" name="Imagine 2">
            <a:extLst>
              <a:ext uri="{FF2B5EF4-FFF2-40B4-BE49-F238E27FC236}">
                <a16:creationId xmlns:a16="http://schemas.microsoft.com/office/drawing/2014/main" id="{3D130B67-ECC3-D990-DBD6-98F921144916}"/>
              </a:ext>
            </a:extLst>
          </p:cNvPr>
          <p:cNvPicPr>
            <a:picLocks noChangeAspect="1"/>
          </p:cNvPicPr>
          <p:nvPr/>
        </p:nvPicPr>
        <p:blipFill rotWithShape="1">
          <a:blip r:embed="rId3">
            <a:extLst>
              <a:ext uri="{28A0092B-C50C-407E-A947-70E740481C1C}">
                <a14:useLocalDpi xmlns:a14="http://schemas.microsoft.com/office/drawing/2010/main" val="0"/>
              </a:ext>
            </a:extLst>
          </a:blip>
          <a:srcRect l="12581" t="24050" b="24132"/>
          <a:stretch>
            <a:fillRect/>
          </a:stretch>
        </p:blipFill>
        <p:spPr bwMode="auto">
          <a:xfrm>
            <a:off x="696432" y="1412638"/>
            <a:ext cx="3247065" cy="288554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2" name="Google Shape;8686;p73">
            <a:extLst>
              <a:ext uri="{FF2B5EF4-FFF2-40B4-BE49-F238E27FC236}">
                <a16:creationId xmlns:a16="http://schemas.microsoft.com/office/drawing/2014/main" id="{8072BA1D-53B9-2EAC-50E9-35E6F2BA1200}"/>
              </a:ext>
            </a:extLst>
          </p:cNvPr>
          <p:cNvSpPr/>
          <p:nvPr/>
        </p:nvSpPr>
        <p:spPr>
          <a:xfrm>
            <a:off x="8186227" y="4590428"/>
            <a:ext cx="532694" cy="373856"/>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103040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4">
          <a:extLst>
            <a:ext uri="{FF2B5EF4-FFF2-40B4-BE49-F238E27FC236}">
              <a16:creationId xmlns:a16="http://schemas.microsoft.com/office/drawing/2014/main" id="{EDF1A91A-BD76-BEAD-2FEB-6A1E4A7CA1B9}"/>
            </a:ext>
          </a:extLst>
        </p:cNvPr>
        <p:cNvGrpSpPr/>
        <p:nvPr/>
      </p:nvGrpSpPr>
      <p:grpSpPr>
        <a:xfrm>
          <a:off x="0" y="0"/>
          <a:ext cx="0" cy="0"/>
          <a:chOff x="0" y="0"/>
          <a:chExt cx="0" cy="0"/>
        </a:xfrm>
      </p:grpSpPr>
      <p:sp>
        <p:nvSpPr>
          <p:cNvPr id="19" name="CasetăText 18">
            <a:extLst>
              <a:ext uri="{FF2B5EF4-FFF2-40B4-BE49-F238E27FC236}">
                <a16:creationId xmlns:a16="http://schemas.microsoft.com/office/drawing/2014/main" id="{D8E777FB-80E3-5611-281D-05B98BD8C002}"/>
              </a:ext>
            </a:extLst>
          </p:cNvPr>
          <p:cNvSpPr txBox="1"/>
          <p:nvPr/>
        </p:nvSpPr>
        <p:spPr>
          <a:xfrm>
            <a:off x="5029202" y="4067380"/>
            <a:ext cx="3104707" cy="275204"/>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a:t>
            </a:r>
            <a:r>
              <a:rPr lang="pt-BR" sz="900" i="1" kern="100" dirty="0">
                <a:solidFill>
                  <a:schemeClr val="tx1"/>
                </a:solidFill>
                <a:latin typeface="Times New Roman" panose="02020603050405020304" pitchFamily="18" charset="0"/>
                <a:ea typeface="Aptos" panose="020B0004020202020204" pitchFamily="34" charset="0"/>
              </a:rPr>
              <a:t>6</a:t>
            </a:r>
            <a:r>
              <a:rPr lang="pt-BR"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a:solidFill>
                  <a:schemeClr val="tx1"/>
                </a:solidFill>
                <a:effectLst/>
                <a:latin typeface="Times New Roman" panose="02020603050405020304" pitchFamily="18" charset="0"/>
                <a:ea typeface="Aptos" panose="020B0004020202020204" pitchFamily="34" charset="0"/>
              </a:rPr>
              <a:t>Output Model Fixed Effects </a:t>
            </a:r>
            <a:r>
              <a:rPr lang="en-US" sz="900" i="1" kern="100" dirty="0" err="1">
                <a:solidFill>
                  <a:schemeClr val="tx1"/>
                </a:solidFill>
                <a:effectLst/>
                <a:latin typeface="Times New Roman" panose="02020603050405020304" pitchFamily="18" charset="0"/>
                <a:ea typeface="Aptos" panose="020B0004020202020204" pitchFamily="34" charset="0"/>
              </a:rPr>
              <a:t>pentru</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România</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6" name="Google Shape;346;p36">
            <a:extLst>
              <a:ext uri="{FF2B5EF4-FFF2-40B4-BE49-F238E27FC236}">
                <a16:creationId xmlns:a16="http://schemas.microsoft.com/office/drawing/2014/main" id="{3ECB9E67-4B04-984F-3AEE-A5992726A243}"/>
              </a:ext>
            </a:extLst>
          </p:cNvPr>
          <p:cNvSpPr txBox="1">
            <a:spLocks/>
          </p:cNvSpPr>
          <p:nvPr/>
        </p:nvSpPr>
        <p:spPr>
          <a:xfrm>
            <a:off x="531264" y="668466"/>
            <a:ext cx="4497938" cy="1568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dirty="0"/>
              <a:t>Am implementat </a:t>
            </a:r>
            <a:r>
              <a:rPr lang="ro-RO" sz="1100" b="1" dirty="0"/>
              <a:t>două abordări metodologice</a:t>
            </a:r>
            <a:r>
              <a:rPr lang="ro-RO" sz="1100" dirty="0"/>
              <a:t> specifice analizei datelor panel: </a:t>
            </a:r>
            <a:r>
              <a:rPr lang="ro-RO" sz="1100" b="1" dirty="0"/>
              <a:t>modelul cu efecte fixe (</a:t>
            </a:r>
            <a:r>
              <a:rPr lang="ro-RO" sz="1100" b="1" dirty="0" err="1"/>
              <a:t>Fixed</a:t>
            </a:r>
            <a:r>
              <a:rPr lang="ro-RO" sz="1100" b="1" dirty="0"/>
              <a:t> </a:t>
            </a:r>
            <a:r>
              <a:rPr lang="ro-RO" sz="1100" b="1" dirty="0" err="1"/>
              <a:t>Effects</a:t>
            </a:r>
            <a:r>
              <a:rPr lang="ro-RO" sz="1100" b="1" dirty="0"/>
              <a:t>) </a:t>
            </a:r>
            <a:r>
              <a:rPr lang="ro-RO" sz="1100" dirty="0"/>
              <a:t>și </a:t>
            </a:r>
            <a:r>
              <a:rPr lang="ro-RO" sz="1100" b="1" dirty="0"/>
              <a:t>modelul cu efecte aleatorii (</a:t>
            </a:r>
            <a:r>
              <a:rPr lang="ro-RO" sz="1100" b="1" dirty="0" err="1"/>
              <a:t>Random</a:t>
            </a:r>
            <a:r>
              <a:rPr lang="ro-RO" sz="1100" b="1" dirty="0"/>
              <a:t> </a:t>
            </a:r>
            <a:r>
              <a:rPr lang="ro-RO" sz="1100" b="1" dirty="0" err="1"/>
              <a:t>Effects</a:t>
            </a:r>
            <a:r>
              <a:rPr lang="ro-RO" sz="1100" dirty="0"/>
              <a:t>). Alegerea acestor două modele se justifică prin natura datelor noastre, care combină dimensiunea temporală (perioada 2010-2023) cu dimensiunea secțională (42 de unități teritoriale din România), creând o structură de panel balansată.</a:t>
            </a:r>
            <a:endParaRPr lang="en-US" sz="1100" dirty="0"/>
          </a:p>
        </p:txBody>
      </p:sp>
      <p:sp>
        <p:nvSpPr>
          <p:cNvPr id="7" name="Google Shape;346;p36">
            <a:extLst>
              <a:ext uri="{FF2B5EF4-FFF2-40B4-BE49-F238E27FC236}">
                <a16:creationId xmlns:a16="http://schemas.microsoft.com/office/drawing/2014/main" id="{687E19C0-F3EF-D61E-D923-A34104194D92}"/>
              </a:ext>
            </a:extLst>
          </p:cNvPr>
          <p:cNvSpPr txBox="1">
            <a:spLocks/>
          </p:cNvSpPr>
          <p:nvPr/>
        </p:nvSpPr>
        <p:spPr>
          <a:xfrm>
            <a:off x="850050" y="2237165"/>
            <a:ext cx="4333322" cy="28186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tx1"/>
              </a:buClr>
              <a:buSzPts val="1100"/>
            </a:pPr>
            <a:r>
              <a:rPr lang="ro-RO" sz="1100" b="1" dirty="0"/>
              <a:t>Coeficienți:</a:t>
            </a:r>
          </a:p>
          <a:p>
            <a:pPr marL="171450" indent="-171450" algn="just">
              <a:buClr>
                <a:schemeClr val="tx1"/>
              </a:buClr>
              <a:buSzPts val="1100"/>
              <a:buFont typeface="Arial" panose="020B0604020202020204" pitchFamily="34" charset="0"/>
              <a:buChar char="•"/>
            </a:pPr>
            <a:r>
              <a:rPr lang="ro-RO" sz="1100" b="1" dirty="0" err="1"/>
              <a:t>Fixed</a:t>
            </a:r>
            <a:r>
              <a:rPr lang="ro-RO" sz="1100" b="1" dirty="0"/>
              <a:t> </a:t>
            </a:r>
            <a:r>
              <a:rPr lang="ro-RO" sz="1100" b="1" dirty="0" err="1"/>
              <a:t>Effects</a:t>
            </a:r>
            <a:r>
              <a:rPr lang="ro-RO" sz="1100" b="1" dirty="0"/>
              <a:t> </a:t>
            </a:r>
            <a:r>
              <a:rPr lang="ro-RO" sz="1100" dirty="0"/>
              <a:t>↔ Capacitate explicativă substanțială, cu un coeficient </a:t>
            </a:r>
            <a:r>
              <a:rPr lang="ro-RO" sz="1100" b="1" dirty="0"/>
              <a:t>R-</a:t>
            </a:r>
            <a:r>
              <a:rPr lang="ro-RO" sz="1100" b="1" dirty="0" err="1"/>
              <a:t>Squared</a:t>
            </a:r>
            <a:r>
              <a:rPr lang="ro-RO" sz="1100" dirty="0"/>
              <a:t> de </a:t>
            </a:r>
            <a:r>
              <a:rPr lang="ro-RO" sz="1100" b="1" dirty="0"/>
              <a:t>0.64</a:t>
            </a:r>
            <a:r>
              <a:rPr lang="ro-RO" sz="1100" dirty="0"/>
              <a:t>, indicând că aproximativ 64% din variația salariilor poate fi explicată prin variabilele incluse în model.</a:t>
            </a:r>
            <a:r>
              <a:rPr lang="ro-RO" sz="1100" b="1" dirty="0"/>
              <a:t> </a:t>
            </a:r>
          </a:p>
          <a:p>
            <a:pPr marL="171450" indent="-171450" algn="just">
              <a:buClr>
                <a:schemeClr val="tx1"/>
              </a:buClr>
              <a:buSzPts val="1100"/>
              <a:buFont typeface="Arial" panose="020B0604020202020204" pitchFamily="34" charset="0"/>
              <a:buChar char="•"/>
            </a:pPr>
            <a:r>
              <a:rPr lang="ro-RO" sz="1100" b="1" dirty="0"/>
              <a:t>Numărul de imigranți (0.276) </a:t>
            </a:r>
            <a:r>
              <a:rPr lang="ro-RO" sz="1100" dirty="0"/>
              <a:t>↔ </a:t>
            </a:r>
            <a:r>
              <a:rPr lang="it-IT" sz="1100" dirty="0"/>
              <a:t>pozitiv și foarte semnificativ statistic</a:t>
            </a:r>
            <a:r>
              <a:rPr lang="ro-RO" sz="1100" dirty="0"/>
              <a:t>.</a:t>
            </a:r>
          </a:p>
          <a:p>
            <a:pPr marL="171450" indent="-171450" algn="just">
              <a:buClr>
                <a:schemeClr val="tx1"/>
              </a:buClr>
              <a:buSzPts val="1100"/>
              <a:buFont typeface="Arial" panose="020B0604020202020204" pitchFamily="34" charset="0"/>
              <a:buChar char="•"/>
            </a:pPr>
            <a:r>
              <a:rPr lang="ro-RO" sz="1100" b="1" dirty="0"/>
              <a:t>Rata șomajului (-1.112) </a:t>
            </a:r>
            <a:r>
              <a:rPr lang="ro-RO" sz="1100" dirty="0"/>
              <a:t>↔ negativ și foarte semnificativ statistic.</a:t>
            </a:r>
          </a:p>
          <a:p>
            <a:pPr marL="171450" indent="-171450" algn="just">
              <a:buClr>
                <a:schemeClr val="tx1"/>
              </a:buClr>
              <a:buSzPts val="1100"/>
              <a:buFont typeface="Arial" panose="020B0604020202020204" pitchFamily="34" charset="0"/>
              <a:buChar char="•"/>
            </a:pPr>
            <a:r>
              <a:rPr lang="ro-RO" sz="1100" b="1" dirty="0"/>
              <a:t>Rata de ocupare a resurselor de muncă (0.04) </a:t>
            </a:r>
            <a:r>
              <a:rPr lang="ro-RO" sz="1100" dirty="0"/>
              <a:t>↔ pozitiv dar nesemnificativ statistic.</a:t>
            </a:r>
          </a:p>
          <a:p>
            <a:pPr marL="171450" indent="-171450" algn="just">
              <a:buClr>
                <a:schemeClr val="tx1"/>
              </a:buClr>
              <a:buSzPts val="1100"/>
              <a:buFont typeface="Arial" panose="020B0604020202020204" pitchFamily="34" charset="0"/>
              <a:buChar char="•"/>
            </a:pPr>
            <a:r>
              <a:rPr lang="ro-RO" sz="1100" b="1" dirty="0"/>
              <a:t>Populația activă (-1.037) </a:t>
            </a:r>
            <a:r>
              <a:rPr lang="ro-RO" sz="1100" dirty="0"/>
              <a:t>↔ negativ și semnificativ statistic.</a:t>
            </a:r>
            <a:endParaRPr lang="ro-RO" sz="1100" b="1" dirty="0"/>
          </a:p>
        </p:txBody>
      </p:sp>
      <p:sp>
        <p:nvSpPr>
          <p:cNvPr id="2" name="Google Shape;351;p36">
            <a:extLst>
              <a:ext uri="{FF2B5EF4-FFF2-40B4-BE49-F238E27FC236}">
                <a16:creationId xmlns:a16="http://schemas.microsoft.com/office/drawing/2014/main" id="{6E727C1C-A67F-B6FD-E353-21CF42ACBDAD}"/>
              </a:ext>
            </a:extLst>
          </p:cNvPr>
          <p:cNvSpPr txBox="1">
            <a:spLocks noGrp="1"/>
          </p:cNvSpPr>
          <p:nvPr/>
        </p:nvSpPr>
        <p:spPr>
          <a:xfrm>
            <a:off x="448005" y="33967"/>
            <a:ext cx="8561180"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200" dirty="0">
                <a:latin typeface="+mj-lt"/>
              </a:rPr>
              <a:t>Modelarea relațiilor dintre indicatorii pieței muncii în România</a:t>
            </a:r>
            <a:endParaRPr lang="ro-RO" sz="2200" dirty="0">
              <a:latin typeface="+mj-lt"/>
            </a:endParaRPr>
          </a:p>
        </p:txBody>
      </p:sp>
      <p:pic>
        <p:nvPicPr>
          <p:cNvPr id="4" name="Imagine 3">
            <a:extLst>
              <a:ext uri="{FF2B5EF4-FFF2-40B4-BE49-F238E27FC236}">
                <a16:creationId xmlns:a16="http://schemas.microsoft.com/office/drawing/2014/main" id="{52A2DE2B-499F-9FED-2C9F-23D3632FCC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63118" y="612793"/>
            <a:ext cx="3030832" cy="3454587"/>
          </a:xfrm>
          <a:prstGeom prst="rect">
            <a:avLst/>
          </a:prstGeom>
          <a:ln>
            <a:noFill/>
          </a:ln>
          <a:effectLst>
            <a:outerShdw blurRad="292100" dist="139700" dir="2700000" algn="tl" rotWithShape="0">
              <a:srgbClr val="333333">
                <a:alpha val="65000"/>
              </a:srgbClr>
            </a:outerShdw>
          </a:effectLst>
        </p:spPr>
      </p:pic>
      <p:sp>
        <p:nvSpPr>
          <p:cNvPr id="3" name="Google Shape;8686;p73">
            <a:extLst>
              <a:ext uri="{FF2B5EF4-FFF2-40B4-BE49-F238E27FC236}">
                <a16:creationId xmlns:a16="http://schemas.microsoft.com/office/drawing/2014/main" id="{643F61B5-368A-755B-859B-C3B66E8A9F38}"/>
              </a:ext>
            </a:extLst>
          </p:cNvPr>
          <p:cNvSpPr/>
          <p:nvPr/>
        </p:nvSpPr>
        <p:spPr>
          <a:xfrm>
            <a:off x="8186227" y="4590428"/>
            <a:ext cx="532694" cy="373856"/>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2546154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4">
          <a:extLst>
            <a:ext uri="{FF2B5EF4-FFF2-40B4-BE49-F238E27FC236}">
              <a16:creationId xmlns:a16="http://schemas.microsoft.com/office/drawing/2014/main" id="{2097990C-15EA-E238-079F-F6F64CC910DB}"/>
            </a:ext>
          </a:extLst>
        </p:cNvPr>
        <p:cNvGrpSpPr/>
        <p:nvPr/>
      </p:nvGrpSpPr>
      <p:grpSpPr>
        <a:xfrm>
          <a:off x="0" y="0"/>
          <a:ext cx="0" cy="0"/>
          <a:chOff x="0" y="0"/>
          <a:chExt cx="0" cy="0"/>
        </a:xfrm>
      </p:grpSpPr>
      <p:sp>
        <p:nvSpPr>
          <p:cNvPr id="19" name="CasetăText 18">
            <a:extLst>
              <a:ext uri="{FF2B5EF4-FFF2-40B4-BE49-F238E27FC236}">
                <a16:creationId xmlns:a16="http://schemas.microsoft.com/office/drawing/2014/main" id="{A25E121C-D5C0-C1B3-F2D7-DF343F696EE1}"/>
              </a:ext>
            </a:extLst>
          </p:cNvPr>
          <p:cNvSpPr txBox="1"/>
          <p:nvPr/>
        </p:nvSpPr>
        <p:spPr>
          <a:xfrm>
            <a:off x="861666" y="4858252"/>
            <a:ext cx="3248249" cy="275204"/>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a:t>
            </a:r>
            <a:r>
              <a:rPr lang="ro-RO" sz="900" i="1" kern="100" dirty="0">
                <a:solidFill>
                  <a:schemeClr val="tx1"/>
                </a:solidFill>
                <a:latin typeface="Times New Roman" panose="02020603050405020304" pitchFamily="18" charset="0"/>
                <a:ea typeface="Aptos" panose="020B0004020202020204" pitchFamily="34" charset="0"/>
              </a:rPr>
              <a:t>7</a:t>
            </a:r>
            <a:r>
              <a:rPr lang="pt-BR"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a:solidFill>
                  <a:schemeClr val="tx1"/>
                </a:solidFill>
                <a:effectLst/>
                <a:latin typeface="Times New Roman" panose="02020603050405020304" pitchFamily="18" charset="0"/>
                <a:ea typeface="Aptos" panose="020B0004020202020204" pitchFamily="34" charset="0"/>
              </a:rPr>
              <a:t>Output Model </a:t>
            </a:r>
            <a:r>
              <a:rPr lang="ro-RO" sz="900" i="1" kern="100" dirty="0" err="1">
                <a:solidFill>
                  <a:schemeClr val="tx1"/>
                </a:solidFill>
                <a:effectLst/>
                <a:latin typeface="Times New Roman" panose="02020603050405020304" pitchFamily="18" charset="0"/>
                <a:ea typeface="Aptos" panose="020B0004020202020204" pitchFamily="34" charset="0"/>
              </a:rPr>
              <a:t>Random</a:t>
            </a:r>
            <a:r>
              <a:rPr lang="en-US" sz="900" i="1" kern="100" dirty="0">
                <a:solidFill>
                  <a:schemeClr val="tx1"/>
                </a:solidFill>
                <a:effectLst/>
                <a:latin typeface="Times New Roman" panose="02020603050405020304" pitchFamily="18" charset="0"/>
                <a:ea typeface="Aptos" panose="020B0004020202020204" pitchFamily="34" charset="0"/>
              </a:rPr>
              <a:t> Effects </a:t>
            </a:r>
            <a:r>
              <a:rPr lang="en-US" sz="900" i="1" kern="100" dirty="0" err="1">
                <a:solidFill>
                  <a:schemeClr val="tx1"/>
                </a:solidFill>
                <a:effectLst/>
                <a:latin typeface="Times New Roman" panose="02020603050405020304" pitchFamily="18" charset="0"/>
                <a:ea typeface="Aptos" panose="020B0004020202020204" pitchFamily="34" charset="0"/>
              </a:rPr>
              <a:t>pentru</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România</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7" name="Google Shape;346;p36">
            <a:extLst>
              <a:ext uri="{FF2B5EF4-FFF2-40B4-BE49-F238E27FC236}">
                <a16:creationId xmlns:a16="http://schemas.microsoft.com/office/drawing/2014/main" id="{637732D8-55AB-C971-EF90-06D7B67F9583}"/>
              </a:ext>
            </a:extLst>
          </p:cNvPr>
          <p:cNvSpPr txBox="1">
            <a:spLocks/>
          </p:cNvSpPr>
          <p:nvPr/>
        </p:nvSpPr>
        <p:spPr>
          <a:xfrm>
            <a:off x="4109914" y="733646"/>
            <a:ext cx="4183547" cy="44723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b="1" dirty="0"/>
              <a:t>Modelul cu efecte aleatorii </a:t>
            </a:r>
            <a:r>
              <a:rPr lang="ro-RO" sz="1100" dirty="0"/>
              <a:t>prezintă o </a:t>
            </a:r>
            <a:r>
              <a:rPr lang="ro-RO" sz="1100" b="1" dirty="0"/>
              <a:t>capacitate explicativă mai redusă</a:t>
            </a:r>
            <a:r>
              <a:rPr lang="ro-RO" sz="1100" dirty="0"/>
              <a:t>, cu un coeficient de </a:t>
            </a:r>
            <a:r>
              <a:rPr lang="ro-RO" sz="1100" b="1" dirty="0"/>
              <a:t>R-</a:t>
            </a:r>
            <a:r>
              <a:rPr lang="ro-RO" sz="1100" b="1" dirty="0" err="1"/>
              <a:t>Squared</a:t>
            </a:r>
            <a:r>
              <a:rPr lang="ro-RO" sz="1100" b="1" dirty="0"/>
              <a:t> de 0.458</a:t>
            </a:r>
            <a:r>
              <a:rPr lang="ro-RO" sz="1100" dirty="0"/>
              <a:t>, indicând că aproximativ 46% din variația salariilor este explicată de variabilele modelului. Această performanță este </a:t>
            </a:r>
            <a:r>
              <a:rPr lang="ro-RO" sz="1100" b="1" dirty="0"/>
              <a:t>inferioară modelului cu efecte fixe</a:t>
            </a:r>
            <a:r>
              <a:rPr lang="ro-RO" sz="1100" dirty="0"/>
              <a:t>.</a:t>
            </a:r>
          </a:p>
          <a:p>
            <a:pPr marL="0" indent="0" algn="just">
              <a:buClr>
                <a:schemeClr val="tx1"/>
              </a:buClr>
              <a:buSzPts val="1100"/>
            </a:pPr>
            <a:endParaRPr lang="ro-RO" sz="1100" b="1" dirty="0"/>
          </a:p>
          <a:p>
            <a:pPr marL="171450" indent="-171450" algn="just">
              <a:buClr>
                <a:schemeClr val="tx1"/>
              </a:buClr>
              <a:buSzPts val="1100"/>
              <a:buFont typeface="Arial" panose="020B0604020202020204" pitchFamily="34" charset="0"/>
              <a:buChar char="•"/>
            </a:pPr>
            <a:r>
              <a:rPr lang="ro-RO" sz="1100" b="1" dirty="0"/>
              <a:t>Coeficienții</a:t>
            </a:r>
            <a:r>
              <a:rPr lang="ro-RO" sz="1100" dirty="0"/>
              <a:t> estimați în modelul cu efecte aleatorii prezintă același semn ca în modelul cu efecte fixe, dar magnitudini diferite. </a:t>
            </a:r>
            <a:r>
              <a:rPr lang="ro-RO" sz="1100" b="1" dirty="0"/>
              <a:t>Numărul de imigranți </a:t>
            </a:r>
            <a:r>
              <a:rPr lang="ro-RO" sz="1100" dirty="0"/>
              <a:t>rămâne </a:t>
            </a:r>
            <a:r>
              <a:rPr lang="ro-RO" sz="1100" b="1" dirty="0"/>
              <a:t>pozitiv</a:t>
            </a:r>
            <a:r>
              <a:rPr lang="ro-RO" sz="1100" dirty="0"/>
              <a:t> și </a:t>
            </a:r>
            <a:r>
              <a:rPr lang="ro-RO" sz="1100" b="1" dirty="0"/>
              <a:t>foarte semnificativ (0.313), rata șomajului</a:t>
            </a:r>
            <a:r>
              <a:rPr lang="ro-RO" sz="1100" dirty="0"/>
              <a:t> menține relația </a:t>
            </a:r>
            <a:r>
              <a:rPr lang="ro-RO" sz="1100" b="1" dirty="0"/>
              <a:t>negativă puternică (-0.726)</a:t>
            </a:r>
            <a:r>
              <a:rPr lang="ro-RO" sz="1100" dirty="0"/>
              <a:t>, iar </a:t>
            </a:r>
            <a:r>
              <a:rPr lang="ro-RO" sz="1100" b="1" dirty="0"/>
              <a:t>populația activă </a:t>
            </a:r>
            <a:r>
              <a:rPr lang="ro-RO" sz="1100" dirty="0"/>
              <a:t>păstrează coeficientul </a:t>
            </a:r>
            <a:r>
              <a:rPr lang="ro-RO" sz="1100" b="1" dirty="0"/>
              <a:t>negativ</a:t>
            </a:r>
            <a:r>
              <a:rPr lang="ro-RO" sz="1100" dirty="0"/>
              <a:t>, dar cu o magnitudine mai redusă </a:t>
            </a:r>
            <a:r>
              <a:rPr lang="ro-RO" sz="1100" b="1" dirty="0"/>
              <a:t>(-0.148). Rata de ocupare </a:t>
            </a:r>
            <a:r>
              <a:rPr lang="ro-RO" sz="1100" dirty="0"/>
              <a:t>rămâne </a:t>
            </a:r>
            <a:r>
              <a:rPr lang="ro-RO" sz="1100" b="1" dirty="0"/>
              <a:t>nesemnificativă statistic</a:t>
            </a:r>
            <a:r>
              <a:rPr lang="ro-RO" sz="1100" dirty="0"/>
              <a:t>.</a:t>
            </a:r>
          </a:p>
        </p:txBody>
      </p:sp>
      <p:sp>
        <p:nvSpPr>
          <p:cNvPr id="2" name="Google Shape;351;p36">
            <a:extLst>
              <a:ext uri="{FF2B5EF4-FFF2-40B4-BE49-F238E27FC236}">
                <a16:creationId xmlns:a16="http://schemas.microsoft.com/office/drawing/2014/main" id="{11D15064-91EF-81A6-F2B0-13DDAEB72C61}"/>
              </a:ext>
            </a:extLst>
          </p:cNvPr>
          <p:cNvSpPr txBox="1">
            <a:spLocks noGrp="1"/>
          </p:cNvSpPr>
          <p:nvPr/>
        </p:nvSpPr>
        <p:spPr>
          <a:xfrm>
            <a:off x="448005" y="33967"/>
            <a:ext cx="8502564"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200" dirty="0">
                <a:latin typeface="+mj-lt"/>
              </a:rPr>
              <a:t>Modelarea relațiilor dintre indicatorii pieței muncii în România</a:t>
            </a:r>
            <a:endParaRPr lang="ro-RO" sz="2200" dirty="0">
              <a:latin typeface="+mj-lt"/>
            </a:endParaRPr>
          </a:p>
        </p:txBody>
      </p:sp>
      <p:pic>
        <p:nvPicPr>
          <p:cNvPr id="3" name="Imagine 2">
            <a:extLst>
              <a:ext uri="{FF2B5EF4-FFF2-40B4-BE49-F238E27FC236}">
                <a16:creationId xmlns:a16="http://schemas.microsoft.com/office/drawing/2014/main" id="{BC8710EA-71EA-B15F-BB30-840DC59028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0090" y="565224"/>
            <a:ext cx="2951400" cy="4293028"/>
          </a:xfrm>
          <a:prstGeom prst="rect">
            <a:avLst/>
          </a:prstGeom>
          <a:ln>
            <a:noFill/>
          </a:ln>
          <a:effectLst>
            <a:outerShdw blurRad="292100" dist="139700" dir="2700000" algn="tl" rotWithShape="0">
              <a:srgbClr val="333333">
                <a:alpha val="65000"/>
              </a:srgbClr>
            </a:outerShdw>
          </a:effectLst>
        </p:spPr>
      </p:pic>
      <p:sp>
        <p:nvSpPr>
          <p:cNvPr id="4" name="Google Shape;8686;p73">
            <a:extLst>
              <a:ext uri="{FF2B5EF4-FFF2-40B4-BE49-F238E27FC236}">
                <a16:creationId xmlns:a16="http://schemas.microsoft.com/office/drawing/2014/main" id="{6C3173CD-FB9A-0201-16B0-14E8029C1B25}"/>
              </a:ext>
            </a:extLst>
          </p:cNvPr>
          <p:cNvSpPr/>
          <p:nvPr/>
        </p:nvSpPr>
        <p:spPr>
          <a:xfrm>
            <a:off x="8186227" y="4590428"/>
            <a:ext cx="532694" cy="373856"/>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1963875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4">
          <a:extLst>
            <a:ext uri="{FF2B5EF4-FFF2-40B4-BE49-F238E27FC236}">
              <a16:creationId xmlns:a16="http://schemas.microsoft.com/office/drawing/2014/main" id="{35673678-E3C0-2795-E921-F030460050E1}"/>
            </a:ext>
          </a:extLst>
        </p:cNvPr>
        <p:cNvGrpSpPr/>
        <p:nvPr/>
      </p:nvGrpSpPr>
      <p:grpSpPr>
        <a:xfrm>
          <a:off x="0" y="0"/>
          <a:ext cx="0" cy="0"/>
          <a:chOff x="0" y="0"/>
          <a:chExt cx="0" cy="0"/>
        </a:xfrm>
      </p:grpSpPr>
      <p:sp>
        <p:nvSpPr>
          <p:cNvPr id="19" name="CasetăText 18">
            <a:extLst>
              <a:ext uri="{FF2B5EF4-FFF2-40B4-BE49-F238E27FC236}">
                <a16:creationId xmlns:a16="http://schemas.microsoft.com/office/drawing/2014/main" id="{9B6251A4-E3A7-DB8B-0292-8E04E0FB1DD8}"/>
              </a:ext>
            </a:extLst>
          </p:cNvPr>
          <p:cNvSpPr txBox="1"/>
          <p:nvPr/>
        </p:nvSpPr>
        <p:spPr>
          <a:xfrm>
            <a:off x="574740" y="3309029"/>
            <a:ext cx="3248249" cy="275204"/>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a:t>
            </a:r>
            <a:r>
              <a:rPr lang="ro-RO" sz="900" i="1" kern="100" dirty="0">
                <a:solidFill>
                  <a:schemeClr val="tx1"/>
                </a:solidFill>
                <a:latin typeface="Times New Roman" panose="02020603050405020304" pitchFamily="18" charset="0"/>
                <a:ea typeface="Aptos" panose="020B0004020202020204" pitchFamily="34" charset="0"/>
              </a:rPr>
              <a:t>8</a:t>
            </a:r>
            <a:r>
              <a:rPr lang="pt-BR"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a:solidFill>
                  <a:schemeClr val="tx1"/>
                </a:solidFill>
                <a:effectLst/>
                <a:latin typeface="Times New Roman" panose="02020603050405020304" pitchFamily="18" charset="0"/>
                <a:ea typeface="Aptos" panose="020B0004020202020204" pitchFamily="34" charset="0"/>
              </a:rPr>
              <a:t>Output </a:t>
            </a:r>
            <a:r>
              <a:rPr lang="en-US" sz="900" i="1" kern="100" dirty="0" err="1">
                <a:solidFill>
                  <a:schemeClr val="tx1"/>
                </a:solidFill>
                <a:effectLst/>
                <a:latin typeface="Times New Roman" panose="02020603050405020304" pitchFamily="18" charset="0"/>
                <a:ea typeface="Aptos" panose="020B0004020202020204" pitchFamily="34" charset="0"/>
              </a:rPr>
              <a:t>Compararea</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Modelelor</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pentru</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România</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7" name="Google Shape;346;p36">
            <a:extLst>
              <a:ext uri="{FF2B5EF4-FFF2-40B4-BE49-F238E27FC236}">
                <a16:creationId xmlns:a16="http://schemas.microsoft.com/office/drawing/2014/main" id="{A46BA447-2FD1-A55F-6049-29ACB8549A1D}"/>
              </a:ext>
            </a:extLst>
          </p:cNvPr>
          <p:cNvSpPr txBox="1">
            <a:spLocks/>
          </p:cNvSpPr>
          <p:nvPr/>
        </p:nvSpPr>
        <p:spPr>
          <a:xfrm>
            <a:off x="4029740" y="668467"/>
            <a:ext cx="4332337" cy="30940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dirty="0"/>
              <a:t>Pentru determinarea modelului cel mai adecvat, am aplicat </a:t>
            </a:r>
            <a:r>
              <a:rPr lang="ro-RO" sz="1100" b="1" dirty="0"/>
              <a:t>testul </a:t>
            </a:r>
            <a:r>
              <a:rPr lang="ro-RO" sz="1100" b="1" dirty="0" err="1"/>
              <a:t>Hausman</a:t>
            </a:r>
            <a:r>
              <a:rPr lang="ro-RO" sz="1100" dirty="0"/>
              <a:t>, o procedură statistică standard pentru compararea modelelor cu efecte fixe și cu efecte aleatorii. Testul evaluează </a:t>
            </a:r>
            <a:r>
              <a:rPr lang="ro-RO" sz="1100" b="1" dirty="0"/>
              <a:t>ipoteza nulă că modelul cu efecte aleatorii este consistent și eficient</a:t>
            </a:r>
            <a:r>
              <a:rPr lang="ro-RO" sz="1100" dirty="0"/>
              <a:t>, în contrast cu </a:t>
            </a:r>
            <a:r>
              <a:rPr lang="ro-RO" sz="1100" b="1" dirty="0"/>
              <a:t>ipoteza alternativă că doar modelul cu efecte fixe oferă estimări consistente</a:t>
            </a:r>
            <a:r>
              <a:rPr lang="ro-RO" sz="1100" dirty="0"/>
              <a:t>.</a:t>
            </a:r>
          </a:p>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b="1" dirty="0"/>
              <a:t>Rezultatul testului </a:t>
            </a:r>
            <a:r>
              <a:rPr lang="ro-RO" sz="1100" b="1" dirty="0" err="1"/>
              <a:t>Hausman</a:t>
            </a:r>
            <a:r>
              <a:rPr lang="ro-RO" sz="1100" b="1" dirty="0"/>
              <a:t> (</a:t>
            </a:r>
            <a:r>
              <a:rPr lang="el-GR" sz="1100" b="1" dirty="0"/>
              <a:t>χ² = 157.27, </a:t>
            </a:r>
            <a:r>
              <a:rPr lang="ro-RO" sz="1100" b="1" dirty="0" err="1"/>
              <a:t>df</a:t>
            </a:r>
            <a:r>
              <a:rPr lang="ro-RO" sz="1100" b="1" dirty="0"/>
              <a:t> = 4, p-</a:t>
            </a:r>
            <a:r>
              <a:rPr lang="ro-RO" sz="1100" b="1" dirty="0" err="1"/>
              <a:t>value</a:t>
            </a:r>
            <a:r>
              <a:rPr lang="ro-RO" sz="1100" b="1" dirty="0"/>
              <a:t> &lt; 2.2e-16) </a:t>
            </a:r>
            <a:r>
              <a:rPr lang="ro-RO" sz="1100" dirty="0"/>
              <a:t>conduce la </a:t>
            </a:r>
            <a:r>
              <a:rPr lang="ro-RO" sz="1100" b="1" dirty="0"/>
              <a:t>respingerea ipotezei nule</a:t>
            </a:r>
            <a:r>
              <a:rPr lang="ro-RO" sz="1100" dirty="0"/>
              <a:t>, indicând că </a:t>
            </a:r>
            <a:r>
              <a:rPr lang="ro-RO" sz="1100" b="1" dirty="0"/>
              <a:t>modelul cu efecte fixe este preferat </a:t>
            </a:r>
            <a:r>
              <a:rPr lang="ro-RO" sz="1100" dirty="0"/>
              <a:t>din perspectiva consistenței statistice. </a:t>
            </a:r>
          </a:p>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dirty="0"/>
              <a:t>Această concluzie este susținută și de superioritatea coeficientului R-</a:t>
            </a:r>
            <a:r>
              <a:rPr lang="ro-RO" sz="1100" dirty="0" err="1"/>
              <a:t>Squared</a:t>
            </a:r>
            <a:r>
              <a:rPr lang="ro-RO" sz="1100" dirty="0"/>
              <a:t> al modelului cu efecte fixe (0.640 versus 0.458), care indică o capacitate explicativă superioară.</a:t>
            </a:r>
          </a:p>
        </p:txBody>
      </p:sp>
      <p:sp>
        <p:nvSpPr>
          <p:cNvPr id="2" name="Google Shape;351;p36">
            <a:extLst>
              <a:ext uri="{FF2B5EF4-FFF2-40B4-BE49-F238E27FC236}">
                <a16:creationId xmlns:a16="http://schemas.microsoft.com/office/drawing/2014/main" id="{9848E46B-646B-27DA-748F-54936D1EBA42}"/>
              </a:ext>
            </a:extLst>
          </p:cNvPr>
          <p:cNvSpPr txBox="1">
            <a:spLocks noGrp="1"/>
          </p:cNvSpPr>
          <p:nvPr/>
        </p:nvSpPr>
        <p:spPr>
          <a:xfrm>
            <a:off x="448005" y="33967"/>
            <a:ext cx="8455672"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200" dirty="0">
                <a:latin typeface="+mj-lt"/>
              </a:rPr>
              <a:t>Modelarea relațiilor dintre indicatorii pieței muncii în România</a:t>
            </a:r>
            <a:endParaRPr lang="ro-RO" sz="2200" dirty="0">
              <a:latin typeface="+mj-lt"/>
            </a:endParaRPr>
          </a:p>
        </p:txBody>
      </p:sp>
      <p:pic>
        <p:nvPicPr>
          <p:cNvPr id="4" name="Imagine 3">
            <a:extLst>
              <a:ext uri="{FF2B5EF4-FFF2-40B4-BE49-F238E27FC236}">
                <a16:creationId xmlns:a16="http://schemas.microsoft.com/office/drawing/2014/main" id="{95F44FDA-FCB0-4755-25FF-74B7692378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4740" y="733646"/>
            <a:ext cx="3455000" cy="2575383"/>
          </a:xfrm>
          <a:prstGeom prst="rect">
            <a:avLst/>
          </a:prstGeom>
          <a:ln>
            <a:noFill/>
          </a:ln>
          <a:effectLst>
            <a:outerShdw blurRad="292100" dist="139700" dir="2700000" algn="tl" rotWithShape="0">
              <a:srgbClr val="333333">
                <a:alpha val="65000"/>
              </a:srgbClr>
            </a:outerShdw>
          </a:effectLst>
        </p:spPr>
      </p:pic>
      <p:sp>
        <p:nvSpPr>
          <p:cNvPr id="5" name="Google Shape;346;p36">
            <a:extLst>
              <a:ext uri="{FF2B5EF4-FFF2-40B4-BE49-F238E27FC236}">
                <a16:creationId xmlns:a16="http://schemas.microsoft.com/office/drawing/2014/main" id="{041E5E42-A251-2224-7B2B-A78CC8B0C6B4}"/>
              </a:ext>
            </a:extLst>
          </p:cNvPr>
          <p:cNvSpPr txBox="1">
            <a:spLocks/>
          </p:cNvSpPr>
          <p:nvPr/>
        </p:nvSpPr>
        <p:spPr>
          <a:xfrm>
            <a:off x="1082750" y="3827721"/>
            <a:ext cx="6902301" cy="1019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dirty="0"/>
              <a:t>Analiza de regresie confirmă existența unor relații robuste și semnificative statistic între dinamica salarială și principalii indicatori ai pieței muncii din Regiunea Centru. Modelul cu efecte fixe oferă evidențe empirice solide pentru </a:t>
            </a:r>
            <a:r>
              <a:rPr lang="ro-RO" sz="1100" b="1" dirty="0"/>
              <a:t>impactul pozitiv al fluxurilor migratoare </a:t>
            </a:r>
            <a:r>
              <a:rPr lang="ro-RO" sz="1100" dirty="0"/>
              <a:t>și </a:t>
            </a:r>
            <a:r>
              <a:rPr lang="ro-RO" sz="1100" b="1" dirty="0"/>
              <a:t>efectul negativ puternic al șomajului asupra nivelului salariilor</a:t>
            </a:r>
            <a:r>
              <a:rPr lang="ro-RO" sz="1100" dirty="0"/>
              <a:t>, contribuind la o înțelegere mai profundă a mecanismelor care guvernează piața muncii regională.</a:t>
            </a:r>
          </a:p>
        </p:txBody>
      </p:sp>
      <p:sp>
        <p:nvSpPr>
          <p:cNvPr id="3" name="Google Shape;8686;p73">
            <a:extLst>
              <a:ext uri="{FF2B5EF4-FFF2-40B4-BE49-F238E27FC236}">
                <a16:creationId xmlns:a16="http://schemas.microsoft.com/office/drawing/2014/main" id="{7F93FB4F-A534-E6BA-8994-D28450AF83AA}"/>
              </a:ext>
            </a:extLst>
          </p:cNvPr>
          <p:cNvSpPr/>
          <p:nvPr/>
        </p:nvSpPr>
        <p:spPr>
          <a:xfrm>
            <a:off x="8186227" y="4590428"/>
            <a:ext cx="532694" cy="373856"/>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4110918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4">
          <a:extLst>
            <a:ext uri="{FF2B5EF4-FFF2-40B4-BE49-F238E27FC236}">
              <a16:creationId xmlns:a16="http://schemas.microsoft.com/office/drawing/2014/main" id="{45235F92-E058-85D1-98FE-39AC810C5D44}"/>
            </a:ext>
          </a:extLst>
        </p:cNvPr>
        <p:cNvGrpSpPr/>
        <p:nvPr/>
      </p:nvGrpSpPr>
      <p:grpSpPr>
        <a:xfrm>
          <a:off x="0" y="0"/>
          <a:ext cx="0" cy="0"/>
          <a:chOff x="0" y="0"/>
          <a:chExt cx="0" cy="0"/>
        </a:xfrm>
      </p:grpSpPr>
      <p:sp>
        <p:nvSpPr>
          <p:cNvPr id="19" name="CasetăText 18">
            <a:extLst>
              <a:ext uri="{FF2B5EF4-FFF2-40B4-BE49-F238E27FC236}">
                <a16:creationId xmlns:a16="http://schemas.microsoft.com/office/drawing/2014/main" id="{2B3DFA2B-336A-2234-CBF7-01ADDD8B64CC}"/>
              </a:ext>
            </a:extLst>
          </p:cNvPr>
          <p:cNvSpPr txBox="1"/>
          <p:nvPr/>
        </p:nvSpPr>
        <p:spPr>
          <a:xfrm>
            <a:off x="4584763" y="3463970"/>
            <a:ext cx="3748851" cy="482953"/>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a:t>
            </a:r>
            <a:r>
              <a:rPr lang="ro-RO" sz="900" i="1" kern="100" dirty="0">
                <a:solidFill>
                  <a:schemeClr val="tx1"/>
                </a:solidFill>
                <a:effectLst/>
                <a:latin typeface="Times New Roman" panose="02020603050405020304" pitchFamily="18" charset="0"/>
                <a:ea typeface="Aptos" panose="020B0004020202020204" pitchFamily="34" charset="0"/>
              </a:rPr>
              <a:t>9</a:t>
            </a:r>
            <a:r>
              <a:rPr lang="pt-BR"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Procentul</a:t>
            </a:r>
            <a:r>
              <a:rPr lang="en-US" sz="900" i="1" kern="100" dirty="0">
                <a:solidFill>
                  <a:schemeClr val="tx1"/>
                </a:solidFill>
                <a:effectLst/>
                <a:latin typeface="Times New Roman" panose="02020603050405020304" pitchFamily="18" charset="0"/>
                <a:ea typeface="Aptos" panose="020B0004020202020204" pitchFamily="34" charset="0"/>
              </a:rPr>
              <a:t> de </a:t>
            </a:r>
            <a:r>
              <a:rPr lang="en-US" sz="900" i="1" kern="100" dirty="0" err="1">
                <a:solidFill>
                  <a:schemeClr val="tx1"/>
                </a:solidFill>
                <a:effectLst/>
                <a:latin typeface="Times New Roman" panose="02020603050405020304" pitchFamily="18" charset="0"/>
                <a:ea typeface="Aptos" panose="020B0004020202020204" pitchFamily="34" charset="0"/>
              </a:rPr>
              <a:t>salariați</a:t>
            </a:r>
            <a:r>
              <a:rPr lang="en-US" sz="900" i="1" kern="100" dirty="0">
                <a:solidFill>
                  <a:schemeClr val="tx1"/>
                </a:solidFill>
                <a:effectLst/>
                <a:latin typeface="Times New Roman" panose="02020603050405020304" pitchFamily="18" charset="0"/>
                <a:ea typeface="Aptos" panose="020B0004020202020204" pitchFamily="34" charset="0"/>
              </a:rPr>
              <a:t> din </a:t>
            </a:r>
            <a:r>
              <a:rPr lang="en-US" sz="900" i="1" kern="100" dirty="0" err="1">
                <a:solidFill>
                  <a:schemeClr val="tx1"/>
                </a:solidFill>
                <a:effectLst/>
                <a:latin typeface="Times New Roman" panose="02020603050405020304" pitchFamily="18" charset="0"/>
                <a:ea typeface="Aptos" panose="020B0004020202020204" pitchFamily="34" charset="0"/>
              </a:rPr>
              <a:t>sectorul</a:t>
            </a:r>
            <a:r>
              <a:rPr lang="en-US" sz="900" i="1" kern="100" dirty="0">
                <a:solidFill>
                  <a:schemeClr val="tx1"/>
                </a:solidFill>
                <a:effectLst/>
                <a:latin typeface="Times New Roman" panose="02020603050405020304" pitchFamily="18" charset="0"/>
                <a:ea typeface="Aptos" panose="020B0004020202020204" pitchFamily="34" charset="0"/>
              </a:rPr>
              <a:t> public </a:t>
            </a:r>
            <a:r>
              <a:rPr lang="en-US" sz="900" i="1" kern="100" dirty="0" err="1">
                <a:solidFill>
                  <a:schemeClr val="tx1"/>
                </a:solidFill>
                <a:effectLst/>
                <a:latin typeface="Times New Roman" panose="02020603050405020304" pitchFamily="18" charset="0"/>
                <a:ea typeface="Aptos" panose="020B0004020202020204" pitchFamily="34" charset="0"/>
              </a:rPr>
              <a:t>în</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anul</a:t>
            </a:r>
            <a:r>
              <a:rPr lang="en-US" sz="900" i="1" kern="100" dirty="0">
                <a:solidFill>
                  <a:schemeClr val="tx1"/>
                </a:solidFill>
                <a:effectLst/>
                <a:latin typeface="Times New Roman" panose="02020603050405020304" pitchFamily="18" charset="0"/>
                <a:ea typeface="Aptos" panose="020B0004020202020204" pitchFamily="34" charset="0"/>
              </a:rPr>
              <a:t> 2023 </a:t>
            </a:r>
            <a:r>
              <a:rPr lang="en-US" sz="900" i="1" kern="100" dirty="0" err="1">
                <a:solidFill>
                  <a:schemeClr val="tx1"/>
                </a:solidFill>
                <a:effectLst/>
                <a:latin typeface="Times New Roman" panose="02020603050405020304" pitchFamily="18" charset="0"/>
                <a:ea typeface="Aptos" panose="020B0004020202020204" pitchFamily="34" charset="0"/>
              </a:rPr>
              <a:t>pentru</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Regiunea</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Centru</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7" name="Google Shape;346;p36">
            <a:extLst>
              <a:ext uri="{FF2B5EF4-FFF2-40B4-BE49-F238E27FC236}">
                <a16:creationId xmlns:a16="http://schemas.microsoft.com/office/drawing/2014/main" id="{DF34A417-D890-FB0D-956D-19EF97C71A21}"/>
              </a:ext>
            </a:extLst>
          </p:cNvPr>
          <p:cNvSpPr txBox="1">
            <a:spLocks/>
          </p:cNvSpPr>
          <p:nvPr/>
        </p:nvSpPr>
        <p:spPr>
          <a:xfrm>
            <a:off x="533952" y="619235"/>
            <a:ext cx="3913653" cy="19525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dirty="0"/>
              <a:t>Distribuția forței de muncă între sectorul public și cel privat constituie un indicator fundamental pentru înțelegerea structurii economice și a modelului de dezvoltare al Regiunii Centru.</a:t>
            </a:r>
          </a:p>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dirty="0"/>
              <a:t>La nivelul întregii regiuni, </a:t>
            </a:r>
            <a:r>
              <a:rPr lang="ro-RO" sz="1100" b="1" dirty="0"/>
              <a:t>sectorul privat </a:t>
            </a:r>
            <a:r>
              <a:rPr lang="ro-RO" sz="1100" dirty="0"/>
              <a:t>domină în mod clar piața muncii, concentrând </a:t>
            </a:r>
            <a:r>
              <a:rPr lang="ro-RO" sz="1100" b="1" dirty="0"/>
              <a:t>peste 559 de mii salariați</a:t>
            </a:r>
            <a:r>
              <a:rPr lang="ro-RO" sz="1100" dirty="0"/>
              <a:t>, ceea ce reprezintă </a:t>
            </a:r>
            <a:r>
              <a:rPr lang="ro-RO" sz="1100" b="1" dirty="0"/>
              <a:t>82.3% din totalul forței de muncă salariate</a:t>
            </a:r>
            <a:r>
              <a:rPr lang="ro-RO" sz="1100" dirty="0"/>
              <a:t>.</a:t>
            </a:r>
          </a:p>
        </p:txBody>
      </p:sp>
      <p:sp>
        <p:nvSpPr>
          <p:cNvPr id="2" name="Google Shape;351;p36">
            <a:extLst>
              <a:ext uri="{FF2B5EF4-FFF2-40B4-BE49-F238E27FC236}">
                <a16:creationId xmlns:a16="http://schemas.microsoft.com/office/drawing/2014/main" id="{88AFFF7C-7817-146E-D847-A57A463E7D70}"/>
              </a:ext>
            </a:extLst>
          </p:cNvPr>
          <p:cNvSpPr txBox="1">
            <a:spLocks noGrp="1"/>
          </p:cNvSpPr>
          <p:nvPr/>
        </p:nvSpPr>
        <p:spPr>
          <a:xfrm>
            <a:off x="409905" y="33967"/>
            <a:ext cx="8247989"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pt-BR" sz="2200" dirty="0">
                <a:latin typeface="+mj-lt"/>
              </a:rPr>
              <a:t>O imagine asupra sectorului public și sectorului privat</a:t>
            </a:r>
            <a:endParaRPr lang="ro-RO" sz="2200" dirty="0">
              <a:latin typeface="+mj-lt"/>
            </a:endParaRPr>
          </a:p>
        </p:txBody>
      </p:sp>
      <p:pic>
        <p:nvPicPr>
          <p:cNvPr id="3" name="Imagine 2">
            <a:extLst>
              <a:ext uri="{FF2B5EF4-FFF2-40B4-BE49-F238E27FC236}">
                <a16:creationId xmlns:a16="http://schemas.microsoft.com/office/drawing/2014/main" id="{2F2851F3-8839-4321-9FDB-09EA07916F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5923" y="619235"/>
            <a:ext cx="3913653" cy="2884361"/>
          </a:xfrm>
          <a:prstGeom prst="rect">
            <a:avLst/>
          </a:prstGeom>
          <a:ln>
            <a:noFill/>
          </a:ln>
          <a:effectLst>
            <a:outerShdw blurRad="292100" dist="139700" dir="2700000" algn="tl" rotWithShape="0">
              <a:srgbClr val="333333">
                <a:alpha val="65000"/>
              </a:srgbClr>
            </a:outerShdw>
          </a:effectLst>
        </p:spPr>
      </p:pic>
      <p:sp>
        <p:nvSpPr>
          <p:cNvPr id="6" name="Google Shape;346;p36">
            <a:extLst>
              <a:ext uri="{FF2B5EF4-FFF2-40B4-BE49-F238E27FC236}">
                <a16:creationId xmlns:a16="http://schemas.microsoft.com/office/drawing/2014/main" id="{44B03E65-0CA5-B7FA-AAD6-72A86F3DE62C}"/>
              </a:ext>
            </a:extLst>
          </p:cNvPr>
          <p:cNvSpPr txBox="1">
            <a:spLocks/>
          </p:cNvSpPr>
          <p:nvPr/>
        </p:nvSpPr>
        <p:spPr>
          <a:xfrm>
            <a:off x="671110" y="2424223"/>
            <a:ext cx="3776495" cy="12812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b="1" dirty="0"/>
              <a:t>Sectorul public </a:t>
            </a:r>
            <a:r>
              <a:rPr lang="ro-RO" sz="1100" dirty="0"/>
              <a:t>angajează nu mai puțin de </a:t>
            </a:r>
            <a:r>
              <a:rPr lang="ro-RO" sz="1100" b="1" dirty="0"/>
              <a:t>120 de mii de salariați</a:t>
            </a:r>
            <a:r>
              <a:rPr lang="ro-RO" sz="1100" dirty="0"/>
              <a:t>, reprezentând </a:t>
            </a:r>
            <a:r>
              <a:rPr lang="ro-RO" sz="1100" b="1" dirty="0"/>
              <a:t>17.7% din total</a:t>
            </a:r>
            <a:r>
              <a:rPr lang="ro-RO" sz="1100" dirty="0"/>
              <a:t>, o proporție care se situează într-o zonă echilibrată, suficientă pentru asigurarea serviciilor publice esențiale, dar fără a genera distorsiuni majore pe piața muncii.</a:t>
            </a:r>
          </a:p>
        </p:txBody>
      </p:sp>
      <p:sp>
        <p:nvSpPr>
          <p:cNvPr id="8" name="Google Shape;346;p36">
            <a:extLst>
              <a:ext uri="{FF2B5EF4-FFF2-40B4-BE49-F238E27FC236}">
                <a16:creationId xmlns:a16="http://schemas.microsoft.com/office/drawing/2014/main" id="{266F4191-073F-38D6-408F-7BE10D4209AC}"/>
              </a:ext>
            </a:extLst>
          </p:cNvPr>
          <p:cNvSpPr txBox="1">
            <a:spLocks/>
          </p:cNvSpPr>
          <p:nvPr/>
        </p:nvSpPr>
        <p:spPr>
          <a:xfrm>
            <a:off x="1188468" y="3757089"/>
            <a:ext cx="6892275" cy="13524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b="1" dirty="0"/>
              <a:t>Brașov și Sibiu</a:t>
            </a:r>
            <a:r>
              <a:rPr lang="ro-RO" sz="1100" dirty="0"/>
              <a:t> se detașează ca liderii regionali ai economiei private, ambele județe înregistrând proporții identice de </a:t>
            </a:r>
            <a:r>
              <a:rPr lang="ro-RO" sz="1100" b="1" dirty="0"/>
              <a:t>14.7% salariați publici și 85.3% salariați privați</a:t>
            </a:r>
            <a:r>
              <a:rPr lang="ro-RO" sz="1100" dirty="0"/>
              <a:t>. </a:t>
            </a:r>
          </a:p>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b="1" dirty="0"/>
              <a:t>Harghita</a:t>
            </a:r>
            <a:r>
              <a:rPr lang="ro-RO" sz="1100" dirty="0"/>
              <a:t> înregistrează </a:t>
            </a:r>
            <a:r>
              <a:rPr lang="ro-RO" sz="1100" b="1" dirty="0"/>
              <a:t>cea mai ridicată proporție de salariați publici din regiune</a:t>
            </a:r>
            <a:r>
              <a:rPr lang="ro-RO" sz="1100" dirty="0"/>
              <a:t>, cu </a:t>
            </a:r>
            <a:r>
              <a:rPr lang="ro-RO" sz="1100" b="1" dirty="0"/>
              <a:t>22.0%</a:t>
            </a:r>
            <a:r>
              <a:rPr lang="ro-RO" sz="1100" dirty="0"/>
              <a:t>, o cifră care semnalează o dependență relativ mai mare de sectorul public pentru echilibrul pieței muncii locale</a:t>
            </a:r>
          </a:p>
        </p:txBody>
      </p:sp>
      <p:grpSp>
        <p:nvGrpSpPr>
          <p:cNvPr id="4" name="Google Shape;9077;p75">
            <a:extLst>
              <a:ext uri="{FF2B5EF4-FFF2-40B4-BE49-F238E27FC236}">
                <a16:creationId xmlns:a16="http://schemas.microsoft.com/office/drawing/2014/main" id="{7002F2BB-F5C5-85A9-8635-5F85DD2F6F97}"/>
              </a:ext>
            </a:extLst>
          </p:cNvPr>
          <p:cNvGrpSpPr/>
          <p:nvPr/>
        </p:nvGrpSpPr>
        <p:grpSpPr>
          <a:xfrm>
            <a:off x="8191510" y="4584848"/>
            <a:ext cx="466384" cy="431324"/>
            <a:chOff x="-65131525" y="2281350"/>
            <a:chExt cx="316650" cy="316650"/>
          </a:xfrm>
          <a:solidFill>
            <a:schemeClr val="tx2">
              <a:lumMod val="50000"/>
            </a:schemeClr>
          </a:solidFill>
        </p:grpSpPr>
        <p:sp>
          <p:nvSpPr>
            <p:cNvPr id="5" name="Google Shape;9078;p75">
              <a:extLst>
                <a:ext uri="{FF2B5EF4-FFF2-40B4-BE49-F238E27FC236}">
                  <a16:creationId xmlns:a16="http://schemas.microsoft.com/office/drawing/2014/main" id="{52A5BEBC-D954-5B84-966C-EAB5F7761C3B}"/>
                </a:ext>
              </a:extLst>
            </p:cNvPr>
            <p:cNvSpPr/>
            <p:nvPr/>
          </p:nvSpPr>
          <p:spPr>
            <a:xfrm>
              <a:off x="-65131525" y="2322300"/>
              <a:ext cx="275675" cy="275700"/>
            </a:xfrm>
            <a:custGeom>
              <a:avLst/>
              <a:gdLst/>
              <a:ahLst/>
              <a:cxnLst/>
              <a:rect l="l" t="t" r="r" b="b"/>
              <a:pathLst>
                <a:path w="11027" h="11028" extrusionOk="0">
                  <a:moveTo>
                    <a:pt x="5073" y="820"/>
                  </a:moveTo>
                  <a:lnTo>
                    <a:pt x="5073" y="5514"/>
                  </a:lnTo>
                  <a:cubicBezTo>
                    <a:pt x="5073" y="5766"/>
                    <a:pt x="5262" y="5923"/>
                    <a:pt x="5482" y="5923"/>
                  </a:cubicBezTo>
                  <a:lnTo>
                    <a:pt x="10145" y="5923"/>
                  </a:lnTo>
                  <a:cubicBezTo>
                    <a:pt x="9956" y="8318"/>
                    <a:pt x="7940" y="10208"/>
                    <a:pt x="5482" y="10208"/>
                  </a:cubicBezTo>
                  <a:cubicBezTo>
                    <a:pt x="2867" y="10208"/>
                    <a:pt x="788" y="8129"/>
                    <a:pt x="788" y="5514"/>
                  </a:cubicBezTo>
                  <a:cubicBezTo>
                    <a:pt x="788" y="3088"/>
                    <a:pt x="2678" y="1072"/>
                    <a:pt x="5073" y="820"/>
                  </a:cubicBezTo>
                  <a:close/>
                  <a:moveTo>
                    <a:pt x="5514" y="0"/>
                  </a:moveTo>
                  <a:cubicBezTo>
                    <a:pt x="2458" y="0"/>
                    <a:pt x="0" y="2489"/>
                    <a:pt x="0" y="5514"/>
                  </a:cubicBezTo>
                  <a:cubicBezTo>
                    <a:pt x="0" y="8538"/>
                    <a:pt x="2458" y="11027"/>
                    <a:pt x="5514" y="11027"/>
                  </a:cubicBezTo>
                  <a:cubicBezTo>
                    <a:pt x="8538" y="11027"/>
                    <a:pt x="11027" y="8538"/>
                    <a:pt x="11027" y="5514"/>
                  </a:cubicBezTo>
                  <a:cubicBezTo>
                    <a:pt x="11027" y="5293"/>
                    <a:pt x="10807" y="5104"/>
                    <a:pt x="10618" y="5104"/>
                  </a:cubicBezTo>
                  <a:lnTo>
                    <a:pt x="5923" y="5104"/>
                  </a:lnTo>
                  <a:lnTo>
                    <a:pt x="5923" y="410"/>
                  </a:lnTo>
                  <a:cubicBezTo>
                    <a:pt x="5892" y="158"/>
                    <a:pt x="5734" y="0"/>
                    <a:pt x="5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79;p75">
              <a:extLst>
                <a:ext uri="{FF2B5EF4-FFF2-40B4-BE49-F238E27FC236}">
                  <a16:creationId xmlns:a16="http://schemas.microsoft.com/office/drawing/2014/main" id="{E8D4F8C9-92E3-DCB8-0094-51C67F378ED2}"/>
                </a:ext>
              </a:extLst>
            </p:cNvPr>
            <p:cNvSpPr/>
            <p:nvPr/>
          </p:nvSpPr>
          <p:spPr>
            <a:xfrm>
              <a:off x="-64963775" y="2281350"/>
              <a:ext cx="148900" cy="148875"/>
            </a:xfrm>
            <a:custGeom>
              <a:avLst/>
              <a:gdLst/>
              <a:ahLst/>
              <a:cxnLst/>
              <a:rect l="l" t="t" r="r" b="b"/>
              <a:pathLst>
                <a:path w="5956" h="5955" extrusionOk="0">
                  <a:moveTo>
                    <a:pt x="852" y="819"/>
                  </a:moveTo>
                  <a:cubicBezTo>
                    <a:pt x="3088" y="1008"/>
                    <a:pt x="4884" y="2836"/>
                    <a:pt x="5105" y="5073"/>
                  </a:cubicBezTo>
                  <a:lnTo>
                    <a:pt x="852" y="5073"/>
                  </a:lnTo>
                  <a:lnTo>
                    <a:pt x="852" y="819"/>
                  </a:lnTo>
                  <a:close/>
                  <a:moveTo>
                    <a:pt x="442" y="0"/>
                  </a:moveTo>
                  <a:cubicBezTo>
                    <a:pt x="221" y="0"/>
                    <a:pt x="1" y="189"/>
                    <a:pt x="1" y="441"/>
                  </a:cubicBezTo>
                  <a:lnTo>
                    <a:pt x="1" y="5514"/>
                  </a:lnTo>
                  <a:cubicBezTo>
                    <a:pt x="1" y="5734"/>
                    <a:pt x="221" y="5955"/>
                    <a:pt x="442" y="5955"/>
                  </a:cubicBezTo>
                  <a:lnTo>
                    <a:pt x="5514" y="5955"/>
                  </a:lnTo>
                  <a:cubicBezTo>
                    <a:pt x="5766" y="5955"/>
                    <a:pt x="5955" y="5734"/>
                    <a:pt x="5955" y="5514"/>
                  </a:cubicBezTo>
                  <a:cubicBezTo>
                    <a:pt x="5955" y="2426"/>
                    <a:pt x="3466" y="0"/>
                    <a:pt x="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75800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765800" y="1264500"/>
            <a:ext cx="5612400" cy="261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latin typeface="+mj-lt"/>
              </a:rPr>
              <a:t>Concluzii</a:t>
            </a:r>
            <a:endParaRPr dirty="0">
              <a:latin typeface="+mj-lt"/>
            </a:endParaRPr>
          </a:p>
        </p:txBody>
      </p:sp>
      <p:sp>
        <p:nvSpPr>
          <p:cNvPr id="405" name="Google Shape;405;p42"/>
          <p:cNvSpPr/>
          <p:nvPr/>
        </p:nvSpPr>
        <p:spPr>
          <a:xfrm>
            <a:off x="126725" y="2830913"/>
            <a:ext cx="1173000" cy="11730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2"/>
          <p:cNvSpPr/>
          <p:nvPr/>
        </p:nvSpPr>
        <p:spPr>
          <a:xfrm>
            <a:off x="-1523137" y="4133625"/>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2"/>
          <p:cNvSpPr/>
          <p:nvPr/>
        </p:nvSpPr>
        <p:spPr>
          <a:xfrm>
            <a:off x="0" y="-44625"/>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2"/>
          <p:cNvSpPr/>
          <p:nvPr/>
        </p:nvSpPr>
        <p:spPr>
          <a:xfrm flipH="1">
            <a:off x="7844275" y="2885309"/>
            <a:ext cx="1173000" cy="11730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2"/>
          <p:cNvSpPr/>
          <p:nvPr/>
        </p:nvSpPr>
        <p:spPr>
          <a:xfrm flipH="1">
            <a:off x="6655613" y="4428925"/>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2"/>
          <p:cNvSpPr/>
          <p:nvPr/>
        </p:nvSpPr>
        <p:spPr>
          <a:xfrm flipH="1">
            <a:off x="8393675" y="0"/>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8569;p73">
            <a:extLst>
              <a:ext uri="{FF2B5EF4-FFF2-40B4-BE49-F238E27FC236}">
                <a16:creationId xmlns:a16="http://schemas.microsoft.com/office/drawing/2014/main" id="{FB721AD4-C284-F5B0-B017-9A78AB1CF5AB}"/>
              </a:ext>
            </a:extLst>
          </p:cNvPr>
          <p:cNvSpPr/>
          <p:nvPr/>
        </p:nvSpPr>
        <p:spPr>
          <a:xfrm>
            <a:off x="8161230" y="3236382"/>
            <a:ext cx="464890" cy="451311"/>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4"/>
          <p:cNvSpPr txBox="1">
            <a:spLocks noGrp="1"/>
          </p:cNvSpPr>
          <p:nvPr>
            <p:ph type="title"/>
          </p:nvPr>
        </p:nvSpPr>
        <p:spPr>
          <a:xfrm rot="1973">
            <a:off x="2396732" y="1382818"/>
            <a:ext cx="1045200" cy="60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14" name="Google Shape;314;p34"/>
          <p:cNvSpPr txBox="1">
            <a:spLocks noGrp="1"/>
          </p:cNvSpPr>
          <p:nvPr>
            <p:ph type="subTitle" idx="1"/>
          </p:nvPr>
        </p:nvSpPr>
        <p:spPr>
          <a:xfrm>
            <a:off x="1629459" y="1992747"/>
            <a:ext cx="2579745" cy="602700"/>
          </a:xfrm>
          <a:prstGeom prst="rect">
            <a:avLst/>
          </a:prstGeom>
        </p:spPr>
        <p:txBody>
          <a:bodyPr spcFirstLastPara="1" wrap="square" lIns="91425" tIns="91425" rIns="91425" bIns="91425" anchor="t" anchorCtr="0">
            <a:noAutofit/>
          </a:bodyPr>
          <a:lstStyle/>
          <a:p>
            <a:pPr marL="0" lvl="0" indent="0"/>
            <a:r>
              <a:rPr lang="ro-RO" dirty="0"/>
              <a:t>Măsurarea </a:t>
            </a:r>
            <a:r>
              <a:rPr lang="ro-RO" b="1" dirty="0"/>
              <a:t>tendințelor pe termen lung</a:t>
            </a:r>
            <a:r>
              <a:rPr lang="ro-RO" dirty="0"/>
              <a:t> (șomaj, salariu mediu, PIB/loc., etc.)</a:t>
            </a:r>
            <a:endParaRPr b="1" dirty="0"/>
          </a:p>
        </p:txBody>
      </p:sp>
      <p:sp>
        <p:nvSpPr>
          <p:cNvPr id="315" name="Google Shape;315;p34"/>
          <p:cNvSpPr txBox="1">
            <a:spLocks noGrp="1"/>
          </p:cNvSpPr>
          <p:nvPr>
            <p:ph type="title" idx="21"/>
          </p:nvPr>
        </p:nvSpPr>
        <p:spPr>
          <a:xfrm>
            <a:off x="720000" y="436101"/>
            <a:ext cx="7704000" cy="634500"/>
          </a:xfrm>
          <a:prstGeom prst="rect">
            <a:avLst/>
          </a:prstGeom>
        </p:spPr>
        <p:txBody>
          <a:bodyPr spcFirstLastPara="1" wrap="square" lIns="91425" tIns="91425" rIns="91425" bIns="91425" anchor="t" anchorCtr="0">
            <a:noAutofit/>
          </a:bodyPr>
          <a:lstStyle/>
          <a:p>
            <a:pPr lvl="0"/>
            <a:r>
              <a:rPr lang="ro-RO" dirty="0">
                <a:latin typeface="+mj-lt"/>
              </a:rPr>
              <a:t>Obiective specifice</a:t>
            </a:r>
            <a:endParaRPr dirty="0">
              <a:latin typeface="+mj-lt"/>
            </a:endParaRPr>
          </a:p>
        </p:txBody>
      </p:sp>
      <p:sp>
        <p:nvSpPr>
          <p:cNvPr id="319" name="Google Shape;319;p34"/>
          <p:cNvSpPr txBox="1">
            <a:spLocks noGrp="1"/>
          </p:cNvSpPr>
          <p:nvPr>
            <p:ph type="title" idx="6"/>
          </p:nvPr>
        </p:nvSpPr>
        <p:spPr>
          <a:xfrm rot="1973">
            <a:off x="5459912" y="1388610"/>
            <a:ext cx="1045200" cy="60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321" name="Google Shape;321;p34"/>
          <p:cNvSpPr txBox="1">
            <a:spLocks noGrp="1"/>
          </p:cNvSpPr>
          <p:nvPr>
            <p:ph type="subTitle" idx="8"/>
          </p:nvPr>
        </p:nvSpPr>
        <p:spPr>
          <a:xfrm>
            <a:off x="4627572" y="1985262"/>
            <a:ext cx="2870540" cy="602700"/>
          </a:xfrm>
          <a:prstGeom prst="rect">
            <a:avLst/>
          </a:prstGeom>
        </p:spPr>
        <p:txBody>
          <a:bodyPr spcFirstLastPara="1" wrap="square" lIns="91425" tIns="91425" rIns="91425" bIns="91425" anchor="t" anchorCtr="0">
            <a:noAutofit/>
          </a:bodyPr>
          <a:lstStyle/>
          <a:p>
            <a:pPr marL="0" lvl="0" indent="0">
              <a:buSzPts val="1100"/>
            </a:pPr>
            <a:r>
              <a:rPr lang="ro-RO" dirty="0"/>
              <a:t>Evaluarea impactului </a:t>
            </a:r>
            <a:r>
              <a:rPr lang="ro-RO" b="1" dirty="0"/>
              <a:t>dezvoltării industriale</a:t>
            </a:r>
            <a:r>
              <a:rPr lang="ro-RO" dirty="0"/>
              <a:t>, a </a:t>
            </a:r>
            <a:r>
              <a:rPr lang="ro-RO" b="1" dirty="0"/>
              <a:t>capitalului uman</a:t>
            </a:r>
            <a:r>
              <a:rPr lang="ro-RO" dirty="0"/>
              <a:t> și a </a:t>
            </a:r>
            <a:r>
              <a:rPr lang="ro-RO" b="1" dirty="0"/>
              <a:t>fluxurilor migratorii</a:t>
            </a:r>
            <a:endParaRPr b="1" dirty="0"/>
          </a:p>
        </p:txBody>
      </p:sp>
      <p:sp>
        <p:nvSpPr>
          <p:cNvPr id="325" name="Google Shape;325;p34"/>
          <p:cNvSpPr txBox="1">
            <a:spLocks noGrp="1"/>
          </p:cNvSpPr>
          <p:nvPr>
            <p:ph type="title" idx="15"/>
          </p:nvPr>
        </p:nvSpPr>
        <p:spPr>
          <a:xfrm rot="1973">
            <a:off x="3862660" y="3179275"/>
            <a:ext cx="1045200" cy="60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27" name="Google Shape;327;p34"/>
          <p:cNvSpPr txBox="1">
            <a:spLocks noGrp="1"/>
          </p:cNvSpPr>
          <p:nvPr>
            <p:ph type="subTitle" idx="17"/>
          </p:nvPr>
        </p:nvSpPr>
        <p:spPr>
          <a:xfrm>
            <a:off x="3217060" y="3775726"/>
            <a:ext cx="2336400" cy="602700"/>
          </a:xfrm>
          <a:prstGeom prst="rect">
            <a:avLst/>
          </a:prstGeom>
        </p:spPr>
        <p:txBody>
          <a:bodyPr spcFirstLastPara="1" wrap="square" lIns="91425" tIns="91425" rIns="91425" bIns="91425" anchor="t" anchorCtr="0">
            <a:noAutofit/>
          </a:bodyPr>
          <a:lstStyle/>
          <a:p>
            <a:pPr marL="0" lvl="0" indent="0">
              <a:buSzPts val="1100"/>
            </a:pPr>
            <a:r>
              <a:rPr lang="ro-RO" dirty="0"/>
              <a:t>Realizarea unei </a:t>
            </a:r>
            <a:r>
              <a:rPr lang="ro-RO" b="1" dirty="0"/>
              <a:t>aplicații interactive</a:t>
            </a:r>
            <a:r>
              <a:rPr lang="ro-RO" dirty="0"/>
              <a:t> de explorare a datelor</a:t>
            </a:r>
            <a:endParaRPr b="1" dirty="0"/>
          </a:p>
        </p:txBody>
      </p:sp>
      <p:grpSp>
        <p:nvGrpSpPr>
          <p:cNvPr id="26" name="Google Shape;8583;p73">
            <a:extLst>
              <a:ext uri="{FF2B5EF4-FFF2-40B4-BE49-F238E27FC236}">
                <a16:creationId xmlns:a16="http://schemas.microsoft.com/office/drawing/2014/main" id="{8813F994-D09D-D5A9-9770-354B726EE5EA}"/>
              </a:ext>
            </a:extLst>
          </p:cNvPr>
          <p:cNvGrpSpPr/>
          <p:nvPr/>
        </p:nvGrpSpPr>
        <p:grpSpPr>
          <a:xfrm>
            <a:off x="228750" y="3681992"/>
            <a:ext cx="340168" cy="298978"/>
            <a:chOff x="2081650" y="2050750"/>
            <a:chExt cx="483125" cy="424625"/>
          </a:xfrm>
          <a:solidFill>
            <a:schemeClr val="tx2">
              <a:lumMod val="50000"/>
            </a:schemeClr>
          </a:solidFill>
        </p:grpSpPr>
        <p:sp>
          <p:nvSpPr>
            <p:cNvPr id="27" name="Google Shape;8584;p73">
              <a:extLst>
                <a:ext uri="{FF2B5EF4-FFF2-40B4-BE49-F238E27FC236}">
                  <a16:creationId xmlns:a16="http://schemas.microsoft.com/office/drawing/2014/main" id="{EEF818C0-DBD4-D025-89DA-8C345A6195E7}"/>
                </a:ext>
              </a:extLst>
            </p:cNvPr>
            <p:cNvSpPr/>
            <p:nvPr/>
          </p:nvSpPr>
          <p:spPr>
            <a:xfrm>
              <a:off x="2081650" y="2050750"/>
              <a:ext cx="483125" cy="424625"/>
            </a:xfrm>
            <a:custGeom>
              <a:avLst/>
              <a:gdLst/>
              <a:ahLst/>
              <a:cxnLst/>
              <a:rect l="l" t="t" r="r" b="b"/>
              <a:pathLst>
                <a:path w="19325" h="16985" extrusionOk="0">
                  <a:moveTo>
                    <a:pt x="5662" y="1402"/>
                  </a:moveTo>
                  <a:lnTo>
                    <a:pt x="5662" y="13770"/>
                  </a:lnTo>
                  <a:lnTo>
                    <a:pt x="1133" y="15581"/>
                  </a:lnTo>
                  <a:lnTo>
                    <a:pt x="1133" y="3214"/>
                  </a:lnTo>
                  <a:lnTo>
                    <a:pt x="5662" y="1402"/>
                  </a:lnTo>
                  <a:close/>
                  <a:moveTo>
                    <a:pt x="18192" y="1402"/>
                  </a:moveTo>
                  <a:lnTo>
                    <a:pt x="18192" y="13770"/>
                  </a:lnTo>
                  <a:lnTo>
                    <a:pt x="13663" y="15581"/>
                  </a:lnTo>
                  <a:lnTo>
                    <a:pt x="13663" y="3214"/>
                  </a:lnTo>
                  <a:lnTo>
                    <a:pt x="18192" y="1402"/>
                  </a:lnTo>
                  <a:close/>
                  <a:moveTo>
                    <a:pt x="6794" y="1348"/>
                  </a:moveTo>
                  <a:lnTo>
                    <a:pt x="12531" y="3241"/>
                  </a:lnTo>
                  <a:lnTo>
                    <a:pt x="12531" y="9464"/>
                  </a:lnTo>
                  <a:lnTo>
                    <a:pt x="12510" y="9461"/>
                  </a:lnTo>
                  <a:cubicBezTo>
                    <a:pt x="12205" y="9437"/>
                    <a:pt x="11903" y="9364"/>
                    <a:pt x="11619" y="9244"/>
                  </a:cubicBezTo>
                  <a:cubicBezTo>
                    <a:pt x="11548" y="9214"/>
                    <a:pt x="11474" y="9200"/>
                    <a:pt x="11401" y="9200"/>
                  </a:cubicBezTo>
                  <a:cubicBezTo>
                    <a:pt x="11181" y="9200"/>
                    <a:pt x="10970" y="9330"/>
                    <a:pt x="10879" y="9546"/>
                  </a:cubicBezTo>
                  <a:cubicBezTo>
                    <a:pt x="10759" y="9832"/>
                    <a:pt x="10891" y="10165"/>
                    <a:pt x="11178" y="10288"/>
                  </a:cubicBezTo>
                  <a:cubicBezTo>
                    <a:pt x="11574" y="10454"/>
                    <a:pt x="11994" y="10557"/>
                    <a:pt x="12422" y="10590"/>
                  </a:cubicBezTo>
                  <a:lnTo>
                    <a:pt x="12468" y="10590"/>
                  </a:lnTo>
                  <a:cubicBezTo>
                    <a:pt x="12489" y="10590"/>
                    <a:pt x="12510" y="10587"/>
                    <a:pt x="12531" y="10584"/>
                  </a:cubicBezTo>
                  <a:lnTo>
                    <a:pt x="12531" y="15633"/>
                  </a:lnTo>
                  <a:lnTo>
                    <a:pt x="6794" y="13746"/>
                  </a:lnTo>
                  <a:lnTo>
                    <a:pt x="6794" y="6774"/>
                  </a:lnTo>
                  <a:cubicBezTo>
                    <a:pt x="6951" y="6777"/>
                    <a:pt x="7105" y="6795"/>
                    <a:pt x="7259" y="6822"/>
                  </a:cubicBezTo>
                  <a:cubicBezTo>
                    <a:pt x="7295" y="6828"/>
                    <a:pt x="7331" y="6834"/>
                    <a:pt x="7368" y="6834"/>
                  </a:cubicBezTo>
                  <a:cubicBezTo>
                    <a:pt x="7658" y="6831"/>
                    <a:pt x="7902" y="6611"/>
                    <a:pt x="7929" y="6321"/>
                  </a:cubicBezTo>
                  <a:cubicBezTo>
                    <a:pt x="7957" y="6028"/>
                    <a:pt x="7760" y="5765"/>
                    <a:pt x="7473" y="5711"/>
                  </a:cubicBezTo>
                  <a:cubicBezTo>
                    <a:pt x="7250" y="5669"/>
                    <a:pt x="7020" y="5644"/>
                    <a:pt x="6794" y="5641"/>
                  </a:cubicBezTo>
                  <a:lnTo>
                    <a:pt x="6794" y="1348"/>
                  </a:lnTo>
                  <a:close/>
                  <a:moveTo>
                    <a:pt x="18757" y="0"/>
                  </a:moveTo>
                  <a:cubicBezTo>
                    <a:pt x="18687" y="0"/>
                    <a:pt x="18616" y="13"/>
                    <a:pt x="18549" y="40"/>
                  </a:cubicBezTo>
                  <a:lnTo>
                    <a:pt x="13077" y="2229"/>
                  </a:lnTo>
                  <a:lnTo>
                    <a:pt x="6405" y="28"/>
                  </a:lnTo>
                  <a:cubicBezTo>
                    <a:pt x="6395" y="25"/>
                    <a:pt x="6386" y="25"/>
                    <a:pt x="6380" y="22"/>
                  </a:cubicBezTo>
                  <a:cubicBezTo>
                    <a:pt x="6371" y="19"/>
                    <a:pt x="6359" y="16"/>
                    <a:pt x="6347" y="13"/>
                  </a:cubicBezTo>
                  <a:lnTo>
                    <a:pt x="6311" y="7"/>
                  </a:lnTo>
                  <a:cubicBezTo>
                    <a:pt x="6302" y="7"/>
                    <a:pt x="6290" y="4"/>
                    <a:pt x="6281" y="4"/>
                  </a:cubicBezTo>
                  <a:lnTo>
                    <a:pt x="6211" y="4"/>
                  </a:lnTo>
                  <a:cubicBezTo>
                    <a:pt x="6199" y="4"/>
                    <a:pt x="6187" y="4"/>
                    <a:pt x="6172" y="7"/>
                  </a:cubicBezTo>
                  <a:cubicBezTo>
                    <a:pt x="6166" y="9"/>
                    <a:pt x="6161" y="9"/>
                    <a:pt x="6157" y="9"/>
                  </a:cubicBezTo>
                  <a:cubicBezTo>
                    <a:pt x="6152" y="9"/>
                    <a:pt x="6148" y="9"/>
                    <a:pt x="6142" y="10"/>
                  </a:cubicBezTo>
                  <a:cubicBezTo>
                    <a:pt x="6133" y="13"/>
                    <a:pt x="6118" y="13"/>
                    <a:pt x="6106" y="16"/>
                  </a:cubicBezTo>
                  <a:lnTo>
                    <a:pt x="6075" y="22"/>
                  </a:lnTo>
                  <a:cubicBezTo>
                    <a:pt x="6063" y="28"/>
                    <a:pt x="6048" y="31"/>
                    <a:pt x="6036" y="37"/>
                  </a:cubicBezTo>
                  <a:cubicBezTo>
                    <a:pt x="6027" y="40"/>
                    <a:pt x="6021" y="40"/>
                    <a:pt x="6015" y="43"/>
                  </a:cubicBezTo>
                  <a:lnTo>
                    <a:pt x="354" y="2308"/>
                  </a:lnTo>
                  <a:cubicBezTo>
                    <a:pt x="139" y="2396"/>
                    <a:pt x="0" y="2601"/>
                    <a:pt x="0" y="2830"/>
                  </a:cubicBezTo>
                  <a:lnTo>
                    <a:pt x="0" y="16418"/>
                  </a:lnTo>
                  <a:cubicBezTo>
                    <a:pt x="0" y="16744"/>
                    <a:pt x="267" y="16984"/>
                    <a:pt x="566" y="16984"/>
                  </a:cubicBezTo>
                  <a:cubicBezTo>
                    <a:pt x="635" y="16984"/>
                    <a:pt x="706" y="16971"/>
                    <a:pt x="776" y="16943"/>
                  </a:cubicBezTo>
                  <a:lnTo>
                    <a:pt x="6248" y="14754"/>
                  </a:lnTo>
                  <a:lnTo>
                    <a:pt x="12917" y="16952"/>
                  </a:lnTo>
                  <a:cubicBezTo>
                    <a:pt x="12933" y="16958"/>
                    <a:pt x="12951" y="16964"/>
                    <a:pt x="12966" y="16967"/>
                  </a:cubicBezTo>
                  <a:cubicBezTo>
                    <a:pt x="13008" y="16976"/>
                    <a:pt x="13050" y="16983"/>
                    <a:pt x="13096" y="16983"/>
                  </a:cubicBezTo>
                  <a:lnTo>
                    <a:pt x="13099" y="16983"/>
                  </a:lnTo>
                  <a:cubicBezTo>
                    <a:pt x="13156" y="16983"/>
                    <a:pt x="13213" y="16973"/>
                    <a:pt x="13271" y="16955"/>
                  </a:cubicBezTo>
                  <a:cubicBezTo>
                    <a:pt x="13283" y="16952"/>
                    <a:pt x="13295" y="16946"/>
                    <a:pt x="13307" y="16940"/>
                  </a:cubicBezTo>
                  <a:lnTo>
                    <a:pt x="18965" y="14676"/>
                  </a:lnTo>
                  <a:cubicBezTo>
                    <a:pt x="19183" y="14591"/>
                    <a:pt x="19325" y="14386"/>
                    <a:pt x="19325" y="14153"/>
                  </a:cubicBezTo>
                  <a:lnTo>
                    <a:pt x="19325" y="566"/>
                  </a:lnTo>
                  <a:cubicBezTo>
                    <a:pt x="19325" y="379"/>
                    <a:pt x="19231" y="203"/>
                    <a:pt x="19077" y="98"/>
                  </a:cubicBezTo>
                  <a:cubicBezTo>
                    <a:pt x="18981" y="33"/>
                    <a:pt x="18869" y="0"/>
                    <a:pt x="1875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8" name="Google Shape;8585;p73">
              <a:extLst>
                <a:ext uri="{FF2B5EF4-FFF2-40B4-BE49-F238E27FC236}">
                  <a16:creationId xmlns:a16="http://schemas.microsoft.com/office/drawing/2014/main" id="{D8E3871F-4FC1-CF7A-F474-ADF1393DA4CC}"/>
                </a:ext>
              </a:extLst>
            </p:cNvPr>
            <p:cNvSpPr/>
            <p:nvPr/>
          </p:nvSpPr>
          <p:spPr>
            <a:xfrm>
              <a:off x="2136375" y="2292025"/>
              <a:ext cx="36400" cy="41975"/>
            </a:xfrm>
            <a:custGeom>
              <a:avLst/>
              <a:gdLst/>
              <a:ahLst/>
              <a:cxnLst/>
              <a:rect l="l" t="t" r="r" b="b"/>
              <a:pathLst>
                <a:path w="1456" h="1679" extrusionOk="0">
                  <a:moveTo>
                    <a:pt x="820" y="1"/>
                  </a:moveTo>
                  <a:cubicBezTo>
                    <a:pt x="583" y="1"/>
                    <a:pt x="361" y="151"/>
                    <a:pt x="284" y="390"/>
                  </a:cubicBezTo>
                  <a:lnTo>
                    <a:pt x="103" y="927"/>
                  </a:lnTo>
                  <a:cubicBezTo>
                    <a:pt x="0" y="1223"/>
                    <a:pt x="160" y="1549"/>
                    <a:pt x="459" y="1649"/>
                  </a:cubicBezTo>
                  <a:cubicBezTo>
                    <a:pt x="519" y="1669"/>
                    <a:pt x="579" y="1678"/>
                    <a:pt x="639" y="1678"/>
                  </a:cubicBezTo>
                  <a:cubicBezTo>
                    <a:pt x="878" y="1678"/>
                    <a:pt x="1101" y="1525"/>
                    <a:pt x="1178" y="1284"/>
                  </a:cubicBezTo>
                  <a:lnTo>
                    <a:pt x="1356" y="746"/>
                  </a:lnTo>
                  <a:cubicBezTo>
                    <a:pt x="1456" y="450"/>
                    <a:pt x="1296" y="130"/>
                    <a:pt x="1000" y="30"/>
                  </a:cubicBezTo>
                  <a:cubicBezTo>
                    <a:pt x="940" y="10"/>
                    <a:pt x="880" y="1"/>
                    <a:pt x="82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9" name="Google Shape;8586;p73">
              <a:extLst>
                <a:ext uri="{FF2B5EF4-FFF2-40B4-BE49-F238E27FC236}">
                  <a16:creationId xmlns:a16="http://schemas.microsoft.com/office/drawing/2014/main" id="{1C1B67C6-8D11-9849-9DBB-C13443FBBEC6}"/>
                </a:ext>
              </a:extLst>
            </p:cNvPr>
            <p:cNvSpPr/>
            <p:nvPr/>
          </p:nvSpPr>
          <p:spPr>
            <a:xfrm>
              <a:off x="2296850" y="2220800"/>
              <a:ext cx="46075" cy="51650"/>
            </a:xfrm>
            <a:custGeom>
              <a:avLst/>
              <a:gdLst/>
              <a:ahLst/>
              <a:cxnLst/>
              <a:rect l="l" t="t" r="r" b="b"/>
              <a:pathLst>
                <a:path w="1843" h="2066" extrusionOk="0">
                  <a:moveTo>
                    <a:pt x="634" y="1"/>
                  </a:moveTo>
                  <a:cubicBezTo>
                    <a:pt x="506" y="1"/>
                    <a:pt x="378" y="44"/>
                    <a:pt x="272" y="132"/>
                  </a:cubicBezTo>
                  <a:cubicBezTo>
                    <a:pt x="37" y="331"/>
                    <a:pt x="1" y="681"/>
                    <a:pt x="194" y="920"/>
                  </a:cubicBezTo>
                  <a:cubicBezTo>
                    <a:pt x="354" y="1113"/>
                    <a:pt x="487" y="1327"/>
                    <a:pt x="593" y="1557"/>
                  </a:cubicBezTo>
                  <a:cubicBezTo>
                    <a:pt x="626" y="1626"/>
                    <a:pt x="662" y="1696"/>
                    <a:pt x="698" y="1765"/>
                  </a:cubicBezTo>
                  <a:cubicBezTo>
                    <a:pt x="798" y="1957"/>
                    <a:pt x="993" y="2065"/>
                    <a:pt x="1195" y="2065"/>
                  </a:cubicBezTo>
                  <a:cubicBezTo>
                    <a:pt x="1285" y="2065"/>
                    <a:pt x="1377" y="2044"/>
                    <a:pt x="1462" y="1998"/>
                  </a:cubicBezTo>
                  <a:cubicBezTo>
                    <a:pt x="1740" y="1853"/>
                    <a:pt x="1843" y="1509"/>
                    <a:pt x="1698" y="1234"/>
                  </a:cubicBezTo>
                  <a:cubicBezTo>
                    <a:pt x="1670" y="1183"/>
                    <a:pt x="1643" y="1131"/>
                    <a:pt x="1622" y="1083"/>
                  </a:cubicBezTo>
                  <a:cubicBezTo>
                    <a:pt x="1474" y="763"/>
                    <a:pt x="1287" y="464"/>
                    <a:pt x="1061" y="195"/>
                  </a:cubicBezTo>
                  <a:cubicBezTo>
                    <a:pt x="949" y="67"/>
                    <a:pt x="792" y="1"/>
                    <a:pt x="634"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30" name="Google Shape;8587;p73">
              <a:extLst>
                <a:ext uri="{FF2B5EF4-FFF2-40B4-BE49-F238E27FC236}">
                  <a16:creationId xmlns:a16="http://schemas.microsoft.com/office/drawing/2014/main" id="{64E7E7F5-3925-8C82-ED06-61AECA5E6F51}"/>
                </a:ext>
              </a:extLst>
            </p:cNvPr>
            <p:cNvSpPr/>
            <p:nvPr/>
          </p:nvSpPr>
          <p:spPr>
            <a:xfrm>
              <a:off x="2158650" y="2216775"/>
              <a:ext cx="47275" cy="51425"/>
            </a:xfrm>
            <a:custGeom>
              <a:avLst/>
              <a:gdLst/>
              <a:ahLst/>
              <a:cxnLst/>
              <a:rect l="l" t="t" r="r" b="b"/>
              <a:pathLst>
                <a:path w="1891" h="2057" extrusionOk="0">
                  <a:moveTo>
                    <a:pt x="1264" y="1"/>
                  </a:moveTo>
                  <a:cubicBezTo>
                    <a:pt x="1109" y="1"/>
                    <a:pt x="955" y="63"/>
                    <a:pt x="843" y="187"/>
                  </a:cubicBezTo>
                  <a:lnTo>
                    <a:pt x="846" y="184"/>
                  </a:lnTo>
                  <a:lnTo>
                    <a:pt x="846" y="184"/>
                  </a:lnTo>
                  <a:cubicBezTo>
                    <a:pt x="547" y="498"/>
                    <a:pt x="305" y="860"/>
                    <a:pt x="130" y="1256"/>
                  </a:cubicBezTo>
                  <a:cubicBezTo>
                    <a:pt x="0" y="1543"/>
                    <a:pt x="127" y="1878"/>
                    <a:pt x="414" y="2005"/>
                  </a:cubicBezTo>
                  <a:cubicBezTo>
                    <a:pt x="486" y="2038"/>
                    <a:pt x="565" y="2056"/>
                    <a:pt x="643" y="2056"/>
                  </a:cubicBezTo>
                  <a:cubicBezTo>
                    <a:pt x="867" y="2056"/>
                    <a:pt x="1069" y="1923"/>
                    <a:pt x="1163" y="1721"/>
                  </a:cubicBezTo>
                  <a:cubicBezTo>
                    <a:pt x="1286" y="1443"/>
                    <a:pt x="1455" y="1187"/>
                    <a:pt x="1664" y="966"/>
                  </a:cubicBezTo>
                  <a:cubicBezTo>
                    <a:pt x="1890" y="740"/>
                    <a:pt x="1884" y="374"/>
                    <a:pt x="1655" y="157"/>
                  </a:cubicBezTo>
                  <a:cubicBezTo>
                    <a:pt x="1544" y="52"/>
                    <a:pt x="1404" y="1"/>
                    <a:pt x="1264"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31" name="Google Shape;8588;p73">
              <a:extLst>
                <a:ext uri="{FF2B5EF4-FFF2-40B4-BE49-F238E27FC236}">
                  <a16:creationId xmlns:a16="http://schemas.microsoft.com/office/drawing/2014/main" id="{16AE9634-85D5-FE18-125C-0093F8B9EB58}"/>
                </a:ext>
              </a:extLst>
            </p:cNvPr>
            <p:cNvSpPr/>
            <p:nvPr/>
          </p:nvSpPr>
          <p:spPr>
            <a:xfrm>
              <a:off x="2426475" y="2255725"/>
              <a:ext cx="55875" cy="46900"/>
            </a:xfrm>
            <a:custGeom>
              <a:avLst/>
              <a:gdLst/>
              <a:ahLst/>
              <a:cxnLst/>
              <a:rect l="l" t="t" r="r" b="b"/>
              <a:pathLst>
                <a:path w="2235" h="1876" extrusionOk="0">
                  <a:moveTo>
                    <a:pt x="1592" y="1"/>
                  </a:moveTo>
                  <a:cubicBezTo>
                    <a:pt x="1423" y="1"/>
                    <a:pt x="1257" y="76"/>
                    <a:pt x="1144" y="220"/>
                  </a:cubicBezTo>
                  <a:cubicBezTo>
                    <a:pt x="960" y="462"/>
                    <a:pt x="734" y="667"/>
                    <a:pt x="477" y="830"/>
                  </a:cubicBezTo>
                  <a:cubicBezTo>
                    <a:pt x="0" y="1135"/>
                    <a:pt x="218" y="1875"/>
                    <a:pt x="782" y="1875"/>
                  </a:cubicBezTo>
                  <a:cubicBezTo>
                    <a:pt x="891" y="1875"/>
                    <a:pt x="997" y="1845"/>
                    <a:pt x="1087" y="1784"/>
                  </a:cubicBezTo>
                  <a:cubicBezTo>
                    <a:pt x="1452" y="1552"/>
                    <a:pt x="1776" y="1256"/>
                    <a:pt x="2041" y="912"/>
                  </a:cubicBezTo>
                  <a:cubicBezTo>
                    <a:pt x="2234" y="667"/>
                    <a:pt x="2186" y="311"/>
                    <a:pt x="1939" y="121"/>
                  </a:cubicBezTo>
                  <a:cubicBezTo>
                    <a:pt x="1835" y="40"/>
                    <a:pt x="1713" y="1"/>
                    <a:pt x="1592"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32" name="Google Shape;8589;p73">
              <a:extLst>
                <a:ext uri="{FF2B5EF4-FFF2-40B4-BE49-F238E27FC236}">
                  <a16:creationId xmlns:a16="http://schemas.microsoft.com/office/drawing/2014/main" id="{A7AD1BBF-00DD-4CE6-BC9B-C097EEA630FD}"/>
                </a:ext>
              </a:extLst>
            </p:cNvPr>
            <p:cNvSpPr/>
            <p:nvPr/>
          </p:nvSpPr>
          <p:spPr>
            <a:xfrm>
              <a:off x="2473050" y="2192325"/>
              <a:ext cx="37000" cy="41500"/>
            </a:xfrm>
            <a:custGeom>
              <a:avLst/>
              <a:gdLst/>
              <a:ahLst/>
              <a:cxnLst/>
              <a:rect l="l" t="t" r="r" b="b"/>
              <a:pathLst>
                <a:path w="1480" h="1660" extrusionOk="0">
                  <a:moveTo>
                    <a:pt x="838" y="0"/>
                  </a:moveTo>
                  <a:cubicBezTo>
                    <a:pt x="609" y="0"/>
                    <a:pt x="393" y="140"/>
                    <a:pt x="308" y="368"/>
                  </a:cubicBezTo>
                  <a:lnTo>
                    <a:pt x="109" y="896"/>
                  </a:lnTo>
                  <a:cubicBezTo>
                    <a:pt x="0" y="1189"/>
                    <a:pt x="148" y="1515"/>
                    <a:pt x="441" y="1624"/>
                  </a:cubicBezTo>
                  <a:cubicBezTo>
                    <a:pt x="506" y="1648"/>
                    <a:pt x="573" y="1660"/>
                    <a:pt x="639" y="1660"/>
                  </a:cubicBezTo>
                  <a:cubicBezTo>
                    <a:pt x="868" y="1660"/>
                    <a:pt x="1084" y="1520"/>
                    <a:pt x="1169" y="1292"/>
                  </a:cubicBezTo>
                  <a:lnTo>
                    <a:pt x="1368" y="764"/>
                  </a:lnTo>
                  <a:cubicBezTo>
                    <a:pt x="1480" y="471"/>
                    <a:pt x="1329" y="145"/>
                    <a:pt x="1036" y="36"/>
                  </a:cubicBezTo>
                  <a:cubicBezTo>
                    <a:pt x="971" y="12"/>
                    <a:pt x="904" y="0"/>
                    <a:pt x="838"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51"/>
          <p:cNvSpPr txBox="1">
            <a:spLocks noGrp="1"/>
          </p:cNvSpPr>
          <p:nvPr>
            <p:ph type="subTitle" idx="1"/>
          </p:nvPr>
        </p:nvSpPr>
        <p:spPr>
          <a:xfrm>
            <a:off x="411606" y="765684"/>
            <a:ext cx="7443024" cy="3868110"/>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r>
              <a:rPr lang="ro-RO" sz="1200" b="1" dirty="0"/>
              <a:t>Evoluție generală pozitivă</a:t>
            </a:r>
            <a:r>
              <a:rPr lang="en-US" sz="1200" b="1" dirty="0"/>
              <a:t>:</a:t>
            </a:r>
            <a:r>
              <a:rPr lang="ro-RO" sz="1200" b="1" dirty="0"/>
              <a:t> </a:t>
            </a:r>
            <a:endParaRPr lang="en-US" sz="1200" b="1" dirty="0"/>
          </a:p>
          <a:p>
            <a:pPr algn="just"/>
            <a:r>
              <a:rPr lang="ro-RO" sz="1200" dirty="0"/>
              <a:t>Regiunea Centru a înregistrat scădere a șomajului, creștere a productivității și diversificare sectorială, dar rezultatele nu s-au distribuit uniform. </a:t>
            </a:r>
          </a:p>
          <a:p>
            <a:pPr marL="139700" indent="0" algn="just">
              <a:buNone/>
            </a:pPr>
            <a:endParaRPr lang="ro-RO" sz="1200" b="1" dirty="0"/>
          </a:p>
          <a:p>
            <a:pPr marL="139700" lvl="0" indent="0" algn="just" rtl="0">
              <a:spcBef>
                <a:spcPts val="0"/>
              </a:spcBef>
              <a:spcAft>
                <a:spcPts val="0"/>
              </a:spcAft>
              <a:buSzPts val="1400"/>
              <a:buNone/>
            </a:pPr>
            <a:r>
              <a:rPr lang="ro-RO" sz="1200" b="1" dirty="0"/>
              <a:t>Disparități interjudețene</a:t>
            </a:r>
            <a:r>
              <a:rPr lang="en-US" sz="1200" b="1" dirty="0"/>
              <a:t>:</a:t>
            </a:r>
          </a:p>
          <a:p>
            <a:pPr algn="just"/>
            <a:r>
              <a:rPr lang="ro-RO" sz="1200" dirty="0"/>
              <a:t>Diferențele persistente de salariu, specializare economică și infrastructură educațională pot accentua polarizarea dacă politicile locale și naționale nu sunt aliniate.</a:t>
            </a:r>
          </a:p>
          <a:p>
            <a:pPr algn="just"/>
            <a:endParaRPr lang="ro-RO" sz="1200" b="1" dirty="0"/>
          </a:p>
          <a:p>
            <a:pPr marL="139700" lvl="0" indent="0" algn="just" rtl="0">
              <a:spcBef>
                <a:spcPts val="0"/>
              </a:spcBef>
              <a:spcAft>
                <a:spcPts val="0"/>
              </a:spcAft>
              <a:buSzPts val="1400"/>
              <a:buNone/>
            </a:pPr>
            <a:r>
              <a:rPr lang="en-US" sz="1200" b="1" dirty="0"/>
              <a:t>S</a:t>
            </a:r>
            <a:r>
              <a:rPr lang="ro-RO" sz="1200" b="1" dirty="0" err="1"/>
              <a:t>tructur</a:t>
            </a:r>
            <a:r>
              <a:rPr lang="en-US" sz="1200" b="1" dirty="0"/>
              <a:t>a</a:t>
            </a:r>
            <a:r>
              <a:rPr lang="ro-RO" sz="1200" b="1" dirty="0"/>
              <a:t> forței de muncă</a:t>
            </a:r>
            <a:r>
              <a:rPr lang="en-US" sz="1200" b="1" dirty="0"/>
              <a:t>: </a:t>
            </a:r>
          </a:p>
          <a:p>
            <a:pPr algn="just"/>
            <a:r>
              <a:rPr lang="ro-RO" sz="1200" dirty="0"/>
              <a:t>Aproape o treime din forța de muncă continuă să fie concentrată în industria prelucrătoare, iar posturile care cer competențe avansate se regăsesc în principal în județele cu centre universitare puternice.</a:t>
            </a:r>
            <a:endParaRPr lang="en-US" sz="1200" dirty="0"/>
          </a:p>
          <a:p>
            <a:pPr algn="just"/>
            <a:r>
              <a:rPr lang="ro-RO" sz="1200" dirty="0"/>
              <a:t>82,3 % dintre angajați lucrează în sectorul privat.</a:t>
            </a:r>
            <a:endParaRPr lang="en-US" sz="1200" dirty="0"/>
          </a:p>
          <a:p>
            <a:pPr marL="457200" lvl="0" indent="-317500" algn="just" rtl="0">
              <a:spcBef>
                <a:spcPts val="0"/>
              </a:spcBef>
              <a:spcAft>
                <a:spcPts val="0"/>
              </a:spcAft>
              <a:buSzPts val="1400"/>
              <a:buChar char="●"/>
            </a:pPr>
            <a:endParaRPr lang="ro-RO" sz="1200" b="1" dirty="0"/>
          </a:p>
          <a:p>
            <a:pPr marL="139700" lvl="0" indent="0" algn="just" rtl="0">
              <a:spcBef>
                <a:spcPts val="0"/>
              </a:spcBef>
              <a:spcAft>
                <a:spcPts val="0"/>
              </a:spcAft>
              <a:buSzPts val="1400"/>
              <a:buNone/>
            </a:pPr>
            <a:r>
              <a:rPr lang="en-US" sz="1200" b="1" dirty="0"/>
              <a:t>Educa</a:t>
            </a:r>
            <a:r>
              <a:rPr lang="ro-RO" sz="1200" b="1" dirty="0" err="1"/>
              <a:t>ția</a:t>
            </a:r>
            <a:r>
              <a:rPr lang="ro-RO" sz="1200" b="1" dirty="0"/>
              <a:t>: </a:t>
            </a:r>
            <a:endParaRPr lang="en-US" sz="1200" b="1" dirty="0"/>
          </a:p>
          <a:p>
            <a:pPr algn="just"/>
            <a:r>
              <a:rPr lang="ro-RO" sz="1200" dirty="0"/>
              <a:t>Distribuția absolvenților se corelează atât cu nivelul PIB-ului pe locuitor, cât și cu salariile, confirmând rolul capitalului uman în dezvoltarea economică.</a:t>
            </a:r>
            <a:endParaRPr sz="1200" dirty="0"/>
          </a:p>
        </p:txBody>
      </p:sp>
      <p:sp>
        <p:nvSpPr>
          <p:cNvPr id="564" name="Google Shape;564;p51"/>
          <p:cNvSpPr txBox="1">
            <a:spLocks noGrp="1"/>
          </p:cNvSpPr>
          <p:nvPr>
            <p:ph type="title"/>
          </p:nvPr>
        </p:nvSpPr>
        <p:spPr>
          <a:xfrm>
            <a:off x="411606" y="100358"/>
            <a:ext cx="7704000" cy="6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latin typeface="+mj-lt"/>
              </a:rPr>
              <a:t>Concluzii</a:t>
            </a:r>
            <a:endParaRPr dirty="0">
              <a:latin typeface="+mj-lt"/>
            </a:endParaRPr>
          </a:p>
        </p:txBody>
      </p:sp>
      <p:sp>
        <p:nvSpPr>
          <p:cNvPr id="2" name="Google Shape;8569;p73">
            <a:extLst>
              <a:ext uri="{FF2B5EF4-FFF2-40B4-BE49-F238E27FC236}">
                <a16:creationId xmlns:a16="http://schemas.microsoft.com/office/drawing/2014/main" id="{B4876C6E-BE8B-B6D8-FAB3-DDC8ED955A25}"/>
              </a:ext>
            </a:extLst>
          </p:cNvPr>
          <p:cNvSpPr/>
          <p:nvPr/>
        </p:nvSpPr>
        <p:spPr>
          <a:xfrm>
            <a:off x="8249154" y="4182483"/>
            <a:ext cx="464890" cy="451311"/>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E418F483-FBDE-608C-5D72-6DC2B8D6A6A5}"/>
            </a:ext>
          </a:extLst>
        </p:cNvPr>
        <p:cNvGrpSpPr/>
        <p:nvPr/>
      </p:nvGrpSpPr>
      <p:grpSpPr>
        <a:xfrm>
          <a:off x="0" y="0"/>
          <a:ext cx="0" cy="0"/>
          <a:chOff x="0" y="0"/>
          <a:chExt cx="0" cy="0"/>
        </a:xfrm>
      </p:grpSpPr>
      <p:sp>
        <p:nvSpPr>
          <p:cNvPr id="404" name="Google Shape;404;p42">
            <a:extLst>
              <a:ext uri="{FF2B5EF4-FFF2-40B4-BE49-F238E27FC236}">
                <a16:creationId xmlns:a16="http://schemas.microsoft.com/office/drawing/2014/main" id="{D39994D0-EC42-76EA-0268-1BCB60AAC01F}"/>
              </a:ext>
            </a:extLst>
          </p:cNvPr>
          <p:cNvSpPr txBox="1">
            <a:spLocks noGrp="1"/>
          </p:cNvSpPr>
          <p:nvPr>
            <p:ph type="title"/>
          </p:nvPr>
        </p:nvSpPr>
        <p:spPr>
          <a:xfrm>
            <a:off x="1278253" y="330525"/>
            <a:ext cx="6565997" cy="35756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sz="4800" dirty="0">
                <a:latin typeface="+mn-lt"/>
              </a:rPr>
              <a:t>Vă mulțumesc pentru atenția acordată!</a:t>
            </a:r>
            <a:endParaRPr sz="4800" dirty="0">
              <a:latin typeface="+mn-lt"/>
            </a:endParaRPr>
          </a:p>
        </p:txBody>
      </p:sp>
      <p:sp>
        <p:nvSpPr>
          <p:cNvPr id="405" name="Google Shape;405;p42">
            <a:extLst>
              <a:ext uri="{FF2B5EF4-FFF2-40B4-BE49-F238E27FC236}">
                <a16:creationId xmlns:a16="http://schemas.microsoft.com/office/drawing/2014/main" id="{EE34A2AC-26F4-5AAF-C534-92E9432FB62C}"/>
              </a:ext>
            </a:extLst>
          </p:cNvPr>
          <p:cNvSpPr/>
          <p:nvPr/>
        </p:nvSpPr>
        <p:spPr>
          <a:xfrm>
            <a:off x="126725" y="2830913"/>
            <a:ext cx="1173000" cy="11730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2">
            <a:extLst>
              <a:ext uri="{FF2B5EF4-FFF2-40B4-BE49-F238E27FC236}">
                <a16:creationId xmlns:a16="http://schemas.microsoft.com/office/drawing/2014/main" id="{905581DC-D37C-2B84-0C49-F36E3F795975}"/>
              </a:ext>
            </a:extLst>
          </p:cNvPr>
          <p:cNvSpPr/>
          <p:nvPr/>
        </p:nvSpPr>
        <p:spPr>
          <a:xfrm>
            <a:off x="-1523137" y="4133625"/>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2">
            <a:extLst>
              <a:ext uri="{FF2B5EF4-FFF2-40B4-BE49-F238E27FC236}">
                <a16:creationId xmlns:a16="http://schemas.microsoft.com/office/drawing/2014/main" id="{EAECFF23-09B1-461B-28D8-8BB56BD63A57}"/>
              </a:ext>
            </a:extLst>
          </p:cNvPr>
          <p:cNvSpPr/>
          <p:nvPr/>
        </p:nvSpPr>
        <p:spPr>
          <a:xfrm>
            <a:off x="0" y="-44625"/>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2">
            <a:extLst>
              <a:ext uri="{FF2B5EF4-FFF2-40B4-BE49-F238E27FC236}">
                <a16:creationId xmlns:a16="http://schemas.microsoft.com/office/drawing/2014/main" id="{CC442159-8AFC-AEDA-1E3F-27F8552F0938}"/>
              </a:ext>
            </a:extLst>
          </p:cNvPr>
          <p:cNvSpPr/>
          <p:nvPr/>
        </p:nvSpPr>
        <p:spPr>
          <a:xfrm flipH="1">
            <a:off x="7844250" y="2875538"/>
            <a:ext cx="1173000" cy="11730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2">
            <a:extLst>
              <a:ext uri="{FF2B5EF4-FFF2-40B4-BE49-F238E27FC236}">
                <a16:creationId xmlns:a16="http://schemas.microsoft.com/office/drawing/2014/main" id="{47C9D1B9-4CA1-4BB9-14AF-0788B21D729E}"/>
              </a:ext>
            </a:extLst>
          </p:cNvPr>
          <p:cNvSpPr/>
          <p:nvPr/>
        </p:nvSpPr>
        <p:spPr>
          <a:xfrm flipH="1">
            <a:off x="6655613" y="4428925"/>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2">
            <a:extLst>
              <a:ext uri="{FF2B5EF4-FFF2-40B4-BE49-F238E27FC236}">
                <a16:creationId xmlns:a16="http://schemas.microsoft.com/office/drawing/2014/main" id="{0B80081B-4827-B1C2-026F-521BE58C06D7}"/>
              </a:ext>
            </a:extLst>
          </p:cNvPr>
          <p:cNvSpPr/>
          <p:nvPr/>
        </p:nvSpPr>
        <p:spPr>
          <a:xfrm flipH="1">
            <a:off x="8393675" y="0"/>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56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5" name="Google Shape;455;p44"/>
          <p:cNvSpPr txBox="1">
            <a:spLocks noGrp="1"/>
          </p:cNvSpPr>
          <p:nvPr>
            <p:ph type="subTitle" idx="1"/>
          </p:nvPr>
        </p:nvSpPr>
        <p:spPr>
          <a:xfrm>
            <a:off x="1899781" y="1036633"/>
            <a:ext cx="1188114" cy="372130"/>
          </a:xfrm>
          <a:prstGeom prst="rect">
            <a:avLst/>
          </a:prstGeom>
        </p:spPr>
        <p:txBody>
          <a:bodyPr spcFirstLastPara="1" wrap="square" lIns="91425" tIns="91425" rIns="91425" bIns="91425" anchor="t" anchorCtr="0">
            <a:noAutofit/>
          </a:bodyPr>
          <a:lstStyle/>
          <a:p>
            <a:pPr marL="0" lvl="0" indent="0"/>
            <a:r>
              <a:rPr lang="ro-RO" sz="1200" b="1" dirty="0"/>
              <a:t>Introducere</a:t>
            </a:r>
            <a:endParaRPr sz="1200" b="1" dirty="0"/>
          </a:p>
        </p:txBody>
      </p:sp>
      <p:sp>
        <p:nvSpPr>
          <p:cNvPr id="460" name="Google Shape;460;p44"/>
          <p:cNvSpPr txBox="1">
            <a:spLocks noGrp="1"/>
          </p:cNvSpPr>
          <p:nvPr>
            <p:ph type="title" idx="6"/>
          </p:nvPr>
        </p:nvSpPr>
        <p:spPr>
          <a:xfrm>
            <a:off x="1347154" y="295841"/>
            <a:ext cx="7704000" cy="634500"/>
          </a:xfrm>
          <a:prstGeom prst="rect">
            <a:avLst/>
          </a:prstGeom>
        </p:spPr>
        <p:txBody>
          <a:bodyPr spcFirstLastPara="1" wrap="square" lIns="91425" tIns="91425" rIns="91425" bIns="91425" anchor="t" anchorCtr="0">
            <a:noAutofit/>
          </a:bodyPr>
          <a:lstStyle/>
          <a:p>
            <a:pPr lvl="0"/>
            <a:r>
              <a:rPr lang="ro-RO" dirty="0">
                <a:latin typeface="+mj-lt"/>
              </a:rPr>
              <a:t>Structura lucrării</a:t>
            </a:r>
            <a:endParaRPr dirty="0">
              <a:latin typeface="+mj-lt"/>
            </a:endParaRPr>
          </a:p>
        </p:txBody>
      </p:sp>
      <p:sp>
        <p:nvSpPr>
          <p:cNvPr id="461" name="Google Shape;461;p44"/>
          <p:cNvSpPr/>
          <p:nvPr/>
        </p:nvSpPr>
        <p:spPr>
          <a:xfrm>
            <a:off x="1389018" y="1061262"/>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GFS Didot"/>
                <a:ea typeface="GFS Didot"/>
                <a:cs typeface="GFS Didot"/>
                <a:sym typeface="GFS Didot"/>
              </a:rPr>
              <a:t>1</a:t>
            </a:r>
            <a:endParaRPr sz="2400" b="1">
              <a:solidFill>
                <a:schemeClr val="dk1"/>
              </a:solidFill>
              <a:latin typeface="GFS Didot"/>
              <a:ea typeface="GFS Didot"/>
              <a:cs typeface="GFS Didot"/>
              <a:sym typeface="GFS Didot"/>
            </a:endParaRPr>
          </a:p>
        </p:txBody>
      </p:sp>
      <p:sp>
        <p:nvSpPr>
          <p:cNvPr id="12" name="Google Shape;455;p44">
            <a:extLst>
              <a:ext uri="{FF2B5EF4-FFF2-40B4-BE49-F238E27FC236}">
                <a16:creationId xmlns:a16="http://schemas.microsoft.com/office/drawing/2014/main" id="{E8D77245-2DDD-6F4F-F8E2-B5AFA36F6EDE}"/>
              </a:ext>
            </a:extLst>
          </p:cNvPr>
          <p:cNvSpPr txBox="1">
            <a:spLocks/>
          </p:cNvSpPr>
          <p:nvPr/>
        </p:nvSpPr>
        <p:spPr>
          <a:xfrm>
            <a:off x="1899781" y="1489142"/>
            <a:ext cx="3500445" cy="3721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ro-RO" sz="1200" b="1" dirty="0"/>
              <a:t>Fundamentare teoretică</a:t>
            </a:r>
            <a:endParaRPr lang="en-US" sz="1200" b="1" dirty="0"/>
          </a:p>
        </p:txBody>
      </p:sp>
      <p:sp>
        <p:nvSpPr>
          <p:cNvPr id="13" name="Google Shape;461;p44">
            <a:extLst>
              <a:ext uri="{FF2B5EF4-FFF2-40B4-BE49-F238E27FC236}">
                <a16:creationId xmlns:a16="http://schemas.microsoft.com/office/drawing/2014/main" id="{D1D75039-97E9-79AE-6194-5347DB3CD47B}"/>
              </a:ext>
            </a:extLst>
          </p:cNvPr>
          <p:cNvSpPr/>
          <p:nvPr/>
        </p:nvSpPr>
        <p:spPr>
          <a:xfrm>
            <a:off x="1389018" y="1526376"/>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a:solidFill>
                  <a:schemeClr val="dk1"/>
                </a:solidFill>
                <a:latin typeface="GFS Didot"/>
                <a:ea typeface="GFS Didot"/>
                <a:cs typeface="GFS Didot"/>
                <a:sym typeface="GFS Didot"/>
              </a:rPr>
              <a:t>2</a:t>
            </a:r>
            <a:endParaRPr sz="2400" b="1" dirty="0">
              <a:solidFill>
                <a:schemeClr val="dk1"/>
              </a:solidFill>
              <a:latin typeface="GFS Didot"/>
              <a:ea typeface="GFS Didot"/>
              <a:cs typeface="GFS Didot"/>
              <a:sym typeface="GFS Didot"/>
            </a:endParaRPr>
          </a:p>
        </p:txBody>
      </p:sp>
      <p:sp>
        <p:nvSpPr>
          <p:cNvPr id="16" name="Google Shape;455;p44">
            <a:extLst>
              <a:ext uri="{FF2B5EF4-FFF2-40B4-BE49-F238E27FC236}">
                <a16:creationId xmlns:a16="http://schemas.microsoft.com/office/drawing/2014/main" id="{B161AD58-D095-8151-CA13-02D7DBA15589}"/>
              </a:ext>
            </a:extLst>
          </p:cNvPr>
          <p:cNvSpPr txBox="1">
            <a:spLocks/>
          </p:cNvSpPr>
          <p:nvPr/>
        </p:nvSpPr>
        <p:spPr>
          <a:xfrm>
            <a:off x="1899781" y="1954511"/>
            <a:ext cx="3931314" cy="3721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ro-RO" sz="1200" b="1" dirty="0"/>
              <a:t>Metodologie (date, indicatori, software utilizat)</a:t>
            </a:r>
            <a:endParaRPr lang="en-US" sz="1200" b="1" dirty="0"/>
          </a:p>
        </p:txBody>
      </p:sp>
      <p:sp>
        <p:nvSpPr>
          <p:cNvPr id="17" name="Google Shape;461;p44">
            <a:extLst>
              <a:ext uri="{FF2B5EF4-FFF2-40B4-BE49-F238E27FC236}">
                <a16:creationId xmlns:a16="http://schemas.microsoft.com/office/drawing/2014/main" id="{01F1EB6E-C5EB-8D0A-6EC5-08E719AD3415}"/>
              </a:ext>
            </a:extLst>
          </p:cNvPr>
          <p:cNvSpPr/>
          <p:nvPr/>
        </p:nvSpPr>
        <p:spPr>
          <a:xfrm>
            <a:off x="1389018" y="1980170"/>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a:solidFill>
                  <a:schemeClr val="dk1"/>
                </a:solidFill>
                <a:latin typeface="GFS Didot"/>
                <a:ea typeface="GFS Didot"/>
                <a:cs typeface="GFS Didot"/>
                <a:sym typeface="GFS Didot"/>
              </a:rPr>
              <a:t>3</a:t>
            </a:r>
            <a:endParaRPr sz="2400" b="1" dirty="0">
              <a:solidFill>
                <a:schemeClr val="dk1"/>
              </a:solidFill>
              <a:latin typeface="GFS Didot"/>
              <a:ea typeface="GFS Didot"/>
              <a:cs typeface="GFS Didot"/>
              <a:sym typeface="GFS Didot"/>
            </a:endParaRPr>
          </a:p>
        </p:txBody>
      </p:sp>
      <p:sp>
        <p:nvSpPr>
          <p:cNvPr id="18" name="Google Shape;455;p44">
            <a:extLst>
              <a:ext uri="{FF2B5EF4-FFF2-40B4-BE49-F238E27FC236}">
                <a16:creationId xmlns:a16="http://schemas.microsoft.com/office/drawing/2014/main" id="{BCBCE808-ABE3-540B-11C1-2CD686289449}"/>
              </a:ext>
            </a:extLst>
          </p:cNvPr>
          <p:cNvSpPr txBox="1">
            <a:spLocks/>
          </p:cNvSpPr>
          <p:nvPr/>
        </p:nvSpPr>
        <p:spPr>
          <a:xfrm>
            <a:off x="1899781" y="2373132"/>
            <a:ext cx="4295159" cy="1375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ro-RO" sz="1200" b="1" dirty="0"/>
              <a:t>Analiza datelor din Regiunea Centru</a:t>
            </a:r>
          </a:p>
          <a:p>
            <a:pPr marL="171450" indent="-171450">
              <a:buFont typeface="Arial" panose="020B0604020202020204" pitchFamily="34" charset="0"/>
              <a:buChar char="•"/>
            </a:pPr>
            <a:r>
              <a:rPr lang="ro-RO" sz="1100" dirty="0"/>
              <a:t>Situația economică</a:t>
            </a:r>
          </a:p>
          <a:p>
            <a:pPr marL="171450" indent="-171450">
              <a:buFont typeface="Arial" panose="020B0604020202020204" pitchFamily="34" charset="0"/>
              <a:buChar char="•"/>
            </a:pPr>
            <a:r>
              <a:rPr lang="ro-RO" sz="1100" dirty="0"/>
              <a:t>Situația educațională</a:t>
            </a:r>
          </a:p>
          <a:p>
            <a:pPr marL="171450" indent="-171450">
              <a:buFont typeface="Arial" panose="020B0604020202020204" pitchFamily="34" charset="0"/>
              <a:buChar char="•"/>
            </a:pPr>
            <a:r>
              <a:rPr lang="ro-RO" sz="1100" dirty="0"/>
              <a:t>Structura salariaților pe activități economice</a:t>
            </a:r>
          </a:p>
          <a:p>
            <a:pPr marL="171450" indent="-171450">
              <a:buFont typeface="Arial" panose="020B0604020202020204" pitchFamily="34" charset="0"/>
              <a:buChar char="•"/>
            </a:pPr>
            <a:r>
              <a:rPr lang="it-IT" sz="1100" dirty="0"/>
              <a:t>Modelarea relațiilor dintre indicatorii pieței muncii</a:t>
            </a:r>
            <a:endParaRPr lang="ro-RO" sz="1100" dirty="0"/>
          </a:p>
          <a:p>
            <a:pPr marL="171450" indent="-171450">
              <a:buFont typeface="Arial" panose="020B0604020202020204" pitchFamily="34" charset="0"/>
              <a:buChar char="•"/>
            </a:pPr>
            <a:r>
              <a:rPr lang="ro-RO" sz="1100" dirty="0"/>
              <a:t>Sectorul public </a:t>
            </a:r>
            <a:r>
              <a:rPr lang="ro-RO" sz="1100" dirty="0" err="1"/>
              <a:t>vs</a:t>
            </a:r>
            <a:r>
              <a:rPr lang="ro-RO" sz="1100" dirty="0"/>
              <a:t> sectorul privat</a:t>
            </a:r>
          </a:p>
          <a:p>
            <a:pPr marL="171450" indent="-171450">
              <a:buFont typeface="Arial" panose="020B0604020202020204" pitchFamily="34" charset="0"/>
              <a:buChar char="•"/>
            </a:pPr>
            <a:endParaRPr lang="en-US" sz="1200" b="1" dirty="0"/>
          </a:p>
        </p:txBody>
      </p:sp>
      <p:sp>
        <p:nvSpPr>
          <p:cNvPr id="19" name="Google Shape;461;p44">
            <a:extLst>
              <a:ext uri="{FF2B5EF4-FFF2-40B4-BE49-F238E27FC236}">
                <a16:creationId xmlns:a16="http://schemas.microsoft.com/office/drawing/2014/main" id="{AFDABC96-1ACE-02C0-5B00-A829D583DA99}"/>
              </a:ext>
            </a:extLst>
          </p:cNvPr>
          <p:cNvSpPr/>
          <p:nvPr/>
        </p:nvSpPr>
        <p:spPr>
          <a:xfrm>
            <a:off x="1389018" y="2398792"/>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a:solidFill>
                  <a:schemeClr val="dk1"/>
                </a:solidFill>
                <a:latin typeface="GFS Didot"/>
                <a:ea typeface="GFS Didot"/>
                <a:cs typeface="GFS Didot"/>
                <a:sym typeface="GFS Didot"/>
              </a:rPr>
              <a:t>4</a:t>
            </a:r>
            <a:endParaRPr sz="2400" b="1" dirty="0">
              <a:solidFill>
                <a:schemeClr val="dk1"/>
              </a:solidFill>
              <a:latin typeface="GFS Didot"/>
              <a:ea typeface="GFS Didot"/>
              <a:cs typeface="GFS Didot"/>
              <a:sym typeface="GFS Didot"/>
            </a:endParaRPr>
          </a:p>
        </p:txBody>
      </p:sp>
      <p:sp>
        <p:nvSpPr>
          <p:cNvPr id="20" name="Google Shape;455;p44">
            <a:extLst>
              <a:ext uri="{FF2B5EF4-FFF2-40B4-BE49-F238E27FC236}">
                <a16:creationId xmlns:a16="http://schemas.microsoft.com/office/drawing/2014/main" id="{7CDB4D50-D7A9-C40E-23BC-72BC5A654247}"/>
              </a:ext>
            </a:extLst>
          </p:cNvPr>
          <p:cNvSpPr txBox="1">
            <a:spLocks/>
          </p:cNvSpPr>
          <p:nvPr/>
        </p:nvSpPr>
        <p:spPr>
          <a:xfrm>
            <a:off x="1899781" y="3872591"/>
            <a:ext cx="1188114" cy="3602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ro-RO" sz="1200" b="1" dirty="0"/>
              <a:t>Concluzii</a:t>
            </a:r>
            <a:endParaRPr lang="en-US" sz="1200" dirty="0"/>
          </a:p>
        </p:txBody>
      </p:sp>
      <p:sp>
        <p:nvSpPr>
          <p:cNvPr id="21" name="Google Shape;461;p44">
            <a:extLst>
              <a:ext uri="{FF2B5EF4-FFF2-40B4-BE49-F238E27FC236}">
                <a16:creationId xmlns:a16="http://schemas.microsoft.com/office/drawing/2014/main" id="{F47E2F9A-F8C5-462A-E071-29B7C08F813A}"/>
              </a:ext>
            </a:extLst>
          </p:cNvPr>
          <p:cNvSpPr/>
          <p:nvPr/>
        </p:nvSpPr>
        <p:spPr>
          <a:xfrm>
            <a:off x="1389018" y="3891299"/>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a:solidFill>
                  <a:schemeClr val="dk1"/>
                </a:solidFill>
                <a:latin typeface="GFS Didot"/>
                <a:ea typeface="GFS Didot"/>
                <a:cs typeface="GFS Didot"/>
                <a:sym typeface="GFS Didot"/>
              </a:rPr>
              <a:t>5</a:t>
            </a:r>
            <a:endParaRPr sz="2400" b="1" dirty="0">
              <a:solidFill>
                <a:schemeClr val="dk1"/>
              </a:solidFill>
              <a:latin typeface="GFS Didot"/>
              <a:ea typeface="GFS Didot"/>
              <a:cs typeface="GFS Didot"/>
              <a:sym typeface="GFS Didot"/>
            </a:endParaRPr>
          </a:p>
        </p:txBody>
      </p:sp>
      <p:sp>
        <p:nvSpPr>
          <p:cNvPr id="22" name="Google Shape;455;p44">
            <a:extLst>
              <a:ext uri="{FF2B5EF4-FFF2-40B4-BE49-F238E27FC236}">
                <a16:creationId xmlns:a16="http://schemas.microsoft.com/office/drawing/2014/main" id="{E3686A7F-B7C7-FA3A-F775-7B65DC0703B9}"/>
              </a:ext>
            </a:extLst>
          </p:cNvPr>
          <p:cNvSpPr txBox="1">
            <a:spLocks/>
          </p:cNvSpPr>
          <p:nvPr/>
        </p:nvSpPr>
        <p:spPr>
          <a:xfrm>
            <a:off x="1899781" y="4272506"/>
            <a:ext cx="1245564" cy="3602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ro-RO" sz="1200" b="1" dirty="0"/>
              <a:t>Bibliografie</a:t>
            </a:r>
          </a:p>
        </p:txBody>
      </p:sp>
      <p:sp>
        <p:nvSpPr>
          <p:cNvPr id="23" name="Google Shape;461;p44">
            <a:extLst>
              <a:ext uri="{FF2B5EF4-FFF2-40B4-BE49-F238E27FC236}">
                <a16:creationId xmlns:a16="http://schemas.microsoft.com/office/drawing/2014/main" id="{0BC73494-5388-4DFC-C992-82891DDFD448}"/>
              </a:ext>
            </a:extLst>
          </p:cNvPr>
          <p:cNvSpPr/>
          <p:nvPr/>
        </p:nvSpPr>
        <p:spPr>
          <a:xfrm>
            <a:off x="1389018" y="4309921"/>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a:solidFill>
                  <a:schemeClr val="dk1"/>
                </a:solidFill>
                <a:latin typeface="GFS Didot"/>
                <a:ea typeface="GFS Didot"/>
                <a:cs typeface="GFS Didot"/>
                <a:sym typeface="GFS Didot"/>
              </a:rPr>
              <a:t>6</a:t>
            </a:r>
            <a:endParaRPr sz="2400" b="1" dirty="0">
              <a:solidFill>
                <a:schemeClr val="dk1"/>
              </a:solidFill>
              <a:latin typeface="GFS Didot"/>
              <a:ea typeface="GFS Didot"/>
              <a:cs typeface="GFS Didot"/>
              <a:sym typeface="GFS Didot"/>
            </a:endParaRPr>
          </a:p>
        </p:txBody>
      </p:sp>
      <p:sp>
        <p:nvSpPr>
          <p:cNvPr id="26" name="Google Shape;8827;p74">
            <a:extLst>
              <a:ext uri="{FF2B5EF4-FFF2-40B4-BE49-F238E27FC236}">
                <a16:creationId xmlns:a16="http://schemas.microsoft.com/office/drawing/2014/main" id="{EAEACB4C-EF32-D02B-3734-3016FB9DF168}"/>
              </a:ext>
            </a:extLst>
          </p:cNvPr>
          <p:cNvSpPr/>
          <p:nvPr/>
        </p:nvSpPr>
        <p:spPr>
          <a:xfrm>
            <a:off x="8206562" y="117035"/>
            <a:ext cx="315072" cy="285110"/>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5"/>
          <p:cNvSpPr txBox="1">
            <a:spLocks noGrp="1"/>
          </p:cNvSpPr>
          <p:nvPr>
            <p:ph type="title" idx="2"/>
          </p:nvPr>
        </p:nvSpPr>
        <p:spPr>
          <a:xfrm>
            <a:off x="2266096" y="2383613"/>
            <a:ext cx="4611807" cy="178807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sz="3600" dirty="0">
                <a:latin typeface="+mj-lt"/>
              </a:rPr>
              <a:t>Stadiul cunoașterii și metodologie</a:t>
            </a:r>
            <a:endParaRPr sz="3600" dirty="0">
              <a:latin typeface="+mj-lt"/>
            </a:endParaRPr>
          </a:p>
        </p:txBody>
      </p:sp>
      <p:sp>
        <p:nvSpPr>
          <p:cNvPr id="336" name="Google Shape;336;p35"/>
          <p:cNvSpPr txBox="1">
            <a:spLocks noGrp="1"/>
          </p:cNvSpPr>
          <p:nvPr>
            <p:ph type="title"/>
          </p:nvPr>
        </p:nvSpPr>
        <p:spPr>
          <a:xfrm>
            <a:off x="3796788" y="971817"/>
            <a:ext cx="1550100" cy="141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I</a:t>
            </a:r>
            <a:endParaRPr dirty="0"/>
          </a:p>
        </p:txBody>
      </p:sp>
      <p:sp>
        <p:nvSpPr>
          <p:cNvPr id="338" name="Google Shape;338;p35"/>
          <p:cNvSpPr/>
          <p:nvPr/>
        </p:nvSpPr>
        <p:spPr>
          <a:xfrm>
            <a:off x="151600" y="2571751"/>
            <a:ext cx="1357500" cy="13575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a:off x="7649075" y="4105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7535175" y="25216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36"/>
          <p:cNvSpPr txBox="1">
            <a:spLocks noGrp="1"/>
          </p:cNvSpPr>
          <p:nvPr>
            <p:ph type="subTitle" idx="1"/>
          </p:nvPr>
        </p:nvSpPr>
        <p:spPr>
          <a:xfrm>
            <a:off x="723365" y="1001929"/>
            <a:ext cx="6381188" cy="1798499"/>
          </a:xfrm>
          <a:prstGeom prst="rect">
            <a:avLst/>
          </a:prstGeom>
        </p:spPr>
        <p:txBody>
          <a:bodyPr spcFirstLastPara="1" wrap="square" lIns="91425" tIns="91425" rIns="91425" bIns="91425" anchor="t" anchorCtr="0">
            <a:noAutofit/>
          </a:bodyPr>
          <a:lstStyle/>
          <a:p>
            <a:pPr marL="0" lvl="0" indent="0" algn="just">
              <a:buClr>
                <a:schemeClr val="lt1"/>
              </a:buClr>
              <a:buSzPts val="1100"/>
            </a:pPr>
            <a:r>
              <a:rPr lang="ro-RO" sz="1200" b="1" dirty="0"/>
              <a:t>Teorii și concepte fundamentale ale pieței muncii: </a:t>
            </a:r>
          </a:p>
          <a:p>
            <a:pPr marL="0" lvl="0" indent="0" algn="just">
              <a:buClr>
                <a:schemeClr val="lt1"/>
              </a:buClr>
              <a:buSzPts val="1100"/>
            </a:pPr>
            <a:r>
              <a:rPr lang="ro-RO" sz="1200" dirty="0"/>
              <a:t>Conform Ehrenberg, Smith și Hallock (2021, p. 2), relația dintre angajatori și angajați poate fi comparată cu o piață, unde angajatorii caută să achiziționeze servicii de muncă, iar angajații le furnizează în schimbul unei remunerații. Cererea de muncă este determinată de productivitatea muncii, de nivelul tehnologic și de condițiile economice generale. Oferta de muncă, în schimb, depinde de dimensiunea populației active, de nivelul de educație și calificare, precum și de preferințele individuale pentru muncă.</a:t>
            </a:r>
            <a:endParaRPr sz="1200" dirty="0"/>
          </a:p>
        </p:txBody>
      </p:sp>
      <p:sp>
        <p:nvSpPr>
          <p:cNvPr id="351" name="Google Shape;351;p36"/>
          <p:cNvSpPr txBox="1">
            <a:spLocks noGrp="1"/>
          </p:cNvSpPr>
          <p:nvPr>
            <p:ph type="title" idx="6"/>
          </p:nvPr>
        </p:nvSpPr>
        <p:spPr>
          <a:xfrm>
            <a:off x="723365" y="156157"/>
            <a:ext cx="7704000" cy="634500"/>
          </a:xfrm>
          <a:prstGeom prst="rect">
            <a:avLst/>
          </a:prstGeom>
        </p:spPr>
        <p:txBody>
          <a:bodyPr spcFirstLastPara="1" wrap="square" lIns="91425" tIns="91425" rIns="91425" bIns="91425" anchor="t" anchorCtr="0">
            <a:noAutofit/>
          </a:bodyPr>
          <a:lstStyle/>
          <a:p>
            <a:pPr lvl="0"/>
            <a:r>
              <a:rPr lang="ro-RO" dirty="0">
                <a:latin typeface="+mj-lt"/>
              </a:rPr>
              <a:t>Stadiul cunoașterii</a:t>
            </a:r>
            <a:endParaRPr dirty="0">
              <a:latin typeface="+mj-lt"/>
            </a:endParaRPr>
          </a:p>
        </p:txBody>
      </p:sp>
      <p:sp>
        <p:nvSpPr>
          <p:cNvPr id="14" name="Google Shape;346;p36">
            <a:extLst>
              <a:ext uri="{FF2B5EF4-FFF2-40B4-BE49-F238E27FC236}">
                <a16:creationId xmlns:a16="http://schemas.microsoft.com/office/drawing/2014/main" id="{2EC65503-2251-C746-44F8-8896DAF0876B}"/>
              </a:ext>
            </a:extLst>
          </p:cNvPr>
          <p:cNvSpPr txBox="1">
            <a:spLocks/>
          </p:cNvSpPr>
          <p:nvPr/>
        </p:nvSpPr>
        <p:spPr>
          <a:xfrm>
            <a:off x="2288058" y="2917346"/>
            <a:ext cx="5678233" cy="1937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200" b="1" dirty="0"/>
              <a:t>Migrația forței de muncă:</a:t>
            </a:r>
          </a:p>
          <a:p>
            <a:pPr marL="0" indent="0" algn="just">
              <a:buClr>
                <a:schemeClr val="lt1"/>
              </a:buClr>
              <a:buSzPts val="1100"/>
            </a:pPr>
            <a:r>
              <a:rPr lang="ro-RO" sz="1200" dirty="0"/>
              <a:t>După cum subliniază Vance și Paik (2014, p. 7), contextul economic joacă un rol crucial în deciziile luate de forța de muncă și de companii. Astfel, o economie percepută ca fiind slabă poate determina companiile să își amâne planurile de expansiune, să înghețe angajările și să se orienteze către utilizarea forței de muncă temporare. În schimb, o economie puternică poate atrage forță de muncă din alte regiuni sau țări, generând un flux migrator pozitiv.</a:t>
            </a:r>
          </a:p>
        </p:txBody>
      </p:sp>
      <p:sp>
        <p:nvSpPr>
          <p:cNvPr id="15" name="Google Shape;8812;p74">
            <a:extLst>
              <a:ext uri="{FF2B5EF4-FFF2-40B4-BE49-F238E27FC236}">
                <a16:creationId xmlns:a16="http://schemas.microsoft.com/office/drawing/2014/main" id="{897779D6-1B7C-BDDD-60C7-BF4A4F5FA012}"/>
              </a:ext>
            </a:extLst>
          </p:cNvPr>
          <p:cNvSpPr/>
          <p:nvPr/>
        </p:nvSpPr>
        <p:spPr>
          <a:xfrm>
            <a:off x="8184971" y="110958"/>
            <a:ext cx="346237" cy="305549"/>
          </a:xfrm>
          <a:custGeom>
            <a:avLst/>
            <a:gdLst/>
            <a:ahLst/>
            <a:cxnLst/>
            <a:rect l="l" t="t" r="r" b="b"/>
            <a:pathLst>
              <a:path w="12918" h="10807" extrusionOk="0">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4">
          <a:extLst>
            <a:ext uri="{FF2B5EF4-FFF2-40B4-BE49-F238E27FC236}">
              <a16:creationId xmlns:a16="http://schemas.microsoft.com/office/drawing/2014/main" id="{1741670A-6C71-BFDD-8E90-5D8F3ED3A89C}"/>
            </a:ext>
          </a:extLst>
        </p:cNvPr>
        <p:cNvGrpSpPr/>
        <p:nvPr/>
      </p:nvGrpSpPr>
      <p:grpSpPr>
        <a:xfrm>
          <a:off x="0" y="0"/>
          <a:ext cx="0" cy="0"/>
          <a:chOff x="0" y="0"/>
          <a:chExt cx="0" cy="0"/>
        </a:xfrm>
      </p:grpSpPr>
      <p:sp>
        <p:nvSpPr>
          <p:cNvPr id="346" name="Google Shape;346;p36">
            <a:extLst>
              <a:ext uri="{FF2B5EF4-FFF2-40B4-BE49-F238E27FC236}">
                <a16:creationId xmlns:a16="http://schemas.microsoft.com/office/drawing/2014/main" id="{28FDD767-22F9-683A-9A7E-64DEB343CAC0}"/>
              </a:ext>
            </a:extLst>
          </p:cNvPr>
          <p:cNvSpPr txBox="1">
            <a:spLocks noGrp="1"/>
          </p:cNvSpPr>
          <p:nvPr>
            <p:ph type="subTitle" idx="1"/>
          </p:nvPr>
        </p:nvSpPr>
        <p:spPr>
          <a:xfrm>
            <a:off x="723365" y="887874"/>
            <a:ext cx="7420061" cy="1612010"/>
          </a:xfrm>
          <a:prstGeom prst="rect">
            <a:avLst/>
          </a:prstGeom>
        </p:spPr>
        <p:txBody>
          <a:bodyPr spcFirstLastPara="1" wrap="square" lIns="91425" tIns="91425" rIns="91425" bIns="91425" anchor="t" anchorCtr="0">
            <a:noAutofit/>
          </a:bodyPr>
          <a:lstStyle/>
          <a:p>
            <a:pPr marL="0" lvl="0" indent="0" algn="just">
              <a:buClr>
                <a:schemeClr val="lt1"/>
              </a:buClr>
              <a:buSzPts val="1100"/>
            </a:pPr>
            <a:r>
              <a:rPr lang="ro-RO" sz="1200" b="1" dirty="0"/>
              <a:t>Investițiile străine directe:</a:t>
            </a:r>
          </a:p>
          <a:p>
            <a:pPr marL="0" lvl="0" indent="0" algn="just">
              <a:buClr>
                <a:schemeClr val="lt1"/>
              </a:buClr>
              <a:buSzPts val="1100"/>
            </a:pPr>
            <a:r>
              <a:rPr lang="ro-RO" sz="1200" dirty="0"/>
              <a:t>Mankiw (2023, p. 539) subliniază că investițiile străine, deși generează profit pentru investitori, au un impact pozitiv semnificativ asupra economiilor gazdă. Acestea măresc stocul de capital al țării, ceea ce se traduce printr-o productivitate sporită și salarii mai mari pentru lucrători. Mai mult, ISD-urile reprezintă o cale rapidă și eficientă pentru țările mai puțin dezvoltate de a adopta tehnologii avansate din țările dezvoltate, scurtând astfel decalajul tehnologic și accelerând procesul de dezvoltare economică.</a:t>
            </a:r>
            <a:endParaRPr sz="1200" dirty="0"/>
          </a:p>
        </p:txBody>
      </p:sp>
      <p:sp>
        <p:nvSpPr>
          <p:cNvPr id="351" name="Google Shape;351;p36">
            <a:extLst>
              <a:ext uri="{FF2B5EF4-FFF2-40B4-BE49-F238E27FC236}">
                <a16:creationId xmlns:a16="http://schemas.microsoft.com/office/drawing/2014/main" id="{EC2ED1FF-370F-7F2F-93E7-33C42CB8BDAD}"/>
              </a:ext>
            </a:extLst>
          </p:cNvPr>
          <p:cNvSpPr txBox="1">
            <a:spLocks noGrp="1"/>
          </p:cNvSpPr>
          <p:nvPr>
            <p:ph type="title" idx="6"/>
          </p:nvPr>
        </p:nvSpPr>
        <p:spPr>
          <a:xfrm>
            <a:off x="723365" y="156157"/>
            <a:ext cx="4528573" cy="634500"/>
          </a:xfrm>
          <a:prstGeom prst="rect">
            <a:avLst/>
          </a:prstGeom>
        </p:spPr>
        <p:txBody>
          <a:bodyPr spcFirstLastPara="1" wrap="square" lIns="91425" tIns="91425" rIns="91425" bIns="91425" anchor="t" anchorCtr="0">
            <a:noAutofit/>
          </a:bodyPr>
          <a:lstStyle/>
          <a:p>
            <a:pPr lvl="0"/>
            <a:r>
              <a:rPr lang="ro-RO" dirty="0">
                <a:latin typeface="+mj-lt"/>
              </a:rPr>
              <a:t>Stadiul cunoașterii</a:t>
            </a:r>
            <a:endParaRPr dirty="0">
              <a:latin typeface="+mj-lt"/>
            </a:endParaRPr>
          </a:p>
        </p:txBody>
      </p:sp>
      <p:sp>
        <p:nvSpPr>
          <p:cNvPr id="14" name="Google Shape;346;p36">
            <a:extLst>
              <a:ext uri="{FF2B5EF4-FFF2-40B4-BE49-F238E27FC236}">
                <a16:creationId xmlns:a16="http://schemas.microsoft.com/office/drawing/2014/main" id="{C83EA581-6BE7-35E8-B483-967A295DCF28}"/>
              </a:ext>
            </a:extLst>
          </p:cNvPr>
          <p:cNvSpPr txBox="1">
            <a:spLocks/>
          </p:cNvSpPr>
          <p:nvPr/>
        </p:nvSpPr>
        <p:spPr>
          <a:xfrm>
            <a:off x="1257279" y="2643617"/>
            <a:ext cx="6886147" cy="1937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200" b="1" dirty="0"/>
              <a:t>Studii de caz regionale: </a:t>
            </a:r>
          </a:p>
          <a:p>
            <a:pPr marL="0" indent="0" algn="just">
              <a:buClr>
                <a:schemeClr val="lt1"/>
              </a:buClr>
              <a:buSzPts val="1100"/>
            </a:pPr>
            <a:r>
              <a:rPr lang="ro-RO" sz="1200" dirty="0"/>
              <a:t>Conform Agenției pentru Dezvoltare Regională Centru (2023, p. 144), constatăm că disparitățile intraregionale se adâncesc, evidențiind diferențe notabile între județele cu tradiție de dezvoltare economică consolidată (Brașov, Sibiu) și cele cu potențial de dezvoltare redus. Studiul pune în lumină faptul că, deși clivajul tradițional urban–rural se estompează prin îmbunătățirea infrastructurii tehnico-edilitare în comunele aflate în proximitatea marilor orașe, se conturează noi linii de divizare. </a:t>
            </a:r>
          </a:p>
        </p:txBody>
      </p:sp>
      <p:sp>
        <p:nvSpPr>
          <p:cNvPr id="2" name="Google Shape;8812;p74">
            <a:extLst>
              <a:ext uri="{FF2B5EF4-FFF2-40B4-BE49-F238E27FC236}">
                <a16:creationId xmlns:a16="http://schemas.microsoft.com/office/drawing/2014/main" id="{8202A3AE-76D3-86B8-E0FC-22427F9574D1}"/>
              </a:ext>
            </a:extLst>
          </p:cNvPr>
          <p:cNvSpPr/>
          <p:nvPr/>
        </p:nvSpPr>
        <p:spPr>
          <a:xfrm>
            <a:off x="8184971" y="110958"/>
            <a:ext cx="346237" cy="305549"/>
          </a:xfrm>
          <a:custGeom>
            <a:avLst/>
            <a:gdLst/>
            <a:ahLst/>
            <a:cxnLst/>
            <a:rect l="l" t="t" r="r" b="b"/>
            <a:pathLst>
              <a:path w="12918" h="10807" extrusionOk="0">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60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7"/>
          <p:cNvSpPr/>
          <p:nvPr/>
        </p:nvSpPr>
        <p:spPr>
          <a:xfrm>
            <a:off x="-246375" y="2528551"/>
            <a:ext cx="1562400" cy="1562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1597550" y="3461287"/>
            <a:ext cx="1404900" cy="1404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1218387" y="-194450"/>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2667550" y="288734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txBox="1">
            <a:spLocks noGrp="1"/>
          </p:cNvSpPr>
          <p:nvPr>
            <p:ph type="subTitle" idx="1"/>
          </p:nvPr>
        </p:nvSpPr>
        <p:spPr>
          <a:xfrm>
            <a:off x="3954138" y="687627"/>
            <a:ext cx="4643898" cy="3780714"/>
          </a:xfrm>
          <a:prstGeom prst="rect">
            <a:avLst/>
          </a:prstGeom>
        </p:spPr>
        <p:txBody>
          <a:bodyPr spcFirstLastPara="1" wrap="square" lIns="91425" tIns="91425" rIns="91425" bIns="91425" anchor="t" anchorCtr="0">
            <a:noAutofit/>
          </a:bodyPr>
          <a:lstStyle/>
          <a:p>
            <a:pPr marL="0" lvl="0" indent="0"/>
            <a:r>
              <a:rPr lang="ro-RO" sz="1400" b="1" dirty="0"/>
              <a:t>Sursă date</a:t>
            </a:r>
            <a:r>
              <a:rPr lang="ro-RO" sz="1400" dirty="0"/>
              <a:t>: INS – TEMPO‑Online (2010‑2023)</a:t>
            </a:r>
          </a:p>
          <a:p>
            <a:pPr marL="0" lvl="0" indent="0"/>
            <a:r>
              <a:rPr lang="ro-RO" sz="1400" b="1" dirty="0"/>
              <a:t>Indicatori cheie:</a:t>
            </a:r>
          </a:p>
          <a:p>
            <a:pPr>
              <a:buFont typeface="Arial" panose="020B0604020202020204" pitchFamily="34" charset="0"/>
              <a:buChar char="•"/>
            </a:pPr>
            <a:r>
              <a:rPr lang="ro-RO" sz="1400" dirty="0"/>
              <a:t>Rata șomajului</a:t>
            </a:r>
          </a:p>
          <a:p>
            <a:pPr>
              <a:buFont typeface="Arial" panose="020B0604020202020204" pitchFamily="34" charset="0"/>
              <a:buChar char="•"/>
            </a:pPr>
            <a:r>
              <a:rPr lang="ro-RO" sz="1400" dirty="0"/>
              <a:t>Rata de ocupare a resurselor de muncă</a:t>
            </a:r>
          </a:p>
          <a:p>
            <a:pPr>
              <a:buFont typeface="Arial" panose="020B0604020202020204" pitchFamily="34" charset="0"/>
              <a:buChar char="•"/>
            </a:pPr>
            <a:r>
              <a:rPr lang="ro-RO" sz="1400" dirty="0"/>
              <a:t>PIB regional pe locuitor</a:t>
            </a:r>
          </a:p>
          <a:p>
            <a:pPr>
              <a:buFont typeface="Arial" panose="020B0604020202020204" pitchFamily="34" charset="0"/>
              <a:buChar char="•"/>
            </a:pPr>
            <a:r>
              <a:rPr lang="ro-RO" sz="1400" dirty="0"/>
              <a:t>Câștig salarial mediu net</a:t>
            </a:r>
          </a:p>
          <a:p>
            <a:pPr>
              <a:buFont typeface="Arial" panose="020B0604020202020204" pitchFamily="34" charset="0"/>
              <a:buChar char="•"/>
            </a:pPr>
            <a:r>
              <a:rPr lang="ro-RO" sz="1400" dirty="0"/>
              <a:t>Absolvenți pe niveluri educație</a:t>
            </a:r>
          </a:p>
          <a:p>
            <a:pPr>
              <a:buFont typeface="Arial" panose="020B0604020202020204" pitchFamily="34" charset="0"/>
              <a:buChar char="•"/>
            </a:pPr>
            <a:r>
              <a:rPr lang="ro-RO" sz="1400" dirty="0"/>
              <a:t>Imigranți definitivi</a:t>
            </a:r>
          </a:p>
          <a:p>
            <a:pPr marL="0" lvl="0" indent="0"/>
            <a:r>
              <a:rPr lang="ro-RO" sz="1400" b="1" dirty="0"/>
              <a:t>Programe și aplicații software:</a:t>
            </a:r>
          </a:p>
          <a:p>
            <a:pPr marL="285750" lvl="0" indent="-285750">
              <a:buFont typeface="Arial" panose="020B0604020202020204" pitchFamily="34" charset="0"/>
              <a:buChar char="•"/>
            </a:pPr>
            <a:r>
              <a:rPr lang="en-US" sz="1400" dirty="0"/>
              <a:t>Microsoft Excel, Word &amp; Access.</a:t>
            </a:r>
            <a:endParaRPr lang="ro-RO" sz="1400" dirty="0"/>
          </a:p>
          <a:p>
            <a:pPr marL="285750" lvl="0" indent="-285750">
              <a:buFont typeface="Arial" panose="020B0604020202020204" pitchFamily="34" charset="0"/>
              <a:buChar char="•"/>
            </a:pPr>
            <a:r>
              <a:rPr lang="ro-RO" sz="1400" dirty="0"/>
              <a:t>Python (streamlit, pandas, numpy, matplotlib, seaborn, plotly, sqlite3, geopandas, folium)</a:t>
            </a:r>
          </a:p>
          <a:p>
            <a:pPr marL="285750" lvl="0" indent="-285750">
              <a:buFont typeface="Arial" panose="020B0604020202020204" pitchFamily="34" charset="0"/>
              <a:buChar char="•"/>
            </a:pPr>
            <a:r>
              <a:rPr lang="ro-RO" sz="1400" dirty="0"/>
              <a:t>R (RSQLite, plm, dplyr, tidyr, corrplot)</a:t>
            </a:r>
          </a:p>
          <a:p>
            <a:pPr marL="285750" lvl="0" indent="-285750">
              <a:buFont typeface="Arial" panose="020B0604020202020204" pitchFamily="34" charset="0"/>
              <a:buChar char="•"/>
            </a:pPr>
            <a:r>
              <a:rPr lang="ro-RO" sz="1400" dirty="0" err="1"/>
              <a:t>SQLite</a:t>
            </a:r>
            <a:endParaRPr lang="ro-RO" sz="1400" dirty="0"/>
          </a:p>
          <a:p>
            <a:pPr marL="285750" lvl="0" indent="-285750">
              <a:buFont typeface="Arial" panose="020B0604020202020204" pitchFamily="34" charset="0"/>
              <a:buChar char="•"/>
            </a:pPr>
            <a:r>
              <a:rPr lang="ro-RO" sz="1400" dirty="0" err="1"/>
              <a:t>Git</a:t>
            </a:r>
            <a:endParaRPr sz="1400" dirty="0"/>
          </a:p>
        </p:txBody>
      </p:sp>
      <p:sp>
        <p:nvSpPr>
          <p:cNvPr id="362" name="Google Shape;362;p37"/>
          <p:cNvSpPr/>
          <p:nvPr/>
        </p:nvSpPr>
        <p:spPr>
          <a:xfrm>
            <a:off x="453450" y="956500"/>
            <a:ext cx="2372100" cy="23721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7"/>
          <p:cNvSpPr/>
          <p:nvPr/>
        </p:nvSpPr>
        <p:spPr>
          <a:xfrm>
            <a:off x="256125" y="3581675"/>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3105650" y="1910651"/>
            <a:ext cx="463800" cy="4638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51;p36">
            <a:extLst>
              <a:ext uri="{FF2B5EF4-FFF2-40B4-BE49-F238E27FC236}">
                <a16:creationId xmlns:a16="http://schemas.microsoft.com/office/drawing/2014/main" id="{EC2ED1FF-370F-7F2F-93E7-33C42CB8BDAD}"/>
              </a:ext>
            </a:extLst>
          </p:cNvPr>
          <p:cNvSpPr txBox="1">
            <a:spLocks noGrp="1"/>
          </p:cNvSpPr>
          <p:nvPr/>
        </p:nvSpPr>
        <p:spPr>
          <a:xfrm>
            <a:off x="5020580" y="40054"/>
            <a:ext cx="2681482"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pPr lvl="0"/>
            <a:r>
              <a:rPr lang="ro-RO" dirty="0">
                <a:latin typeface="+mj-lt"/>
              </a:rPr>
              <a:t>Metodologie</a:t>
            </a:r>
          </a:p>
        </p:txBody>
      </p:sp>
      <p:grpSp>
        <p:nvGrpSpPr>
          <p:cNvPr id="6" name="Google Shape;10504;p79">
            <a:extLst>
              <a:ext uri="{FF2B5EF4-FFF2-40B4-BE49-F238E27FC236}">
                <a16:creationId xmlns:a16="http://schemas.microsoft.com/office/drawing/2014/main" id="{A514D81C-D86D-485C-1BBE-802CAB6B432F}"/>
              </a:ext>
            </a:extLst>
          </p:cNvPr>
          <p:cNvGrpSpPr/>
          <p:nvPr/>
        </p:nvGrpSpPr>
        <p:grpSpPr>
          <a:xfrm>
            <a:off x="453450" y="3745308"/>
            <a:ext cx="420796" cy="423033"/>
            <a:chOff x="-3852025" y="2764950"/>
            <a:chExt cx="291450" cy="293000"/>
          </a:xfrm>
          <a:solidFill>
            <a:schemeClr val="tx2">
              <a:lumMod val="50000"/>
            </a:schemeClr>
          </a:solidFill>
        </p:grpSpPr>
        <p:sp>
          <p:nvSpPr>
            <p:cNvPr id="7" name="Google Shape;10505;p79">
              <a:extLst>
                <a:ext uri="{FF2B5EF4-FFF2-40B4-BE49-F238E27FC236}">
                  <a16:creationId xmlns:a16="http://schemas.microsoft.com/office/drawing/2014/main" id="{BEB4F997-025C-D750-F36F-114237A0CE2D}"/>
                </a:ext>
              </a:extLst>
            </p:cNvPr>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0506;p79">
              <a:extLst>
                <a:ext uri="{FF2B5EF4-FFF2-40B4-BE49-F238E27FC236}">
                  <a16:creationId xmlns:a16="http://schemas.microsoft.com/office/drawing/2014/main" id="{BFA7CAEF-37DA-3D63-1D22-CF148915826C}"/>
                </a:ext>
              </a:extLst>
            </p:cNvPr>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47527CBD-81A4-489A-F1C6-E62E7AA45180}"/>
              </a:ext>
            </a:extLst>
          </p:cNvPr>
          <p:cNvPicPr>
            <a:picLocks noChangeAspect="1"/>
          </p:cNvPicPr>
          <p:nvPr/>
        </p:nvPicPr>
        <p:blipFill>
          <a:blip r:embed="rId3"/>
          <a:stretch>
            <a:fillRect/>
          </a:stretch>
        </p:blipFill>
        <p:spPr>
          <a:xfrm>
            <a:off x="2178226" y="2439320"/>
            <a:ext cx="532774" cy="532774"/>
          </a:xfrm>
          <a:prstGeom prst="rect">
            <a:avLst/>
          </a:prstGeom>
        </p:spPr>
      </p:pic>
      <p:pic>
        <p:nvPicPr>
          <p:cNvPr id="3" name="Picture 2">
            <a:extLst>
              <a:ext uri="{FF2B5EF4-FFF2-40B4-BE49-F238E27FC236}">
                <a16:creationId xmlns:a16="http://schemas.microsoft.com/office/drawing/2014/main" id="{FB4FCBE2-BE81-3951-66B5-9B3170CD266C}"/>
              </a:ext>
            </a:extLst>
          </p:cNvPr>
          <p:cNvPicPr>
            <a:picLocks noChangeAspect="1"/>
          </p:cNvPicPr>
          <p:nvPr/>
        </p:nvPicPr>
        <p:blipFill>
          <a:blip r:embed="rId4"/>
          <a:stretch>
            <a:fillRect/>
          </a:stretch>
        </p:blipFill>
        <p:spPr>
          <a:xfrm>
            <a:off x="712209" y="1764775"/>
            <a:ext cx="532775" cy="532775"/>
          </a:xfrm>
          <a:prstGeom prst="rect">
            <a:avLst/>
          </a:prstGeom>
        </p:spPr>
      </p:pic>
      <p:pic>
        <p:nvPicPr>
          <p:cNvPr id="4" name="Picture 3">
            <a:extLst>
              <a:ext uri="{FF2B5EF4-FFF2-40B4-BE49-F238E27FC236}">
                <a16:creationId xmlns:a16="http://schemas.microsoft.com/office/drawing/2014/main" id="{9BE4DFA0-EBFE-3D57-CCBD-DB14033ECDBE}"/>
              </a:ext>
            </a:extLst>
          </p:cNvPr>
          <p:cNvPicPr>
            <a:picLocks noChangeAspect="1"/>
          </p:cNvPicPr>
          <p:nvPr/>
        </p:nvPicPr>
        <p:blipFill>
          <a:blip r:embed="rId5"/>
          <a:stretch>
            <a:fillRect/>
          </a:stretch>
        </p:blipFill>
        <p:spPr>
          <a:xfrm>
            <a:off x="507363" y="2440152"/>
            <a:ext cx="606624" cy="606624"/>
          </a:xfrm>
          <a:prstGeom prst="rect">
            <a:avLst/>
          </a:prstGeom>
        </p:spPr>
      </p:pic>
      <p:pic>
        <p:nvPicPr>
          <p:cNvPr id="9" name="Picture 8">
            <a:extLst>
              <a:ext uri="{FF2B5EF4-FFF2-40B4-BE49-F238E27FC236}">
                <a16:creationId xmlns:a16="http://schemas.microsoft.com/office/drawing/2014/main" id="{455DF6B7-7DEC-8C41-DBE2-3D76FC403453}"/>
              </a:ext>
            </a:extLst>
          </p:cNvPr>
          <p:cNvPicPr>
            <a:picLocks noChangeAspect="1"/>
          </p:cNvPicPr>
          <p:nvPr/>
        </p:nvPicPr>
        <p:blipFill>
          <a:blip r:embed="rId6"/>
          <a:stretch>
            <a:fillRect/>
          </a:stretch>
        </p:blipFill>
        <p:spPr>
          <a:xfrm>
            <a:off x="1320611" y="1909546"/>
            <a:ext cx="759344" cy="759344"/>
          </a:xfrm>
          <a:prstGeom prst="rect">
            <a:avLst/>
          </a:prstGeom>
        </p:spPr>
      </p:pic>
      <p:pic>
        <p:nvPicPr>
          <p:cNvPr id="10" name="Picture 9">
            <a:extLst>
              <a:ext uri="{FF2B5EF4-FFF2-40B4-BE49-F238E27FC236}">
                <a16:creationId xmlns:a16="http://schemas.microsoft.com/office/drawing/2014/main" id="{22EF9B26-0D03-AC89-E76D-5FA4A0F577BA}"/>
              </a:ext>
            </a:extLst>
          </p:cNvPr>
          <p:cNvPicPr>
            <a:picLocks noChangeAspect="1"/>
          </p:cNvPicPr>
          <p:nvPr/>
        </p:nvPicPr>
        <p:blipFill>
          <a:blip r:embed="rId7"/>
          <a:stretch>
            <a:fillRect/>
          </a:stretch>
        </p:blipFill>
        <p:spPr>
          <a:xfrm>
            <a:off x="1597550" y="1014469"/>
            <a:ext cx="606945" cy="606945"/>
          </a:xfrm>
          <a:prstGeom prst="rect">
            <a:avLst/>
          </a:prstGeom>
        </p:spPr>
      </p:pic>
      <p:pic>
        <p:nvPicPr>
          <p:cNvPr id="1030" name="Picture 6" descr="Download SQLite Logo in SVG Vector or PNG File Format - Logo.wine">
            <a:extLst>
              <a:ext uri="{FF2B5EF4-FFF2-40B4-BE49-F238E27FC236}">
                <a16:creationId xmlns:a16="http://schemas.microsoft.com/office/drawing/2014/main" id="{8E0AFF30-BA16-C26C-A8F5-20B8DBB9F29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2732" y="2668890"/>
            <a:ext cx="1089081" cy="72605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05F8CDB-7BC4-7C30-323F-39397BEB32E5}"/>
              </a:ext>
            </a:extLst>
          </p:cNvPr>
          <p:cNvPicPr>
            <a:picLocks noChangeAspect="1"/>
          </p:cNvPicPr>
          <p:nvPr/>
        </p:nvPicPr>
        <p:blipFill>
          <a:blip r:embed="rId9"/>
          <a:stretch>
            <a:fillRect/>
          </a:stretch>
        </p:blipFill>
        <p:spPr>
          <a:xfrm>
            <a:off x="2159346" y="1695171"/>
            <a:ext cx="507333" cy="507333"/>
          </a:xfrm>
          <a:prstGeom prst="rect">
            <a:avLst/>
          </a:prstGeom>
        </p:spPr>
      </p:pic>
      <p:pic>
        <p:nvPicPr>
          <p:cNvPr id="1034" name="Picture 10" descr="Streamlit Logo PNG Vector (SVG) Free Download">
            <a:extLst>
              <a:ext uri="{FF2B5EF4-FFF2-40B4-BE49-F238E27FC236}">
                <a16:creationId xmlns:a16="http://schemas.microsoft.com/office/drawing/2014/main" id="{E5E360BE-7068-8124-D48A-D18E7BFBF5E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4590" y="945775"/>
            <a:ext cx="844800" cy="84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11" name="Imagine 10" descr="O imagine care conține text, captură de ecran, diagramă, Notiță adezivă&#10;&#10;Conținutul generat de inteligența artificială poate fi incorect.">
            <a:extLst>
              <a:ext uri="{FF2B5EF4-FFF2-40B4-BE49-F238E27FC236}">
                <a16:creationId xmlns:a16="http://schemas.microsoft.com/office/drawing/2014/main" id="{357E94B4-9559-A6B9-F25F-EE6BC33F80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1790" y="2073894"/>
            <a:ext cx="4385379" cy="2756510"/>
          </a:xfrm>
          <a:prstGeom prst="rect">
            <a:avLst/>
          </a:prstGeom>
          <a:ln>
            <a:noFill/>
          </a:ln>
          <a:effectLst>
            <a:outerShdw blurRad="292100" dist="139700" dir="2700000" algn="tl" rotWithShape="0">
              <a:srgbClr val="333333">
                <a:alpha val="65000"/>
              </a:srgbClr>
            </a:outerShdw>
          </a:effectLst>
        </p:spPr>
      </p:pic>
      <p:sp>
        <p:nvSpPr>
          <p:cNvPr id="2" name="Google Shape;351;p36">
            <a:extLst>
              <a:ext uri="{FF2B5EF4-FFF2-40B4-BE49-F238E27FC236}">
                <a16:creationId xmlns:a16="http://schemas.microsoft.com/office/drawing/2014/main" id="{D024B559-B3C8-1365-3233-5C2B7930BEF9}"/>
              </a:ext>
            </a:extLst>
          </p:cNvPr>
          <p:cNvSpPr txBox="1">
            <a:spLocks noGrp="1"/>
          </p:cNvSpPr>
          <p:nvPr/>
        </p:nvSpPr>
        <p:spPr>
          <a:xfrm>
            <a:off x="978739" y="606254"/>
            <a:ext cx="5874397"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ro-RO" sz="2400" dirty="0">
                <a:latin typeface="+mj-lt"/>
              </a:rPr>
              <a:t>Metodologie - Aplicația proprie</a:t>
            </a:r>
          </a:p>
          <a:p>
            <a:pPr lvl="0"/>
            <a:endParaRPr lang="ro-RO" sz="2400" dirty="0">
              <a:latin typeface="+mj-lt"/>
            </a:endParaRPr>
          </a:p>
        </p:txBody>
      </p:sp>
      <p:sp>
        <p:nvSpPr>
          <p:cNvPr id="10" name="Google Shape;346;p36">
            <a:extLst>
              <a:ext uri="{FF2B5EF4-FFF2-40B4-BE49-F238E27FC236}">
                <a16:creationId xmlns:a16="http://schemas.microsoft.com/office/drawing/2014/main" id="{80912C95-855A-6534-0EEA-27DCC4EF8649}"/>
              </a:ext>
            </a:extLst>
          </p:cNvPr>
          <p:cNvSpPr txBox="1">
            <a:spLocks/>
          </p:cNvSpPr>
          <p:nvPr/>
        </p:nvSpPr>
        <p:spPr>
          <a:xfrm>
            <a:off x="978739" y="1056852"/>
            <a:ext cx="6871482"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200" dirty="0"/>
              <a:t>Am creat o aplicație web complexă în Python, care servește drept principal instrument de analiză interactivă și vizualizare a datelor pentru acest studiu. Aplicația integrează o serie de librării Python specializate care, prin combinarea lor, oferă o platformă interactivă pentru explorarea datelor economice din Regiunea Centru.</a:t>
            </a:r>
          </a:p>
        </p:txBody>
      </p:sp>
      <p:sp>
        <p:nvSpPr>
          <p:cNvPr id="12" name="CasetăText 11">
            <a:extLst>
              <a:ext uri="{FF2B5EF4-FFF2-40B4-BE49-F238E27FC236}">
                <a16:creationId xmlns:a16="http://schemas.microsoft.com/office/drawing/2014/main" id="{1FDF942D-E6E5-6F86-F192-4A78C49A050F}"/>
              </a:ext>
            </a:extLst>
          </p:cNvPr>
          <p:cNvSpPr txBox="1"/>
          <p:nvPr/>
        </p:nvSpPr>
        <p:spPr>
          <a:xfrm>
            <a:off x="2221790" y="4786948"/>
            <a:ext cx="4348509" cy="315856"/>
          </a:xfrm>
          <a:prstGeom prst="rect">
            <a:avLst/>
          </a:prstGeom>
          <a:noFill/>
        </p:spPr>
        <p:txBody>
          <a:bodyPr wrap="square">
            <a:spAutoFit/>
          </a:bodyPr>
          <a:lstStyle/>
          <a:p>
            <a:pPr marL="304800" marR="0" algn="ctr">
              <a:lnSpc>
                <a:spcPct val="150000"/>
              </a:lnSpc>
              <a:buNone/>
              <a:tabLst>
                <a:tab pos="762000" algn="l"/>
                <a:tab pos="5937885" algn="r"/>
              </a:tabLst>
            </a:pPr>
            <a:r>
              <a:rPr lang="ro-RO" sz="1050" i="1" kern="100" dirty="0">
                <a:solidFill>
                  <a:schemeClr val="tx1"/>
                </a:solidFill>
                <a:effectLst/>
                <a:latin typeface="Times New Roman" panose="02020603050405020304" pitchFamily="18" charset="0"/>
                <a:ea typeface="Aptos" panose="020B0004020202020204" pitchFamily="34" charset="0"/>
              </a:rPr>
              <a:t>Figura 1. Diagramă cu modul de funcționare al aplicației</a:t>
            </a:r>
          </a:p>
        </p:txBody>
      </p:sp>
      <p:grpSp>
        <p:nvGrpSpPr>
          <p:cNvPr id="3" name="Google Shape;9490;p76">
            <a:extLst>
              <a:ext uri="{FF2B5EF4-FFF2-40B4-BE49-F238E27FC236}">
                <a16:creationId xmlns:a16="http://schemas.microsoft.com/office/drawing/2014/main" id="{B4F5BC67-163F-7D56-C35F-2A0F0895DD1A}"/>
              </a:ext>
            </a:extLst>
          </p:cNvPr>
          <p:cNvGrpSpPr/>
          <p:nvPr/>
        </p:nvGrpSpPr>
        <p:grpSpPr>
          <a:xfrm>
            <a:off x="8393612" y="1167204"/>
            <a:ext cx="454553" cy="431696"/>
            <a:chOff x="-31889077" y="2658951"/>
            <a:chExt cx="302475" cy="290775"/>
          </a:xfrm>
          <a:solidFill>
            <a:schemeClr val="tx2">
              <a:lumMod val="50000"/>
            </a:schemeClr>
          </a:solidFill>
        </p:grpSpPr>
        <p:sp>
          <p:nvSpPr>
            <p:cNvPr id="4" name="Google Shape;9491;p76">
              <a:extLst>
                <a:ext uri="{FF2B5EF4-FFF2-40B4-BE49-F238E27FC236}">
                  <a16:creationId xmlns:a16="http://schemas.microsoft.com/office/drawing/2014/main" id="{47CD9CC7-B018-A31E-C8EE-8A114F27D0CE}"/>
                </a:ext>
              </a:extLst>
            </p:cNvPr>
            <p:cNvSpPr/>
            <p:nvPr/>
          </p:nvSpPr>
          <p:spPr>
            <a:xfrm>
              <a:off x="-31889077" y="2658951"/>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9492;p76">
              <a:extLst>
                <a:ext uri="{FF2B5EF4-FFF2-40B4-BE49-F238E27FC236}">
                  <a16:creationId xmlns:a16="http://schemas.microsoft.com/office/drawing/2014/main" id="{34B061C6-6E36-16AB-2EA4-973FF34B02C4}"/>
                </a:ext>
              </a:extLst>
            </p:cNvPr>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Descartes' Method of Doubt Thesis Defense by Slidesgo">
  <a:themeElements>
    <a:clrScheme name="Simple Light">
      <a:dk1>
        <a:srgbClr val="2E2E2E"/>
      </a:dk1>
      <a:lt1>
        <a:srgbClr val="EDE9E9"/>
      </a:lt1>
      <a:dk2>
        <a:srgbClr val="EFEFEF"/>
      </a:dk2>
      <a:lt2>
        <a:srgbClr val="DFDFDF"/>
      </a:lt2>
      <a:accent1>
        <a:srgbClr val="E8E8E8"/>
      </a:accent1>
      <a:accent2>
        <a:srgbClr val="FFFFFF"/>
      </a:accent2>
      <a:accent3>
        <a:srgbClr val="FFFFFF"/>
      </a:accent3>
      <a:accent4>
        <a:srgbClr val="FFFFFF"/>
      </a:accent4>
      <a:accent5>
        <a:srgbClr val="FFFFFF"/>
      </a:accent5>
      <a:accent6>
        <a:srgbClr val="FFFFFF"/>
      </a:accent6>
      <a:hlink>
        <a:srgbClr val="2E2E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1483</TotalTime>
  <Words>3106</Words>
  <Application>Microsoft Office PowerPoint</Application>
  <PresentationFormat>Expunere pe ecran (16:9)</PresentationFormat>
  <Paragraphs>199</Paragraphs>
  <Slides>31</Slides>
  <Notes>31</Notes>
  <HiddenSlides>0</HiddenSlides>
  <MMClips>0</MMClips>
  <ScaleCrop>false</ScaleCrop>
  <HeadingPairs>
    <vt:vector size="6" baseType="variant">
      <vt:variant>
        <vt:lpstr>Fonturi utilizate</vt:lpstr>
      </vt:variant>
      <vt:variant>
        <vt:i4>6</vt:i4>
      </vt:variant>
      <vt:variant>
        <vt:lpstr>Temă</vt:lpstr>
      </vt:variant>
      <vt:variant>
        <vt:i4>1</vt:i4>
      </vt:variant>
      <vt:variant>
        <vt:lpstr>Titluri diapozitive</vt:lpstr>
      </vt:variant>
      <vt:variant>
        <vt:i4>31</vt:i4>
      </vt:variant>
    </vt:vector>
  </HeadingPairs>
  <TitlesOfParts>
    <vt:vector size="38" baseType="lpstr">
      <vt:lpstr>Times New Roman</vt:lpstr>
      <vt:lpstr>DM Sans</vt:lpstr>
      <vt:lpstr>Arial</vt:lpstr>
      <vt:lpstr>Overpass</vt:lpstr>
      <vt:lpstr>GFS Didot</vt:lpstr>
      <vt:lpstr>Lato</vt:lpstr>
      <vt:lpstr>Descartes' Method of Doubt Thesis Defense by Slidesgo</vt:lpstr>
      <vt:lpstr>O ANALIZĂ STATISTICĂ A PIEȚEI MUNCII CU FOCUS ASUPRA REGIUNII CENTRU A ROMÂNIEI </vt:lpstr>
      <vt:lpstr>Importanța temei &amp; motivație</vt:lpstr>
      <vt:lpstr>01</vt:lpstr>
      <vt:lpstr>Structura lucrării</vt:lpstr>
      <vt:lpstr>Stadiul cunoașterii și metodologie</vt:lpstr>
      <vt:lpstr>Stadiul cunoașterii</vt:lpstr>
      <vt:lpstr>Stadiul cunoașterii</vt:lpstr>
      <vt:lpstr>Prezentare PowerPoint</vt:lpstr>
      <vt:lpstr>Prezentare PowerPoint</vt:lpstr>
      <vt:lpstr>II</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Concluzii</vt:lpstr>
      <vt:lpstr>Concluzii</vt:lpstr>
      <vt:lpstr>Vă mulțumesc pentru atenția acordată!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David Pupăză</cp:lastModifiedBy>
  <cp:revision>7</cp:revision>
  <dcterms:modified xsi:type="dcterms:W3CDTF">2025-07-14T14:48:27Z</dcterms:modified>
</cp:coreProperties>
</file>