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62" r:id="rId4"/>
    <p:sldId id="266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2570" userDrawn="1">
          <p15:clr>
            <a:srgbClr val="A4A3A4"/>
          </p15:clr>
        </p15:guide>
        <p15:guide id="3" pos="4861" userDrawn="1">
          <p15:clr>
            <a:srgbClr val="A4A3A4"/>
          </p15:clr>
        </p15:guide>
        <p15:guide id="4" orient="horz" pos="1684" userDrawn="1">
          <p15:clr>
            <a:srgbClr val="A4A3A4"/>
          </p15:clr>
        </p15:guide>
        <p15:guide id="5" orient="horz" pos="3113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819" userDrawn="1">
          <p15:clr>
            <a:srgbClr val="A4A3A4"/>
          </p15:clr>
        </p15:guide>
        <p15:guide id="8" pos="5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32" y="90"/>
      </p:cViewPr>
      <p:guideLst>
        <p:guide orient="horz" pos="2387"/>
        <p:guide pos="2570"/>
        <p:guide pos="4861"/>
        <p:guide orient="horz" pos="1684"/>
        <p:guide orient="horz" pos="3113"/>
        <p:guide pos="3840"/>
        <p:guide pos="2819"/>
        <p:guide pos="5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573544"/>
            <a:ext cx="12191999" cy="1325563"/>
          </a:xfrm>
        </p:spPr>
        <p:txBody>
          <a:bodyPr/>
          <a:lstStyle>
            <a:lvl1pPr algn="ctr"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2735931" y="2424796"/>
            <a:ext cx="646293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2735931" y="4034140"/>
            <a:ext cx="646293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65776" y="4199364"/>
            <a:ext cx="4148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altLang="ko-KR" b="1" dirty="0" smtClean="0">
                <a:latin typeface="Calibri" panose="020F0502020204030204" pitchFamily="34" charset="0"/>
                <a:ea typeface="맑은 고딕" panose="020B0503020000020004" pitchFamily="50" charset="-127"/>
              </a:rPr>
              <a:t>Samsung Electronics</a:t>
            </a:r>
          </a:p>
          <a:p>
            <a:pPr lvl="0" algn="r">
              <a:defRPr/>
            </a:pPr>
            <a:endParaRPr lang="en-US" altLang="ko-KR" b="1" dirty="0" smtClean="0"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lvl="0" algn="r">
              <a:defRPr/>
            </a:pPr>
            <a:r>
              <a:rPr lang="en-US" altLang="ko-KR" b="1" dirty="0" smtClean="0">
                <a:latin typeface="Calibri" panose="020F0502020204030204" pitchFamily="34" charset="0"/>
                <a:ea typeface="맑은 고딕" panose="020B0503020000020004" pitchFamily="50" charset="-127"/>
              </a:rPr>
              <a:t>Camera Innovation</a:t>
            </a:r>
            <a:r>
              <a:rPr lang="en-US" altLang="ko-KR" b="1" baseline="0" dirty="0" smtClean="0">
                <a:latin typeface="Calibri" panose="020F0502020204030204" pitchFamily="34" charset="0"/>
                <a:ea typeface="맑은 고딕" panose="020B0503020000020004" pitchFamily="50" charset="-127"/>
              </a:rPr>
              <a:t> Group</a:t>
            </a:r>
            <a:endParaRPr lang="ko-KR" altLang="en-US" b="1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2"/>
          </p:nvPr>
        </p:nvSpPr>
        <p:spPr>
          <a:xfrm>
            <a:off x="6455664" y="44784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6E1B53-22DC-4008-BEF6-1F0CA5BE980C}" type="datetimeFigureOut">
              <a:rPr lang="ko-KR" altLang="en-US" smtClean="0"/>
              <a:t>2022-11-29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4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1B53-22DC-4008-BEF6-1F0CA5BE980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43E-5BD5-402C-814C-17A3048F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24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1B53-22DC-4008-BEF6-1F0CA5BE980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43E-5BD5-402C-814C-17A3048F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5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1B53-22DC-4008-BEF6-1F0CA5BE980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43E-5BD5-402C-814C-17A3048F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85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1B53-22DC-4008-BEF6-1F0CA5BE980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43E-5BD5-402C-814C-17A3048F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43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1B53-22DC-4008-BEF6-1F0CA5BE980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43E-5BD5-402C-814C-17A3048F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2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1B53-22DC-4008-BEF6-1F0CA5BE980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43E-5BD5-402C-814C-17A3048F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687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1B53-22DC-4008-BEF6-1F0CA5BE980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43E-5BD5-402C-814C-17A3048F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67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647" y="159295"/>
            <a:ext cx="10515600" cy="483419"/>
          </a:xfrm>
        </p:spPr>
        <p:txBody>
          <a:bodyPr/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375" y="874588"/>
            <a:ext cx="11553825" cy="5907212"/>
          </a:xfrm>
        </p:spPr>
        <p:txBody>
          <a:bodyPr/>
          <a:lstStyle>
            <a:lvl1pPr marL="285750" indent="-285750">
              <a:lnSpc>
                <a:spcPct val="150000"/>
              </a:lnSpc>
              <a:buSzPct val="100000"/>
              <a:buFont typeface="맑은 고딕" panose="020B0503020000020004" pitchFamily="50" charset="-127"/>
              <a:buChar char="□"/>
              <a:defRPr sz="1800"/>
            </a:lvl1pPr>
            <a:lvl2pPr marL="324000" indent="-144000">
              <a:lnSpc>
                <a:spcPct val="150000"/>
              </a:lnSpc>
              <a:buFont typeface="맑은 고딕" panose="020B0503020000020004" pitchFamily="50" charset="-127"/>
              <a:buChar char="-"/>
              <a:defRPr sz="1400"/>
            </a:lvl2pPr>
            <a:lvl3pPr marL="648000">
              <a:lnSpc>
                <a:spcPct val="150000"/>
              </a:lnSpc>
              <a:defRPr sz="1200"/>
            </a:lvl3pPr>
            <a:lvl4pPr marL="1044000">
              <a:lnSpc>
                <a:spcPct val="150000"/>
              </a:lnSpc>
              <a:defRPr sz="1000"/>
            </a:lvl4pPr>
            <a:lvl5pPr marL="1440000">
              <a:lnSpc>
                <a:spcPct val="150000"/>
              </a:lnSpc>
              <a:defRPr sz="10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object 2"/>
          <p:cNvSpPr/>
          <p:nvPr/>
        </p:nvSpPr>
        <p:spPr>
          <a:xfrm>
            <a:off x="152400" y="681227"/>
            <a:ext cx="11887708" cy="25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11114658" y="29972"/>
            <a:ext cx="996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Confidential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6383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50647" y="159295"/>
            <a:ext cx="10515600" cy="483419"/>
          </a:xfrm>
        </p:spPr>
        <p:txBody>
          <a:bodyPr/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object 2"/>
          <p:cNvSpPr/>
          <p:nvPr/>
        </p:nvSpPr>
        <p:spPr>
          <a:xfrm>
            <a:off x="152400" y="681227"/>
            <a:ext cx="11887708" cy="25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11114658" y="29972"/>
            <a:ext cx="996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Confidential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6820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94553" y="2794129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85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45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1B53-22DC-4008-BEF6-1F0CA5BE980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43E-5BD5-402C-814C-17A3048FB3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bject 2"/>
          <p:cNvSpPr/>
          <p:nvPr/>
        </p:nvSpPr>
        <p:spPr>
          <a:xfrm>
            <a:off x="152400" y="681227"/>
            <a:ext cx="11887708" cy="25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/>
          <p:cNvSpPr txBox="1">
            <a:spLocks/>
          </p:cNvSpPr>
          <p:nvPr/>
        </p:nvSpPr>
        <p:spPr>
          <a:xfrm>
            <a:off x="152400" y="149669"/>
            <a:ext cx="7487305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800" dirty="0" smtClean="0">
                <a:solidFill>
                  <a:srgbClr val="404040"/>
                </a:solidFill>
              </a:rPr>
              <a:t>요약</a:t>
            </a:r>
            <a:endParaRPr lang="ko-KR" altLang="en-US" sz="2800" dirty="0"/>
          </a:p>
        </p:txBody>
      </p:sp>
      <p:sp>
        <p:nvSpPr>
          <p:cNvPr id="9" name="object 4"/>
          <p:cNvSpPr/>
          <p:nvPr/>
        </p:nvSpPr>
        <p:spPr>
          <a:xfrm>
            <a:off x="11029188" y="0"/>
            <a:ext cx="1164590" cy="307975"/>
          </a:xfrm>
          <a:custGeom>
            <a:avLst/>
            <a:gdLst/>
            <a:ahLst/>
            <a:cxnLst/>
            <a:rect l="l" t="t" r="r" b="b"/>
            <a:pathLst>
              <a:path w="1164590" h="307975">
                <a:moveTo>
                  <a:pt x="0" y="307848"/>
                </a:moveTo>
                <a:lnTo>
                  <a:pt x="1164336" y="307848"/>
                </a:lnTo>
                <a:lnTo>
                  <a:pt x="1164336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11114658" y="29972"/>
            <a:ext cx="996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Confidential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맑은 고딕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499897" y="966632"/>
            <a:ext cx="9817100" cy="1079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□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진행</a:t>
            </a:r>
            <a:r>
              <a:rPr kumimoji="0" lang="ko-KR" alt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 </a:t>
            </a:r>
            <a:r>
              <a:rPr kumimoji="0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지원</a:t>
            </a:r>
            <a:endParaRPr kumimoji="0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맑은 고딕"/>
            </a:endParaRPr>
          </a:p>
          <a:p>
            <a:pPr marL="259079" marR="0" lvl="0" indent="0" algn="l" defTabSz="914400" rtl="0" eaLnBrk="1" fontAlgn="auto" latinLnBrk="1" hangingPunct="1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- </a:t>
            </a:r>
            <a:r>
              <a:rPr kumimoji="0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검토</a:t>
            </a:r>
            <a:r>
              <a:rPr kumimoji="0" sz="1400" b="0" i="0" u="none" strike="noStrike" kern="1200" cap="none" spc="-175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 </a:t>
            </a:r>
            <a:r>
              <a:rPr kumimoji="0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진행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/>
              <a:ea typeface="+mn-ea"/>
              <a:cs typeface="맑은 고딕"/>
            </a:endParaRPr>
          </a:p>
          <a:p>
            <a:pPr marL="259079" marR="0" lvl="0" indent="0" algn="l" defTabSz="914400" rtl="0" eaLnBrk="1" fontAlgn="auto" latinLnBrk="1" hangingPunct="1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rgbClr val="404040"/>
                </a:solidFill>
                <a:latin typeface="맑은 고딕"/>
                <a:cs typeface="맑은 고딕"/>
              </a:rPr>
              <a:t>- </a:t>
            </a:r>
            <a:r>
              <a:rPr lang="ko-KR" altLang="en-US" sz="1400" dirty="0" smtClean="0">
                <a:solidFill>
                  <a:srgbClr val="404040"/>
                </a:solidFill>
                <a:latin typeface="맑은 고딕"/>
                <a:cs typeface="맑은 고딕"/>
              </a:rPr>
              <a:t>잘 설계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80939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99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1B53-22DC-4008-BEF6-1F0CA5BE980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43E-5BD5-402C-814C-17A3048F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17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1B53-22DC-4008-BEF6-1F0CA5BE980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43E-5BD5-402C-814C-17A3048F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2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E1B53-22DC-4008-BEF6-1F0CA5BE980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0843E-5BD5-402C-814C-17A3048F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94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PD Value Guide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4733" y="455877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VCSEL Driver : DW9854</a:t>
            </a:r>
          </a:p>
          <a:p>
            <a:r>
              <a:rPr lang="en-US" altLang="ko-KR" dirty="0" err="1" smtClean="0"/>
              <a:t>ToF</a:t>
            </a:r>
            <a:r>
              <a:rPr lang="en-US" altLang="ko-KR" dirty="0" smtClean="0"/>
              <a:t> sensor : 63D</a:t>
            </a:r>
          </a:p>
          <a:p>
            <a:endParaRPr lang="en-US" altLang="ko-KR" dirty="0" smtClean="0"/>
          </a:p>
          <a:p>
            <a:r>
              <a:rPr lang="en-US" altLang="ko-KR" sz="1600" dirty="0"/>
              <a:t>Camera Innovation Group</a:t>
            </a:r>
            <a:r>
              <a:rPr lang="en-US" altLang="ko-KR" sz="1600"/>
              <a:t>,    </a:t>
            </a:r>
            <a:r>
              <a:rPr lang="en-US" altLang="ko-KR" sz="1600" smtClean="0"/>
              <a:t>2022.11.29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65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Flow</a:t>
            </a:r>
            <a:endParaRPr lang="ko-KR" altLang="en-US" dirty="0"/>
          </a:p>
        </p:txBody>
      </p:sp>
      <p:sp>
        <p:nvSpPr>
          <p:cNvPr id="5" name="순서도: 처리 4"/>
          <p:cNvSpPr/>
          <p:nvPr/>
        </p:nvSpPr>
        <p:spPr>
          <a:xfrm>
            <a:off x="6134202" y="828675"/>
            <a:ext cx="2924704" cy="541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current</a:t>
            </a:r>
            <a:endParaRPr lang="ko-KR" altLang="en-US" dirty="0"/>
          </a:p>
        </p:txBody>
      </p:sp>
      <p:sp>
        <p:nvSpPr>
          <p:cNvPr id="6" name="순서도: 처리 5"/>
          <p:cNvSpPr/>
          <p:nvPr/>
        </p:nvSpPr>
        <p:spPr>
          <a:xfrm>
            <a:off x="6134202" y="1814513"/>
            <a:ext cx="2924704" cy="541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Read PD_value1[9:0]</a:t>
            </a:r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6134202" y="3920691"/>
            <a:ext cx="2924704" cy="541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current</a:t>
            </a:r>
            <a:endParaRPr lang="ko-KR" altLang="en-US" dirty="0"/>
          </a:p>
        </p:txBody>
      </p:sp>
      <p:sp>
        <p:nvSpPr>
          <p:cNvPr id="8" name="순서도: 처리 7"/>
          <p:cNvSpPr/>
          <p:nvPr/>
        </p:nvSpPr>
        <p:spPr>
          <a:xfrm>
            <a:off x="6134202" y="4908646"/>
            <a:ext cx="2924704" cy="541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Read </a:t>
            </a:r>
            <a:r>
              <a:rPr lang="en-US" altLang="ko-KR" dirty="0"/>
              <a:t>PD_value2[9:0]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20964" y="989541"/>
            <a:ext cx="261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1</a:t>
            </a:r>
            <a:r>
              <a:rPr lang="en-US" altLang="ko-KR" sz="1200" b="1" baseline="30000" dirty="0" smtClean="0"/>
              <a:t>st</a:t>
            </a:r>
            <a:r>
              <a:rPr lang="en-US" altLang="ko-KR" sz="1200" b="1" dirty="0" smtClean="0"/>
              <a:t> current : 0xE1 (=2700mA)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087849" y="4015425"/>
            <a:ext cx="2682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2</a:t>
            </a:r>
            <a:r>
              <a:rPr lang="en-US" altLang="ko-KR" sz="1200" b="1" baseline="30000" dirty="0"/>
              <a:t>nd</a:t>
            </a:r>
            <a:r>
              <a:rPr lang="en-US" altLang="ko-KR" sz="1200" b="1" dirty="0"/>
              <a:t> current : </a:t>
            </a:r>
            <a:r>
              <a:rPr lang="en-US" altLang="ko-KR" sz="1200" b="1" dirty="0" smtClean="0"/>
              <a:t>0x7D (=1500mA)</a:t>
            </a:r>
            <a:endParaRPr lang="ko-KR" altLang="en-US" sz="1200" dirty="0"/>
          </a:p>
        </p:txBody>
      </p:sp>
      <p:sp>
        <p:nvSpPr>
          <p:cNvPr id="11" name="아래쪽 화살표 10"/>
          <p:cNvSpPr/>
          <p:nvPr/>
        </p:nvSpPr>
        <p:spPr>
          <a:xfrm>
            <a:off x="7452620" y="1497541"/>
            <a:ext cx="287867" cy="211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7452620" y="2538941"/>
            <a:ext cx="287867" cy="211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7452620" y="4606490"/>
            <a:ext cx="287867" cy="211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처리 14"/>
          <p:cNvSpPr/>
          <p:nvPr/>
        </p:nvSpPr>
        <p:spPr>
          <a:xfrm>
            <a:off x="6134202" y="5889307"/>
            <a:ext cx="2924704" cy="541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PD_value2[9:0</a:t>
            </a:r>
            <a:r>
              <a:rPr lang="en-US" altLang="ko-KR" dirty="0" smtClean="0"/>
              <a:t>]</a:t>
            </a:r>
          </a:p>
          <a:p>
            <a:pPr algn="ctr"/>
            <a:r>
              <a:rPr lang="en-US" altLang="ko-KR" dirty="0"/>
              <a:t>to EEPROM</a:t>
            </a:r>
            <a:endParaRPr lang="ko-KR" altLang="en-US" dirty="0"/>
          </a:p>
        </p:txBody>
      </p:sp>
      <p:sp>
        <p:nvSpPr>
          <p:cNvPr id="16" name="아래쪽 화살표 15"/>
          <p:cNvSpPr/>
          <p:nvPr/>
        </p:nvSpPr>
        <p:spPr>
          <a:xfrm>
            <a:off x="7452620" y="5560646"/>
            <a:ext cx="287867" cy="211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처리 16"/>
          <p:cNvSpPr/>
          <p:nvPr/>
        </p:nvSpPr>
        <p:spPr>
          <a:xfrm>
            <a:off x="6134202" y="2867602"/>
            <a:ext cx="2924704" cy="541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PD_value1[9:0</a:t>
            </a:r>
            <a:r>
              <a:rPr lang="en-US" altLang="ko-KR" dirty="0" smtClean="0"/>
              <a:t>] </a:t>
            </a:r>
          </a:p>
          <a:p>
            <a:pPr algn="ctr"/>
            <a:r>
              <a:rPr lang="en-US" altLang="ko-KR" dirty="0" smtClean="0"/>
              <a:t>to EEPROM</a:t>
            </a:r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>
          <a:xfrm>
            <a:off x="7452620" y="3586546"/>
            <a:ext cx="287867" cy="211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8140" y="827092"/>
            <a:ext cx="5240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PD </a:t>
            </a:r>
            <a:r>
              <a:rPr lang="ko-KR" altLang="en-US" sz="1600" dirty="0" smtClean="0"/>
              <a:t>값을 취득하고 </a:t>
            </a:r>
            <a:r>
              <a:rPr lang="en-US" altLang="ko-KR" sz="1600" dirty="0" smtClean="0"/>
              <a:t>EEPROM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write </a:t>
            </a:r>
            <a:r>
              <a:rPr lang="ko-KR" altLang="en-US" sz="1600" dirty="0" smtClean="0"/>
              <a:t>하는 과정은 오른쪽 그림과 같다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자세한 내용은 다음 장에서 설명한다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842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VCSEL Current Setting </a:t>
            </a:r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7403" y="946818"/>
            <a:ext cx="860703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VCSEL current</a:t>
            </a:r>
            <a:r>
              <a:rPr lang="ko-KR" altLang="en-US" sz="1400" dirty="0" smtClean="0"/>
              <a:t>를 변경하기 위해서는 아래와 같이 </a:t>
            </a:r>
            <a:r>
              <a:rPr lang="en-US" altLang="ko-KR" sz="1400" dirty="0" smtClean="0"/>
              <a:t>I2C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명령어를 동작시킨다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1"/>
            <a:r>
              <a:rPr lang="en-US" altLang="ko-KR" sz="1200" dirty="0" smtClean="0"/>
              <a:t>write </a:t>
            </a:r>
            <a:r>
              <a:rPr lang="en-US" altLang="ko-KR" sz="1200" dirty="0"/>
              <a:t>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0x60 0x28 0x20 0x00 </a:t>
            </a:r>
            <a:r>
              <a:rPr lang="en-US" altLang="ko-KR" sz="1200" dirty="0" smtClean="0"/>
              <a:t> 	//page setup</a:t>
            </a:r>
            <a:endParaRPr lang="en-US" altLang="ko-KR" sz="1200" dirty="0"/>
          </a:p>
          <a:p>
            <a:pPr lvl="1"/>
            <a:r>
              <a:rPr lang="en-US" altLang="ko-KR" sz="1200" dirty="0"/>
              <a:t>write 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0x60 0x2A 0xE3 0xA0 </a:t>
            </a:r>
            <a:r>
              <a:rPr lang="en-US" altLang="ko-KR" sz="1200" dirty="0" smtClean="0"/>
              <a:t>		//start address</a:t>
            </a:r>
            <a:endParaRPr lang="en-US" altLang="ko-KR" sz="1200" dirty="0"/>
          </a:p>
          <a:p>
            <a:pPr lvl="1"/>
            <a:r>
              <a:rPr lang="en-US" altLang="ko-KR" sz="1200" dirty="0"/>
              <a:t>write 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0x6F 0x12 0x00 0x01 </a:t>
            </a:r>
            <a:r>
              <a:rPr lang="en-US" altLang="ko-KR" sz="1200" dirty="0" smtClean="0"/>
              <a:t>		//number of write bytes</a:t>
            </a:r>
            <a:endParaRPr lang="en-US" altLang="ko-KR" sz="1200" dirty="0"/>
          </a:p>
          <a:p>
            <a:pPr lvl="1"/>
            <a:r>
              <a:rPr lang="en-US" altLang="ko-KR" sz="1200" dirty="0"/>
              <a:t>write 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0x60 0x28 0x20 0x00  	//page setup</a:t>
            </a:r>
          </a:p>
          <a:p>
            <a:pPr lvl="1"/>
            <a:r>
              <a:rPr lang="en-US" altLang="ko-KR" sz="1200" dirty="0"/>
              <a:t>write 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0x60 0x2A 0xE3 </a:t>
            </a:r>
            <a:r>
              <a:rPr lang="en-US" altLang="ko-KR" sz="1200" dirty="0" smtClean="0"/>
              <a:t>0xA2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//address</a:t>
            </a:r>
          </a:p>
          <a:p>
            <a:pPr lvl="1"/>
            <a:r>
              <a:rPr lang="en-US" altLang="ko-KR" sz="1200" dirty="0" smtClean="0"/>
              <a:t>write </a:t>
            </a:r>
            <a:r>
              <a:rPr lang="en-US" altLang="ko-KR" sz="1200" dirty="0"/>
              <a:t>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0x6F 0x12 0x00 0x08 </a:t>
            </a:r>
            <a:r>
              <a:rPr lang="en-US" altLang="ko-KR" sz="1200" dirty="0" smtClean="0"/>
              <a:t>		//register address of VCSEL Driver</a:t>
            </a:r>
            <a:endParaRPr lang="en-US" altLang="ko-KR" sz="1200" dirty="0"/>
          </a:p>
          <a:p>
            <a:pPr lvl="1"/>
            <a:r>
              <a:rPr lang="en-US" altLang="ko-KR" sz="1200" dirty="0"/>
              <a:t>write 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0x60 0x28 0x20 0x00  	//page setup</a:t>
            </a:r>
          </a:p>
          <a:p>
            <a:pPr lvl="1"/>
            <a:r>
              <a:rPr lang="en-US" altLang="ko-KR" sz="1200" dirty="0"/>
              <a:t>write 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0x60 0x2A 0xE3 </a:t>
            </a:r>
            <a:r>
              <a:rPr lang="en-US" altLang="ko-KR" sz="1200" dirty="0" smtClean="0"/>
              <a:t>0xA4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//address</a:t>
            </a:r>
          </a:p>
          <a:p>
            <a:pPr lvl="1"/>
            <a:r>
              <a:rPr lang="en-US" altLang="ko-KR" sz="1200" dirty="0" smtClean="0"/>
              <a:t>write </a:t>
            </a:r>
            <a:r>
              <a:rPr lang="en-US" altLang="ko-KR" sz="1200" dirty="0"/>
              <a:t>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0x6F 0x12 0x00 </a:t>
            </a:r>
            <a:r>
              <a:rPr lang="en-US" altLang="ko-KR" sz="1200" dirty="0">
                <a:solidFill>
                  <a:srgbClr val="0070C0"/>
                </a:solidFill>
              </a:rPr>
              <a:t>0xE1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		//data for 0x08 (0xE1 is 2700mA) </a:t>
            </a:r>
            <a:r>
              <a:rPr lang="en-US" altLang="ko-KR" sz="1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change this value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lvl="1"/>
            <a:r>
              <a:rPr lang="en-US" altLang="ko-KR" sz="1200" dirty="0"/>
              <a:t>write 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0x60 0x28 0x20 0x00  	//page setup</a:t>
            </a:r>
          </a:p>
          <a:p>
            <a:pPr lvl="1"/>
            <a:r>
              <a:rPr lang="en-US" altLang="ko-KR" sz="1200" dirty="0"/>
              <a:t>write 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0x60 0x2A 0xE3 </a:t>
            </a:r>
            <a:r>
              <a:rPr lang="en-US" altLang="ko-KR" sz="1200" dirty="0" smtClean="0"/>
              <a:t>0xA6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//address</a:t>
            </a:r>
          </a:p>
          <a:p>
            <a:pPr lvl="1"/>
            <a:r>
              <a:rPr lang="en-US" altLang="ko-KR" sz="1200" dirty="0" smtClean="0"/>
              <a:t>write </a:t>
            </a:r>
            <a:r>
              <a:rPr lang="en-US" altLang="ko-KR" sz="1200" dirty="0"/>
              <a:t>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0x6F 0x12 0x00 0xFF </a:t>
            </a:r>
            <a:r>
              <a:rPr lang="en-US" altLang="ko-KR" sz="1200" dirty="0" smtClean="0"/>
              <a:t>		//Delay command</a:t>
            </a:r>
            <a:endParaRPr lang="en-US" altLang="ko-KR" sz="1200" dirty="0"/>
          </a:p>
          <a:p>
            <a:pPr lvl="1"/>
            <a:r>
              <a:rPr lang="en-US" altLang="ko-KR" sz="1200" dirty="0"/>
              <a:t>write 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0x60 0x28 0x20 0x00  	//page setup</a:t>
            </a:r>
          </a:p>
          <a:p>
            <a:pPr lvl="1"/>
            <a:r>
              <a:rPr lang="en-US" altLang="ko-KR" sz="1200" dirty="0"/>
              <a:t>write 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0x60 0x2A 0xE3 </a:t>
            </a:r>
            <a:r>
              <a:rPr lang="en-US" altLang="ko-KR" sz="1200" dirty="0" smtClean="0"/>
              <a:t>0xA8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//address</a:t>
            </a:r>
          </a:p>
          <a:p>
            <a:pPr lvl="1"/>
            <a:r>
              <a:rPr lang="en-US" altLang="ko-KR" sz="1200" dirty="0" smtClean="0"/>
              <a:t>write </a:t>
            </a:r>
            <a:r>
              <a:rPr lang="en-US" altLang="ko-KR" sz="1200" dirty="0"/>
              <a:t>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0x6F 0x12 0x00 0x0F </a:t>
            </a:r>
            <a:r>
              <a:rPr lang="en-US" altLang="ko-KR" sz="1200" dirty="0" smtClean="0"/>
              <a:t>		//Data for Delay, 13.3us</a:t>
            </a:r>
          </a:p>
          <a:p>
            <a:pPr lvl="1"/>
            <a:r>
              <a:rPr lang="en-US" altLang="ko-KR" sz="1200" dirty="0"/>
              <a:t>write 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0x60 0x28 0x20 0x00  	//page setup</a:t>
            </a:r>
          </a:p>
          <a:p>
            <a:pPr lvl="1"/>
            <a:r>
              <a:rPr lang="en-US" altLang="ko-KR" sz="1200" dirty="0"/>
              <a:t>write 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0x60 0x2A 0xE3 </a:t>
            </a:r>
            <a:r>
              <a:rPr lang="en-US" altLang="ko-KR" sz="1200" dirty="0" smtClean="0"/>
              <a:t>0xAA 	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//address</a:t>
            </a:r>
            <a:endParaRPr lang="en-US" altLang="ko-KR" sz="1200" dirty="0"/>
          </a:p>
          <a:p>
            <a:pPr lvl="1"/>
            <a:r>
              <a:rPr lang="en-US" altLang="ko-KR" sz="1200" dirty="0"/>
              <a:t>write 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0x6F 0x12 0x00 </a:t>
            </a:r>
            <a:r>
              <a:rPr lang="en-US" altLang="ko-KR" sz="1200" dirty="0" err="1"/>
              <a:t>0x00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		//Terminates command array</a:t>
            </a:r>
            <a:endParaRPr lang="en-US" altLang="ko-KR" sz="1200" dirty="0"/>
          </a:p>
          <a:p>
            <a:pPr lvl="1"/>
            <a:r>
              <a:rPr lang="en-US" altLang="ko-KR" sz="1200" dirty="0"/>
              <a:t>write 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0x60 0x28 0x20 0x00  	//page setup</a:t>
            </a:r>
          </a:p>
          <a:p>
            <a:pPr lvl="1"/>
            <a:r>
              <a:rPr lang="en-US" altLang="ko-KR" sz="1200" dirty="0" smtClean="0"/>
              <a:t>write </a:t>
            </a:r>
            <a:r>
              <a:rPr lang="en-US" altLang="ko-KR" sz="1200" dirty="0"/>
              <a:t>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0x60 0x2A 0xE3 0xE0 </a:t>
            </a:r>
            <a:r>
              <a:rPr lang="en-US" altLang="ko-KR" sz="1200" dirty="0" smtClean="0"/>
              <a:t>		//end address</a:t>
            </a:r>
            <a:endParaRPr lang="en-US" altLang="ko-KR" sz="1200" dirty="0"/>
          </a:p>
          <a:p>
            <a:pPr lvl="1"/>
            <a:r>
              <a:rPr lang="en-US" altLang="ko-KR" sz="1200" dirty="0"/>
              <a:t>write 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0x6F 0x12 0x00 0x01 </a:t>
            </a:r>
            <a:r>
              <a:rPr lang="en-US" altLang="ko-KR" sz="1200" dirty="0" smtClean="0"/>
              <a:t>		//data at end address</a:t>
            </a:r>
            <a:endParaRPr lang="en-US" altLang="ko-KR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8202900" y="3147420"/>
            <a:ext cx="3625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en-US" altLang="ko-KR" sz="1600" baseline="30000" dirty="0" smtClean="0"/>
              <a:t>st</a:t>
            </a:r>
            <a:r>
              <a:rPr lang="en-US" altLang="ko-KR" sz="1600" dirty="0" smtClean="0"/>
              <a:t> Current : 0xE1  (225*12=2700mA)</a:t>
            </a:r>
          </a:p>
          <a:p>
            <a:r>
              <a:rPr lang="en-US" altLang="ko-KR" sz="1600" dirty="0" smtClean="0"/>
              <a:t>2</a:t>
            </a:r>
            <a:r>
              <a:rPr lang="en-US" altLang="ko-KR" sz="1600" baseline="30000" dirty="0" smtClean="0"/>
              <a:t>nd</a:t>
            </a:r>
            <a:r>
              <a:rPr lang="en-US" altLang="ko-KR" sz="1600" dirty="0" smtClean="0"/>
              <a:t> current : 0x7D (125*12=1500mA)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83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PD value Read Method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227" y="744080"/>
            <a:ext cx="8785995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PD value</a:t>
            </a:r>
            <a:r>
              <a:rPr lang="ko-KR" altLang="en-US" sz="1600" dirty="0" smtClean="0"/>
              <a:t>를 읽기 아래와 </a:t>
            </a:r>
            <a:r>
              <a:rPr lang="ko-KR" altLang="en-US" sz="1600" dirty="0"/>
              <a:t>같이 </a:t>
            </a:r>
            <a:r>
              <a:rPr lang="en-US" altLang="ko-KR" sz="1600" dirty="0"/>
              <a:t>I2C</a:t>
            </a:r>
            <a:r>
              <a:rPr lang="ko-KR" altLang="en-US" sz="1600" dirty="0"/>
              <a:t> 명령어를 동작시킨다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1"/>
            <a:r>
              <a:rPr lang="ko-KR" altLang="en-US" sz="1200" dirty="0" err="1"/>
              <a:t>write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0x10 </a:t>
            </a:r>
            <a:r>
              <a:rPr lang="ko-KR" altLang="en-US" sz="1200" dirty="0" err="1"/>
              <a:t>ack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: 0x60 0x28 0x20 0x00 </a:t>
            </a:r>
            <a:r>
              <a:rPr lang="en-US" altLang="ko-KR" sz="1200" dirty="0"/>
              <a:t>	</a:t>
            </a:r>
            <a:endParaRPr lang="ko-KR" altLang="en-US" sz="1200" dirty="0"/>
          </a:p>
          <a:p>
            <a:pPr lvl="1"/>
            <a:r>
              <a:rPr lang="ko-KR" altLang="en-US" sz="1200" dirty="0" err="1"/>
              <a:t>write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0x10 </a:t>
            </a:r>
            <a:r>
              <a:rPr lang="ko-KR" altLang="en-US" sz="1200" dirty="0" err="1"/>
              <a:t>ack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: 0x60 0x2A 0xE4 0x0A </a:t>
            </a:r>
            <a:r>
              <a:rPr lang="en-US" altLang="ko-KR" sz="1200" dirty="0"/>
              <a:t>	</a:t>
            </a:r>
            <a:endParaRPr lang="ko-KR" altLang="en-US" sz="1200" dirty="0"/>
          </a:p>
          <a:p>
            <a:pPr lvl="1"/>
            <a:r>
              <a:rPr lang="ko-KR" altLang="en-US" sz="1200" dirty="0" err="1"/>
              <a:t>write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0x10 </a:t>
            </a:r>
            <a:r>
              <a:rPr lang="ko-KR" altLang="en-US" sz="1200" dirty="0" err="1"/>
              <a:t>ack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: 0x6F 0x12 0x00 0x01 </a:t>
            </a:r>
            <a:r>
              <a:rPr lang="en-US" altLang="ko-KR" sz="1200" dirty="0"/>
              <a:t>	 	</a:t>
            </a:r>
            <a:r>
              <a:rPr lang="en-US" altLang="ko-KR" sz="1200" dirty="0" smtClean="0"/>
              <a:t>//</a:t>
            </a:r>
            <a:r>
              <a:rPr lang="en-US" altLang="ko-KR" sz="1200" dirty="0"/>
              <a:t>read </a:t>
            </a:r>
            <a:r>
              <a:rPr lang="en-US" altLang="ko-KR" sz="1200" dirty="0" err="1"/>
              <a:t>operation_per_frame</a:t>
            </a:r>
            <a:endParaRPr lang="ko-KR" altLang="en-US" sz="1200" dirty="0"/>
          </a:p>
          <a:p>
            <a:pPr lvl="1"/>
            <a:r>
              <a:rPr lang="ko-KR" altLang="en-US" sz="1200" dirty="0" err="1"/>
              <a:t>write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0x10 </a:t>
            </a:r>
            <a:r>
              <a:rPr lang="ko-KR" altLang="en-US" sz="1200" dirty="0" err="1"/>
              <a:t>ack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: 0x60 0x28 0x20 0x00</a:t>
            </a:r>
            <a:endParaRPr lang="en-US" altLang="ko-KR" sz="1200" dirty="0" smtClean="0"/>
          </a:p>
          <a:p>
            <a:pPr lvl="1"/>
            <a:r>
              <a:rPr lang="ko-KR" altLang="en-US" sz="1200" dirty="0" err="1" smtClean="0"/>
              <a:t>write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0x10 </a:t>
            </a:r>
            <a:r>
              <a:rPr lang="ko-KR" altLang="en-US" sz="1200" dirty="0" err="1"/>
              <a:t>ack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: 0x60 0x2A 0xE3 0xE2 </a:t>
            </a:r>
          </a:p>
          <a:p>
            <a:pPr lvl="1"/>
            <a:r>
              <a:rPr lang="ko-KR" altLang="en-US" sz="1200" dirty="0" err="1"/>
              <a:t>write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0x10 </a:t>
            </a:r>
            <a:r>
              <a:rPr lang="ko-KR" altLang="en-US" sz="1200" dirty="0" err="1"/>
              <a:t>ack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: 0x6F 0x12 0x00 </a:t>
            </a:r>
            <a:r>
              <a:rPr lang="ko-KR" altLang="en-US" sz="1200" dirty="0">
                <a:solidFill>
                  <a:srgbClr val="0070C0"/>
                </a:solidFill>
              </a:rPr>
              <a:t>0x23</a:t>
            </a:r>
            <a:r>
              <a:rPr lang="ko-KR" altLang="en-US" sz="1200" dirty="0"/>
              <a:t>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//address of </a:t>
            </a:r>
            <a:r>
              <a:rPr lang="en-US" altLang="ko-KR" sz="1200" dirty="0"/>
              <a:t>CHECK_APC_IMOD[9:8</a:t>
            </a:r>
            <a:r>
              <a:rPr lang="en-US" altLang="ko-KR" sz="1200" dirty="0" smtClean="0"/>
              <a:t>]</a:t>
            </a:r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  change this value</a:t>
            </a:r>
            <a:endParaRPr lang="ko-KR" altLang="en-US" sz="1200" dirty="0"/>
          </a:p>
          <a:p>
            <a:pPr lvl="1"/>
            <a:r>
              <a:rPr lang="ko-KR" altLang="en-US" sz="1200" dirty="0" err="1"/>
              <a:t>write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0x10 </a:t>
            </a:r>
            <a:r>
              <a:rPr lang="ko-KR" altLang="en-US" sz="1200" dirty="0" err="1"/>
              <a:t>ack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: 0x60 0x28 0x20 </a:t>
            </a:r>
            <a:r>
              <a:rPr lang="ko-KR" altLang="en-US" sz="1200" dirty="0" smtClean="0"/>
              <a:t>0x00</a:t>
            </a:r>
            <a:endParaRPr lang="en-US" altLang="ko-KR" sz="1200" dirty="0" smtClean="0"/>
          </a:p>
          <a:p>
            <a:pPr lvl="1"/>
            <a:r>
              <a:rPr lang="ko-KR" altLang="en-US" sz="1200" dirty="0" err="1"/>
              <a:t>write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0x10 </a:t>
            </a:r>
            <a:r>
              <a:rPr lang="ko-KR" altLang="en-US" sz="1200" dirty="0" err="1"/>
              <a:t>ack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: 0x60 0x2A 0xE3 </a:t>
            </a:r>
            <a:r>
              <a:rPr lang="ko-KR" altLang="en-US" sz="1200" dirty="0" smtClean="0"/>
              <a:t>0xE</a:t>
            </a:r>
            <a:r>
              <a:rPr lang="en-US" altLang="ko-KR" sz="1200" dirty="0" smtClean="0"/>
              <a:t>4</a:t>
            </a:r>
          </a:p>
          <a:p>
            <a:pPr lvl="1"/>
            <a:r>
              <a:rPr lang="ko-KR" altLang="en-US" sz="1200" dirty="0" err="1" smtClean="0"/>
              <a:t>write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0x10 </a:t>
            </a:r>
            <a:r>
              <a:rPr lang="ko-KR" altLang="en-US" sz="1200" dirty="0" err="1"/>
              <a:t>ack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: 0x6F 0x12 0xFF 0xFF </a:t>
            </a:r>
            <a:r>
              <a:rPr lang="en-US" altLang="ko-KR" sz="1200" dirty="0"/>
              <a:t>		//termination code</a:t>
            </a:r>
            <a:endParaRPr lang="ko-KR" altLang="en-US" sz="1200" dirty="0"/>
          </a:p>
          <a:p>
            <a:pPr lvl="1"/>
            <a:r>
              <a:rPr lang="ko-KR" altLang="en-US" sz="1200" dirty="0" err="1"/>
              <a:t>write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0x10 </a:t>
            </a:r>
            <a:r>
              <a:rPr lang="ko-KR" altLang="en-US" sz="1200" dirty="0" err="1"/>
              <a:t>ack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: 0x60 0x28 0x20 0x00</a:t>
            </a:r>
            <a:endParaRPr lang="en-US" altLang="ko-KR" sz="1200" dirty="0" smtClean="0"/>
          </a:p>
          <a:p>
            <a:pPr lvl="1"/>
            <a:r>
              <a:rPr lang="ko-KR" altLang="en-US" sz="1200" dirty="0" err="1" smtClean="0"/>
              <a:t>write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0x10 </a:t>
            </a:r>
            <a:r>
              <a:rPr lang="ko-KR" altLang="en-US" sz="1200" dirty="0" err="1"/>
              <a:t>ack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: 0x60 0x2A 0xE4 0x0E </a:t>
            </a:r>
          </a:p>
          <a:p>
            <a:pPr lvl="1"/>
            <a:r>
              <a:rPr lang="ko-KR" altLang="en-US" sz="1200" dirty="0" err="1"/>
              <a:t>write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0x10 </a:t>
            </a:r>
            <a:r>
              <a:rPr lang="ko-KR" altLang="en-US" sz="1200" dirty="0" err="1"/>
              <a:t>ack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: 0x6F 0x12 0x00 0x01 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write 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0x60 0x2C 0x20 0x00 	</a:t>
            </a:r>
          </a:p>
          <a:p>
            <a:pPr lvl="1"/>
            <a:r>
              <a:rPr lang="en-US" altLang="ko-KR" sz="1200" dirty="0"/>
              <a:t>write 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0x60 0x2E 0xE3 0xF6 	</a:t>
            </a:r>
            <a:r>
              <a:rPr lang="en-US" altLang="ko-KR" sz="1200" dirty="0" smtClean="0"/>
              <a:t>	//</a:t>
            </a:r>
            <a:r>
              <a:rPr lang="en-US" altLang="ko-KR" sz="1200" dirty="0"/>
              <a:t>address of incoming buffer</a:t>
            </a:r>
          </a:p>
          <a:p>
            <a:pPr lvl="1"/>
            <a:r>
              <a:rPr lang="en-US" altLang="ko-KR" sz="1200" dirty="0" smtClean="0"/>
              <a:t>read </a:t>
            </a:r>
            <a:r>
              <a:rPr lang="en-US" altLang="ko-KR" sz="1200" dirty="0"/>
              <a:t>to 0x10 </a:t>
            </a:r>
            <a:r>
              <a:rPr lang="en-US" altLang="ko-KR" sz="1200" dirty="0" err="1"/>
              <a:t>ack</a:t>
            </a:r>
            <a:r>
              <a:rPr lang="en-US" altLang="ko-KR" sz="1200" dirty="0"/>
              <a:t> data: 0x6F </a:t>
            </a:r>
            <a:r>
              <a:rPr lang="en-US" altLang="ko-KR" sz="1200" dirty="0" smtClean="0"/>
              <a:t>0x12 0x00 </a:t>
            </a:r>
            <a:r>
              <a:rPr lang="en-US" altLang="ko-KR" sz="1200" dirty="0" err="1" smtClean="0"/>
              <a:t>0x00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//</a:t>
            </a:r>
            <a:r>
              <a:rPr lang="en-US" altLang="ko-KR" sz="1200" dirty="0"/>
              <a:t>Read two bytes. (Return value, Use 2</a:t>
            </a:r>
            <a:r>
              <a:rPr lang="en-US" altLang="ko-KR" sz="1200" baseline="30000" dirty="0"/>
              <a:t>nd</a:t>
            </a:r>
            <a:r>
              <a:rPr lang="en-US" altLang="ko-KR" sz="1200" dirty="0"/>
              <a:t> value)</a:t>
            </a:r>
            <a:endParaRPr lang="ko-KR" alt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834237" y="2390684"/>
            <a:ext cx="353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Address of CHECK_APC_IMOD[9:8</a:t>
            </a:r>
            <a:r>
              <a:rPr lang="en-US" altLang="ko-KR" sz="1400" dirty="0"/>
              <a:t>]</a:t>
            </a:r>
            <a:r>
              <a:rPr lang="en-US" altLang="ko-KR" sz="1400" dirty="0" smtClean="0"/>
              <a:t> : 0x23</a:t>
            </a:r>
          </a:p>
          <a:p>
            <a:r>
              <a:rPr lang="en-US" altLang="ko-KR" sz="1400" dirty="0"/>
              <a:t>Address of </a:t>
            </a:r>
            <a:r>
              <a:rPr lang="en-US" altLang="ko-KR" sz="1400" dirty="0" smtClean="0"/>
              <a:t>CHECK_APC_IMOD[7:0] : 0x26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96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PD value Write Method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227" y="744080"/>
            <a:ext cx="53689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EEPROM</a:t>
            </a:r>
            <a:r>
              <a:rPr lang="ko-KR" altLang="en-US" sz="1600" dirty="0" smtClean="0"/>
              <a:t>에는 아래 영역에 취득한 </a:t>
            </a:r>
            <a:r>
              <a:rPr lang="en-US" altLang="ko-KR" sz="1600" dirty="0" smtClean="0"/>
              <a:t>PD value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적는다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조건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거리</a:t>
            </a:r>
            <a:r>
              <a:rPr lang="en-US" altLang="ko-KR" sz="1600" dirty="0" smtClean="0"/>
              <a:t>: 500mm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Setfile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F1: 100M </a:t>
            </a:r>
            <a:r>
              <a:rPr lang="en-US" altLang="ko-KR" sz="1600" dirty="0" err="1" smtClean="0"/>
              <a:t>setfile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F2: 20M </a:t>
            </a:r>
            <a:r>
              <a:rPr lang="en-US" altLang="ko-KR" sz="1600" dirty="0" err="1"/>
              <a:t>setfile</a:t>
            </a:r>
            <a:r>
              <a:rPr lang="ko-KR" altLang="en-US" sz="1600" dirty="0"/>
              <a:t> 사용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EEPROM: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Fix1: 2700mA </a:t>
            </a:r>
            <a:r>
              <a:rPr lang="ko-KR" altLang="en-US" sz="1600" dirty="0" smtClean="0"/>
              <a:t>조건에서 취득한 </a:t>
            </a:r>
            <a:r>
              <a:rPr lang="en-US" altLang="ko-KR" sz="1600" dirty="0" smtClean="0"/>
              <a:t>PD value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Fix2: 1500mA </a:t>
            </a:r>
            <a:r>
              <a:rPr lang="ko-KR" altLang="en-US" sz="1600" dirty="0"/>
              <a:t>조건에서 취득한 </a:t>
            </a:r>
            <a:r>
              <a:rPr lang="en-US" altLang="ko-KR" sz="1600" dirty="0"/>
              <a:t>PD value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150647" y="3399991"/>
            <a:ext cx="7721730" cy="1924050"/>
            <a:chOff x="705468" y="2122110"/>
            <a:chExt cx="8153400" cy="19240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468" y="2122110"/>
              <a:ext cx="8153400" cy="192405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661138" y="2684585"/>
              <a:ext cx="6166339" cy="119575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838971"/>
              </p:ext>
            </p:extLst>
          </p:nvPr>
        </p:nvGraphicFramePr>
        <p:xfrm>
          <a:off x="8118560" y="3727939"/>
          <a:ext cx="3710024" cy="143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12">
                  <a:extLst>
                    <a:ext uri="{9D8B030D-6E8A-4147-A177-3AD203B41FA5}">
                      <a16:colId xmlns:a16="http://schemas.microsoft.com/office/drawing/2014/main" val="2850920838"/>
                    </a:ext>
                  </a:extLst>
                </a:gridCol>
                <a:gridCol w="1855012">
                  <a:extLst>
                    <a:ext uri="{9D8B030D-6E8A-4147-A177-3AD203B41FA5}">
                      <a16:colId xmlns:a16="http://schemas.microsoft.com/office/drawing/2014/main" val="1355880401"/>
                    </a:ext>
                  </a:extLst>
                </a:gridCol>
              </a:tblGrid>
              <a:tr h="286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Setfile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Current </a:t>
                      </a:r>
                      <a:r>
                        <a:rPr lang="ko-KR" altLang="en-US" sz="1200" dirty="0" err="1" smtClean="0"/>
                        <a:t>셋팅</a:t>
                      </a:r>
                      <a:r>
                        <a:rPr lang="ko-KR" altLang="en-US" sz="1200" dirty="0" smtClean="0"/>
                        <a:t> 조건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218108"/>
                  </a:ext>
                </a:extLst>
              </a:tr>
              <a:tr h="286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100M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setfile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사용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2700mA </a:t>
                      </a:r>
                      <a:r>
                        <a:rPr lang="ko-KR" altLang="en-US" sz="1200" dirty="0" smtClean="0"/>
                        <a:t>조건에서 취득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637899"/>
                  </a:ext>
                </a:extLst>
              </a:tr>
              <a:tr h="286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100M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setfile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사용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1500mA </a:t>
                      </a:r>
                      <a:r>
                        <a:rPr lang="ko-KR" altLang="en-US" sz="1200" dirty="0" smtClean="0"/>
                        <a:t>조건에서 취득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812281"/>
                  </a:ext>
                </a:extLst>
              </a:tr>
              <a:tr h="286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20M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setfile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사용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2700mA </a:t>
                      </a:r>
                      <a:r>
                        <a:rPr lang="ko-KR" altLang="en-US" sz="1200" dirty="0" smtClean="0"/>
                        <a:t>조건에서 취득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157214"/>
                  </a:ext>
                </a:extLst>
              </a:tr>
              <a:tr h="286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20M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setfile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사용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1500mA </a:t>
                      </a:r>
                      <a:r>
                        <a:rPr lang="ko-KR" altLang="en-US" sz="1200" dirty="0" smtClean="0"/>
                        <a:t>조건에서 취득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187399"/>
                  </a:ext>
                </a:extLst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>
            <a:off x="7842648" y="4138246"/>
            <a:ext cx="27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854372" y="4419599"/>
            <a:ext cx="27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842650" y="4724398"/>
            <a:ext cx="27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7854374" y="5017474"/>
            <a:ext cx="27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G-주간보고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G-주간보고" id="{22D76F55-3A23-4CCB-AB9D-735DA0920CD2}" vid="{8B3A46D4-C854-483C-837A-5ECC86F1DE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CIG-주간보고</Template>
  <TotalTime>1842</TotalTime>
  <Words>221</Words>
  <Application>Microsoft Office PowerPoint</Application>
  <PresentationFormat>와이드스크린</PresentationFormat>
  <Paragraphs>85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Wingdings</vt:lpstr>
      <vt:lpstr>CIG-주간보고</vt:lpstr>
      <vt:lpstr>PD Value Guide</vt:lpstr>
      <vt:lpstr>전체 Flow</vt:lpstr>
      <vt:lpstr>VCSEL Current Setting Method</vt:lpstr>
      <vt:lpstr>PD value Read Method</vt:lpstr>
      <vt:lpstr>PD value Write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ToF AT command</dc:title>
  <dc:creator>박병훈/Camera Innovation그룹(무선)/Principal Engineer/삼성전자</dc:creator>
  <cp:lastModifiedBy>김호균/Camera Innovation그룹(MX)/삼성전자</cp:lastModifiedBy>
  <cp:revision>104</cp:revision>
  <dcterms:created xsi:type="dcterms:W3CDTF">2022-10-15T01:41:48Z</dcterms:created>
  <dcterms:modified xsi:type="dcterms:W3CDTF">2022-11-29T03:16:27Z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