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9DA2-D181-4CFF-98BF-CDAD19554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7C93B8-B3D8-438C-ADBC-7A88CD40E4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99D8FD-39D1-4478-82F6-50E3958D4E1B}"/>
              </a:ext>
            </a:extLst>
          </p:cNvPr>
          <p:cNvSpPr>
            <a:spLocks noGrp="1"/>
          </p:cNvSpPr>
          <p:nvPr>
            <p:ph type="dt" sz="half" idx="10"/>
          </p:nvPr>
        </p:nvSpPr>
        <p:spPr/>
        <p:txBody>
          <a:bodyPr/>
          <a:lstStyle/>
          <a:p>
            <a:fld id="{87721BD4-4C19-45F1-9922-8E43373E1FFD}" type="datetimeFigureOut">
              <a:rPr lang="en-IN" smtClean="0"/>
              <a:t>18-02-2023</a:t>
            </a:fld>
            <a:endParaRPr lang="en-IN"/>
          </a:p>
        </p:txBody>
      </p:sp>
      <p:sp>
        <p:nvSpPr>
          <p:cNvPr id="5" name="Footer Placeholder 4">
            <a:extLst>
              <a:ext uri="{FF2B5EF4-FFF2-40B4-BE49-F238E27FC236}">
                <a16:creationId xmlns:a16="http://schemas.microsoft.com/office/drawing/2014/main" id="{66AD1677-94E5-4714-8D74-21C1E5B62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72DBA-27FD-4453-AF64-43E6459BF13B}"/>
              </a:ext>
            </a:extLst>
          </p:cNvPr>
          <p:cNvSpPr>
            <a:spLocks noGrp="1"/>
          </p:cNvSpPr>
          <p:nvPr>
            <p:ph type="sldNum" sz="quarter" idx="12"/>
          </p:nvPr>
        </p:nvSpPr>
        <p:spPr/>
        <p:txBody>
          <a:bodyPr/>
          <a:lstStyle/>
          <a:p>
            <a:fld id="{AF61EC04-B362-443D-BD13-8237923A7A2D}" type="slidenum">
              <a:rPr lang="en-IN" smtClean="0"/>
              <a:t>‹#›</a:t>
            </a:fld>
            <a:endParaRPr lang="en-IN"/>
          </a:p>
        </p:txBody>
      </p:sp>
    </p:spTree>
    <p:extLst>
      <p:ext uri="{BB962C8B-B14F-4D97-AF65-F5344CB8AC3E}">
        <p14:creationId xmlns:p14="http://schemas.microsoft.com/office/powerpoint/2010/main" val="391062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CA80-B1DA-460A-A013-40E86FC819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3B9FA-9B39-4E29-A73B-8463E10C64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927866-A330-4537-B054-A5FB2D7A0195}"/>
              </a:ext>
            </a:extLst>
          </p:cNvPr>
          <p:cNvSpPr>
            <a:spLocks noGrp="1"/>
          </p:cNvSpPr>
          <p:nvPr>
            <p:ph type="dt" sz="half" idx="10"/>
          </p:nvPr>
        </p:nvSpPr>
        <p:spPr/>
        <p:txBody>
          <a:bodyPr/>
          <a:lstStyle/>
          <a:p>
            <a:fld id="{87721BD4-4C19-45F1-9922-8E43373E1FFD}" type="datetimeFigureOut">
              <a:rPr lang="en-IN" smtClean="0"/>
              <a:t>18-02-2023</a:t>
            </a:fld>
            <a:endParaRPr lang="en-IN"/>
          </a:p>
        </p:txBody>
      </p:sp>
      <p:sp>
        <p:nvSpPr>
          <p:cNvPr id="5" name="Footer Placeholder 4">
            <a:extLst>
              <a:ext uri="{FF2B5EF4-FFF2-40B4-BE49-F238E27FC236}">
                <a16:creationId xmlns:a16="http://schemas.microsoft.com/office/drawing/2014/main" id="{52D69BB6-F255-46D0-ACCE-8888EAD761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041882-6BA0-415F-B0F7-3587B5798F9E}"/>
              </a:ext>
            </a:extLst>
          </p:cNvPr>
          <p:cNvSpPr>
            <a:spLocks noGrp="1"/>
          </p:cNvSpPr>
          <p:nvPr>
            <p:ph type="sldNum" sz="quarter" idx="12"/>
          </p:nvPr>
        </p:nvSpPr>
        <p:spPr/>
        <p:txBody>
          <a:bodyPr/>
          <a:lstStyle/>
          <a:p>
            <a:fld id="{AF61EC04-B362-443D-BD13-8237923A7A2D}" type="slidenum">
              <a:rPr lang="en-IN" smtClean="0"/>
              <a:t>‹#›</a:t>
            </a:fld>
            <a:endParaRPr lang="en-IN"/>
          </a:p>
        </p:txBody>
      </p:sp>
    </p:spTree>
    <p:extLst>
      <p:ext uri="{BB962C8B-B14F-4D97-AF65-F5344CB8AC3E}">
        <p14:creationId xmlns:p14="http://schemas.microsoft.com/office/powerpoint/2010/main" val="248376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02C48-335D-4F1D-B0EC-18E232C998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E34049-F692-4EB0-AA6D-FCBB9E94A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3A34E-278F-4763-A658-E589AA922DE4}"/>
              </a:ext>
            </a:extLst>
          </p:cNvPr>
          <p:cNvSpPr>
            <a:spLocks noGrp="1"/>
          </p:cNvSpPr>
          <p:nvPr>
            <p:ph type="dt" sz="half" idx="10"/>
          </p:nvPr>
        </p:nvSpPr>
        <p:spPr/>
        <p:txBody>
          <a:bodyPr/>
          <a:lstStyle/>
          <a:p>
            <a:fld id="{87721BD4-4C19-45F1-9922-8E43373E1FFD}" type="datetimeFigureOut">
              <a:rPr lang="en-IN" smtClean="0"/>
              <a:t>18-02-2023</a:t>
            </a:fld>
            <a:endParaRPr lang="en-IN"/>
          </a:p>
        </p:txBody>
      </p:sp>
      <p:sp>
        <p:nvSpPr>
          <p:cNvPr id="5" name="Footer Placeholder 4">
            <a:extLst>
              <a:ext uri="{FF2B5EF4-FFF2-40B4-BE49-F238E27FC236}">
                <a16:creationId xmlns:a16="http://schemas.microsoft.com/office/drawing/2014/main" id="{D038EF40-CDAE-4452-A930-4FA1198F7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24B33-890D-4E13-8F0D-C66DD2649003}"/>
              </a:ext>
            </a:extLst>
          </p:cNvPr>
          <p:cNvSpPr>
            <a:spLocks noGrp="1"/>
          </p:cNvSpPr>
          <p:nvPr>
            <p:ph type="sldNum" sz="quarter" idx="12"/>
          </p:nvPr>
        </p:nvSpPr>
        <p:spPr/>
        <p:txBody>
          <a:bodyPr/>
          <a:lstStyle/>
          <a:p>
            <a:fld id="{AF61EC04-B362-443D-BD13-8237923A7A2D}" type="slidenum">
              <a:rPr lang="en-IN" smtClean="0"/>
              <a:t>‹#›</a:t>
            </a:fld>
            <a:endParaRPr lang="en-IN"/>
          </a:p>
        </p:txBody>
      </p:sp>
    </p:spTree>
    <p:extLst>
      <p:ext uri="{BB962C8B-B14F-4D97-AF65-F5344CB8AC3E}">
        <p14:creationId xmlns:p14="http://schemas.microsoft.com/office/powerpoint/2010/main" val="177227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66CB-3295-48C3-B2B6-8BBDBC5AC1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4393F1-8288-456A-8700-BAA4A7529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E8CC3-3CC0-44BB-A9A8-DE8B48DEA05E}"/>
              </a:ext>
            </a:extLst>
          </p:cNvPr>
          <p:cNvSpPr>
            <a:spLocks noGrp="1"/>
          </p:cNvSpPr>
          <p:nvPr>
            <p:ph type="dt" sz="half" idx="10"/>
          </p:nvPr>
        </p:nvSpPr>
        <p:spPr/>
        <p:txBody>
          <a:bodyPr/>
          <a:lstStyle/>
          <a:p>
            <a:fld id="{87721BD4-4C19-45F1-9922-8E43373E1FFD}" type="datetimeFigureOut">
              <a:rPr lang="en-IN" smtClean="0"/>
              <a:t>18-02-2023</a:t>
            </a:fld>
            <a:endParaRPr lang="en-IN"/>
          </a:p>
        </p:txBody>
      </p:sp>
      <p:sp>
        <p:nvSpPr>
          <p:cNvPr id="5" name="Footer Placeholder 4">
            <a:extLst>
              <a:ext uri="{FF2B5EF4-FFF2-40B4-BE49-F238E27FC236}">
                <a16:creationId xmlns:a16="http://schemas.microsoft.com/office/drawing/2014/main" id="{69EAFAB1-086E-460C-80CE-AEDFDE816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9DECC-D4C8-4020-9BE1-CEA3A5156189}"/>
              </a:ext>
            </a:extLst>
          </p:cNvPr>
          <p:cNvSpPr>
            <a:spLocks noGrp="1"/>
          </p:cNvSpPr>
          <p:nvPr>
            <p:ph type="sldNum" sz="quarter" idx="12"/>
          </p:nvPr>
        </p:nvSpPr>
        <p:spPr/>
        <p:txBody>
          <a:bodyPr/>
          <a:lstStyle/>
          <a:p>
            <a:fld id="{AF61EC04-B362-443D-BD13-8237923A7A2D}" type="slidenum">
              <a:rPr lang="en-IN" smtClean="0"/>
              <a:t>‹#›</a:t>
            </a:fld>
            <a:endParaRPr lang="en-IN"/>
          </a:p>
        </p:txBody>
      </p:sp>
    </p:spTree>
    <p:extLst>
      <p:ext uri="{BB962C8B-B14F-4D97-AF65-F5344CB8AC3E}">
        <p14:creationId xmlns:p14="http://schemas.microsoft.com/office/powerpoint/2010/main" val="334415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661A-BB29-4627-B181-376328D21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254B94-2157-4806-A4D9-7DAE54F87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20B7E5-3557-45CA-B876-05DB7D77D811}"/>
              </a:ext>
            </a:extLst>
          </p:cNvPr>
          <p:cNvSpPr>
            <a:spLocks noGrp="1"/>
          </p:cNvSpPr>
          <p:nvPr>
            <p:ph type="dt" sz="half" idx="10"/>
          </p:nvPr>
        </p:nvSpPr>
        <p:spPr/>
        <p:txBody>
          <a:bodyPr/>
          <a:lstStyle/>
          <a:p>
            <a:fld id="{87721BD4-4C19-45F1-9922-8E43373E1FFD}" type="datetimeFigureOut">
              <a:rPr lang="en-IN" smtClean="0"/>
              <a:t>18-02-2023</a:t>
            </a:fld>
            <a:endParaRPr lang="en-IN"/>
          </a:p>
        </p:txBody>
      </p:sp>
      <p:sp>
        <p:nvSpPr>
          <p:cNvPr id="5" name="Footer Placeholder 4">
            <a:extLst>
              <a:ext uri="{FF2B5EF4-FFF2-40B4-BE49-F238E27FC236}">
                <a16:creationId xmlns:a16="http://schemas.microsoft.com/office/drawing/2014/main" id="{C60B6BB5-0B91-4E2B-A686-9B536935A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951DE-DE49-4012-B069-DBC7B1518BC1}"/>
              </a:ext>
            </a:extLst>
          </p:cNvPr>
          <p:cNvSpPr>
            <a:spLocks noGrp="1"/>
          </p:cNvSpPr>
          <p:nvPr>
            <p:ph type="sldNum" sz="quarter" idx="12"/>
          </p:nvPr>
        </p:nvSpPr>
        <p:spPr/>
        <p:txBody>
          <a:bodyPr/>
          <a:lstStyle/>
          <a:p>
            <a:fld id="{AF61EC04-B362-443D-BD13-8237923A7A2D}" type="slidenum">
              <a:rPr lang="en-IN" smtClean="0"/>
              <a:t>‹#›</a:t>
            </a:fld>
            <a:endParaRPr lang="en-IN"/>
          </a:p>
        </p:txBody>
      </p:sp>
    </p:spTree>
    <p:extLst>
      <p:ext uri="{BB962C8B-B14F-4D97-AF65-F5344CB8AC3E}">
        <p14:creationId xmlns:p14="http://schemas.microsoft.com/office/powerpoint/2010/main" val="182003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6708-5F84-4726-AE9C-897DD50261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B49EE8-4BA6-4FF3-8F69-2D66F23E89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0B2510-FE0D-4B8E-9825-57C29F450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7BF0EC-35FE-4841-B865-86A798D5A25B}"/>
              </a:ext>
            </a:extLst>
          </p:cNvPr>
          <p:cNvSpPr>
            <a:spLocks noGrp="1"/>
          </p:cNvSpPr>
          <p:nvPr>
            <p:ph type="dt" sz="half" idx="10"/>
          </p:nvPr>
        </p:nvSpPr>
        <p:spPr/>
        <p:txBody>
          <a:bodyPr/>
          <a:lstStyle/>
          <a:p>
            <a:fld id="{87721BD4-4C19-45F1-9922-8E43373E1FFD}" type="datetimeFigureOut">
              <a:rPr lang="en-IN" smtClean="0"/>
              <a:t>18-02-2023</a:t>
            </a:fld>
            <a:endParaRPr lang="en-IN"/>
          </a:p>
        </p:txBody>
      </p:sp>
      <p:sp>
        <p:nvSpPr>
          <p:cNvPr id="6" name="Footer Placeholder 5">
            <a:extLst>
              <a:ext uri="{FF2B5EF4-FFF2-40B4-BE49-F238E27FC236}">
                <a16:creationId xmlns:a16="http://schemas.microsoft.com/office/drawing/2014/main" id="{81384AFF-FD7D-41A5-9EF1-7D0556EF19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7187C7-1ADD-4642-9B3F-6D60556AD4E4}"/>
              </a:ext>
            </a:extLst>
          </p:cNvPr>
          <p:cNvSpPr>
            <a:spLocks noGrp="1"/>
          </p:cNvSpPr>
          <p:nvPr>
            <p:ph type="sldNum" sz="quarter" idx="12"/>
          </p:nvPr>
        </p:nvSpPr>
        <p:spPr/>
        <p:txBody>
          <a:bodyPr/>
          <a:lstStyle/>
          <a:p>
            <a:fld id="{AF61EC04-B362-443D-BD13-8237923A7A2D}" type="slidenum">
              <a:rPr lang="en-IN" smtClean="0"/>
              <a:t>‹#›</a:t>
            </a:fld>
            <a:endParaRPr lang="en-IN"/>
          </a:p>
        </p:txBody>
      </p:sp>
    </p:spTree>
    <p:extLst>
      <p:ext uri="{BB962C8B-B14F-4D97-AF65-F5344CB8AC3E}">
        <p14:creationId xmlns:p14="http://schemas.microsoft.com/office/powerpoint/2010/main" val="221854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272C-82AE-4B7B-BE79-CE7583F8C4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53B637-4FF7-4F18-8961-FCE7E0C9B7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B084EE-59FF-45E2-A5B2-EAD45F5E74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E02912-381F-4DEE-A0C0-ED629FD39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D07674-CA8F-49A1-8316-9C70F0916F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F848A3-0D97-45D7-94B8-DF94A6C12D69}"/>
              </a:ext>
            </a:extLst>
          </p:cNvPr>
          <p:cNvSpPr>
            <a:spLocks noGrp="1"/>
          </p:cNvSpPr>
          <p:nvPr>
            <p:ph type="dt" sz="half" idx="10"/>
          </p:nvPr>
        </p:nvSpPr>
        <p:spPr/>
        <p:txBody>
          <a:bodyPr/>
          <a:lstStyle/>
          <a:p>
            <a:fld id="{87721BD4-4C19-45F1-9922-8E43373E1FFD}" type="datetimeFigureOut">
              <a:rPr lang="en-IN" smtClean="0"/>
              <a:t>18-02-2023</a:t>
            </a:fld>
            <a:endParaRPr lang="en-IN"/>
          </a:p>
        </p:txBody>
      </p:sp>
      <p:sp>
        <p:nvSpPr>
          <p:cNvPr id="8" name="Footer Placeholder 7">
            <a:extLst>
              <a:ext uri="{FF2B5EF4-FFF2-40B4-BE49-F238E27FC236}">
                <a16:creationId xmlns:a16="http://schemas.microsoft.com/office/drawing/2014/main" id="{2D3064EA-74CB-4DF8-93DD-3F6DE85A20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64514C-C12F-48A8-805D-756B45FE255F}"/>
              </a:ext>
            </a:extLst>
          </p:cNvPr>
          <p:cNvSpPr>
            <a:spLocks noGrp="1"/>
          </p:cNvSpPr>
          <p:nvPr>
            <p:ph type="sldNum" sz="quarter" idx="12"/>
          </p:nvPr>
        </p:nvSpPr>
        <p:spPr/>
        <p:txBody>
          <a:bodyPr/>
          <a:lstStyle/>
          <a:p>
            <a:fld id="{AF61EC04-B362-443D-BD13-8237923A7A2D}" type="slidenum">
              <a:rPr lang="en-IN" smtClean="0"/>
              <a:t>‹#›</a:t>
            </a:fld>
            <a:endParaRPr lang="en-IN"/>
          </a:p>
        </p:txBody>
      </p:sp>
    </p:spTree>
    <p:extLst>
      <p:ext uri="{BB962C8B-B14F-4D97-AF65-F5344CB8AC3E}">
        <p14:creationId xmlns:p14="http://schemas.microsoft.com/office/powerpoint/2010/main" val="126721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4654-10EF-4421-9B65-9B9E52AA49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27E3A5-C4D1-4817-9DF9-597C68D29D4B}"/>
              </a:ext>
            </a:extLst>
          </p:cNvPr>
          <p:cNvSpPr>
            <a:spLocks noGrp="1"/>
          </p:cNvSpPr>
          <p:nvPr>
            <p:ph type="dt" sz="half" idx="10"/>
          </p:nvPr>
        </p:nvSpPr>
        <p:spPr/>
        <p:txBody>
          <a:bodyPr/>
          <a:lstStyle/>
          <a:p>
            <a:fld id="{87721BD4-4C19-45F1-9922-8E43373E1FFD}" type="datetimeFigureOut">
              <a:rPr lang="en-IN" smtClean="0"/>
              <a:t>18-02-2023</a:t>
            </a:fld>
            <a:endParaRPr lang="en-IN"/>
          </a:p>
        </p:txBody>
      </p:sp>
      <p:sp>
        <p:nvSpPr>
          <p:cNvPr id="4" name="Footer Placeholder 3">
            <a:extLst>
              <a:ext uri="{FF2B5EF4-FFF2-40B4-BE49-F238E27FC236}">
                <a16:creationId xmlns:a16="http://schemas.microsoft.com/office/drawing/2014/main" id="{F517EC9E-A4B0-484A-BBF3-FD070DCC5B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18A384-FF75-4474-992D-9F61832A06B9}"/>
              </a:ext>
            </a:extLst>
          </p:cNvPr>
          <p:cNvSpPr>
            <a:spLocks noGrp="1"/>
          </p:cNvSpPr>
          <p:nvPr>
            <p:ph type="sldNum" sz="quarter" idx="12"/>
          </p:nvPr>
        </p:nvSpPr>
        <p:spPr/>
        <p:txBody>
          <a:bodyPr/>
          <a:lstStyle/>
          <a:p>
            <a:fld id="{AF61EC04-B362-443D-BD13-8237923A7A2D}" type="slidenum">
              <a:rPr lang="en-IN" smtClean="0"/>
              <a:t>‹#›</a:t>
            </a:fld>
            <a:endParaRPr lang="en-IN"/>
          </a:p>
        </p:txBody>
      </p:sp>
    </p:spTree>
    <p:extLst>
      <p:ext uri="{BB962C8B-B14F-4D97-AF65-F5344CB8AC3E}">
        <p14:creationId xmlns:p14="http://schemas.microsoft.com/office/powerpoint/2010/main" val="160802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684278-3FCA-433E-BD13-5DE1689CDAD0}"/>
              </a:ext>
            </a:extLst>
          </p:cNvPr>
          <p:cNvSpPr>
            <a:spLocks noGrp="1"/>
          </p:cNvSpPr>
          <p:nvPr>
            <p:ph type="dt" sz="half" idx="10"/>
          </p:nvPr>
        </p:nvSpPr>
        <p:spPr/>
        <p:txBody>
          <a:bodyPr/>
          <a:lstStyle/>
          <a:p>
            <a:fld id="{87721BD4-4C19-45F1-9922-8E43373E1FFD}" type="datetimeFigureOut">
              <a:rPr lang="en-IN" smtClean="0"/>
              <a:t>18-02-2023</a:t>
            </a:fld>
            <a:endParaRPr lang="en-IN"/>
          </a:p>
        </p:txBody>
      </p:sp>
      <p:sp>
        <p:nvSpPr>
          <p:cNvPr id="3" name="Footer Placeholder 2">
            <a:extLst>
              <a:ext uri="{FF2B5EF4-FFF2-40B4-BE49-F238E27FC236}">
                <a16:creationId xmlns:a16="http://schemas.microsoft.com/office/drawing/2014/main" id="{46048218-7388-4D8F-81F2-7F91B102D9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23228C-931A-4436-9E78-805168652B6F}"/>
              </a:ext>
            </a:extLst>
          </p:cNvPr>
          <p:cNvSpPr>
            <a:spLocks noGrp="1"/>
          </p:cNvSpPr>
          <p:nvPr>
            <p:ph type="sldNum" sz="quarter" idx="12"/>
          </p:nvPr>
        </p:nvSpPr>
        <p:spPr/>
        <p:txBody>
          <a:bodyPr/>
          <a:lstStyle/>
          <a:p>
            <a:fld id="{AF61EC04-B362-443D-BD13-8237923A7A2D}" type="slidenum">
              <a:rPr lang="en-IN" smtClean="0"/>
              <a:t>‹#›</a:t>
            </a:fld>
            <a:endParaRPr lang="en-IN"/>
          </a:p>
        </p:txBody>
      </p:sp>
    </p:spTree>
    <p:extLst>
      <p:ext uri="{BB962C8B-B14F-4D97-AF65-F5344CB8AC3E}">
        <p14:creationId xmlns:p14="http://schemas.microsoft.com/office/powerpoint/2010/main" val="413701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AF0E-A71D-409B-8B00-647162A62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53A8FA-A3B7-4A6E-906B-450BC9D03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D8E4A0-73A6-4A7C-9818-0BAACCD5B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BD6AB-C685-4D3A-8648-B16182F981B5}"/>
              </a:ext>
            </a:extLst>
          </p:cNvPr>
          <p:cNvSpPr>
            <a:spLocks noGrp="1"/>
          </p:cNvSpPr>
          <p:nvPr>
            <p:ph type="dt" sz="half" idx="10"/>
          </p:nvPr>
        </p:nvSpPr>
        <p:spPr/>
        <p:txBody>
          <a:bodyPr/>
          <a:lstStyle/>
          <a:p>
            <a:fld id="{87721BD4-4C19-45F1-9922-8E43373E1FFD}" type="datetimeFigureOut">
              <a:rPr lang="en-IN" smtClean="0"/>
              <a:t>18-02-2023</a:t>
            </a:fld>
            <a:endParaRPr lang="en-IN"/>
          </a:p>
        </p:txBody>
      </p:sp>
      <p:sp>
        <p:nvSpPr>
          <p:cNvPr id="6" name="Footer Placeholder 5">
            <a:extLst>
              <a:ext uri="{FF2B5EF4-FFF2-40B4-BE49-F238E27FC236}">
                <a16:creationId xmlns:a16="http://schemas.microsoft.com/office/drawing/2014/main" id="{21DDE773-7517-4854-BCC3-B448133CCD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A9BA95-7915-4CCD-A7E7-171B08384AD9}"/>
              </a:ext>
            </a:extLst>
          </p:cNvPr>
          <p:cNvSpPr>
            <a:spLocks noGrp="1"/>
          </p:cNvSpPr>
          <p:nvPr>
            <p:ph type="sldNum" sz="quarter" idx="12"/>
          </p:nvPr>
        </p:nvSpPr>
        <p:spPr/>
        <p:txBody>
          <a:bodyPr/>
          <a:lstStyle/>
          <a:p>
            <a:fld id="{AF61EC04-B362-443D-BD13-8237923A7A2D}" type="slidenum">
              <a:rPr lang="en-IN" smtClean="0"/>
              <a:t>‹#›</a:t>
            </a:fld>
            <a:endParaRPr lang="en-IN"/>
          </a:p>
        </p:txBody>
      </p:sp>
    </p:spTree>
    <p:extLst>
      <p:ext uri="{BB962C8B-B14F-4D97-AF65-F5344CB8AC3E}">
        <p14:creationId xmlns:p14="http://schemas.microsoft.com/office/powerpoint/2010/main" val="25704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5723-247A-46FB-AA9F-071383D05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0CC8A8-BC2A-4AFC-9D98-DA2340670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6C97C6-F27C-4DFA-946C-821578B84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81F4F-8208-4880-B8D8-49877E281D76}"/>
              </a:ext>
            </a:extLst>
          </p:cNvPr>
          <p:cNvSpPr>
            <a:spLocks noGrp="1"/>
          </p:cNvSpPr>
          <p:nvPr>
            <p:ph type="dt" sz="half" idx="10"/>
          </p:nvPr>
        </p:nvSpPr>
        <p:spPr/>
        <p:txBody>
          <a:bodyPr/>
          <a:lstStyle/>
          <a:p>
            <a:fld id="{87721BD4-4C19-45F1-9922-8E43373E1FFD}" type="datetimeFigureOut">
              <a:rPr lang="en-IN" smtClean="0"/>
              <a:t>18-02-2023</a:t>
            </a:fld>
            <a:endParaRPr lang="en-IN"/>
          </a:p>
        </p:txBody>
      </p:sp>
      <p:sp>
        <p:nvSpPr>
          <p:cNvPr id="6" name="Footer Placeholder 5">
            <a:extLst>
              <a:ext uri="{FF2B5EF4-FFF2-40B4-BE49-F238E27FC236}">
                <a16:creationId xmlns:a16="http://schemas.microsoft.com/office/drawing/2014/main" id="{2D8533AA-9EE8-4149-8F73-7653EBE3B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2B8D4F-C09E-4893-A8D6-81690167CC7F}"/>
              </a:ext>
            </a:extLst>
          </p:cNvPr>
          <p:cNvSpPr>
            <a:spLocks noGrp="1"/>
          </p:cNvSpPr>
          <p:nvPr>
            <p:ph type="sldNum" sz="quarter" idx="12"/>
          </p:nvPr>
        </p:nvSpPr>
        <p:spPr/>
        <p:txBody>
          <a:bodyPr/>
          <a:lstStyle/>
          <a:p>
            <a:fld id="{AF61EC04-B362-443D-BD13-8237923A7A2D}" type="slidenum">
              <a:rPr lang="en-IN" smtClean="0"/>
              <a:t>‹#›</a:t>
            </a:fld>
            <a:endParaRPr lang="en-IN"/>
          </a:p>
        </p:txBody>
      </p:sp>
    </p:spTree>
    <p:extLst>
      <p:ext uri="{BB962C8B-B14F-4D97-AF65-F5344CB8AC3E}">
        <p14:creationId xmlns:p14="http://schemas.microsoft.com/office/powerpoint/2010/main" val="1889685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A247D-4806-4E6D-A700-487DA129C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40BF19-CB2D-4CD7-A4F2-F525725A0E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B8F181-979A-42B9-A2ED-36C4FBB5B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21BD4-4C19-45F1-9922-8E43373E1FFD}" type="datetimeFigureOut">
              <a:rPr lang="en-IN" smtClean="0"/>
              <a:t>18-02-2023</a:t>
            </a:fld>
            <a:endParaRPr lang="en-IN"/>
          </a:p>
        </p:txBody>
      </p:sp>
      <p:sp>
        <p:nvSpPr>
          <p:cNvPr id="5" name="Footer Placeholder 4">
            <a:extLst>
              <a:ext uri="{FF2B5EF4-FFF2-40B4-BE49-F238E27FC236}">
                <a16:creationId xmlns:a16="http://schemas.microsoft.com/office/drawing/2014/main" id="{D47A5C5C-00BA-44E2-944E-833A73014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ED6B63-8A21-42DA-AC00-0C53B595F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1EC04-B362-443D-BD13-8237923A7A2D}" type="slidenum">
              <a:rPr lang="en-IN" smtClean="0"/>
              <a:t>‹#›</a:t>
            </a:fld>
            <a:endParaRPr lang="en-IN"/>
          </a:p>
        </p:txBody>
      </p:sp>
    </p:spTree>
    <p:extLst>
      <p:ext uri="{BB962C8B-B14F-4D97-AF65-F5344CB8AC3E}">
        <p14:creationId xmlns:p14="http://schemas.microsoft.com/office/powerpoint/2010/main" val="312749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4FFF-1E3D-434D-BB2F-59F7B6CF0A5B}"/>
              </a:ext>
            </a:extLst>
          </p:cNvPr>
          <p:cNvSpPr>
            <a:spLocks noGrp="1"/>
          </p:cNvSpPr>
          <p:nvPr>
            <p:ph type="ctrTitle"/>
          </p:nvPr>
        </p:nvSpPr>
        <p:spPr/>
        <p:txBody>
          <a:bodyPr/>
          <a:lstStyle/>
          <a:p>
            <a:r>
              <a:rPr lang="en-IN" dirty="0"/>
              <a:t>Lending Club Case Study</a:t>
            </a:r>
          </a:p>
        </p:txBody>
      </p:sp>
      <p:sp>
        <p:nvSpPr>
          <p:cNvPr id="3" name="Subtitle 2">
            <a:extLst>
              <a:ext uri="{FF2B5EF4-FFF2-40B4-BE49-F238E27FC236}">
                <a16:creationId xmlns:a16="http://schemas.microsoft.com/office/drawing/2014/main" id="{59EB76D9-3968-4B4D-B0CB-71210F4AEAE6}"/>
              </a:ext>
            </a:extLst>
          </p:cNvPr>
          <p:cNvSpPr>
            <a:spLocks noGrp="1"/>
          </p:cNvSpPr>
          <p:nvPr>
            <p:ph type="subTitle" idx="1"/>
          </p:nvPr>
        </p:nvSpPr>
        <p:spPr/>
        <p:txBody>
          <a:bodyPr/>
          <a:lstStyle/>
          <a:p>
            <a:r>
              <a:rPr lang="en-IN" dirty="0"/>
              <a:t>EDA and Recommendations</a:t>
            </a:r>
          </a:p>
          <a:p>
            <a:r>
              <a:rPr lang="en-IN" dirty="0">
                <a:solidFill>
                  <a:srgbClr val="0070C0"/>
                </a:solidFill>
                <a:latin typeface="Bahnschrift SemiCondensed" panose="020B0502040204020203" pitchFamily="34" charset="0"/>
              </a:rPr>
              <a:t>CL-48 Debarshi Chakraborty</a:t>
            </a:r>
          </a:p>
        </p:txBody>
      </p:sp>
    </p:spTree>
    <p:extLst>
      <p:ext uri="{BB962C8B-B14F-4D97-AF65-F5344CB8AC3E}">
        <p14:creationId xmlns:p14="http://schemas.microsoft.com/office/powerpoint/2010/main" val="146833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3FE6-49CA-4CEA-A188-4A7A34E8FAB5}"/>
              </a:ext>
            </a:extLst>
          </p:cNvPr>
          <p:cNvSpPr>
            <a:spLocks noGrp="1"/>
          </p:cNvSpPr>
          <p:nvPr>
            <p:ph type="title"/>
          </p:nvPr>
        </p:nvSpPr>
        <p:spPr>
          <a:xfrm>
            <a:off x="397934" y="113860"/>
            <a:ext cx="10515600" cy="792074"/>
          </a:xfrm>
        </p:spPr>
        <p:txBody>
          <a:bodyPr/>
          <a:lstStyle/>
          <a:p>
            <a:r>
              <a:rPr lang="en-IN" dirty="0"/>
              <a:t>Dept to Income Ratio - DTI</a:t>
            </a:r>
          </a:p>
        </p:txBody>
      </p:sp>
      <p:sp>
        <p:nvSpPr>
          <p:cNvPr id="5" name="Content Placeholder 2">
            <a:extLst>
              <a:ext uri="{FF2B5EF4-FFF2-40B4-BE49-F238E27FC236}">
                <a16:creationId xmlns:a16="http://schemas.microsoft.com/office/drawing/2014/main" id="{A1E42036-ABD0-49BD-A76C-ED86FE5A86B3}"/>
              </a:ext>
            </a:extLst>
          </p:cNvPr>
          <p:cNvSpPr>
            <a:spLocks noGrp="1"/>
          </p:cNvSpPr>
          <p:nvPr>
            <p:ph idx="1"/>
          </p:nvPr>
        </p:nvSpPr>
        <p:spPr>
          <a:xfrm>
            <a:off x="397934" y="5341972"/>
            <a:ext cx="11226800" cy="1098514"/>
          </a:xfrm>
        </p:spPr>
        <p:txBody>
          <a:bodyPr>
            <a:noAutofit/>
          </a:bodyPr>
          <a:lstStyle/>
          <a:p>
            <a:pPr>
              <a:lnSpc>
                <a:spcPct val="110000"/>
              </a:lnSpc>
              <a:spcBef>
                <a:spcPts val="0"/>
              </a:spcBef>
            </a:pPr>
            <a:r>
              <a:rPr lang="en-IN" sz="2400" dirty="0"/>
              <a:t>The box plot shows the </a:t>
            </a:r>
            <a:r>
              <a:rPr lang="en-IN" sz="2400" dirty="0" err="1"/>
              <a:t>dti</a:t>
            </a:r>
            <a:r>
              <a:rPr lang="en-IN" sz="2400" dirty="0"/>
              <a:t> ratios across different purpose for taking the loan.</a:t>
            </a:r>
          </a:p>
          <a:p>
            <a:pPr>
              <a:lnSpc>
                <a:spcPct val="110000"/>
              </a:lnSpc>
              <a:spcBef>
                <a:spcPts val="0"/>
              </a:spcBef>
            </a:pPr>
            <a:r>
              <a:rPr lang="en-IN" sz="2400" dirty="0"/>
              <a:t>Reaffirming the earlier conclusion the “</a:t>
            </a:r>
            <a:r>
              <a:rPr lang="en-IN" sz="2400" b="1" dirty="0">
                <a:solidFill>
                  <a:srgbClr val="FF0000"/>
                </a:solidFill>
              </a:rPr>
              <a:t>dept-consolidation</a:t>
            </a:r>
            <a:r>
              <a:rPr lang="en-IN" sz="2400" dirty="0"/>
              <a:t>” has higher </a:t>
            </a:r>
            <a:r>
              <a:rPr lang="en-IN" sz="2400" dirty="0" err="1"/>
              <a:t>dti</a:t>
            </a:r>
            <a:r>
              <a:rPr lang="en-IN" sz="2400" dirty="0"/>
              <a:t>.</a:t>
            </a:r>
          </a:p>
          <a:p>
            <a:pPr>
              <a:lnSpc>
                <a:spcPct val="110000"/>
              </a:lnSpc>
              <a:spcBef>
                <a:spcPts val="0"/>
              </a:spcBef>
            </a:pPr>
            <a:r>
              <a:rPr lang="en-IN" sz="2400" dirty="0"/>
              <a:t>Even the “</a:t>
            </a:r>
            <a:r>
              <a:rPr lang="en-IN" sz="2400" b="1" dirty="0">
                <a:solidFill>
                  <a:srgbClr val="FF0000"/>
                </a:solidFill>
              </a:rPr>
              <a:t>credit-card</a:t>
            </a:r>
            <a:r>
              <a:rPr lang="en-IN" sz="2400" dirty="0"/>
              <a:t>” box has higher </a:t>
            </a:r>
            <a:r>
              <a:rPr lang="en-IN" sz="2400" dirty="0" err="1"/>
              <a:t>dti</a:t>
            </a:r>
            <a:r>
              <a:rPr lang="en-IN" sz="2400" dirty="0"/>
              <a:t> </a:t>
            </a:r>
          </a:p>
        </p:txBody>
      </p:sp>
      <p:pic>
        <p:nvPicPr>
          <p:cNvPr id="6146" name="Picture 2">
            <a:extLst>
              <a:ext uri="{FF2B5EF4-FFF2-40B4-BE49-F238E27FC236}">
                <a16:creationId xmlns:a16="http://schemas.microsoft.com/office/drawing/2014/main" id="{6D1E91B5-001C-4CCC-8F0A-DFDE9A647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409" y="417514"/>
            <a:ext cx="8941858" cy="484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35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5F6F-8448-43F9-96D1-A23267AFFA94}"/>
              </a:ext>
            </a:extLst>
          </p:cNvPr>
          <p:cNvSpPr>
            <a:spLocks noGrp="1"/>
          </p:cNvSpPr>
          <p:nvPr>
            <p:ph type="title"/>
          </p:nvPr>
        </p:nvSpPr>
        <p:spPr>
          <a:xfrm>
            <a:off x="685800" y="314325"/>
            <a:ext cx="10515600" cy="955675"/>
          </a:xfrm>
        </p:spPr>
        <p:txBody>
          <a:bodyPr/>
          <a:lstStyle/>
          <a:p>
            <a:r>
              <a:rPr lang="en-IN" dirty="0"/>
              <a:t>Recommendation</a:t>
            </a:r>
          </a:p>
        </p:txBody>
      </p:sp>
      <p:sp>
        <p:nvSpPr>
          <p:cNvPr id="3" name="Content Placeholder 2">
            <a:extLst>
              <a:ext uri="{FF2B5EF4-FFF2-40B4-BE49-F238E27FC236}">
                <a16:creationId xmlns:a16="http://schemas.microsoft.com/office/drawing/2014/main" id="{AA492712-ACFB-485A-B366-3F16EB13FDD9}"/>
              </a:ext>
            </a:extLst>
          </p:cNvPr>
          <p:cNvSpPr>
            <a:spLocks noGrp="1"/>
          </p:cNvSpPr>
          <p:nvPr>
            <p:ph idx="1"/>
          </p:nvPr>
        </p:nvSpPr>
        <p:spPr/>
        <p:txBody>
          <a:bodyPr>
            <a:normAutofit/>
          </a:bodyPr>
          <a:lstStyle/>
          <a:p>
            <a:r>
              <a:rPr lang="en-US" dirty="0"/>
              <a:t>Loan category of B, C, D and E should have a deeper scrutiny before approving the loans.</a:t>
            </a:r>
          </a:p>
          <a:p>
            <a:r>
              <a:rPr lang="en-US" dirty="0"/>
              <a:t>The purpose of 'Dept-consolidation' often ends up being defaulted irrespective of other parameters</a:t>
            </a:r>
          </a:p>
          <a:p>
            <a:r>
              <a:rPr lang="en-US" dirty="0"/>
              <a:t>The people whose houses are on RENT or MORTGAGE has higher chances of being default</a:t>
            </a:r>
          </a:p>
          <a:p>
            <a:r>
              <a:rPr lang="en-US" dirty="0"/>
              <a:t>Income sources should be verified</a:t>
            </a:r>
            <a:endParaRPr lang="en-IN" dirty="0"/>
          </a:p>
          <a:p>
            <a:endParaRPr lang="en-IN" dirty="0"/>
          </a:p>
          <a:p>
            <a:endParaRPr lang="en-IN" dirty="0"/>
          </a:p>
        </p:txBody>
      </p:sp>
    </p:spTree>
    <p:extLst>
      <p:ext uri="{BB962C8B-B14F-4D97-AF65-F5344CB8AC3E}">
        <p14:creationId xmlns:p14="http://schemas.microsoft.com/office/powerpoint/2010/main" val="244963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C275-1199-4BD2-9015-ED85FAD6500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A90ABD1-7123-45CA-A412-CB52280829D4}"/>
              </a:ext>
            </a:extLst>
          </p:cNvPr>
          <p:cNvSpPr>
            <a:spLocks noGrp="1"/>
          </p:cNvSpPr>
          <p:nvPr>
            <p:ph idx="1"/>
          </p:nvPr>
        </p:nvSpPr>
        <p:spPr/>
        <p:txBody>
          <a:bodyPr/>
          <a:lstStyle/>
          <a:p>
            <a:r>
              <a:rPr lang="en-US" dirty="0"/>
              <a:t>The company wants to understand the driving factors (or driver variables) behind loan default, i.e. the variables which are strong indicators of default.  The company can utilize this knowledge for its portfolio and risk assessment. </a:t>
            </a:r>
            <a:endParaRPr lang="en-IN" dirty="0"/>
          </a:p>
        </p:txBody>
      </p:sp>
    </p:spTree>
    <p:extLst>
      <p:ext uri="{BB962C8B-B14F-4D97-AF65-F5344CB8AC3E}">
        <p14:creationId xmlns:p14="http://schemas.microsoft.com/office/powerpoint/2010/main" val="294185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5F6F-8448-43F9-96D1-A23267AFFA94}"/>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AA492712-ACFB-485A-B366-3F16EB13FDD9}"/>
              </a:ext>
            </a:extLst>
          </p:cNvPr>
          <p:cNvSpPr>
            <a:spLocks noGrp="1"/>
          </p:cNvSpPr>
          <p:nvPr>
            <p:ph idx="1"/>
          </p:nvPr>
        </p:nvSpPr>
        <p:spPr/>
        <p:txBody>
          <a:bodyPr>
            <a:normAutofit/>
          </a:bodyPr>
          <a:lstStyle/>
          <a:p>
            <a:r>
              <a:rPr lang="en-IN" dirty="0"/>
              <a:t>Customer behavioural columns were dropped as they will not be available during approval process.</a:t>
            </a:r>
          </a:p>
          <a:p>
            <a:r>
              <a:rPr lang="en-IN" dirty="0"/>
              <a:t>Some description columns were also dropped that either held same values or were just informative.</a:t>
            </a:r>
          </a:p>
          <a:p>
            <a:r>
              <a:rPr lang="en-IN" dirty="0"/>
              <a:t>Only “Charged-Off” rows were taken.</a:t>
            </a:r>
          </a:p>
          <a:p>
            <a:r>
              <a:rPr lang="en-IN" dirty="0"/>
              <a:t>New column was added for the “Remaining Principal” amount. This column reflected the amount that is still outstanding to be received.</a:t>
            </a:r>
          </a:p>
          <a:p>
            <a:r>
              <a:rPr lang="en-IN" dirty="0"/>
              <a:t>Based on this newly added column some rows were identified were the remaining amount were either zero or negative.</a:t>
            </a:r>
          </a:p>
          <a:p>
            <a:endParaRPr lang="en-IN" dirty="0"/>
          </a:p>
          <a:p>
            <a:endParaRPr lang="en-IN" dirty="0"/>
          </a:p>
          <a:p>
            <a:endParaRPr lang="en-IN" dirty="0"/>
          </a:p>
        </p:txBody>
      </p:sp>
    </p:spTree>
    <p:extLst>
      <p:ext uri="{BB962C8B-B14F-4D97-AF65-F5344CB8AC3E}">
        <p14:creationId xmlns:p14="http://schemas.microsoft.com/office/powerpoint/2010/main" val="407101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E130-1859-4920-A7A3-0233AE926AC8}"/>
              </a:ext>
            </a:extLst>
          </p:cNvPr>
          <p:cNvSpPr>
            <a:spLocks noGrp="1"/>
          </p:cNvSpPr>
          <p:nvPr>
            <p:ph type="title"/>
          </p:nvPr>
        </p:nvSpPr>
        <p:spPr/>
        <p:txBody>
          <a:bodyPr/>
          <a:lstStyle/>
          <a:p>
            <a:r>
              <a:rPr lang="en-IN" dirty="0"/>
              <a:t>Data Analysis</a:t>
            </a:r>
          </a:p>
        </p:txBody>
      </p:sp>
    </p:spTree>
    <p:extLst>
      <p:ext uri="{BB962C8B-B14F-4D97-AF65-F5344CB8AC3E}">
        <p14:creationId xmlns:p14="http://schemas.microsoft.com/office/powerpoint/2010/main" val="17587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3FE6-49CA-4CEA-A188-4A7A34E8FAB5}"/>
              </a:ext>
            </a:extLst>
          </p:cNvPr>
          <p:cNvSpPr>
            <a:spLocks noGrp="1"/>
          </p:cNvSpPr>
          <p:nvPr>
            <p:ph type="title"/>
          </p:nvPr>
        </p:nvSpPr>
        <p:spPr>
          <a:xfrm>
            <a:off x="397934" y="113859"/>
            <a:ext cx="10515600" cy="1325563"/>
          </a:xfrm>
        </p:spPr>
        <p:txBody>
          <a:bodyPr/>
          <a:lstStyle/>
          <a:p>
            <a:r>
              <a:rPr lang="en-IN" dirty="0"/>
              <a:t>LC issued Loan grade</a:t>
            </a:r>
          </a:p>
        </p:txBody>
      </p:sp>
      <p:pic>
        <p:nvPicPr>
          <p:cNvPr id="1026" name="Picture 2">
            <a:extLst>
              <a:ext uri="{FF2B5EF4-FFF2-40B4-BE49-F238E27FC236}">
                <a16:creationId xmlns:a16="http://schemas.microsoft.com/office/drawing/2014/main" id="{BBFFA0E5-61EA-49CE-AD56-F1A5B2C1F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54" y="1495425"/>
            <a:ext cx="2963334" cy="278264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1E42036-ABD0-49BD-A76C-ED86FE5A86B3}"/>
              </a:ext>
            </a:extLst>
          </p:cNvPr>
          <p:cNvSpPr>
            <a:spLocks noGrp="1"/>
          </p:cNvSpPr>
          <p:nvPr>
            <p:ph idx="1"/>
          </p:nvPr>
        </p:nvSpPr>
        <p:spPr>
          <a:xfrm>
            <a:off x="4971320" y="1495425"/>
            <a:ext cx="6509480" cy="4351338"/>
          </a:xfrm>
        </p:spPr>
        <p:txBody>
          <a:bodyPr>
            <a:normAutofit/>
          </a:bodyPr>
          <a:lstStyle/>
          <a:p>
            <a:r>
              <a:rPr lang="en-IN" dirty="0"/>
              <a:t>The pie shows the percentage of remaining amount to be recovered across different loan grades.</a:t>
            </a:r>
          </a:p>
          <a:p>
            <a:r>
              <a:rPr lang="en-IN" dirty="0"/>
              <a:t>Loan grade B, C, D and E together contributed to </a:t>
            </a:r>
            <a:r>
              <a:rPr lang="en-IN" sz="3200" b="1" dirty="0">
                <a:solidFill>
                  <a:srgbClr val="FF0000"/>
                </a:solidFill>
              </a:rPr>
              <a:t>80% </a:t>
            </a:r>
            <a:r>
              <a:rPr lang="en-IN" dirty="0"/>
              <a:t>of the amount to be recovered.</a:t>
            </a:r>
          </a:p>
          <a:p>
            <a:r>
              <a:rPr lang="en-IN" dirty="0"/>
              <a:t>Even in terms of numbers, these four categories contribute the numbers</a:t>
            </a:r>
          </a:p>
          <a:p>
            <a:r>
              <a:rPr lang="en-IN" sz="3200" b="1" dirty="0">
                <a:solidFill>
                  <a:srgbClr val="FF0000"/>
                </a:solidFill>
              </a:rPr>
              <a:t>5627</a:t>
            </a:r>
            <a:r>
              <a:rPr lang="en-IN" dirty="0"/>
              <a:t> are the number of defaulters</a:t>
            </a:r>
          </a:p>
          <a:p>
            <a:endParaRPr lang="en-IN" dirty="0"/>
          </a:p>
          <a:p>
            <a:endParaRPr lang="en-IN" dirty="0"/>
          </a:p>
          <a:p>
            <a:endParaRPr lang="en-IN" dirty="0"/>
          </a:p>
        </p:txBody>
      </p:sp>
      <p:pic>
        <p:nvPicPr>
          <p:cNvPr id="6" name="Picture 5">
            <a:extLst>
              <a:ext uri="{FF2B5EF4-FFF2-40B4-BE49-F238E27FC236}">
                <a16:creationId xmlns:a16="http://schemas.microsoft.com/office/drawing/2014/main" id="{A2D897DF-7CBE-432C-AC00-B18ECF26B4BC}"/>
              </a:ext>
            </a:extLst>
          </p:cNvPr>
          <p:cNvPicPr>
            <a:picLocks noChangeAspect="1"/>
          </p:cNvPicPr>
          <p:nvPr/>
        </p:nvPicPr>
        <p:blipFill>
          <a:blip r:embed="rId3"/>
          <a:stretch>
            <a:fillRect/>
          </a:stretch>
        </p:blipFill>
        <p:spPr>
          <a:xfrm>
            <a:off x="1265578" y="4422619"/>
            <a:ext cx="3705742" cy="2229161"/>
          </a:xfrm>
          <a:prstGeom prst="rect">
            <a:avLst/>
          </a:prstGeom>
        </p:spPr>
      </p:pic>
    </p:spTree>
    <p:extLst>
      <p:ext uri="{BB962C8B-B14F-4D97-AF65-F5344CB8AC3E}">
        <p14:creationId xmlns:p14="http://schemas.microsoft.com/office/powerpoint/2010/main" val="277528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3FE6-49CA-4CEA-A188-4A7A34E8FAB5}"/>
              </a:ext>
            </a:extLst>
          </p:cNvPr>
          <p:cNvSpPr>
            <a:spLocks noGrp="1"/>
          </p:cNvSpPr>
          <p:nvPr>
            <p:ph type="title"/>
          </p:nvPr>
        </p:nvSpPr>
        <p:spPr>
          <a:xfrm>
            <a:off x="397934" y="113860"/>
            <a:ext cx="10515600" cy="792074"/>
          </a:xfrm>
        </p:spPr>
        <p:txBody>
          <a:bodyPr/>
          <a:lstStyle/>
          <a:p>
            <a:r>
              <a:rPr lang="en-IN" dirty="0"/>
              <a:t>Purpose of Loan</a:t>
            </a:r>
          </a:p>
        </p:txBody>
      </p:sp>
      <p:sp>
        <p:nvSpPr>
          <p:cNvPr id="5" name="Content Placeholder 2">
            <a:extLst>
              <a:ext uri="{FF2B5EF4-FFF2-40B4-BE49-F238E27FC236}">
                <a16:creationId xmlns:a16="http://schemas.microsoft.com/office/drawing/2014/main" id="{A1E42036-ABD0-49BD-A76C-ED86FE5A86B3}"/>
              </a:ext>
            </a:extLst>
          </p:cNvPr>
          <p:cNvSpPr>
            <a:spLocks noGrp="1"/>
          </p:cNvSpPr>
          <p:nvPr>
            <p:ph idx="1"/>
          </p:nvPr>
        </p:nvSpPr>
        <p:spPr>
          <a:xfrm>
            <a:off x="7069666" y="924143"/>
            <a:ext cx="4639734" cy="4351338"/>
          </a:xfrm>
        </p:spPr>
        <p:txBody>
          <a:bodyPr>
            <a:normAutofit fontScale="85000" lnSpcReduction="20000"/>
          </a:bodyPr>
          <a:lstStyle/>
          <a:p>
            <a:pPr>
              <a:lnSpc>
                <a:spcPct val="110000"/>
              </a:lnSpc>
            </a:pPr>
            <a:r>
              <a:rPr lang="en-IN" dirty="0"/>
              <a:t>The bar chart – </a:t>
            </a:r>
            <a:r>
              <a:rPr lang="en-IN" sz="2400" i="1" dirty="0">
                <a:solidFill>
                  <a:srgbClr val="0070C0"/>
                </a:solidFill>
              </a:rPr>
              <a:t>top</a:t>
            </a:r>
            <a:r>
              <a:rPr lang="en-IN" dirty="0"/>
              <a:t> one shows the number and </a:t>
            </a:r>
            <a:r>
              <a:rPr lang="en-IN" sz="2400" i="1" dirty="0">
                <a:solidFill>
                  <a:srgbClr val="0070C0"/>
                </a:solidFill>
              </a:rPr>
              <a:t>bottom</a:t>
            </a:r>
            <a:r>
              <a:rPr lang="en-IN" dirty="0"/>
              <a:t> one shows the default amount remaining – across different loan grades, when measured against the purpose of loan.</a:t>
            </a:r>
          </a:p>
          <a:p>
            <a:pPr>
              <a:lnSpc>
                <a:spcPct val="110000"/>
              </a:lnSpc>
            </a:pPr>
            <a:r>
              <a:rPr lang="en-IN" dirty="0"/>
              <a:t>The loan purpose of “</a:t>
            </a:r>
            <a:r>
              <a:rPr lang="en-IN" sz="3200" b="1" dirty="0">
                <a:solidFill>
                  <a:srgbClr val="FF0000"/>
                </a:solidFill>
              </a:rPr>
              <a:t>dept-consolidation</a:t>
            </a:r>
            <a:r>
              <a:rPr lang="en-IN" dirty="0"/>
              <a:t>” is the bar standing out, both in terms of number of defaulters and the amount they defaulted, across all grades.</a:t>
            </a:r>
          </a:p>
          <a:p>
            <a:pPr>
              <a:lnSpc>
                <a:spcPct val="110000"/>
              </a:lnSpc>
            </a:pPr>
            <a:endParaRPr lang="en-IN" dirty="0"/>
          </a:p>
          <a:p>
            <a:pPr>
              <a:lnSpc>
                <a:spcPct val="110000"/>
              </a:lnSpc>
            </a:pPr>
            <a:endParaRPr lang="en-IN" dirty="0"/>
          </a:p>
          <a:p>
            <a:pPr>
              <a:lnSpc>
                <a:spcPct val="110000"/>
              </a:lnSpc>
            </a:pPr>
            <a:endParaRPr lang="en-IN" dirty="0"/>
          </a:p>
        </p:txBody>
      </p:sp>
      <p:pic>
        <p:nvPicPr>
          <p:cNvPr id="2050" name="Picture 2">
            <a:extLst>
              <a:ext uri="{FF2B5EF4-FFF2-40B4-BE49-F238E27FC236}">
                <a16:creationId xmlns:a16="http://schemas.microsoft.com/office/drawing/2014/main" id="{EC9E1C3B-4E8C-4BD2-A2A2-659CF8E94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1" y="905934"/>
            <a:ext cx="5948916" cy="30310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DBB2327-BDC8-4EE1-8859-16007FF33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1" y="3806822"/>
            <a:ext cx="5604932" cy="293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97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3FE6-49CA-4CEA-A188-4A7A34E8FAB5}"/>
              </a:ext>
            </a:extLst>
          </p:cNvPr>
          <p:cNvSpPr>
            <a:spLocks noGrp="1"/>
          </p:cNvSpPr>
          <p:nvPr>
            <p:ph type="title"/>
          </p:nvPr>
        </p:nvSpPr>
        <p:spPr>
          <a:xfrm>
            <a:off x="397934" y="113860"/>
            <a:ext cx="10515600" cy="792074"/>
          </a:xfrm>
        </p:spPr>
        <p:txBody>
          <a:bodyPr/>
          <a:lstStyle/>
          <a:p>
            <a:r>
              <a:rPr lang="en-IN" dirty="0"/>
              <a:t>Home Ownership</a:t>
            </a:r>
          </a:p>
        </p:txBody>
      </p:sp>
      <p:sp>
        <p:nvSpPr>
          <p:cNvPr id="5" name="Content Placeholder 2">
            <a:extLst>
              <a:ext uri="{FF2B5EF4-FFF2-40B4-BE49-F238E27FC236}">
                <a16:creationId xmlns:a16="http://schemas.microsoft.com/office/drawing/2014/main" id="{A1E42036-ABD0-49BD-A76C-ED86FE5A86B3}"/>
              </a:ext>
            </a:extLst>
          </p:cNvPr>
          <p:cNvSpPr>
            <a:spLocks noGrp="1"/>
          </p:cNvSpPr>
          <p:nvPr>
            <p:ph idx="1"/>
          </p:nvPr>
        </p:nvSpPr>
        <p:spPr>
          <a:xfrm>
            <a:off x="6680199" y="735970"/>
            <a:ext cx="4639734" cy="4351338"/>
          </a:xfrm>
        </p:spPr>
        <p:txBody>
          <a:bodyPr>
            <a:normAutofit fontScale="85000" lnSpcReduction="20000"/>
          </a:bodyPr>
          <a:lstStyle/>
          <a:p>
            <a:pPr>
              <a:lnSpc>
                <a:spcPct val="110000"/>
              </a:lnSpc>
            </a:pPr>
            <a:r>
              <a:rPr lang="en-IN" dirty="0"/>
              <a:t>The bar chart – </a:t>
            </a:r>
            <a:r>
              <a:rPr lang="en-IN" sz="2400" i="1" dirty="0">
                <a:solidFill>
                  <a:srgbClr val="0070C0"/>
                </a:solidFill>
              </a:rPr>
              <a:t>top</a:t>
            </a:r>
            <a:r>
              <a:rPr lang="en-IN" dirty="0"/>
              <a:t> one shows the number and </a:t>
            </a:r>
            <a:r>
              <a:rPr lang="en-IN" sz="2400" i="1" dirty="0">
                <a:solidFill>
                  <a:srgbClr val="0070C0"/>
                </a:solidFill>
              </a:rPr>
              <a:t>bottom</a:t>
            </a:r>
            <a:r>
              <a:rPr lang="en-IN" dirty="0"/>
              <a:t> one shows the default amount remaining – across different loan grades, when measured against the ownership of the home property.</a:t>
            </a:r>
          </a:p>
          <a:p>
            <a:pPr>
              <a:lnSpc>
                <a:spcPct val="110000"/>
              </a:lnSpc>
            </a:pPr>
            <a:r>
              <a:rPr lang="en-IN" dirty="0"/>
              <a:t>The properties that are on “</a:t>
            </a:r>
            <a:r>
              <a:rPr lang="en-IN" sz="3200" b="1" dirty="0">
                <a:solidFill>
                  <a:srgbClr val="FF0000"/>
                </a:solidFill>
              </a:rPr>
              <a:t>Rent</a:t>
            </a:r>
            <a:r>
              <a:rPr lang="en-IN" dirty="0"/>
              <a:t>” or “</a:t>
            </a:r>
            <a:r>
              <a:rPr lang="en-IN" sz="3200" b="1" dirty="0">
                <a:solidFill>
                  <a:srgbClr val="FF0000"/>
                </a:solidFill>
              </a:rPr>
              <a:t>Mortgage</a:t>
            </a:r>
            <a:r>
              <a:rPr lang="en-IN" dirty="0"/>
              <a:t>” is the bar standing out, both in terms of number of defaulters and the amount they defaulted, across all grades.</a:t>
            </a:r>
          </a:p>
          <a:p>
            <a:pPr>
              <a:lnSpc>
                <a:spcPct val="110000"/>
              </a:lnSpc>
            </a:pPr>
            <a:endParaRPr lang="en-IN" dirty="0"/>
          </a:p>
          <a:p>
            <a:pPr>
              <a:lnSpc>
                <a:spcPct val="110000"/>
              </a:lnSpc>
            </a:pPr>
            <a:endParaRPr lang="en-IN" dirty="0"/>
          </a:p>
          <a:p>
            <a:pPr>
              <a:lnSpc>
                <a:spcPct val="110000"/>
              </a:lnSpc>
            </a:pPr>
            <a:endParaRPr lang="en-IN" dirty="0"/>
          </a:p>
        </p:txBody>
      </p:sp>
      <p:pic>
        <p:nvPicPr>
          <p:cNvPr id="3074" name="Picture 2">
            <a:extLst>
              <a:ext uri="{FF2B5EF4-FFF2-40B4-BE49-F238E27FC236}">
                <a16:creationId xmlns:a16="http://schemas.microsoft.com/office/drawing/2014/main" id="{0A079B83-BBEB-4CB5-A5B9-BE15140B2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618" y="735970"/>
            <a:ext cx="5990696" cy="30523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59D9B73-48B6-444A-991B-27D1CFA31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618" y="3788323"/>
            <a:ext cx="5990696" cy="311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9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3FE6-49CA-4CEA-A188-4A7A34E8FAB5}"/>
              </a:ext>
            </a:extLst>
          </p:cNvPr>
          <p:cNvSpPr>
            <a:spLocks noGrp="1"/>
          </p:cNvSpPr>
          <p:nvPr>
            <p:ph type="title"/>
          </p:nvPr>
        </p:nvSpPr>
        <p:spPr>
          <a:xfrm>
            <a:off x="397934" y="113860"/>
            <a:ext cx="10515600" cy="792074"/>
          </a:xfrm>
        </p:spPr>
        <p:txBody>
          <a:bodyPr/>
          <a:lstStyle/>
          <a:p>
            <a:r>
              <a:rPr lang="en-IN" dirty="0"/>
              <a:t>Length of Employment</a:t>
            </a:r>
          </a:p>
        </p:txBody>
      </p:sp>
      <p:sp>
        <p:nvSpPr>
          <p:cNvPr id="5" name="Content Placeholder 2">
            <a:extLst>
              <a:ext uri="{FF2B5EF4-FFF2-40B4-BE49-F238E27FC236}">
                <a16:creationId xmlns:a16="http://schemas.microsoft.com/office/drawing/2014/main" id="{A1E42036-ABD0-49BD-A76C-ED86FE5A86B3}"/>
              </a:ext>
            </a:extLst>
          </p:cNvPr>
          <p:cNvSpPr>
            <a:spLocks noGrp="1"/>
          </p:cNvSpPr>
          <p:nvPr>
            <p:ph idx="1"/>
          </p:nvPr>
        </p:nvSpPr>
        <p:spPr>
          <a:xfrm>
            <a:off x="245533" y="4984507"/>
            <a:ext cx="11523134" cy="1898261"/>
          </a:xfrm>
        </p:spPr>
        <p:txBody>
          <a:bodyPr>
            <a:normAutofit fontScale="77500" lnSpcReduction="20000"/>
          </a:bodyPr>
          <a:lstStyle/>
          <a:p>
            <a:pPr>
              <a:lnSpc>
                <a:spcPct val="110000"/>
              </a:lnSpc>
            </a:pPr>
            <a:r>
              <a:rPr lang="en-IN" dirty="0"/>
              <a:t>The bar chart –shows the number of defaulters – across different bins of amount remaining to recovered, when measured against the length of employment.</a:t>
            </a:r>
          </a:p>
          <a:p>
            <a:pPr>
              <a:lnSpc>
                <a:spcPct val="110000"/>
              </a:lnSpc>
            </a:pPr>
            <a:r>
              <a:rPr lang="en-IN" dirty="0"/>
              <a:t>The people having experience less than a year or more than 10 years, have defaulted more.</a:t>
            </a:r>
          </a:p>
          <a:p>
            <a:pPr>
              <a:lnSpc>
                <a:spcPct val="110000"/>
              </a:lnSpc>
            </a:pPr>
            <a:r>
              <a:rPr lang="en-IN" dirty="0"/>
              <a:t>Majority of the amount defaulted is in the range of 1000 to 15000</a:t>
            </a:r>
          </a:p>
        </p:txBody>
      </p:sp>
      <p:pic>
        <p:nvPicPr>
          <p:cNvPr id="4098" name="Picture 2">
            <a:extLst>
              <a:ext uri="{FF2B5EF4-FFF2-40B4-BE49-F238E27FC236}">
                <a16:creationId xmlns:a16="http://schemas.microsoft.com/office/drawing/2014/main" id="{E0F6F06B-662D-4169-B284-DE57C0706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142" y="905934"/>
            <a:ext cx="7977716" cy="407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91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3FE6-49CA-4CEA-A188-4A7A34E8FAB5}"/>
              </a:ext>
            </a:extLst>
          </p:cNvPr>
          <p:cNvSpPr>
            <a:spLocks noGrp="1"/>
          </p:cNvSpPr>
          <p:nvPr>
            <p:ph type="title"/>
          </p:nvPr>
        </p:nvSpPr>
        <p:spPr>
          <a:xfrm>
            <a:off x="397934" y="113860"/>
            <a:ext cx="10515600" cy="792074"/>
          </a:xfrm>
        </p:spPr>
        <p:txBody>
          <a:bodyPr/>
          <a:lstStyle/>
          <a:p>
            <a:r>
              <a:rPr lang="en-IN" dirty="0"/>
              <a:t>Income Verification</a:t>
            </a:r>
          </a:p>
        </p:txBody>
      </p:sp>
      <p:sp>
        <p:nvSpPr>
          <p:cNvPr id="5" name="Content Placeholder 2">
            <a:extLst>
              <a:ext uri="{FF2B5EF4-FFF2-40B4-BE49-F238E27FC236}">
                <a16:creationId xmlns:a16="http://schemas.microsoft.com/office/drawing/2014/main" id="{A1E42036-ABD0-49BD-A76C-ED86FE5A86B3}"/>
              </a:ext>
            </a:extLst>
          </p:cNvPr>
          <p:cNvSpPr>
            <a:spLocks noGrp="1"/>
          </p:cNvSpPr>
          <p:nvPr>
            <p:ph idx="1"/>
          </p:nvPr>
        </p:nvSpPr>
        <p:spPr>
          <a:xfrm>
            <a:off x="643467" y="5153842"/>
            <a:ext cx="11226800" cy="1098514"/>
          </a:xfrm>
        </p:spPr>
        <p:txBody>
          <a:bodyPr>
            <a:normAutofit fontScale="62500" lnSpcReduction="20000"/>
          </a:bodyPr>
          <a:lstStyle/>
          <a:p>
            <a:pPr>
              <a:lnSpc>
                <a:spcPct val="110000"/>
              </a:lnSpc>
            </a:pPr>
            <a:r>
              <a:rPr lang="en-IN" sz="2600" dirty="0"/>
              <a:t>The box plot shows the remaining amount to be collected back, across the verification status of Income.</a:t>
            </a:r>
          </a:p>
          <a:p>
            <a:pPr>
              <a:lnSpc>
                <a:spcPct val="110000"/>
              </a:lnSpc>
            </a:pPr>
            <a:r>
              <a:rPr lang="en-IN" sz="2600" dirty="0"/>
              <a:t>Surprisingly, the “</a:t>
            </a:r>
            <a:r>
              <a:rPr lang="en-IN" sz="4600" b="1" dirty="0">
                <a:solidFill>
                  <a:srgbClr val="FF0000"/>
                </a:solidFill>
              </a:rPr>
              <a:t>Verified</a:t>
            </a:r>
            <a:r>
              <a:rPr lang="en-IN" sz="2600" dirty="0"/>
              <a:t>” sources had higher number of defaulters under different percentile. Even the outliers amount are more for Verified sources</a:t>
            </a:r>
            <a:r>
              <a:rPr lang="en-IN" sz="1600" dirty="0"/>
              <a:t>.</a:t>
            </a:r>
          </a:p>
        </p:txBody>
      </p:sp>
      <p:pic>
        <p:nvPicPr>
          <p:cNvPr id="5122" name="Picture 2">
            <a:extLst>
              <a:ext uri="{FF2B5EF4-FFF2-40B4-BE49-F238E27FC236}">
                <a16:creationId xmlns:a16="http://schemas.microsoft.com/office/drawing/2014/main" id="{0FE99E2A-6EF3-4A7E-86DE-21C6EC98C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522" y="509897"/>
            <a:ext cx="8143345" cy="4345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715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540</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SemiCondensed</vt:lpstr>
      <vt:lpstr>Calibri</vt:lpstr>
      <vt:lpstr>Calibri Light</vt:lpstr>
      <vt:lpstr>Office Theme</vt:lpstr>
      <vt:lpstr>Lending Club Case Study</vt:lpstr>
      <vt:lpstr>Objective</vt:lpstr>
      <vt:lpstr>Data Cleaning</vt:lpstr>
      <vt:lpstr>Data Analysis</vt:lpstr>
      <vt:lpstr>LC issued Loan grade</vt:lpstr>
      <vt:lpstr>Purpose of Loan</vt:lpstr>
      <vt:lpstr>Home Ownership</vt:lpstr>
      <vt:lpstr>Length of Employment</vt:lpstr>
      <vt:lpstr>Income Verification</vt:lpstr>
      <vt:lpstr>Dept to Income Ratio - DTI</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Debarshi Chakraborty</dc:creator>
  <cp:lastModifiedBy>Debarshi Chakraborty</cp:lastModifiedBy>
  <cp:revision>2</cp:revision>
  <dcterms:created xsi:type="dcterms:W3CDTF">2023-02-18T06:11:30Z</dcterms:created>
  <dcterms:modified xsi:type="dcterms:W3CDTF">2023-02-18T07:22:25Z</dcterms:modified>
</cp:coreProperties>
</file>