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3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662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1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449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6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3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5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5F4-8F03-4ABB-88B3-7880A17E3B4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F5F4-8F03-4ABB-88B3-7880A17E3B4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7E4680-D531-44BC-ABA2-2707CF9FE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elgiriyewithana/top-spotify-songs-20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2E6C-E55E-AA72-C5D4-DC4158E2C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Spotify’s Top Streamed Songs of 2023: 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750E5-34A8-7C63-84B1-41AE1849A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Austin DeVore</a:t>
            </a:r>
          </a:p>
          <a:p>
            <a:r>
              <a:rPr lang="en-US" dirty="0"/>
              <a:t>David </a:t>
            </a:r>
            <a:r>
              <a:rPr lang="en-US" dirty="0" err="1"/>
              <a:t>Kogge</a:t>
            </a:r>
            <a:endParaRPr lang="en-US" dirty="0"/>
          </a:p>
          <a:p>
            <a:r>
              <a:rPr lang="en-US" dirty="0"/>
              <a:t>Dan Kramer</a:t>
            </a:r>
          </a:p>
        </p:txBody>
      </p:sp>
    </p:spTree>
    <p:extLst>
      <p:ext uri="{BB962C8B-B14F-4D97-AF65-F5344CB8AC3E}">
        <p14:creationId xmlns:p14="http://schemas.microsoft.com/office/powerpoint/2010/main" val="331783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CC04A3-B636-C6E8-1BF8-5D00ED1AB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83" y="149756"/>
            <a:ext cx="4372323" cy="65584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3A822-A104-A3DA-71C1-EB0886B17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792" y="149756"/>
            <a:ext cx="4372325" cy="6558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330748-E0A4-C038-D4AB-7551296B99CD}"/>
              </a:ext>
            </a:extLst>
          </p:cNvPr>
          <p:cNvSpPr txBox="1"/>
          <p:nvPr/>
        </p:nvSpPr>
        <p:spPr>
          <a:xfrm>
            <a:off x="4487917" y="1324303"/>
            <a:ext cx="28167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Modes show considerably more variation compared to the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Danceability, Valence, and Energy are clearly most desired attributes for users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Artists’ tracks are not quite so strongly linked to danceability factor</a:t>
            </a:r>
          </a:p>
        </p:txBody>
      </p:sp>
    </p:spTree>
    <p:extLst>
      <p:ext uri="{BB962C8B-B14F-4D97-AF65-F5344CB8AC3E}">
        <p14:creationId xmlns:p14="http://schemas.microsoft.com/office/powerpoint/2010/main" val="223328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9E53-14B0-BF06-F809-B221E06F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-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E217-5ED2-6D7F-FD5E-8526F56C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song listeners streamed most in 2023 was energetic and danceable, often featuring positive vibes and a major modality.</a:t>
            </a:r>
          </a:p>
          <a:p>
            <a:r>
              <a:rPr lang="en-US" dirty="0"/>
              <a:t>The average song hovered around 120bpm, which is 2 beats per second – a very comfortable tempo for dancing, without being too demanding.</a:t>
            </a:r>
          </a:p>
          <a:p>
            <a:r>
              <a:rPr lang="en-US" dirty="0"/>
              <a:t>Top artists’ songs had a little more leeway from the median average, but generally fell in line with the population data.</a:t>
            </a:r>
          </a:p>
          <a:p>
            <a:pPr lvl="1"/>
            <a:r>
              <a:rPr lang="en-US" dirty="0"/>
              <a:t>The most streamed artists may highlight these characteristics, as they captured over a 1/3</a:t>
            </a:r>
            <a:r>
              <a:rPr lang="en-US" baseline="30000" dirty="0"/>
              <a:t>rd</a:t>
            </a:r>
            <a:r>
              <a:rPr lang="en-US" dirty="0"/>
              <a:t> of total streams while making up roughly 1/4</a:t>
            </a:r>
            <a:r>
              <a:rPr lang="en-US" baseline="30000" dirty="0"/>
              <a:t>th</a:t>
            </a:r>
            <a:r>
              <a:rPr lang="en-US" dirty="0"/>
              <a:t> of the data entries.</a:t>
            </a:r>
          </a:p>
        </p:txBody>
      </p:sp>
    </p:spTree>
    <p:extLst>
      <p:ext uri="{BB962C8B-B14F-4D97-AF65-F5344CB8AC3E}">
        <p14:creationId xmlns:p14="http://schemas.microsoft.com/office/powerpoint/2010/main" val="406173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FF7F-C277-D600-91A7-5605A64B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B2701-2AEC-CB78-3C90-07AF349E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Next Steps for Characteristics</a:t>
            </a:r>
          </a:p>
          <a:p>
            <a:pPr lvl="1"/>
            <a:r>
              <a:rPr lang="en-US" dirty="0"/>
              <a:t>Consider focusing on slices of data to study variations in median</a:t>
            </a:r>
          </a:p>
          <a:p>
            <a:pPr lvl="2"/>
            <a:r>
              <a:rPr lang="en-US" dirty="0"/>
              <a:t>Example: Remove tracks under/over a certain BPM or characteristic % threshold</a:t>
            </a:r>
          </a:p>
          <a:p>
            <a:pPr marL="457200" lvl="1" indent="0">
              <a:buNone/>
            </a:pPr>
            <a:r>
              <a:rPr lang="en-US" dirty="0"/>
              <a:t>Study specific artists’ data entries more specifically in comparison to the population</a:t>
            </a:r>
          </a:p>
          <a:p>
            <a:pPr marL="457200" lvl="1" indent="0">
              <a:buNone/>
            </a:pPr>
            <a:r>
              <a:rPr lang="en-US" dirty="0"/>
              <a:t>	Example: Fully analyze all Taylor Swift or the </a:t>
            </a:r>
            <a:r>
              <a:rPr lang="en-US" dirty="0" err="1"/>
              <a:t>Weeknd</a:t>
            </a:r>
            <a:r>
              <a:rPr lang="en-US" dirty="0"/>
              <a:t> tracks to see if trends deviate from the population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Limitations for Characteristics </a:t>
            </a:r>
          </a:p>
          <a:p>
            <a:pPr lvl="1"/>
            <a:r>
              <a:rPr lang="en-US" dirty="0"/>
              <a:t>Definition and assigned percentage of characteristics is not transparent</a:t>
            </a:r>
          </a:p>
          <a:p>
            <a:pPr lvl="2"/>
            <a:r>
              <a:rPr lang="en-US" dirty="0"/>
              <a:t>How can we be certain of these values?</a:t>
            </a:r>
          </a:p>
          <a:p>
            <a:pPr lvl="1"/>
            <a:r>
              <a:rPr lang="en-US" dirty="0"/>
              <a:t>No data available regarding user activity while streaming</a:t>
            </a:r>
          </a:p>
          <a:p>
            <a:pPr lvl="2"/>
            <a:r>
              <a:rPr lang="en-US" dirty="0"/>
              <a:t>Cannot correlate song choices to activities</a:t>
            </a:r>
          </a:p>
          <a:p>
            <a:pPr lvl="2"/>
            <a:r>
              <a:rPr lang="en-US" dirty="0"/>
              <a:t>This leads to assumptions of why certain characteristics are more popular than others</a:t>
            </a:r>
          </a:p>
          <a:p>
            <a:pPr lvl="2"/>
            <a:r>
              <a:rPr lang="en-US" dirty="0"/>
              <a:t>Qualitative data and/or user surveys could be helpful in this case</a:t>
            </a:r>
          </a:p>
        </p:txBody>
      </p:sp>
    </p:spTree>
    <p:extLst>
      <p:ext uri="{BB962C8B-B14F-4D97-AF65-F5344CB8AC3E}">
        <p14:creationId xmlns:p14="http://schemas.microsoft.com/office/powerpoint/2010/main" val="35391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A117-3037-94A7-25E9-4BCC4CC9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F0F2-0E92-4B24-B46F-72CB6531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Procured from Kaggle</a:t>
            </a:r>
          </a:p>
          <a:p>
            <a:pPr lvl="1"/>
            <a:r>
              <a:rPr lang="en-US" dirty="0">
                <a:hlinkClick r:id="rId2"/>
              </a:rPr>
              <a:t>https://www.kaggle.com/datasets/nelgiriyewithana/top-spotify-songs-2023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was collected via the Spotify API</a:t>
            </a:r>
          </a:p>
          <a:p>
            <a:endParaRPr lang="en-US" dirty="0"/>
          </a:p>
          <a:p>
            <a:r>
              <a:rPr lang="en-US" dirty="0"/>
              <a:t>Included characteristics</a:t>
            </a:r>
          </a:p>
          <a:p>
            <a:pPr lvl="1"/>
            <a:r>
              <a:rPr lang="en-US" dirty="0"/>
              <a:t>Track Name </a:t>
            </a:r>
          </a:p>
          <a:p>
            <a:pPr lvl="1"/>
            <a:r>
              <a:rPr lang="en-US" dirty="0"/>
              <a:t>Artist(s) </a:t>
            </a:r>
          </a:p>
          <a:p>
            <a:pPr lvl="1"/>
            <a:r>
              <a:rPr lang="en-US" dirty="0"/>
              <a:t>Release Date </a:t>
            </a:r>
          </a:p>
          <a:p>
            <a:pPr lvl="1"/>
            <a:r>
              <a:rPr lang="en-US" dirty="0"/>
              <a:t># Streams</a:t>
            </a:r>
          </a:p>
          <a:p>
            <a:pPr lvl="1"/>
            <a:r>
              <a:rPr lang="en-US" dirty="0"/>
              <a:t>Playlists/Charts presence (Spotify, Apple, Deezer, Shazam)</a:t>
            </a:r>
          </a:p>
          <a:p>
            <a:pPr lvl="1"/>
            <a:r>
              <a:rPr lang="en-US" dirty="0"/>
              <a:t>Audio/Musical Features and Characteristics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5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C283-FEB8-7D5D-9068-A5C216F8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15CD-0CD7-93EA-0029-A24E341E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20E4-13AD-D731-20D0-237E1C1B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of Charts and Playlists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28BB-A567-F207-F019-3F6A56503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2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42C1-F821-163F-7497-06F9A116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Musical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5CB7-F90B-DA38-79C8-2A61393B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the Top 20 Most Streamed Artists vs. the Entire Dataset</a:t>
            </a:r>
          </a:p>
          <a:p>
            <a:pPr lvl="1"/>
            <a:r>
              <a:rPr lang="en-US" dirty="0"/>
              <a:t>Top Artists account for approximately 27% of included tracks, but received over 36% of streams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Top Artists mimic the population, or forge their own path?</a:t>
            </a:r>
          </a:p>
          <a:p>
            <a:pPr lvl="1"/>
            <a:endParaRPr lang="en-US" dirty="0"/>
          </a:p>
          <a:p>
            <a:r>
              <a:rPr lang="en-US" dirty="0"/>
              <a:t>Considering Averages</a:t>
            </a:r>
          </a:p>
          <a:p>
            <a:pPr lvl="1"/>
            <a:r>
              <a:rPr lang="en-US" dirty="0"/>
              <a:t>Due to the nature of songs as discrete pieces of content, analysis focuses on median and mode averages vs. mean calculations</a:t>
            </a:r>
          </a:p>
        </p:txBody>
      </p:sp>
    </p:spTree>
    <p:extLst>
      <p:ext uri="{BB962C8B-B14F-4D97-AF65-F5344CB8AC3E}">
        <p14:creationId xmlns:p14="http://schemas.microsoft.com/office/powerpoint/2010/main" val="8554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E665-5B89-EB78-C0E2-78324228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Speeds (BPM – Beats Per Minute)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D8BB6-B6BA-F68E-72A4-85A48931554D}"/>
              </a:ext>
            </a:extLst>
          </p:cNvPr>
          <p:cNvSpPr txBox="1"/>
          <p:nvPr/>
        </p:nvSpPr>
        <p:spPr>
          <a:xfrm>
            <a:off x="7956331" y="1690688"/>
            <a:ext cx="40569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20 Artist sample is very similar in structure to the data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median BPM for the sample (120bpm) is extremely close to the median BPM of the population (121bpm).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 for Top Artists is considerably lower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Artists Mode: 90bpm, 7 songs (2.7% of songs in sample)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Songs: 120bpm, 34 songs (3.6% of songs in population)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D86521-6FBA-DB49-BD3C-CAC4A64E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31467"/>
            <a:ext cx="6555910" cy="491693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766D9F-F1B3-8EE3-B481-5F93AE61601E}"/>
              </a:ext>
            </a:extLst>
          </p:cNvPr>
          <p:cNvSpPr txBox="1"/>
          <p:nvPr/>
        </p:nvSpPr>
        <p:spPr>
          <a:xfrm>
            <a:off x="1075058" y="6248400"/>
            <a:ext cx="7178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Standard Deviation of tempos: 37.462117528776375. p-value=3.927199818891401e-06)</a:t>
            </a:r>
            <a:endParaRPr lang="en-US" sz="12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0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6358-0693-987A-8D91-0A483DB1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Song Modality – Major vs. Minor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8737-E3BB-F424-6E9D-86B47B73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“Major” Associations:</a:t>
            </a:r>
          </a:p>
          <a:p>
            <a:pPr lvl="1"/>
            <a:r>
              <a:rPr lang="en-US" dirty="0"/>
              <a:t>Upbeat</a:t>
            </a:r>
          </a:p>
          <a:p>
            <a:pPr lvl="1"/>
            <a:r>
              <a:rPr lang="en-US" dirty="0"/>
              <a:t>Positive</a:t>
            </a:r>
          </a:p>
          <a:p>
            <a:pPr lvl="1"/>
            <a:r>
              <a:rPr lang="en-US" dirty="0"/>
              <a:t>Happy</a:t>
            </a:r>
          </a:p>
          <a:p>
            <a:pPr lvl="1"/>
            <a:r>
              <a:rPr lang="en-US" dirty="0"/>
              <a:t>Bright</a:t>
            </a:r>
          </a:p>
          <a:p>
            <a:pPr lvl="1"/>
            <a:endParaRPr lang="en-US" dirty="0"/>
          </a:p>
          <a:p>
            <a:r>
              <a:rPr lang="en-US" dirty="0"/>
              <a:t>“Minor” Associations:</a:t>
            </a:r>
          </a:p>
          <a:p>
            <a:pPr lvl="1"/>
            <a:r>
              <a:rPr lang="en-US" dirty="0"/>
              <a:t>Slower</a:t>
            </a:r>
          </a:p>
          <a:p>
            <a:pPr lvl="1"/>
            <a:r>
              <a:rPr lang="en-US" dirty="0"/>
              <a:t>Sad</a:t>
            </a:r>
          </a:p>
          <a:p>
            <a:pPr lvl="1"/>
            <a:r>
              <a:rPr lang="en-US" dirty="0"/>
              <a:t>Dark</a:t>
            </a:r>
          </a:p>
          <a:p>
            <a:pPr lvl="1"/>
            <a:r>
              <a:rPr lang="en-US" dirty="0"/>
              <a:t>Mysterious</a:t>
            </a:r>
          </a:p>
        </p:txBody>
      </p:sp>
    </p:spTree>
    <p:extLst>
      <p:ext uri="{BB962C8B-B14F-4D97-AF65-F5344CB8AC3E}">
        <p14:creationId xmlns:p14="http://schemas.microsoft.com/office/powerpoint/2010/main" val="264055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A004-2536-63B6-7DE8-F16DC8AE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2023 Modality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07C1B-101F-E427-6E0A-0B69FA7B4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2" y="1690767"/>
            <a:ext cx="5801784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3AEE96-CCC5-9002-4022-336902D94B88}"/>
              </a:ext>
            </a:extLst>
          </p:cNvPr>
          <p:cNvSpPr txBox="1"/>
          <p:nvPr/>
        </p:nvSpPr>
        <p:spPr>
          <a:xfrm>
            <a:off x="677334" y="6089063"/>
            <a:ext cx="10457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 modality is more popular across both sample and population. The most streamed artists had </a:t>
            </a:r>
          </a:p>
          <a:p>
            <a:r>
              <a:rPr lang="en-US" dirty="0"/>
              <a:t>a further share of major modality.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82FD2-C079-6B70-8508-AF7E33FDE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28" y="165297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1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9EA1-6248-6908-2C97-4D32ECF0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B4B8-585F-616D-A8A5-526CEB06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Elements of the track as defined by Spotify:</a:t>
            </a:r>
          </a:p>
          <a:p>
            <a:pPr lvl="1"/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danceability_%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Percentage indicating how suitable the song is for dancing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valence_%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Positivity of the song's musical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Perceived energy level of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acousticness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acoustic sound in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instrumentalness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instrumental content in the song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liveness_%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Presence of live performance elements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speechiness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of spoken words in the song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Given a number representing percentage of presence in a given track</a:t>
            </a:r>
          </a:p>
          <a:p>
            <a:pPr lvl="1"/>
            <a:r>
              <a:rPr lang="en-US" dirty="0"/>
              <a:t>This percentage is also assigned via Spotify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36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28</TotalTime>
  <Words>655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Spotify’s Top Streamed Songs of 2023: An Analysis</vt:lpstr>
      <vt:lpstr>The Data</vt:lpstr>
      <vt:lpstr>Artist Popularity</vt:lpstr>
      <vt:lpstr>The Effect of Charts and Playlists</vt:lpstr>
      <vt:lpstr>Analysis of Musical Characteristics</vt:lpstr>
      <vt:lpstr>Song Speeds (BPM – Beats Per Minute)</vt:lpstr>
      <vt:lpstr>Song Modality – Major vs. Minor</vt:lpstr>
      <vt:lpstr>Spotify 2023 Modality Breakdown</vt:lpstr>
      <vt:lpstr>Musical Characteristics</vt:lpstr>
      <vt:lpstr>PowerPoint Presentation</vt:lpstr>
      <vt:lpstr>Characteristics - Takeaways</vt:lpstr>
      <vt:lpstr>Next Steps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Spotify’s Top Streamed Songs of 2023: An Analysis</dc:title>
  <dc:creator>Dan Kramer</dc:creator>
  <cp:lastModifiedBy>Dan Kramer</cp:lastModifiedBy>
  <cp:revision>4</cp:revision>
  <dcterms:created xsi:type="dcterms:W3CDTF">2024-02-11T22:29:13Z</dcterms:created>
  <dcterms:modified xsi:type="dcterms:W3CDTF">2024-02-13T06:52:24Z</dcterms:modified>
</cp:coreProperties>
</file>