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58" r:id="rId6"/>
    <p:sldId id="270" r:id="rId7"/>
    <p:sldId id="271" r:id="rId8"/>
    <p:sldId id="27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4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top-spotify-song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E6C-E55E-AA72-C5D4-DC4158E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Spotify’s Top Streamed Songs of 2023: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50E5-34A8-7C63-84B1-41AE1849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Austin DeVore</a:t>
            </a:r>
          </a:p>
          <a:p>
            <a:r>
              <a:rPr lang="en-US" dirty="0"/>
              <a:t>David </a:t>
            </a:r>
            <a:r>
              <a:rPr lang="en-US" dirty="0" err="1"/>
              <a:t>Kogge</a:t>
            </a:r>
            <a:endParaRPr lang="en-US" dirty="0"/>
          </a:p>
          <a:p>
            <a:r>
              <a:rPr lang="en-US" dirty="0"/>
              <a:t>Dan Kramer</a:t>
            </a:r>
          </a:p>
        </p:txBody>
      </p:sp>
    </p:spTree>
    <p:extLst>
      <p:ext uri="{BB962C8B-B14F-4D97-AF65-F5344CB8AC3E}">
        <p14:creationId xmlns:p14="http://schemas.microsoft.com/office/powerpoint/2010/main" val="33178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665-5B89-EB78-C0E2-7832422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Speeds (BPM – Beats Per Minute)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8BB6-B6BA-F68E-72A4-85A48931554D}"/>
              </a:ext>
            </a:extLst>
          </p:cNvPr>
          <p:cNvSpPr txBox="1"/>
          <p:nvPr/>
        </p:nvSpPr>
        <p:spPr>
          <a:xfrm>
            <a:off x="7956331" y="1690688"/>
            <a:ext cx="4056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Artist sample is very similar in structure to the data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BPM for the sample (120bpm) is extremely close to the median BPM of the population (121bpm).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for Top Artists is considerably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Artists Mode: 90bpm, 7 songs (2.7% of songs in sample)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Songs: 120bpm, 34 songs (3.6% of songs in population)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86521-6FBA-DB49-BD3C-CAC4A64E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1467"/>
            <a:ext cx="6555910" cy="49169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66D9F-F1B3-8EE3-B481-5F93AE61601E}"/>
              </a:ext>
            </a:extLst>
          </p:cNvPr>
          <p:cNvSpPr txBox="1"/>
          <p:nvPr/>
        </p:nvSpPr>
        <p:spPr>
          <a:xfrm>
            <a:off x="1075058" y="6248400"/>
            <a:ext cx="717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Standard Deviation of tempos: 37.462117528776375. p-value=3.927199818891401e-06)</a:t>
            </a:r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0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358-0693-987A-8D91-0A483DB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Modality – Major vs.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8737-E3BB-F424-6E9D-86B47B73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“Major” Associations:</a:t>
            </a:r>
          </a:p>
          <a:p>
            <a:pPr lvl="1"/>
            <a:r>
              <a:rPr lang="en-US" dirty="0"/>
              <a:t>Upbeat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Bright</a:t>
            </a:r>
          </a:p>
          <a:p>
            <a:pPr lvl="1"/>
            <a:endParaRPr lang="en-US" dirty="0"/>
          </a:p>
          <a:p>
            <a:r>
              <a:rPr lang="en-US" dirty="0"/>
              <a:t>“Minor” Associations: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Dark</a:t>
            </a:r>
          </a:p>
          <a:p>
            <a:pPr lvl="1"/>
            <a:r>
              <a:rPr lang="en-US" dirty="0"/>
              <a:t>Mysterious</a:t>
            </a:r>
          </a:p>
        </p:txBody>
      </p:sp>
    </p:spTree>
    <p:extLst>
      <p:ext uri="{BB962C8B-B14F-4D97-AF65-F5344CB8AC3E}">
        <p14:creationId xmlns:p14="http://schemas.microsoft.com/office/powerpoint/2010/main" val="264055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004-2536-63B6-7DE8-F16DC8A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2023 Modality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07C1B-101F-E427-6E0A-0B69FA7B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2" y="1690767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EE96-CCC5-9002-4022-336902D94B88}"/>
              </a:ext>
            </a:extLst>
          </p:cNvPr>
          <p:cNvSpPr txBox="1"/>
          <p:nvPr/>
        </p:nvSpPr>
        <p:spPr>
          <a:xfrm>
            <a:off x="677334" y="6089063"/>
            <a:ext cx="1045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modality is more popular across both sample and population. The most streamed artists had </a:t>
            </a:r>
          </a:p>
          <a:p>
            <a:r>
              <a:rPr lang="en-US" dirty="0"/>
              <a:t>a further share of major modality.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2FD2-C079-6B70-8508-AF7E33FD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52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EA1-6248-6908-2C97-4D32ECF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4B8-585F-616D-A8A5-526CEB0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 of the track as defined by Spotify:</a:t>
            </a:r>
          </a:p>
          <a:p>
            <a:pPr lvl="1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indicating how suitable the song is for dancing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valence_%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Positivity of the song's musical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energy level of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acoustic sound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instrumentalness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instrumental content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liveness_%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live performance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spoken words in the song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Given a number representing percentage of presence in a given track</a:t>
            </a:r>
          </a:p>
          <a:p>
            <a:pPr lvl="1"/>
            <a:r>
              <a:rPr lang="en-US" dirty="0"/>
              <a:t>This percentage is also assigned via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C04A3-B636-C6E8-1BF8-5D00ED1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" y="149756"/>
            <a:ext cx="4372323" cy="6558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3A822-A104-A3DA-71C1-EB0886B1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2" y="149756"/>
            <a:ext cx="4372325" cy="655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0748-E0A4-C038-D4AB-7551296B99CD}"/>
              </a:ext>
            </a:extLst>
          </p:cNvPr>
          <p:cNvSpPr txBox="1"/>
          <p:nvPr/>
        </p:nvSpPr>
        <p:spPr>
          <a:xfrm>
            <a:off x="4487917" y="1324303"/>
            <a:ext cx="2816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show considerably more variation compared to the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Danceability, Valence, and Energy are clearly most desired attributes for users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Artists’ tracks are not quite so strongly linked to danceability factor</a:t>
            </a:r>
          </a:p>
        </p:txBody>
      </p:sp>
    </p:spTree>
    <p:extLst>
      <p:ext uri="{BB962C8B-B14F-4D97-AF65-F5344CB8AC3E}">
        <p14:creationId xmlns:p14="http://schemas.microsoft.com/office/powerpoint/2010/main" val="223328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E53-14B0-BF06-F809-B221E06F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217-5ED2-6D7F-FD5E-8526F56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song listeners streamed most in 2023 was energetic and danceable, often featuring positive vibes and a major modality.</a:t>
            </a:r>
          </a:p>
          <a:p>
            <a:r>
              <a:rPr lang="en-US" dirty="0"/>
              <a:t>The average song hovered around 120bpm, which is 2 beats per second – a very comfortable tempo for dancing, without being too demanding.</a:t>
            </a:r>
          </a:p>
          <a:p>
            <a:r>
              <a:rPr lang="en-US" dirty="0"/>
              <a:t>Top artists’ songs had a little more leeway from the median average, but generally fell in line with the population data.</a:t>
            </a:r>
          </a:p>
          <a:p>
            <a:pPr lvl="1"/>
            <a:r>
              <a:rPr lang="en-US" dirty="0"/>
              <a:t>The most streamed artists may highlight these characteristics, as they captured over a 1/3</a:t>
            </a:r>
            <a:r>
              <a:rPr lang="en-US" baseline="30000" dirty="0"/>
              <a:t>rd</a:t>
            </a:r>
            <a:r>
              <a:rPr lang="en-US" dirty="0"/>
              <a:t> of total streams while making up roughly 1/4</a:t>
            </a:r>
            <a:r>
              <a:rPr lang="en-US" baseline="30000" dirty="0"/>
              <a:t>th</a:t>
            </a:r>
            <a:r>
              <a:rPr lang="en-US" dirty="0"/>
              <a:t> of the data entries.</a:t>
            </a:r>
          </a:p>
        </p:txBody>
      </p:sp>
    </p:spTree>
    <p:extLst>
      <p:ext uri="{BB962C8B-B14F-4D97-AF65-F5344CB8AC3E}">
        <p14:creationId xmlns:p14="http://schemas.microsoft.com/office/powerpoint/2010/main" val="406173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F7F-C277-D600-91A7-5605A64B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2701-2AEC-CB78-3C90-07AF349E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 Steps for Characteristics</a:t>
            </a:r>
          </a:p>
          <a:p>
            <a:pPr lvl="1"/>
            <a:r>
              <a:rPr lang="en-US" dirty="0"/>
              <a:t>Consider focusing on slices of data to study variations in median</a:t>
            </a:r>
          </a:p>
          <a:p>
            <a:pPr lvl="2"/>
            <a:r>
              <a:rPr lang="en-US" dirty="0"/>
              <a:t>Example: Remove tracks under/over a certain BPM or characteristic % threshold</a:t>
            </a:r>
          </a:p>
          <a:p>
            <a:pPr marL="457200" lvl="1" indent="0">
              <a:buNone/>
            </a:pPr>
            <a:r>
              <a:rPr lang="en-US" dirty="0"/>
              <a:t>Study specific artists’ data entries more specifically in comparison to the population</a:t>
            </a:r>
          </a:p>
          <a:p>
            <a:pPr marL="457200" lvl="1" indent="0">
              <a:buNone/>
            </a:pPr>
            <a:r>
              <a:rPr lang="en-US" dirty="0"/>
              <a:t>	Example: Fully analyze all Taylor Swift or the </a:t>
            </a:r>
            <a:r>
              <a:rPr lang="en-US" dirty="0" err="1"/>
              <a:t>Weeknd</a:t>
            </a:r>
            <a:r>
              <a:rPr lang="en-US" dirty="0"/>
              <a:t> tracks to see if trends deviate from the population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 for Characteristics </a:t>
            </a:r>
          </a:p>
          <a:p>
            <a:pPr lvl="1"/>
            <a:r>
              <a:rPr lang="en-US" dirty="0"/>
              <a:t>Definition and assigned percentage of characteristics is not transparent</a:t>
            </a:r>
          </a:p>
          <a:p>
            <a:pPr lvl="2"/>
            <a:r>
              <a:rPr lang="en-US" dirty="0"/>
              <a:t>How can we be certain of these values?</a:t>
            </a:r>
          </a:p>
          <a:p>
            <a:pPr lvl="1"/>
            <a:r>
              <a:rPr lang="en-US" dirty="0"/>
              <a:t>No data available regarding user activity while streaming</a:t>
            </a:r>
          </a:p>
          <a:p>
            <a:pPr lvl="2"/>
            <a:r>
              <a:rPr lang="en-US" dirty="0"/>
              <a:t>Cannot correlate song choices to activities</a:t>
            </a:r>
          </a:p>
          <a:p>
            <a:pPr lvl="2"/>
            <a:r>
              <a:rPr lang="en-US" dirty="0"/>
              <a:t>This leads to assumptions of why certain characteristics are more popular than others</a:t>
            </a:r>
          </a:p>
          <a:p>
            <a:pPr lvl="2"/>
            <a:r>
              <a:rPr lang="en-US" dirty="0"/>
              <a:t>Qualitative data and/or user surveys could be helpful in this case</a:t>
            </a:r>
          </a:p>
        </p:txBody>
      </p:sp>
    </p:spTree>
    <p:extLst>
      <p:ext uri="{BB962C8B-B14F-4D97-AF65-F5344CB8AC3E}">
        <p14:creationId xmlns:p14="http://schemas.microsoft.com/office/powerpoint/2010/main" val="35391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117-3037-94A7-25E9-4BCC4CC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0F2-0E92-4B24-B46F-72CB6531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Procured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https://www.kaggle.com/datasets/nelgiriyewithana/top-spotify-songs-2023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was collected via the Spotify API</a:t>
            </a:r>
          </a:p>
          <a:p>
            <a:endParaRPr lang="en-US" dirty="0"/>
          </a:p>
          <a:p>
            <a:r>
              <a:rPr lang="en-US" dirty="0"/>
              <a:t>Included characteristics</a:t>
            </a:r>
          </a:p>
          <a:p>
            <a:pPr lvl="1"/>
            <a:r>
              <a:rPr lang="en-US" dirty="0"/>
              <a:t>Track Name </a:t>
            </a:r>
          </a:p>
          <a:p>
            <a:pPr lvl="1"/>
            <a:r>
              <a:rPr lang="en-US" dirty="0"/>
              <a:t>Artist(s) </a:t>
            </a:r>
          </a:p>
          <a:p>
            <a:pPr lvl="1"/>
            <a:r>
              <a:rPr lang="en-US" dirty="0"/>
              <a:t>Release Date </a:t>
            </a:r>
          </a:p>
          <a:p>
            <a:pPr lvl="1"/>
            <a:r>
              <a:rPr lang="en-US" dirty="0"/>
              <a:t># Streams</a:t>
            </a:r>
          </a:p>
          <a:p>
            <a:pPr lvl="1"/>
            <a:r>
              <a:rPr lang="en-US" dirty="0"/>
              <a:t>Playlists/Charts presence (Spotify, Apple, Deezer, Shazam)</a:t>
            </a:r>
          </a:p>
          <a:p>
            <a:pPr lvl="1"/>
            <a:r>
              <a:rPr lang="en-US" dirty="0"/>
              <a:t>Audio/Musical Features and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6A4E-F149-8B7A-7145-6E298E6C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3A81-D136-54BE-4904-3A5F9776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9C96B-C612-0029-B270-DBF2ED7A2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4" y="1360558"/>
            <a:ext cx="5913167" cy="44348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40479D-D52D-597D-F48D-F4B44292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6350" y="1930400"/>
            <a:ext cx="4184034" cy="3880773"/>
          </a:xfrm>
        </p:spPr>
        <p:txBody>
          <a:bodyPr/>
          <a:lstStyle/>
          <a:p>
            <a:r>
              <a:rPr lang="en-US" dirty="0"/>
              <a:t>Songs in the Sample</a:t>
            </a:r>
          </a:p>
          <a:p>
            <a:pPr lvl="1"/>
            <a:r>
              <a:rPr lang="en-US" dirty="0"/>
              <a:t>952 songs</a:t>
            </a:r>
          </a:p>
          <a:p>
            <a:pPr lvl="1"/>
            <a:r>
              <a:rPr lang="en-US" dirty="0"/>
              <a:t>802 unique artists</a:t>
            </a:r>
          </a:p>
        </p:txBody>
      </p:sp>
    </p:spTree>
    <p:extLst>
      <p:ext uri="{BB962C8B-B14F-4D97-AF65-F5344CB8AC3E}">
        <p14:creationId xmlns:p14="http://schemas.microsoft.com/office/powerpoint/2010/main" val="276798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23A-0F6D-EC8F-AB62-CFB7D438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7D2E1-0C5E-E36D-D65E-8545547D6A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9" y="1318258"/>
            <a:ext cx="6035130" cy="45263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A14E1-DCEF-779D-47FD-81A27CA19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4841" y="1998170"/>
            <a:ext cx="4184034" cy="3880773"/>
          </a:xfrm>
        </p:spPr>
        <p:txBody>
          <a:bodyPr/>
          <a:lstStyle/>
          <a:p>
            <a:r>
              <a:rPr lang="en-US" dirty="0"/>
              <a:t>Songs with over 1 billion streams</a:t>
            </a:r>
          </a:p>
          <a:p>
            <a:pPr lvl="1"/>
            <a:r>
              <a:rPr lang="en-US" dirty="0"/>
              <a:t>152 songs</a:t>
            </a:r>
          </a:p>
          <a:p>
            <a:pPr lvl="1"/>
            <a:r>
              <a:rPr lang="en-US" dirty="0"/>
              <a:t>137 unique artists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0A9B2C-AFE0-8A18-964E-32D2B5504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9" y="1401193"/>
            <a:ext cx="6056883" cy="4542661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B4DEB2-CD3D-5670-1DF5-E89517D0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30400"/>
            <a:ext cx="4184034" cy="3880773"/>
          </a:xfrm>
        </p:spPr>
        <p:txBody>
          <a:bodyPr/>
          <a:lstStyle/>
          <a:p>
            <a:r>
              <a:rPr lang="en-US" dirty="0"/>
              <a:t>Songs with over 2 billion streams</a:t>
            </a:r>
          </a:p>
          <a:p>
            <a:pPr lvl="1"/>
            <a:r>
              <a:rPr lang="en-US" dirty="0"/>
              <a:t>31 songs</a:t>
            </a:r>
          </a:p>
          <a:p>
            <a:pPr lvl="1"/>
            <a:r>
              <a:rPr lang="en-US" dirty="0"/>
              <a:t>33 unique artists</a:t>
            </a:r>
          </a:p>
          <a:p>
            <a:endParaRPr lang="en-US" dirty="0"/>
          </a:p>
          <a:p>
            <a:r>
              <a:rPr lang="en-US" dirty="0"/>
              <a:t>Most streamed song:</a:t>
            </a:r>
          </a:p>
          <a:p>
            <a:pPr lvl="1"/>
            <a:r>
              <a:rPr lang="en-US" dirty="0"/>
              <a:t>Blinding Lights by The </a:t>
            </a:r>
            <a:r>
              <a:rPr lang="en-US" dirty="0" err="1"/>
              <a:t>Weeknd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241C1-2226-457D-A9FA-1063C18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Total Sample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009D60-BD8D-17DB-6799-D03C8E9574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" y="2134909"/>
            <a:ext cx="4713396" cy="353504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0461F6-65B6-1EFB-FDB9-951F84715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79" y="2287962"/>
            <a:ext cx="4509324" cy="3381993"/>
          </a:xfrm>
        </p:spPr>
      </p:pic>
    </p:spTree>
    <p:extLst>
      <p:ext uri="{BB962C8B-B14F-4D97-AF65-F5344CB8AC3E}">
        <p14:creationId xmlns:p14="http://schemas.microsoft.com/office/powerpoint/2010/main" val="34502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9736-7512-5349-9B14-884B0F10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1 Billion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4AECA5-2F00-7B99-CC1E-903A48B2E5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" y="2089015"/>
            <a:ext cx="4774588" cy="358094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D7F944-A7C1-CFFC-A56D-B43691DD0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60" y="2260491"/>
            <a:ext cx="4541515" cy="3406136"/>
          </a:xfrm>
        </p:spPr>
      </p:pic>
    </p:spTree>
    <p:extLst>
      <p:ext uri="{BB962C8B-B14F-4D97-AF65-F5344CB8AC3E}">
        <p14:creationId xmlns:p14="http://schemas.microsoft.com/office/powerpoint/2010/main" val="114706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39AB-38F1-C60C-97E3-C7278D9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Streams by Year</a:t>
            </a:r>
            <a:br>
              <a:rPr lang="en-US" dirty="0"/>
            </a:br>
            <a:r>
              <a:rPr lang="en-US" dirty="0"/>
              <a:t>Streams over 2 Billion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57B322-741C-A656-A135-B419EF0F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00" y="2233020"/>
            <a:ext cx="4583375" cy="343753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DAF19-D0F6-E2FA-1A42-75E96B702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" y="2056420"/>
            <a:ext cx="4813473" cy="3610104"/>
          </a:xfrm>
        </p:spPr>
      </p:pic>
    </p:spTree>
    <p:extLst>
      <p:ext uri="{BB962C8B-B14F-4D97-AF65-F5344CB8AC3E}">
        <p14:creationId xmlns:p14="http://schemas.microsoft.com/office/powerpoint/2010/main" val="177445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2C1-F821-163F-7497-06F9A116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5CB7-F90B-DA38-79C8-2A6139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Top 20 Most Streamed Artists vs. the Entire Dataset</a:t>
            </a:r>
          </a:p>
          <a:p>
            <a:pPr lvl="1"/>
            <a:r>
              <a:rPr lang="en-US" dirty="0"/>
              <a:t>Top Artists account for approximately 27% of included tracks, but received over 36% of streams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Top Artists mimic the population, or forge their own path?</a:t>
            </a:r>
          </a:p>
          <a:p>
            <a:pPr lvl="1"/>
            <a:endParaRPr lang="en-US" dirty="0"/>
          </a:p>
          <a:p>
            <a:r>
              <a:rPr lang="en-US" dirty="0"/>
              <a:t>Considering Averages</a:t>
            </a:r>
          </a:p>
          <a:p>
            <a:pPr lvl="1"/>
            <a:r>
              <a:rPr lang="en-US" dirty="0"/>
              <a:t>Due to the nature of songs as discrete pieces of content, analysis focuses on median and mode averages vs. mean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5427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49</TotalTime>
  <Words>721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Spotify’s Top Streamed Songs of 2023: An Analysis</vt:lpstr>
      <vt:lpstr>The Data</vt:lpstr>
      <vt:lpstr>Artist Popularity</vt:lpstr>
      <vt:lpstr>Artist Popularity</vt:lpstr>
      <vt:lpstr>Artist Popularity</vt:lpstr>
      <vt:lpstr>Distribution of Streams by Year Total Sample</vt:lpstr>
      <vt:lpstr>Distribution of Streams by Year Streams over 1 Billion</vt:lpstr>
      <vt:lpstr>Distribution of Streams by Year Streams over 2 Billion</vt:lpstr>
      <vt:lpstr>Analysis of Musical Characteristics</vt:lpstr>
      <vt:lpstr>Song Speeds (BPM – Beats Per Minute)</vt:lpstr>
      <vt:lpstr>Song Modality – Major vs. Minor</vt:lpstr>
      <vt:lpstr>Spotify 2023 Modality Breakdown</vt:lpstr>
      <vt:lpstr>Musical Characteristics</vt:lpstr>
      <vt:lpstr>PowerPoint Presentation</vt:lpstr>
      <vt:lpstr>Characteristics - Takeaways</vt:lpstr>
      <vt:lpstr>Next Steps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Spotify’s Top Streamed Songs of 2023: An Analysis</dc:title>
  <dc:creator>Dan Kramer</dc:creator>
  <cp:lastModifiedBy>David Kogge</cp:lastModifiedBy>
  <cp:revision>8</cp:revision>
  <dcterms:created xsi:type="dcterms:W3CDTF">2024-02-11T22:29:13Z</dcterms:created>
  <dcterms:modified xsi:type="dcterms:W3CDTF">2024-02-14T23:22:32Z</dcterms:modified>
</cp:coreProperties>
</file>