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78" r:id="rId13"/>
    <p:sldId id="277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C519E-DE84-4532-B8CA-CBDD8D6C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AE66BB-AA9B-488A-9247-6F77AB229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15FF94-E395-486C-8680-D78C6E8D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11C3-C752-4942-B31B-6BE8F396F74A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C01D8-5550-46C8-A121-844A700A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52E337-0185-4249-B012-ABCFB074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2D50-9230-4E00-B57F-70D14F442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64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E8878-6949-4E55-BEED-1B89669E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B5A241-E330-453D-B631-A2CCDE2AF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604F55-716D-40CD-9184-AB3E6F70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11C3-C752-4942-B31B-6BE8F396F74A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F4B25C-23B4-4299-8AF7-587A018E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82AD7F-2103-489C-9559-3220FA1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2D50-9230-4E00-B57F-70D14F442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10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704322-95C0-4F60-B767-BF8CA4798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DDDE78-0A7A-4C4B-81C2-685F20AF2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A8C96-9B76-4681-BFA0-E700259D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11C3-C752-4942-B31B-6BE8F396F74A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B25604-0BF2-4636-B059-52B4D9D8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3D09F1-0566-42B3-B13F-2FA12B2D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2D50-9230-4E00-B57F-70D14F442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94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F0EC4F-1AC5-4DAB-8942-8AE418F7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3127E-8DFC-4AA3-93B4-31070B63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72303-3DCA-4E9F-9DAB-22AC1E2D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11C3-C752-4942-B31B-6BE8F396F74A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76F5D2-DD4A-4D19-B579-BF9034C4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F55E9-599D-45C3-BFA8-A58D309C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2D50-9230-4E00-B57F-70D14F442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3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CD936-38E8-4CA8-A6AE-DA8D3566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AC23A3-3372-47AD-B826-649D236D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BD084F-E9CF-4CB0-BB9E-EBCA9E6C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11C3-C752-4942-B31B-6BE8F396F74A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7915E6-94DA-48EC-895D-A00A34B5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36338F-1D52-40C4-B586-377D021B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2D50-9230-4E00-B57F-70D14F442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0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07F71-60DF-4616-85ED-7CE94031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47998-26FF-4423-AF56-DE190A7A3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5041BE-07B6-4712-BEB1-FF3FC07F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9049BB-B4F4-42A0-97E4-C19B4184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11C3-C752-4942-B31B-6BE8F396F74A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3892B-51FB-4D25-B9F7-34D10CFB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3D5F8B-6E74-43A7-B98F-C199BE44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2D50-9230-4E00-B57F-70D14F442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6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36626-F83E-46F8-B694-2A1B3E24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88252A-2842-4009-842A-9814168A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AB5BA1-76B4-4C91-B9FE-A3BFC75B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72B020-B495-4A77-B1E5-28AA947E7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67912C-CF43-41E0-88CB-F4D1812AE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8E02C3-2CC8-4C90-8D08-1F8F2CBD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11C3-C752-4942-B31B-6BE8F396F74A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5DC01C-C0B1-48BD-96AF-D251AED1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BAEEA6-3287-4A11-8389-6E0F27E3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2D50-9230-4E00-B57F-70D14F442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27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E0EEB-7F64-4EED-90C1-603F3A04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3AE46A-31E4-4F7D-B7D0-D1A5BE29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11C3-C752-4942-B31B-6BE8F396F74A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B83ED3-82F4-456D-9BF6-ED546222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E86B19-B88D-4FFF-AEFB-3C77DEEC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2D50-9230-4E00-B57F-70D14F442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99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896636-BF2E-4893-BD9B-7BD13A71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11C3-C752-4942-B31B-6BE8F396F74A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07ABA-0BEE-4844-B1D2-63F97843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CBCFED-9EA9-41B0-8E27-1F845751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2D50-9230-4E00-B57F-70D14F442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0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A986F-C607-41C1-9432-8AC884C5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0BC46-4C2F-45EC-9AE4-F9553463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82EB0F-0C1F-4079-A63C-E471598DA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B9827E-E530-4DB6-BD2C-DDFFB72B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11C3-C752-4942-B31B-6BE8F396F74A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0FDEEB-B9FA-403C-8A15-489F7438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941583-C40D-4685-92F2-65C07125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2D50-9230-4E00-B57F-70D14F442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24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0E9E4-C067-4A88-8448-96BDF5A6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E1092F-6DF1-4327-8798-97DD9C0F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F02923-82DA-4001-A247-CB6BB76D9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46239F-2488-4A0A-9333-7C481064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11C3-C752-4942-B31B-6BE8F396F74A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70A662-B2BF-49B9-BA4A-041E0BF2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0F4103-8D89-46BB-AB5B-17B29C11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2D50-9230-4E00-B57F-70D14F442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9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962499-47B3-48B2-BB6A-ADE1D33F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446655-0A21-4480-8AC5-D8AE8760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95C96B-E015-4ADE-BFB6-C93DF871B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411C3-C752-4942-B31B-6BE8F396F74A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2D6D0-B243-4199-B94D-F2E81455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48D0EF-D728-4266-AB89-49CA0C9E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2D50-9230-4E00-B57F-70D14F442D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6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17" Type="http://schemas.openxmlformats.org/officeDocument/2006/relationships/image" Target="../media/image65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62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68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62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67.png"/><Relationship Id="rId4" Type="http://schemas.openxmlformats.org/officeDocument/2006/relationships/image" Target="../media/image46.png"/><Relationship Id="rId9" Type="http://schemas.openxmlformats.org/officeDocument/2006/relationships/image" Target="../media/image66.png"/><Relationship Id="rId1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6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75.png"/><Relationship Id="rId17" Type="http://schemas.openxmlformats.org/officeDocument/2006/relationships/image" Target="../media/image65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image" Target="../media/image74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7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78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77.png"/><Relationship Id="rId17" Type="http://schemas.openxmlformats.org/officeDocument/2006/relationships/image" Target="../media/image80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78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65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image" Target="../media/image82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81.png"/><Relationship Id="rId4" Type="http://schemas.openxmlformats.org/officeDocument/2006/relationships/image" Target="../media/image46.png"/><Relationship Id="rId9" Type="http://schemas.openxmlformats.org/officeDocument/2006/relationships/image" Target="../media/image66.png"/><Relationship Id="rId1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63.png"/><Relationship Id="rId17" Type="http://schemas.openxmlformats.org/officeDocument/2006/relationships/image" Target="../media/image84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image" Target="../media/image62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66.png"/><Relationship Id="rId1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nl.edu/~sdunbar1/ProbabilityTheory/BackgroundPapers/Penney%20ante/li.pdf" TargetMode="External"/><Relationship Id="rId2" Type="http://schemas.openxmlformats.org/officeDocument/2006/relationships/hyperlink" Target="https://core.ac.uk/download/pdf/8114289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768092/probability_final" TargetMode="External"/><Relationship Id="rId4" Type="http://schemas.openxmlformats.org/officeDocument/2006/relationships/hyperlink" Target="http://www.kurims.kyoto-u.ac.jp/EMIS/journals/EJC/Volume_13/PDF/v13i1r35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48D7C-8BD3-4FD9-9615-6C34A6724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Sequence Game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C1886A-214F-4168-81D2-5791CF847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陳義榮 許育銘 賈本晧</a:t>
            </a:r>
          </a:p>
        </p:txBody>
      </p:sp>
    </p:spTree>
    <p:extLst>
      <p:ext uri="{BB962C8B-B14F-4D97-AF65-F5344CB8AC3E}">
        <p14:creationId xmlns:p14="http://schemas.microsoft.com/office/powerpoint/2010/main" val="14734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BA9BF8-2AB9-4BDF-93F3-E8B344DD8DDD}"/>
                  </a:ext>
                </a:extLst>
              </p:cNvPr>
              <p:cNvSpPr txBox="1"/>
              <p:nvPr/>
            </p:nvSpPr>
            <p:spPr>
              <a:xfrm>
                <a:off x="932934" y="685800"/>
                <a:ext cx="2891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𝑈𝑠𝑖𝑛𝑔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𝑓𝑎𝑐𝑡𝑠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BA9BF8-2AB9-4BDF-93F3-E8B344DD8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34" y="685800"/>
                <a:ext cx="2891946" cy="369332"/>
              </a:xfrm>
              <a:prstGeom prst="rect">
                <a:avLst/>
              </a:prstGeom>
              <a:blipFill>
                <a:blip r:embed="rId2"/>
                <a:stretch>
                  <a:fillRect l="-3165" r="-211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2C19E134-AA71-425A-8D32-057B2D505DEB}"/>
                  </a:ext>
                </a:extLst>
              </p:cNvPr>
              <p:cNvSpPr txBox="1"/>
              <p:nvPr/>
            </p:nvSpPr>
            <p:spPr>
              <a:xfrm>
                <a:off x="932934" y="1443446"/>
                <a:ext cx="39791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2C19E134-AA71-425A-8D32-057B2D505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34" y="1443446"/>
                <a:ext cx="3979166" cy="369332"/>
              </a:xfrm>
              <a:prstGeom prst="rect">
                <a:avLst/>
              </a:prstGeom>
              <a:blipFill>
                <a:blip r:embed="rId3"/>
                <a:stretch>
                  <a:fillRect l="-1225" r="-137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A93CD69-A201-4376-A764-19CF354AA6B5}"/>
                  </a:ext>
                </a:extLst>
              </p:cNvPr>
              <p:cNvSpPr txBox="1"/>
              <p:nvPr/>
            </p:nvSpPr>
            <p:spPr>
              <a:xfrm>
                <a:off x="878527" y="2108759"/>
                <a:ext cx="4120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A93CD69-A201-4376-A764-19CF354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27" y="2108759"/>
                <a:ext cx="4120423" cy="369332"/>
              </a:xfrm>
              <a:prstGeom prst="rect">
                <a:avLst/>
              </a:prstGeom>
              <a:blipFill>
                <a:blip r:embed="rId4"/>
                <a:stretch>
                  <a:fillRect l="-1183" r="-133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A3A3306-D211-4C22-A498-D3730FB3122B}"/>
                  </a:ext>
                </a:extLst>
              </p:cNvPr>
              <p:cNvSpPr txBox="1"/>
              <p:nvPr/>
            </p:nvSpPr>
            <p:spPr>
              <a:xfrm>
                <a:off x="936250" y="2774072"/>
                <a:ext cx="24826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A3A3306-D211-4C22-A498-D3730FB3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50" y="2774072"/>
                <a:ext cx="2482603" cy="369332"/>
              </a:xfrm>
              <a:prstGeom prst="rect">
                <a:avLst/>
              </a:prstGeom>
              <a:blipFill>
                <a:blip r:embed="rId5"/>
                <a:stretch>
                  <a:fillRect l="-2703" t="-1639" r="-294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FB35BF2-8D74-453A-9E87-523FBA283134}"/>
                  </a:ext>
                </a:extLst>
              </p:cNvPr>
              <p:cNvSpPr txBox="1"/>
              <p:nvPr/>
            </p:nvSpPr>
            <p:spPr>
              <a:xfrm>
                <a:off x="878527" y="3714597"/>
                <a:ext cx="9108711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𝐴𝐴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FB35BF2-8D74-453A-9E87-523FBA28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27" y="3714597"/>
                <a:ext cx="9108711" cy="11065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43BC95E-B016-479D-A984-29DAAE9B03F6}"/>
                  </a:ext>
                </a:extLst>
              </p:cNvPr>
              <p:cNvSpPr txBox="1"/>
              <p:nvPr/>
            </p:nvSpPr>
            <p:spPr>
              <a:xfrm>
                <a:off x="4330402" y="5283926"/>
                <a:ext cx="2322046" cy="107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TW" sz="3600" b="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43BC95E-B016-479D-A984-29DAAE9B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402" y="5283926"/>
                <a:ext cx="2322046" cy="1075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C7FD822-841A-4C9C-A4DD-5335487F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Best Strategy of A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17A958B8-F64B-40AF-A086-321D160C4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5179"/>
                <a:ext cx="10515600" cy="5332821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𝑇𝐻𝐻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𝑇𝐻𝑇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𝐻𝑇𝐻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𝐻𝑇𝑇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𝑐h𝑜𝑜𝑠𝑒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𝑇𝑇𝐻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𝑇𝑇𝐻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𝐻𝐻𝑇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𝑟𝑒𝑠𝑝𝑒𝑐𝑡𝑖𝑣𝑒𝑙𝑦</m:t>
                    </m:r>
                  </m:oMath>
                </a14:m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≥4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𝑇𝐻𝐻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𝑇𝐻𝐻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𝑐h𝑜𝑜𝑠𝑒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𝐻𝑇𝐻𝐻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𝑇𝐻𝑇𝑇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𝑟𝑒𝑠𝑝𝑒𝑐𝑡𝑖𝑣𝑒𝑙𝑦</m:t>
                    </m:r>
                  </m:oMath>
                </a14:m>
                <a:endParaRPr lang="en-US" altLang="zh-TW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+1: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endParaRPr lang="en-US" altLang="zh-TW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TW" b="0" dirty="0"/>
              </a:p>
            </p:txBody>
          </p:sp>
        </mc:Choice>
        <mc:Fallback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17A958B8-F64B-40AF-A086-321D160C4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5179"/>
                <a:ext cx="10515600" cy="5332821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C7FD822-841A-4C9C-A4DD-5335487F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17A958B8-F64B-40AF-A086-321D160C4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5179"/>
                <a:ext cx="10515600" cy="53328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b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should have more chance of winning </a:t>
                </a:r>
                <a:br>
                  <a:rPr lang="en-US" altLang="zh-TW" dirty="0"/>
                </a:br>
                <a:r>
                  <a:rPr lang="en-US" altLang="zh-TW" dirty="0"/>
                  <a:t>if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2: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[1: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TW" dirty="0"/>
                  <a:t>,</a:t>
                </a:r>
                <a:br>
                  <a:rPr lang="en-US" altLang="zh-TW" dirty="0"/>
                </a:br>
                <a:r>
                  <a:rPr lang="en-US" altLang="zh-TW" dirty="0"/>
                  <a:t>which only happened when</a:t>
                </a:r>
                <a:br>
                  <a:rPr lang="en-US" altLang="zh-TW" dirty="0"/>
                </a:b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𝑇𝑇𝑇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𝐻𝐻𝐻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𝑇𝐻𝑇𝐻𝑇𝐻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𝐻𝑇𝐻𝑇𝐻𝑇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TW" altLang="en-US" dirty="0"/>
              </a:p>
              <a:p>
                <a:pPr>
                  <a:lnSpc>
                    <a:spcPct val="150000"/>
                  </a:lnSpc>
                </a:pPr>
                <a:endParaRPr lang="en-US" altLang="zh-TW" b="0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17A958B8-F64B-40AF-A086-321D160C4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5179"/>
                <a:ext cx="10515600" cy="533282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2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96AF091-0B1B-4D46-9F90-5C03467ED0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𝐴𝑑𝑣𝑎𝑛𝑐𝑒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1: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𝑢𝑛𝑓𝑎𝑖𝑟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96AF091-0B1B-4D46-9F90-5C03467ED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9A2137-B0F3-48B8-AA6D-301B9A5C9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9166"/>
                <a:ext cx="10515600" cy="468779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𝑐𝑜𝑚𝑝𝑜𝑠𝑖𝑡𝑖𝑜𝑛</m:t>
                      </m:r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𝐹𝑢𝑟𝑡h𝑒𝑟𝑚𝑜𝑟𝑒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𝑠𝑡𝑖𝑙𝑙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𝑤𝑖𝑛𝑛𝑖𝑛𝑔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𝑐h𝑎𝑛𝑐𝑒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𝑒𝑥𝑐𝑒𝑝𝑡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𝑐h𝑜𝑜𝑠𝑒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𝑇𝑇𝑇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𝑚𝑎𝑘𝑒𝑠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𝑤𝑖𝑛𝑛𝑖𝑛𝑔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𝑐h𝑎𝑛𝑐𝑒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≥1/2</m:t>
                      </m:r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9A2137-B0F3-48B8-AA6D-301B9A5C9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9166"/>
                <a:ext cx="10515600" cy="468779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6849374" y="1489166"/>
                <a:ext cx="5167223" cy="21698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𝑒𝑥𝑐𝑒𝑝𝑡𝑖𝑜𝑛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𝑐h𝑜𝑜𝑠𝑒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𝐻𝑇𝐻𝑇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𝐻𝑇</m:t>
                      </m:r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𝑐h𝑜𝑜𝑠𝑒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𝐻𝐻𝑇𝐻𝑇𝐻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𝑇𝐻𝑇𝑇</m:t>
                      </m:r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𝑤𝑖𝑛𝑛𝑖𝑛𝑔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𝑐h𝑎𝑛𝑐𝑒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𝑒𝑎𝑠𝑦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𝑣𝑒𝑟𝑖𝑓𝑦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74" y="1489166"/>
                <a:ext cx="5167223" cy="2169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779F2D4-2D63-4284-BF1E-93681C059B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91886"/>
                <a:ext cx="10515600" cy="129880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𝐴𝑑𝑣𝑎𝑛𝑐𝑒𝑑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2: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𝑐h𝑜𝑖𝑐𝑒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779F2D4-2D63-4284-BF1E-93681C059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91886"/>
                <a:ext cx="10515600" cy="12988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87D05-CE4E-4BC4-87B0-D59D7C79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47792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k=3</a:t>
            </a:r>
          </a:p>
          <a:p>
            <a:pPr marL="0" indent="0">
              <a:buNone/>
            </a:pPr>
            <a:r>
              <a:rPr lang="en-US" altLang="zh-TW" dirty="0"/>
              <a:t>A=000 B=100 A=010 rate=0.5</a:t>
            </a:r>
          </a:p>
          <a:p>
            <a:pPr marL="0" indent="0">
              <a:buNone/>
            </a:pPr>
            <a:r>
              <a:rPr lang="en-US" altLang="zh-TW" dirty="0"/>
              <a:t>A=001 B=001 A=000 rate=0.5</a:t>
            </a:r>
          </a:p>
          <a:p>
            <a:pPr marL="0" indent="0">
              <a:buNone/>
            </a:pPr>
            <a:r>
              <a:rPr lang="en-US" altLang="zh-TW" dirty="0"/>
              <a:t>A=010 B=001 A=000 rate=0.5</a:t>
            </a:r>
          </a:p>
          <a:p>
            <a:pPr marL="0" indent="0">
              <a:buNone/>
            </a:pPr>
            <a:r>
              <a:rPr lang="en-US" altLang="zh-TW" dirty="0"/>
              <a:t>A=011 B=001 A=001 rate=0.5</a:t>
            </a:r>
          </a:p>
          <a:p>
            <a:pPr marL="0" indent="0">
              <a:buNone/>
            </a:pPr>
            <a:r>
              <a:rPr lang="en-US" altLang="zh-TW" dirty="0"/>
              <a:t>A=100 B=011 A=101 rate=0.5</a:t>
            </a:r>
          </a:p>
          <a:p>
            <a:pPr marL="0" indent="0">
              <a:buNone/>
            </a:pPr>
            <a:r>
              <a:rPr lang="en-US" altLang="zh-TW" dirty="0"/>
              <a:t>A=101 B=100 A=100 rate=0.5</a:t>
            </a:r>
          </a:p>
          <a:p>
            <a:pPr marL="0" indent="0">
              <a:buNone/>
            </a:pPr>
            <a:r>
              <a:rPr lang="en-US" altLang="zh-TW" dirty="0"/>
              <a:t>A=110 B=011 A=100 rate=0.5</a:t>
            </a:r>
          </a:p>
          <a:p>
            <a:pPr marL="0" indent="0">
              <a:buNone/>
            </a:pPr>
            <a:r>
              <a:rPr lang="en-US" altLang="zh-TW" dirty="0"/>
              <a:t>A=111 B=001 A=110 rate=0.5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0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779F2D4-2D63-4284-BF1E-93681C059B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91886"/>
                <a:ext cx="10515600" cy="129880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𝐴𝑑𝑣𝑎𝑛𝑐𝑒𝑑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2: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𝑐h𝑜𝑖𝑐𝑒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779F2D4-2D63-4284-BF1E-93681C059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91886"/>
                <a:ext cx="10515600" cy="12988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87D05-CE4E-4BC4-87B0-D59D7C79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4779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k=4</a:t>
            </a:r>
          </a:p>
          <a:p>
            <a:pPr marL="0" indent="0">
              <a:buNone/>
            </a:pPr>
            <a:r>
              <a:rPr lang="en-US" altLang="zh-TW" dirty="0"/>
              <a:t>A=1001 B=1000 A=1000 rate=0.5</a:t>
            </a:r>
          </a:p>
          <a:p>
            <a:pPr marL="0" indent="0">
              <a:buNone/>
            </a:pPr>
            <a:r>
              <a:rPr lang="en-US" altLang="zh-TW" dirty="0"/>
              <a:t>K=6</a:t>
            </a:r>
          </a:p>
          <a:p>
            <a:pPr marL="0" indent="0">
              <a:buNone/>
            </a:pPr>
            <a:r>
              <a:rPr lang="en-US" altLang="zh-TW" dirty="0"/>
              <a:t>A=100001 B=100000 A=100000 rate=0.5</a:t>
            </a:r>
          </a:p>
          <a:p>
            <a:pPr marL="0" indent="0">
              <a:buNone/>
            </a:pPr>
            <a:r>
              <a:rPr lang="en-US" altLang="zh-TW" dirty="0"/>
              <a:t>K=7</a:t>
            </a:r>
          </a:p>
          <a:p>
            <a:pPr marL="0" indent="0">
              <a:buNone/>
            </a:pPr>
            <a:r>
              <a:rPr lang="en-US" altLang="zh-TW" dirty="0"/>
              <a:t>A=1000001 B=1000000 A=1000000 rate=0.5</a:t>
            </a:r>
          </a:p>
          <a:p>
            <a:pPr marL="0" indent="0">
              <a:buNone/>
            </a:pPr>
            <a:r>
              <a:rPr lang="en-US" altLang="zh-TW" dirty="0"/>
              <a:t>K=8</a:t>
            </a:r>
          </a:p>
          <a:p>
            <a:pPr marL="0" indent="0">
              <a:buNone/>
            </a:pPr>
            <a:r>
              <a:rPr lang="en-US" altLang="zh-TW" dirty="0"/>
              <a:t>A=10000001 B=10000000 A=10000000 rate=0.5</a:t>
            </a:r>
          </a:p>
          <a:p>
            <a:pPr marL="0" indent="0">
              <a:buNone/>
            </a:pPr>
            <a:r>
              <a:rPr lang="en-US" altLang="zh-TW" dirty="0" err="1"/>
              <a:t>Etc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AEF0792B-C114-4371-BECC-5ADC5EEFF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320" y="1756070"/>
            <a:ext cx="3436974" cy="40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779F2D4-2D63-4284-BF1E-93681C059B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91886"/>
                <a:ext cx="10515600" cy="129880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𝐴𝑑𝑣𝑎𝑛𝑐𝑒𝑑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2: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𝑐h𝑜𝑖𝑐𝑒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779F2D4-2D63-4284-BF1E-93681C059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91886"/>
                <a:ext cx="10515600" cy="12988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87D05-CE4E-4BC4-87B0-D59D7C79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How about k=5?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A=01001 B=01000 A=11001 rate=0.53125</a:t>
            </a:r>
          </a:p>
          <a:p>
            <a:pPr marL="0" indent="0">
              <a:buNone/>
            </a:pPr>
            <a:r>
              <a:rPr lang="en-US" altLang="zh-TW" dirty="0"/>
              <a:t>A=01010 B=10011 A=01011 rate=0.53125</a:t>
            </a:r>
          </a:p>
          <a:p>
            <a:pPr marL="0" indent="0">
              <a:buNone/>
            </a:pPr>
            <a:r>
              <a:rPr lang="en-US" altLang="zh-TW" dirty="0"/>
              <a:t>A=10101 B=01100 A=10100 rate=0.53125</a:t>
            </a:r>
          </a:p>
          <a:p>
            <a:pPr marL="0" indent="0">
              <a:buNone/>
            </a:pPr>
            <a:r>
              <a:rPr lang="en-US" altLang="zh-TW" dirty="0"/>
              <a:t>A=10110 B=10111 A=00110 rate=0.53125</a:t>
            </a:r>
          </a:p>
        </p:txBody>
      </p:sp>
    </p:spTree>
    <p:extLst>
      <p:ext uri="{BB962C8B-B14F-4D97-AF65-F5344CB8AC3E}">
        <p14:creationId xmlns:p14="http://schemas.microsoft.com/office/powerpoint/2010/main" val="24019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𝐴𝑑𝑣𝑎𝑛𝑐𝑒𝑑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3: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𝑡𝑢𝑟𝑛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/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/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3200" b="0" dirty="0"/>
                  <a:t>B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blipFill>
                <a:blip r:embed="rId4"/>
                <a:stretch>
                  <a:fillRect l="-37273" t="-23457" b="-50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/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/>
              <p:nvPr/>
            </p:nvSpPr>
            <p:spPr>
              <a:xfrm>
                <a:off x="1983259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4329329"/>
                <a:ext cx="3884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/>
              <p:nvPr/>
            </p:nvSpPr>
            <p:spPr>
              <a:xfrm>
                <a:off x="2805445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45" y="2607389"/>
                <a:ext cx="45435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/>
              <p:nvPr/>
            </p:nvSpPr>
            <p:spPr>
              <a:xfrm>
                <a:off x="2838402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02" y="4329329"/>
                <a:ext cx="3884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/>
              <p:nvPr/>
            </p:nvSpPr>
            <p:spPr>
              <a:xfrm>
                <a:off x="3693546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46" y="2607389"/>
                <a:ext cx="45435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/>
              <p:nvPr/>
            </p:nvSpPr>
            <p:spPr>
              <a:xfrm>
                <a:off x="3623661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661" y="4329329"/>
                <a:ext cx="454355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/>
              <p:nvPr/>
            </p:nvSpPr>
            <p:spPr>
              <a:xfrm>
                <a:off x="4511762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62" y="4329329"/>
                <a:ext cx="454355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/>
              <p:nvPr/>
            </p:nvSpPr>
            <p:spPr>
              <a:xfrm>
                <a:off x="4551866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66" y="2607389"/>
                <a:ext cx="3884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/>
              <p:nvPr/>
            </p:nvSpPr>
            <p:spPr>
              <a:xfrm>
                <a:off x="5439967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967" y="2607389"/>
                <a:ext cx="38844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/>
              <p:nvPr/>
            </p:nvSpPr>
            <p:spPr>
              <a:xfrm>
                <a:off x="5333948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48" y="4329329"/>
                <a:ext cx="38844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/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/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E7964283-B706-4A9C-A788-8C878EF4FBDE}"/>
              </a:ext>
            </a:extLst>
          </p:cNvPr>
          <p:cNvSpPr/>
          <p:nvPr/>
        </p:nvSpPr>
        <p:spPr>
          <a:xfrm>
            <a:off x="1742303" y="2199503"/>
            <a:ext cx="5053913" cy="1229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49418E-897A-40CB-8CC3-30F1D2F103D7}"/>
              </a:ext>
            </a:extLst>
          </p:cNvPr>
          <p:cNvSpPr/>
          <p:nvPr/>
        </p:nvSpPr>
        <p:spPr>
          <a:xfrm>
            <a:off x="2657164" y="3960802"/>
            <a:ext cx="5053913" cy="1229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D759836-440A-4ECC-8656-552028E8471E}"/>
                  </a:ext>
                </a:extLst>
              </p:cNvPr>
              <p:cNvSpPr txBox="1"/>
              <p:nvPr/>
            </p:nvSpPr>
            <p:spPr>
              <a:xfrm>
                <a:off x="6251531" y="5722101"/>
                <a:ext cx="3593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𝑐h𝑎𝑛𝑐𝑒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𝑤𝑖𝑛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D759836-440A-4ECC-8656-552028E84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5722101"/>
                <a:ext cx="3593869" cy="369332"/>
              </a:xfrm>
              <a:prstGeom prst="rect">
                <a:avLst/>
              </a:prstGeom>
              <a:blipFill>
                <a:blip r:embed="rId17"/>
                <a:stretch>
                  <a:fillRect l="-1698" r="-1528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0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𝐴𝑑𝑣𝑎𝑛𝑐𝑒𝑑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3: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𝑡𝑢𝑟𝑛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/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/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3200" b="0" dirty="0"/>
                  <a:t>B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blipFill>
                <a:blip r:embed="rId4"/>
                <a:stretch>
                  <a:fillRect l="-37273" t="-23457" b="-50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/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/>
              <p:nvPr/>
            </p:nvSpPr>
            <p:spPr>
              <a:xfrm>
                <a:off x="1983259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4329329"/>
                <a:ext cx="3884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/>
              <p:nvPr/>
            </p:nvSpPr>
            <p:spPr>
              <a:xfrm>
                <a:off x="2805445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45" y="2607389"/>
                <a:ext cx="3884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/>
              <p:nvPr/>
            </p:nvSpPr>
            <p:spPr>
              <a:xfrm>
                <a:off x="2772487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487" y="4329329"/>
                <a:ext cx="45435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/>
              <p:nvPr/>
            </p:nvSpPr>
            <p:spPr>
              <a:xfrm>
                <a:off x="3693546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46" y="2607389"/>
                <a:ext cx="45435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/>
              <p:nvPr/>
            </p:nvSpPr>
            <p:spPr>
              <a:xfrm>
                <a:off x="3623661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661" y="4329329"/>
                <a:ext cx="454355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/>
              <p:nvPr/>
            </p:nvSpPr>
            <p:spPr>
              <a:xfrm>
                <a:off x="4511762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62" y="4329329"/>
                <a:ext cx="3884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/>
              <p:nvPr/>
            </p:nvSpPr>
            <p:spPr>
              <a:xfrm>
                <a:off x="4551866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66" y="2607389"/>
                <a:ext cx="45435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/>
              <p:nvPr/>
            </p:nvSpPr>
            <p:spPr>
              <a:xfrm>
                <a:off x="5439967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967" y="2607389"/>
                <a:ext cx="38844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/>
              <p:nvPr/>
            </p:nvSpPr>
            <p:spPr>
              <a:xfrm>
                <a:off x="5414604" y="4291012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04" y="4291012"/>
                <a:ext cx="38844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/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/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E7964283-B706-4A9C-A788-8C878EF4FBDE}"/>
              </a:ext>
            </a:extLst>
          </p:cNvPr>
          <p:cNvSpPr/>
          <p:nvPr/>
        </p:nvSpPr>
        <p:spPr>
          <a:xfrm>
            <a:off x="2657163" y="2186902"/>
            <a:ext cx="5053913" cy="1229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49418E-897A-40CB-8CC3-30F1D2F103D7}"/>
              </a:ext>
            </a:extLst>
          </p:cNvPr>
          <p:cNvSpPr/>
          <p:nvPr/>
        </p:nvSpPr>
        <p:spPr>
          <a:xfrm>
            <a:off x="1821141" y="3953262"/>
            <a:ext cx="5053913" cy="1229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20410D2-DFA7-4568-8FE3-4355B7773F19}"/>
                  </a:ext>
                </a:extLst>
              </p:cNvPr>
              <p:cNvSpPr txBox="1"/>
              <p:nvPr/>
            </p:nvSpPr>
            <p:spPr>
              <a:xfrm>
                <a:off x="6251531" y="5722101"/>
                <a:ext cx="34926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A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𝑐h𝑎𝑛𝑐𝑒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𝑤𝑖𝑛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20410D2-DFA7-4568-8FE3-4355B7773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5722101"/>
                <a:ext cx="3492623" cy="369332"/>
              </a:xfrm>
              <a:prstGeom prst="rect">
                <a:avLst/>
              </a:prstGeom>
              <a:blipFill>
                <a:blip r:embed="rId17"/>
                <a:stretch>
                  <a:fillRect l="-5420" t="-26667" r="-2098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6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𝐴𝑑𝑣𝑎𝑛𝑐𝑒𝑑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3: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𝑡𝑢𝑟𝑛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/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/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3200" b="0" dirty="0"/>
                  <a:t>B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blipFill>
                <a:blip r:embed="rId4"/>
                <a:stretch>
                  <a:fillRect l="-37273" t="-23457" b="-50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/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/>
              <p:nvPr/>
            </p:nvSpPr>
            <p:spPr>
              <a:xfrm>
                <a:off x="1983259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4329329"/>
                <a:ext cx="3884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/>
              <p:nvPr/>
            </p:nvSpPr>
            <p:spPr>
              <a:xfrm>
                <a:off x="2805445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45" y="2607389"/>
                <a:ext cx="3884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/>
              <p:nvPr/>
            </p:nvSpPr>
            <p:spPr>
              <a:xfrm>
                <a:off x="2838402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02" y="4329329"/>
                <a:ext cx="3884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/>
              <p:nvPr/>
            </p:nvSpPr>
            <p:spPr>
              <a:xfrm>
                <a:off x="3693546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46" y="2607389"/>
                <a:ext cx="3884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/>
              <p:nvPr/>
            </p:nvSpPr>
            <p:spPr>
              <a:xfrm>
                <a:off x="3623661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661" y="4329329"/>
                <a:ext cx="3884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/>
              <p:nvPr/>
            </p:nvSpPr>
            <p:spPr>
              <a:xfrm>
                <a:off x="4511762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62" y="4329329"/>
                <a:ext cx="3884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/>
              <p:nvPr/>
            </p:nvSpPr>
            <p:spPr>
              <a:xfrm>
                <a:off x="4551866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66" y="2607389"/>
                <a:ext cx="3884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/>
              <p:nvPr/>
            </p:nvSpPr>
            <p:spPr>
              <a:xfrm>
                <a:off x="5439967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967" y="2607389"/>
                <a:ext cx="38844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/>
              <p:nvPr/>
            </p:nvSpPr>
            <p:spPr>
              <a:xfrm>
                <a:off x="5414604" y="4291012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04" y="4291012"/>
                <a:ext cx="38844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/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/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C09717B-1DC5-4375-907D-90184F627613}"/>
                  </a:ext>
                </a:extLst>
              </p:cNvPr>
              <p:cNvSpPr txBox="1"/>
              <p:nvPr/>
            </p:nvSpPr>
            <p:spPr>
              <a:xfrm>
                <a:off x="4940306" y="5705175"/>
                <a:ext cx="6784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𝐵𝑜𝑡h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𝑝𝑙𝑎𝑦𝑒𝑟𝑠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𝑐h𝑜𝑜𝑠𝑒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𝑡𝑢𝑟𝑛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C09717B-1DC5-4375-907D-90184F62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06" y="5705175"/>
                <a:ext cx="6784999" cy="369332"/>
              </a:xfrm>
              <a:prstGeom prst="rect">
                <a:avLst/>
              </a:prstGeom>
              <a:blipFill>
                <a:blip r:embed="rId17"/>
                <a:stretch>
                  <a:fillRect l="-629" r="-449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48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A719AEDB-7A83-4F71-9016-417E43DE2280}"/>
                  </a:ext>
                </a:extLst>
              </p:cNvPr>
              <p:cNvSpPr txBox="1"/>
              <p:nvPr/>
            </p:nvSpPr>
            <p:spPr>
              <a:xfrm>
                <a:off x="1320113" y="2321004"/>
                <a:ext cx="9551773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number of sequence with length n without A and B appear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number of sequence with length n and A appears first in the end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TW" sz="2400" dirty="0"/>
                  <a:t>number of sequence with length n and B appears first in the end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A719AEDB-7A83-4F71-9016-417E43DE2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13" y="2321004"/>
                <a:ext cx="9551773" cy="1107996"/>
              </a:xfrm>
              <a:prstGeom prst="rect">
                <a:avLst/>
              </a:prstGeom>
              <a:blipFill>
                <a:blip r:embed="rId2"/>
                <a:stretch>
                  <a:fillRect l="-1533" t="-8791"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58530520-8737-45B5-B976-BBB8EDC0F37D}"/>
              </a:ext>
            </a:extLst>
          </p:cNvPr>
          <p:cNvSpPr txBox="1"/>
          <p:nvPr/>
        </p:nvSpPr>
        <p:spPr>
          <a:xfrm>
            <a:off x="1320113" y="1093573"/>
            <a:ext cx="797216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Assume that the first player choose the sequence A, while the second player choose the sequence B.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2A93698-3076-45DB-8AF7-E633E29949C7}"/>
                  </a:ext>
                </a:extLst>
              </p:cNvPr>
              <p:cNvSpPr txBox="1"/>
              <p:nvPr/>
            </p:nvSpPr>
            <p:spPr>
              <a:xfrm>
                <a:off x="4960976" y="3917767"/>
                <a:ext cx="2270045" cy="2161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2A93698-3076-45DB-8AF7-E633E2994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976" y="3917767"/>
                <a:ext cx="2270045" cy="2161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2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𝐴𝑑𝑣𝑎𝑛𝑐𝑒𝑑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3: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𝑡𝑢𝑟𝑛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/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/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3200" b="0" dirty="0"/>
                  <a:t>B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blipFill>
                <a:blip r:embed="rId4"/>
                <a:stretch>
                  <a:fillRect l="-37273" t="-23457" b="-50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/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/>
              <p:nvPr/>
            </p:nvSpPr>
            <p:spPr>
              <a:xfrm>
                <a:off x="1917344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44" y="4329329"/>
                <a:ext cx="45435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/>
              <p:nvPr/>
            </p:nvSpPr>
            <p:spPr>
              <a:xfrm>
                <a:off x="2805445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45" y="2607389"/>
                <a:ext cx="3884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/>
              <p:nvPr/>
            </p:nvSpPr>
            <p:spPr>
              <a:xfrm>
                <a:off x="2838402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02" y="4329329"/>
                <a:ext cx="3884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/>
              <p:nvPr/>
            </p:nvSpPr>
            <p:spPr>
              <a:xfrm>
                <a:off x="3693546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46" y="2607389"/>
                <a:ext cx="45435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/>
              <p:nvPr/>
            </p:nvSpPr>
            <p:spPr>
              <a:xfrm>
                <a:off x="3623661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661" y="4329329"/>
                <a:ext cx="3884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/>
              <p:nvPr/>
            </p:nvSpPr>
            <p:spPr>
              <a:xfrm>
                <a:off x="4511762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62" y="4329329"/>
                <a:ext cx="454355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/>
              <p:nvPr/>
            </p:nvSpPr>
            <p:spPr>
              <a:xfrm>
                <a:off x="4551866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66" y="2607389"/>
                <a:ext cx="45435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/>
              <p:nvPr/>
            </p:nvSpPr>
            <p:spPr>
              <a:xfrm>
                <a:off x="5439967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967" y="2607389"/>
                <a:ext cx="38844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/>
              <p:nvPr/>
            </p:nvSpPr>
            <p:spPr>
              <a:xfrm>
                <a:off x="5333948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48" y="4329329"/>
                <a:ext cx="45435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/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/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E7964283-B706-4A9C-A788-8C878EF4FBDE}"/>
              </a:ext>
            </a:extLst>
          </p:cNvPr>
          <p:cNvSpPr/>
          <p:nvPr/>
        </p:nvSpPr>
        <p:spPr>
          <a:xfrm>
            <a:off x="1742303" y="2199503"/>
            <a:ext cx="5053913" cy="1229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49418E-897A-40CB-8CC3-30F1D2F103D7}"/>
              </a:ext>
            </a:extLst>
          </p:cNvPr>
          <p:cNvSpPr/>
          <p:nvPr/>
        </p:nvSpPr>
        <p:spPr>
          <a:xfrm>
            <a:off x="2657164" y="3960802"/>
            <a:ext cx="5053913" cy="1229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20410D2-DFA7-4568-8FE3-4355B7773F19}"/>
                  </a:ext>
                </a:extLst>
              </p:cNvPr>
              <p:cNvSpPr txBox="1"/>
              <p:nvPr/>
            </p:nvSpPr>
            <p:spPr>
              <a:xfrm>
                <a:off x="6251531" y="5722101"/>
                <a:ext cx="3593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𝑐h𝑎𝑛𝑐𝑒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𝑤𝑖𝑛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20410D2-DFA7-4568-8FE3-4355B7773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5722101"/>
                <a:ext cx="3593869" cy="369332"/>
              </a:xfrm>
              <a:prstGeom prst="rect">
                <a:avLst/>
              </a:prstGeom>
              <a:blipFill>
                <a:blip r:embed="rId17"/>
                <a:stretch>
                  <a:fillRect l="-1698" r="-1528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2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𝐴𝑑𝑣𝑎𝑛𝑐𝑒𝑑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3: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𝑡𝑢𝑟𝑛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/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/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3200" b="0" dirty="0"/>
                  <a:t>B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blipFill>
                <a:blip r:embed="rId4"/>
                <a:stretch>
                  <a:fillRect l="-37273" t="-23457" b="-50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/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/>
              <p:nvPr/>
            </p:nvSpPr>
            <p:spPr>
              <a:xfrm>
                <a:off x="1983259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4329329"/>
                <a:ext cx="45435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/>
              <p:nvPr/>
            </p:nvSpPr>
            <p:spPr>
              <a:xfrm>
                <a:off x="2805445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45" y="2607389"/>
                <a:ext cx="45435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/>
              <p:nvPr/>
            </p:nvSpPr>
            <p:spPr>
              <a:xfrm>
                <a:off x="2838402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02" y="4329329"/>
                <a:ext cx="45435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/>
              <p:nvPr/>
            </p:nvSpPr>
            <p:spPr>
              <a:xfrm>
                <a:off x="3693546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46" y="2607389"/>
                <a:ext cx="45435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/>
              <p:nvPr/>
            </p:nvSpPr>
            <p:spPr>
              <a:xfrm>
                <a:off x="3740750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50" y="4329329"/>
                <a:ext cx="3884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/>
              <p:nvPr/>
            </p:nvSpPr>
            <p:spPr>
              <a:xfrm>
                <a:off x="4577677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677" y="4329329"/>
                <a:ext cx="3884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/>
              <p:nvPr/>
            </p:nvSpPr>
            <p:spPr>
              <a:xfrm>
                <a:off x="4577677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677" y="2607389"/>
                <a:ext cx="3884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/>
              <p:nvPr/>
            </p:nvSpPr>
            <p:spPr>
              <a:xfrm>
                <a:off x="5439967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967" y="2607389"/>
                <a:ext cx="38844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/>
              <p:nvPr/>
            </p:nvSpPr>
            <p:spPr>
              <a:xfrm>
                <a:off x="5368265" y="4298552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65" y="4298552"/>
                <a:ext cx="45435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/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/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E7964283-B706-4A9C-A788-8C878EF4FBDE}"/>
              </a:ext>
            </a:extLst>
          </p:cNvPr>
          <p:cNvSpPr/>
          <p:nvPr/>
        </p:nvSpPr>
        <p:spPr>
          <a:xfrm>
            <a:off x="2657163" y="2186902"/>
            <a:ext cx="5053913" cy="1229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49418E-897A-40CB-8CC3-30F1D2F103D7}"/>
              </a:ext>
            </a:extLst>
          </p:cNvPr>
          <p:cNvSpPr/>
          <p:nvPr/>
        </p:nvSpPr>
        <p:spPr>
          <a:xfrm>
            <a:off x="1821141" y="3953262"/>
            <a:ext cx="5053913" cy="1229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20410D2-DFA7-4568-8FE3-4355B7773F19}"/>
                  </a:ext>
                </a:extLst>
              </p:cNvPr>
              <p:cNvSpPr txBox="1"/>
              <p:nvPr/>
            </p:nvSpPr>
            <p:spPr>
              <a:xfrm>
                <a:off x="6251531" y="5722101"/>
                <a:ext cx="34926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A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𝑐h𝑎𝑛𝑐𝑒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𝑤𝑖𝑛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20410D2-DFA7-4568-8FE3-4355B7773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5722101"/>
                <a:ext cx="3492623" cy="369332"/>
              </a:xfrm>
              <a:prstGeom prst="rect">
                <a:avLst/>
              </a:prstGeom>
              <a:blipFill>
                <a:blip r:embed="rId17"/>
                <a:stretch>
                  <a:fillRect l="-5420" t="-26667" r="-2098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7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𝐴𝑑𝑣𝑎𝑛𝑐𝑒𝑑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3: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𝑡𝑢𝑟𝑛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/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/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3200" b="0" dirty="0"/>
                  <a:t>B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blipFill>
                <a:blip r:embed="rId4"/>
                <a:stretch>
                  <a:fillRect l="-37273" t="-23457" b="-50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/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/>
              <p:nvPr/>
            </p:nvSpPr>
            <p:spPr>
              <a:xfrm>
                <a:off x="1983259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4329329"/>
                <a:ext cx="45435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/>
              <p:nvPr/>
            </p:nvSpPr>
            <p:spPr>
              <a:xfrm>
                <a:off x="2805445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45" y="2607389"/>
                <a:ext cx="45435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/>
              <p:nvPr/>
            </p:nvSpPr>
            <p:spPr>
              <a:xfrm>
                <a:off x="2838402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02" y="4329329"/>
                <a:ext cx="3884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/>
              <p:nvPr/>
            </p:nvSpPr>
            <p:spPr>
              <a:xfrm>
                <a:off x="3693546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46" y="2607389"/>
                <a:ext cx="45435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/>
              <p:nvPr/>
            </p:nvSpPr>
            <p:spPr>
              <a:xfrm>
                <a:off x="3623661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661" y="4329329"/>
                <a:ext cx="454355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/>
              <p:nvPr/>
            </p:nvSpPr>
            <p:spPr>
              <a:xfrm>
                <a:off x="4511762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62" y="4329329"/>
                <a:ext cx="454355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/>
              <p:nvPr/>
            </p:nvSpPr>
            <p:spPr>
              <a:xfrm>
                <a:off x="4599714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714" y="2607389"/>
                <a:ext cx="3884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/>
              <p:nvPr/>
            </p:nvSpPr>
            <p:spPr>
              <a:xfrm>
                <a:off x="5439967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967" y="2607389"/>
                <a:ext cx="45435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/>
              <p:nvPr/>
            </p:nvSpPr>
            <p:spPr>
              <a:xfrm>
                <a:off x="5439967" y="4298552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967" y="4298552"/>
                <a:ext cx="38844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/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/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E7964283-B706-4A9C-A788-8C878EF4FBDE}"/>
              </a:ext>
            </a:extLst>
          </p:cNvPr>
          <p:cNvSpPr/>
          <p:nvPr/>
        </p:nvSpPr>
        <p:spPr>
          <a:xfrm>
            <a:off x="1781951" y="2200426"/>
            <a:ext cx="5053913" cy="1229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49418E-897A-40CB-8CC3-30F1D2F103D7}"/>
              </a:ext>
            </a:extLst>
          </p:cNvPr>
          <p:cNvSpPr/>
          <p:nvPr/>
        </p:nvSpPr>
        <p:spPr>
          <a:xfrm>
            <a:off x="2657163" y="3991579"/>
            <a:ext cx="5053913" cy="1229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20410D2-DFA7-4568-8FE3-4355B7773F19}"/>
                  </a:ext>
                </a:extLst>
              </p:cNvPr>
              <p:cNvSpPr txBox="1"/>
              <p:nvPr/>
            </p:nvSpPr>
            <p:spPr>
              <a:xfrm>
                <a:off x="6251531" y="5722101"/>
                <a:ext cx="34926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B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𝑐h𝑎𝑛𝑐𝑒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𝑤𝑖𝑛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20410D2-DFA7-4568-8FE3-4355B7773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5722101"/>
                <a:ext cx="3492623" cy="369332"/>
              </a:xfrm>
              <a:prstGeom prst="rect">
                <a:avLst/>
              </a:prstGeom>
              <a:blipFill>
                <a:blip r:embed="rId17"/>
                <a:stretch>
                  <a:fillRect l="-5420" t="-26667" r="-1748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5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𝐴𝑑𝑣𝑎𝑛𝑐𝑒𝑑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3: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𝑡𝑢𝑟𝑛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/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/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3200" b="0" dirty="0"/>
                  <a:t>B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blipFill>
                <a:blip r:embed="rId4"/>
                <a:stretch>
                  <a:fillRect l="-37273" t="-23457" b="-50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/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/>
              <p:nvPr/>
            </p:nvSpPr>
            <p:spPr>
              <a:xfrm>
                <a:off x="1983259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4329329"/>
                <a:ext cx="45435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/>
              <p:nvPr/>
            </p:nvSpPr>
            <p:spPr>
              <a:xfrm>
                <a:off x="2805445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45" y="2607389"/>
                <a:ext cx="45435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/>
              <p:nvPr/>
            </p:nvSpPr>
            <p:spPr>
              <a:xfrm>
                <a:off x="2838402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02" y="4329329"/>
                <a:ext cx="3884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/>
              <p:nvPr/>
            </p:nvSpPr>
            <p:spPr>
              <a:xfrm>
                <a:off x="3693546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46" y="2607389"/>
                <a:ext cx="3884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/>
              <p:nvPr/>
            </p:nvSpPr>
            <p:spPr>
              <a:xfrm>
                <a:off x="3675329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329" y="4329329"/>
                <a:ext cx="3884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/>
              <p:nvPr/>
            </p:nvSpPr>
            <p:spPr>
              <a:xfrm>
                <a:off x="4518908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8" y="4329329"/>
                <a:ext cx="454355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/>
              <p:nvPr/>
            </p:nvSpPr>
            <p:spPr>
              <a:xfrm>
                <a:off x="4551866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66" y="2607389"/>
                <a:ext cx="3884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/>
              <p:nvPr/>
            </p:nvSpPr>
            <p:spPr>
              <a:xfrm>
                <a:off x="5439967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967" y="2607389"/>
                <a:ext cx="45435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/>
              <p:nvPr/>
            </p:nvSpPr>
            <p:spPr>
              <a:xfrm>
                <a:off x="5414604" y="4291012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04" y="4291012"/>
                <a:ext cx="38844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/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/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E7964283-B706-4A9C-A788-8C878EF4FBDE}"/>
              </a:ext>
            </a:extLst>
          </p:cNvPr>
          <p:cNvSpPr/>
          <p:nvPr/>
        </p:nvSpPr>
        <p:spPr>
          <a:xfrm>
            <a:off x="2657163" y="2208084"/>
            <a:ext cx="5053913" cy="1229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49418E-897A-40CB-8CC3-30F1D2F103D7}"/>
              </a:ext>
            </a:extLst>
          </p:cNvPr>
          <p:cNvSpPr/>
          <p:nvPr/>
        </p:nvSpPr>
        <p:spPr>
          <a:xfrm>
            <a:off x="1834203" y="3991579"/>
            <a:ext cx="5053913" cy="1229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20410D2-DFA7-4568-8FE3-4355B7773F19}"/>
                  </a:ext>
                </a:extLst>
              </p:cNvPr>
              <p:cNvSpPr txBox="1"/>
              <p:nvPr/>
            </p:nvSpPr>
            <p:spPr>
              <a:xfrm>
                <a:off x="6251531" y="5722101"/>
                <a:ext cx="34926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A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𝑐h𝑎𝑛𝑐𝑒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𝑤𝑖𝑛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20410D2-DFA7-4568-8FE3-4355B7773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5722101"/>
                <a:ext cx="3492623" cy="369332"/>
              </a:xfrm>
              <a:prstGeom prst="rect">
                <a:avLst/>
              </a:prstGeom>
              <a:blipFill>
                <a:blip r:embed="rId17"/>
                <a:stretch>
                  <a:fillRect l="-5420" t="-26667" r="-2098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0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𝐴𝑑𝑣𝑎𝑛𝑐𝑒𝑑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3: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𝑑𝑒𝑐𝑖𝑑𝑒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𝑡𝑢𝑟𝑛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44926B2-9A96-42BB-92E7-932C76263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435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/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5C7C466-ECB4-428F-95C6-6C5828330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38167"/>
                <a:ext cx="673444" cy="492443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/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3200" b="0" dirty="0"/>
                  <a:t>B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F21A04E-0E69-451C-ADD8-69A2C3AB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60107"/>
                <a:ext cx="673444" cy="492443"/>
              </a:xfrm>
              <a:prstGeom prst="rect">
                <a:avLst/>
              </a:prstGeom>
              <a:blipFill>
                <a:blip r:embed="rId4"/>
                <a:stretch>
                  <a:fillRect l="-37273" t="-23457" b="-50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/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78709D-3860-47A7-81AA-06342B5FF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2607389"/>
                <a:ext cx="3884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/>
              <p:nvPr/>
            </p:nvSpPr>
            <p:spPr>
              <a:xfrm>
                <a:off x="1983259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A2489B-9989-43B2-A1A9-D9E6C767A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259" y="4329329"/>
                <a:ext cx="45435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/>
              <p:nvPr/>
            </p:nvSpPr>
            <p:spPr>
              <a:xfrm>
                <a:off x="2805445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B25736-C053-4620-B45F-0847DD435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45" y="2607389"/>
                <a:ext cx="45435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/>
              <p:nvPr/>
            </p:nvSpPr>
            <p:spPr>
              <a:xfrm>
                <a:off x="2838402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A1A9D4B-1E29-474C-B382-7A95BF2C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02" y="4329329"/>
                <a:ext cx="3884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/>
              <p:nvPr/>
            </p:nvSpPr>
            <p:spPr>
              <a:xfrm>
                <a:off x="3693546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AAECADB-6E19-4F1D-8A0F-FC45B4E1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46" y="2607389"/>
                <a:ext cx="3884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/>
              <p:nvPr/>
            </p:nvSpPr>
            <p:spPr>
              <a:xfrm>
                <a:off x="3623661" y="432932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6A31C09-AABC-46B0-81D1-A6947099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661" y="4329329"/>
                <a:ext cx="454355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/>
              <p:nvPr/>
            </p:nvSpPr>
            <p:spPr>
              <a:xfrm>
                <a:off x="4511762" y="432932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4427EAC-833B-4809-8249-2C93FD0D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62" y="4329329"/>
                <a:ext cx="3884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/>
              <p:nvPr/>
            </p:nvSpPr>
            <p:spPr>
              <a:xfrm>
                <a:off x="4551866" y="2607389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53896F1-FCD5-46E9-85DC-CB469032F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66" y="2607389"/>
                <a:ext cx="45435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/>
              <p:nvPr/>
            </p:nvSpPr>
            <p:spPr>
              <a:xfrm>
                <a:off x="5439967" y="2607389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A5A3358-0819-4023-9B36-1D1AB01B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967" y="2607389"/>
                <a:ext cx="38844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/>
              <p:nvPr/>
            </p:nvSpPr>
            <p:spPr>
              <a:xfrm>
                <a:off x="5414604" y="4291012"/>
                <a:ext cx="454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46E55ED-A886-4FA0-B15F-C5503BAC8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04" y="4291012"/>
                <a:ext cx="45435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/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1269E1A-59DF-4BE3-8A32-59F0861D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2638167"/>
                <a:ext cx="45204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/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AEC3CE9-EC38-40B7-AEAB-FD705D65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31" y="4298552"/>
                <a:ext cx="45204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E4AE520-47E3-4E8A-96A0-A64C43E663EE}"/>
                  </a:ext>
                </a:extLst>
              </p:cNvPr>
              <p:cNvSpPr txBox="1"/>
              <p:nvPr/>
            </p:nvSpPr>
            <p:spPr>
              <a:xfrm>
                <a:off x="4940306" y="5705175"/>
                <a:ext cx="63523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𝐵𝑜𝑡h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𝑝𝑙𝑎𝑦𝑒𝑟𝑠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h𝑒𝑎𝑑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𝑎𝑙𝑡𝑒𝑟𝑛𝑎𝑡𝑒𝑙𝑦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E4AE520-47E3-4E8A-96A0-A64C43E66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06" y="5705175"/>
                <a:ext cx="6352380" cy="369332"/>
              </a:xfrm>
              <a:prstGeom prst="rect">
                <a:avLst/>
              </a:prstGeom>
              <a:blipFill>
                <a:blip r:embed="rId17"/>
                <a:stretch>
                  <a:fillRect l="-672" r="-134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86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E67D8-8CBF-4FDA-BB6A-57DDB325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E2D370-49B5-4649-9AD2-FE7F38C2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https://core.ac.uk/download/pdf/81142890.pdf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http://www.math.unl.edu/~sdunbar1/ProbabilityTheory/BackgroundPapers/Penney%20ante/li.pdf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http://www.kurims.kyoto-u.ac.jp/EMIS/journals/EJC/Volume_13/PDF/v13i1r35.pdf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https://github.com/d768092/probability_final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5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3E268F1-BB3B-4F8F-9C09-BA7CFB6DB199}"/>
                  </a:ext>
                </a:extLst>
              </p:cNvPr>
              <p:cNvSpPr txBox="1"/>
              <p:nvPr/>
            </p:nvSpPr>
            <p:spPr>
              <a:xfrm>
                <a:off x="2474559" y="1718617"/>
                <a:ext cx="80507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……  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……  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3E268F1-BB3B-4F8F-9C09-BA7CFB6D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559" y="1718617"/>
                <a:ext cx="805079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C182900-BBD4-492E-8813-15D9BB9AD108}"/>
                  </a:ext>
                </a:extLst>
              </p:cNvPr>
              <p:cNvSpPr txBox="1"/>
              <p:nvPr/>
            </p:nvSpPr>
            <p:spPr>
              <a:xfrm>
                <a:off x="3145054" y="4585386"/>
                <a:ext cx="61984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+1, …,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zh-TW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[1,…,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C182900-BBD4-492E-8813-15D9BB9AD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54" y="4585386"/>
                <a:ext cx="6198453" cy="738664"/>
              </a:xfrm>
              <a:prstGeom prst="rect">
                <a:avLst/>
              </a:prstGeom>
              <a:blipFill>
                <a:blip r:embed="rId3"/>
                <a:stretch>
                  <a:fillRect b="-17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78AFD25-664D-4B36-9C61-FDB294B8411A}"/>
                  </a:ext>
                </a:extLst>
              </p:cNvPr>
              <p:cNvSpPr txBox="1"/>
              <p:nvPr/>
            </p:nvSpPr>
            <p:spPr>
              <a:xfrm>
                <a:off x="2366578" y="1441618"/>
                <a:ext cx="3585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One of the sequence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78AFD25-664D-4B36-9C61-FDB294B84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78" y="1441618"/>
                <a:ext cx="3585790" cy="369332"/>
              </a:xfrm>
              <a:prstGeom prst="rect">
                <a:avLst/>
              </a:prstGeom>
              <a:blipFill>
                <a:blip r:embed="rId4"/>
                <a:stretch>
                  <a:fillRect l="-5102" t="-24590" r="-3231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41572EC-3ABA-4FF3-B2FB-50F0BF6DC013}"/>
              </a:ext>
            </a:extLst>
          </p:cNvPr>
          <p:cNvSpPr txBox="1"/>
          <p:nvPr/>
        </p:nvSpPr>
        <p:spPr>
          <a:xfrm>
            <a:off x="7284301" y="1441618"/>
            <a:ext cx="146514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Sequence 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E0ED2EE-C3B3-4ED2-A065-1C4694EB14FA}"/>
                  </a:ext>
                </a:extLst>
              </p:cNvPr>
              <p:cNvSpPr txBox="1"/>
              <p:nvPr/>
            </p:nvSpPr>
            <p:spPr>
              <a:xfrm>
                <a:off x="4461302" y="2549614"/>
                <a:ext cx="44461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……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E0ED2EE-C3B3-4ED2-A065-1C4694EB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302" y="2549614"/>
                <a:ext cx="444615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7D4A6A8-788F-451E-B1D3-C2C402A928DC}"/>
                  </a:ext>
                </a:extLst>
              </p:cNvPr>
              <p:cNvSpPr txBox="1"/>
              <p:nvPr/>
            </p:nvSpPr>
            <p:spPr>
              <a:xfrm>
                <a:off x="2996772" y="1286132"/>
                <a:ext cx="619845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+1, …,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altLang="zh-TW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[1,…,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7D4A6A8-788F-451E-B1D3-C2C402A92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772" y="1286132"/>
                <a:ext cx="6198453" cy="738664"/>
              </a:xfrm>
              <a:prstGeom prst="rect">
                <a:avLst/>
              </a:prstGeom>
              <a:blipFill>
                <a:blip r:embed="rId2"/>
                <a:stretch>
                  <a:fillRect b="-16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38AC36F-3CEA-494F-81B6-CD30B307418C}"/>
                  </a:ext>
                </a:extLst>
              </p:cNvPr>
              <p:cNvSpPr txBox="1"/>
              <p:nvPr/>
            </p:nvSpPr>
            <p:spPr>
              <a:xfrm>
                <a:off x="1615253" y="3429000"/>
                <a:ext cx="8961492" cy="1376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+1, …,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+1,…,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[1,…,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38AC36F-3CEA-494F-81B6-CD30B3074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53" y="3429000"/>
                <a:ext cx="8961492" cy="1376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0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EFFD9CF-DE1A-4C03-AA81-AE5FE2DB6FA3}"/>
                  </a:ext>
                </a:extLst>
              </p:cNvPr>
              <p:cNvSpPr txBox="1"/>
              <p:nvPr/>
            </p:nvSpPr>
            <p:spPr>
              <a:xfrm>
                <a:off x="1615254" y="702226"/>
                <a:ext cx="6734985" cy="1032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+1, …,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+1,…,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[1,…,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EFFD9CF-DE1A-4C03-AA81-AE5FE2DB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54" y="702226"/>
                <a:ext cx="6734985" cy="1032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C79351A-D0A2-4E6B-ADDF-D2937BC45B60}"/>
                  </a:ext>
                </a:extLst>
              </p:cNvPr>
              <p:cNvSpPr txBox="1"/>
              <p:nvPr/>
            </p:nvSpPr>
            <p:spPr>
              <a:xfrm>
                <a:off x="1701751" y="2415746"/>
                <a:ext cx="5931624" cy="720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C79351A-D0A2-4E6B-ADDF-D2937BC4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751" y="2415746"/>
                <a:ext cx="5931624" cy="720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496AD1E-9FAD-4AF6-AC2B-D31A6818DD05}"/>
                  </a:ext>
                </a:extLst>
              </p:cNvPr>
              <p:cNvSpPr txBox="1"/>
              <p:nvPr/>
            </p:nvSpPr>
            <p:spPr>
              <a:xfrm>
                <a:off x="2824720" y="3416593"/>
                <a:ext cx="6542560" cy="734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496AD1E-9FAD-4AF6-AC2B-D31A6818D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720" y="3416593"/>
                <a:ext cx="6542560" cy="734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2D64BD4-702E-492C-8FAB-19AD17D70CF9}"/>
                  </a:ext>
                </a:extLst>
              </p:cNvPr>
              <p:cNvSpPr txBox="1"/>
              <p:nvPr/>
            </p:nvSpPr>
            <p:spPr>
              <a:xfrm>
                <a:off x="344938" y="4818233"/>
                <a:ext cx="11502123" cy="98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2D64BD4-702E-492C-8FAB-19AD17D70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8" y="4818233"/>
                <a:ext cx="11502123" cy="980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4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E615225-A8E0-4C5A-A080-DC7BDAA5AFE1}"/>
                  </a:ext>
                </a:extLst>
              </p:cNvPr>
              <p:cNvSpPr txBox="1"/>
              <p:nvPr/>
            </p:nvSpPr>
            <p:spPr>
              <a:xfrm>
                <a:off x="344938" y="493368"/>
                <a:ext cx="11502123" cy="98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E615225-A8E0-4C5A-A080-DC7BDAA5A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8" y="493368"/>
                <a:ext cx="11502123" cy="9807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3E4BCE4-CA87-4BCB-81C8-90E79CB5430D}"/>
                  </a:ext>
                </a:extLst>
              </p:cNvPr>
              <p:cNvSpPr txBox="1"/>
              <p:nvPr/>
            </p:nvSpPr>
            <p:spPr>
              <a:xfrm>
                <a:off x="344938" y="2162432"/>
                <a:ext cx="8410572" cy="960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𝐷𝑒𝑓𝑖𝑛𝑒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 , …,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[1 , …,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3E4BCE4-CA87-4BCB-81C8-90E79CB54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8" y="2162432"/>
                <a:ext cx="8410572" cy="9604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303AFF4-DF99-4729-A60B-DA9F2175BC45}"/>
                  </a:ext>
                </a:extLst>
              </p:cNvPr>
              <p:cNvSpPr txBox="1"/>
              <p:nvPr/>
            </p:nvSpPr>
            <p:spPr>
              <a:xfrm>
                <a:off x="344938" y="3805958"/>
                <a:ext cx="86017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𝐴𝐴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.   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𝑆𝑖𝑚𝑖𝑙𝑎𝑟𝑖𝑙𝑦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𝐵𝐵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303AFF4-DF99-4729-A60B-DA9F2175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8" y="3805958"/>
                <a:ext cx="8601778" cy="369332"/>
              </a:xfrm>
              <a:prstGeom prst="rect">
                <a:avLst/>
              </a:prstGeom>
              <a:blipFill>
                <a:blip r:embed="rId4"/>
                <a:stretch>
                  <a:fillRect l="-425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A23560A-2799-48F1-B48C-243FF26DFB6D}"/>
                  </a:ext>
                </a:extLst>
              </p:cNvPr>
              <p:cNvSpPr txBox="1"/>
              <p:nvPr/>
            </p:nvSpPr>
            <p:spPr>
              <a:xfrm>
                <a:off x="2473020" y="4942780"/>
                <a:ext cx="72459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𝑇h𝑢𝑠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𝐵𝐵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𝐴𝐴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A23560A-2799-48F1-B48C-243FF26DF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020" y="4942780"/>
                <a:ext cx="724595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30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6011B752-C2E1-4C62-8C7A-49EF8EF7A353}"/>
                  </a:ext>
                </a:extLst>
              </p:cNvPr>
              <p:cNvSpPr txBox="1"/>
              <p:nvPr/>
            </p:nvSpPr>
            <p:spPr>
              <a:xfrm>
                <a:off x="932934" y="685800"/>
                <a:ext cx="676743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𝑒𝑥𝑎𝑚𝑝𝑙𝑒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𝑇𝑇𝐻𝑇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𝐴𝐴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6011B752-C2E1-4C62-8C7A-49EF8EF7A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34" y="685800"/>
                <a:ext cx="676743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3A742DC-07A6-4F53-96E4-A17D1C7969A3}"/>
                  </a:ext>
                </a:extLst>
              </p:cNvPr>
              <p:cNvSpPr txBox="1"/>
              <p:nvPr/>
            </p:nvSpPr>
            <p:spPr>
              <a:xfrm>
                <a:off x="3317997" y="2106827"/>
                <a:ext cx="49325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3A742DC-07A6-4F53-96E4-A17D1C796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97" y="2106827"/>
                <a:ext cx="493256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ECE7AD-29B1-481B-A095-72038BAEC137}"/>
                  </a:ext>
                </a:extLst>
              </p:cNvPr>
              <p:cNvSpPr txBox="1"/>
              <p:nvPr/>
            </p:nvSpPr>
            <p:spPr>
              <a:xfrm>
                <a:off x="3445435" y="2973856"/>
                <a:ext cx="46776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6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altLang="zh-TW" sz="3600" dirty="0"/>
                  <a:t>T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ECE7AD-29B1-481B-A095-72038BAEC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435" y="2973856"/>
                <a:ext cx="4677691" cy="553998"/>
              </a:xfrm>
              <a:prstGeom prst="rect">
                <a:avLst/>
              </a:prstGeom>
              <a:blipFill>
                <a:blip r:embed="rId4"/>
                <a:stretch>
                  <a:fillRect t="-25275" r="-4948" b="-483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3362C7E-4E41-4CF6-8882-01C8ED4E1C40}"/>
                  </a:ext>
                </a:extLst>
              </p:cNvPr>
              <p:cNvSpPr txBox="1"/>
              <p:nvPr/>
            </p:nvSpPr>
            <p:spPr>
              <a:xfrm>
                <a:off x="3317997" y="4555521"/>
                <a:ext cx="6748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3362C7E-4E41-4CF6-8882-01C8ED4E1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97" y="4555521"/>
                <a:ext cx="67480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769ECE2-1B21-42F7-BC06-9B555ECBE428}"/>
                  </a:ext>
                </a:extLst>
              </p:cNvPr>
              <p:cNvSpPr txBox="1"/>
              <p:nvPr/>
            </p:nvSpPr>
            <p:spPr>
              <a:xfrm>
                <a:off x="7672138" y="4555521"/>
                <a:ext cx="5639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769ECE2-1B21-42F7-BC06-9B555ECBE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138" y="4555521"/>
                <a:ext cx="56393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F70EBBA-0C45-4333-9266-0EF1447FD568}"/>
                  </a:ext>
                </a:extLst>
              </p:cNvPr>
              <p:cNvSpPr txBox="1"/>
              <p:nvPr/>
            </p:nvSpPr>
            <p:spPr>
              <a:xfrm>
                <a:off x="4768584" y="4555521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F70EBBA-0C45-4333-9266-0EF1447F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84" y="4555521"/>
                <a:ext cx="35907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AC82809-C4DE-4EFD-845B-000821EE3C98}"/>
                  </a:ext>
                </a:extLst>
              </p:cNvPr>
              <p:cNvSpPr txBox="1"/>
              <p:nvPr/>
            </p:nvSpPr>
            <p:spPr>
              <a:xfrm>
                <a:off x="6220361" y="4555521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AC82809-C4DE-4EFD-845B-000821EE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61" y="4555521"/>
                <a:ext cx="35907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95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11667 0.0004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0.00047 L 0.23659 0.0023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59 0.00232 L 0.35768 0.0004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BB39A67-C7FC-4421-A3AC-56F929252279}"/>
                  </a:ext>
                </a:extLst>
              </p:cNvPr>
              <p:cNvSpPr txBox="1"/>
              <p:nvPr/>
            </p:nvSpPr>
            <p:spPr>
              <a:xfrm>
                <a:off x="932934" y="685800"/>
                <a:ext cx="63114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𝑇𝑇𝐻𝑇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𝑇𝐻𝑇𝐻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BB39A67-C7FC-4421-A3AC-56F9292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34" y="685800"/>
                <a:ext cx="631140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7065032-7DAE-4A78-A39F-F6A5C128A07C}"/>
                  </a:ext>
                </a:extLst>
              </p:cNvPr>
              <p:cNvSpPr txBox="1"/>
              <p:nvPr/>
            </p:nvSpPr>
            <p:spPr>
              <a:xfrm>
                <a:off x="3317997" y="2106827"/>
                <a:ext cx="49325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7065032-7DAE-4A78-A39F-F6A5C128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97" y="2106827"/>
                <a:ext cx="493256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772FB1-56BC-40DE-90FC-511839B15BC4}"/>
                  </a:ext>
                </a:extLst>
              </p:cNvPr>
              <p:cNvSpPr txBox="1"/>
              <p:nvPr/>
            </p:nvSpPr>
            <p:spPr>
              <a:xfrm>
                <a:off x="3317997" y="2973856"/>
                <a:ext cx="49984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772FB1-56BC-40DE-90FC-511839B15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97" y="2973856"/>
                <a:ext cx="499848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276F613-0041-4604-928F-DF17A8582194}"/>
                  </a:ext>
                </a:extLst>
              </p:cNvPr>
              <p:cNvSpPr txBox="1"/>
              <p:nvPr/>
            </p:nvSpPr>
            <p:spPr>
              <a:xfrm>
                <a:off x="3340852" y="4555521"/>
                <a:ext cx="3350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3600" b="0" dirty="0"/>
                  <a:t>0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276F613-0041-4604-928F-DF17A8582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52" y="4555521"/>
                <a:ext cx="335028" cy="553998"/>
              </a:xfrm>
              <a:prstGeom prst="rect">
                <a:avLst/>
              </a:prstGeom>
              <a:blipFill>
                <a:blip r:embed="rId5"/>
                <a:stretch>
                  <a:fillRect l="-81818" t="-25275" r="-52727" b="-49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77D835B-9D2F-494A-9EF4-89CAF7C83900}"/>
                  </a:ext>
                </a:extLst>
              </p:cNvPr>
              <p:cNvSpPr txBox="1"/>
              <p:nvPr/>
            </p:nvSpPr>
            <p:spPr>
              <a:xfrm>
                <a:off x="7672138" y="4555521"/>
                <a:ext cx="5639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77D835B-9D2F-494A-9EF4-89CAF7C83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138" y="4555521"/>
                <a:ext cx="56393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C106C46-25A7-4414-8ACD-9350C2CF9672}"/>
                  </a:ext>
                </a:extLst>
              </p:cNvPr>
              <p:cNvSpPr txBox="1"/>
              <p:nvPr/>
            </p:nvSpPr>
            <p:spPr>
              <a:xfrm>
                <a:off x="4768584" y="4555521"/>
                <a:ext cx="5738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C106C46-25A7-4414-8ACD-9350C2CF9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84" y="4555521"/>
                <a:ext cx="57381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AAE75D7-9997-4673-BCC3-32BC7369B8A6}"/>
                  </a:ext>
                </a:extLst>
              </p:cNvPr>
              <p:cNvSpPr txBox="1"/>
              <p:nvPr/>
            </p:nvSpPr>
            <p:spPr>
              <a:xfrm>
                <a:off x="6220361" y="4555521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AAE75D7-9997-4673-BCC3-32BC7369B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61" y="4555521"/>
                <a:ext cx="35907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5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11667 0.0004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0.00047 L 0.23659 0.0023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59 0.00232 L 0.35769 0.0004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15E5DB2-320C-4D40-A918-EFE7D8614761}"/>
                  </a:ext>
                </a:extLst>
              </p:cNvPr>
              <p:cNvSpPr txBox="1"/>
              <p:nvPr/>
            </p:nvSpPr>
            <p:spPr>
              <a:xfrm>
                <a:off x="670346" y="579785"/>
                <a:ext cx="60566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𝐵𝐵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𝐴𝐴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15E5DB2-320C-4D40-A918-EFE7D8614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46" y="579785"/>
                <a:ext cx="605665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E205110-C12A-434B-8077-9E0CD045AE6C}"/>
                  </a:ext>
                </a:extLst>
              </p:cNvPr>
              <p:cNvSpPr txBox="1"/>
              <p:nvPr/>
            </p:nvSpPr>
            <p:spPr>
              <a:xfrm>
                <a:off x="670346" y="1482634"/>
                <a:ext cx="94568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1, 2, 3, …, 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𝐻𝐴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E205110-C12A-434B-8077-9E0CD045A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46" y="1482634"/>
                <a:ext cx="945688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F47D54D-3F0F-4899-AC85-6B3D23D32809}"/>
                  </a:ext>
                </a:extLst>
              </p:cNvPr>
              <p:cNvSpPr txBox="1"/>
              <p:nvPr/>
            </p:nvSpPr>
            <p:spPr>
              <a:xfrm>
                <a:off x="357986" y="2806650"/>
                <a:ext cx="1147602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F47D54D-3F0F-4899-AC85-6B3D23D3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6" y="2806650"/>
                <a:ext cx="1147602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7F544F9-48E7-42B6-B0F7-2D7306479788}"/>
                  </a:ext>
                </a:extLst>
              </p:cNvPr>
              <p:cNvSpPr txBox="1"/>
              <p:nvPr/>
            </p:nvSpPr>
            <p:spPr>
              <a:xfrm>
                <a:off x="2633479" y="4199018"/>
                <a:ext cx="5807744" cy="10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7F544F9-48E7-42B6-B0F7-2D7306479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79" y="4199018"/>
                <a:ext cx="5807744" cy="1005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6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550</Words>
  <Application>Microsoft Office PowerPoint</Application>
  <PresentationFormat>寬螢幕</PresentationFormat>
  <Paragraphs>228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Cambria Math</vt:lpstr>
      <vt:lpstr>Office 佈景主題</vt:lpstr>
      <vt:lpstr>Sequence Game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Best Strategy of A</vt:lpstr>
      <vt:lpstr>observation</vt:lpstr>
      <vt:lpstr>Advance 1:unfair coin</vt:lpstr>
      <vt:lpstr>Advanced 2:change one single choice</vt:lpstr>
      <vt:lpstr>Advanced 2:change one single choice</vt:lpstr>
      <vt:lpstr>Advanced 2:change one single choice</vt:lpstr>
      <vt:lpstr>Advanced 3:decide in turn</vt:lpstr>
      <vt:lpstr>Advanced 3:decide in turn</vt:lpstr>
      <vt:lpstr>Advanced 3:decide in turn</vt:lpstr>
      <vt:lpstr>Advanced 3:decide in turn</vt:lpstr>
      <vt:lpstr>Advanced 3:decide in turn</vt:lpstr>
      <vt:lpstr>Advanced 3:decide in turn</vt:lpstr>
      <vt:lpstr>Advanced 3:decide in turn</vt:lpstr>
      <vt:lpstr>Advanced 3:decide in turn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Game</dc:title>
  <dc:creator>本晧 賈</dc:creator>
  <cp:lastModifiedBy>d768092@gmail.com</cp:lastModifiedBy>
  <cp:revision>47</cp:revision>
  <dcterms:created xsi:type="dcterms:W3CDTF">2019-06-19T11:15:45Z</dcterms:created>
  <dcterms:modified xsi:type="dcterms:W3CDTF">2019-06-19T18:24:28Z</dcterms:modified>
</cp:coreProperties>
</file>