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diagrams/data1.xml" ContentType="application/vnd.openxmlformats-officedocument.drawingml.diagramData+xml"/>
  <Override PartName="/ppt/drawings/drawing1.xml" ContentType="application/vnd.openxmlformats-officedocument.drawingml.chartshap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harts/style1.xml" ContentType="application/vnd.ms-office.chartstyle+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olors1.xml" ContentType="application/vnd.ms-office.chartcolorstyle+xml"/>
  <Override PartName="/ppt/charts/chart1.xml" ContentType="application/vnd.openxmlformats-officedocument.drawingml.char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Lst>
  <p:notesMasterIdLst>
    <p:notesMasterId r:id="rId36"/>
  </p:notesMasterIdLst>
  <p:handoutMasterIdLst>
    <p:handoutMasterId r:id="rId37"/>
  </p:handoutMasterIdLst>
  <p:sldIdLst>
    <p:sldId id="256" r:id="rId3"/>
    <p:sldId id="258" r:id="rId4"/>
    <p:sldId id="259" r:id="rId5"/>
    <p:sldId id="277" r:id="rId6"/>
    <p:sldId id="296" r:id="rId7"/>
    <p:sldId id="281" r:id="rId8"/>
    <p:sldId id="299" r:id="rId9"/>
    <p:sldId id="329" r:id="rId10"/>
    <p:sldId id="264" r:id="rId11"/>
    <p:sldId id="285" r:id="rId12"/>
    <p:sldId id="265" r:id="rId13"/>
    <p:sldId id="266" r:id="rId14"/>
    <p:sldId id="284" r:id="rId15"/>
    <p:sldId id="289" r:id="rId16"/>
    <p:sldId id="323" r:id="rId17"/>
    <p:sldId id="324" r:id="rId18"/>
    <p:sldId id="326" r:id="rId19"/>
    <p:sldId id="327" r:id="rId20"/>
    <p:sldId id="328" r:id="rId21"/>
    <p:sldId id="267" r:id="rId22"/>
    <p:sldId id="268" r:id="rId23"/>
    <p:sldId id="269" r:id="rId24"/>
    <p:sldId id="270" r:id="rId25"/>
    <p:sldId id="279" r:id="rId26"/>
    <p:sldId id="278" r:id="rId27"/>
    <p:sldId id="280" r:id="rId28"/>
    <p:sldId id="282" r:id="rId29"/>
    <p:sldId id="283" r:id="rId30"/>
    <p:sldId id="287" r:id="rId31"/>
    <p:sldId id="288" r:id="rId32"/>
    <p:sldId id="290" r:id="rId33"/>
    <p:sldId id="286" r:id="rId34"/>
    <p:sldId id="274" r:id="rId35"/>
  </p:sldIdLst>
  <p:sldSz cx="9144000" cy="6858000" type="screen4x3"/>
  <p:notesSz cx="7004050" cy="9290050"/>
  <p:custDataLst>
    <p:tags r:id="rId38"/>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Arial" charset="0"/>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Arial" charset="0"/>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Arial" charset="0"/>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Arial" charset="0"/>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173C"/>
    <a:srgbClr val="FF9900"/>
    <a:srgbClr val="FFFFFF"/>
    <a:srgbClr val="F5FDCB"/>
    <a:srgbClr val="795109"/>
    <a:srgbClr val="FF0066"/>
    <a:srgbClr val="562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25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Internship</a:t>
            </a:r>
            <a:r>
              <a:rPr lang="en-US" baseline="0" dirty="0"/>
              <a:t> Placement </a:t>
            </a:r>
            <a:r>
              <a:rPr lang="en-US" dirty="0"/>
              <a:t>Percentage</a:t>
            </a:r>
          </a:p>
        </c:rich>
      </c:tx>
      <c:layout>
        <c:manualLayout>
          <c:xMode val="edge"/>
          <c:yMode val="edge"/>
          <c:x val="0.22163085079442268"/>
          <c:y val="8.6206896551724137E-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5.1117054910120079E-2"/>
          <c:y val="0.1288937912933297"/>
          <c:w val="0.48907698629569718"/>
          <c:h val="0.83374988686758977"/>
        </c:manualLayout>
      </c:layout>
      <c:pieChart>
        <c:varyColors val="1"/>
        <c:ser>
          <c:idx val="0"/>
          <c:order val="0"/>
          <c:tx>
            <c:strRef>
              <c:f>Sheet1!$B$1</c:f>
              <c:strCache>
                <c:ptCount val="1"/>
                <c:pt idx="0">
                  <c:v>Percentage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A48-4E03-98AD-D9BA77EDC1C4}"/>
              </c:ext>
            </c:extLst>
          </c:dPt>
          <c:dPt>
            <c:idx val="1"/>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A48-4E03-98AD-D9BA77EDC1C4}"/>
              </c:ext>
            </c:extLst>
          </c:dPt>
          <c:dPt>
            <c:idx val="2"/>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A48-4E03-98AD-D9BA77EDC1C4}"/>
              </c:ext>
            </c:extLst>
          </c:dPt>
          <c:dPt>
            <c:idx val="3"/>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A48-4E03-98AD-D9BA77EDC1C4}"/>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Sheet1!$A$2:$A$4</c:f>
              <c:strCache>
                <c:ptCount val="3"/>
                <c:pt idx="0">
                  <c:v>Have not confirmed placement</c:v>
                </c:pt>
                <c:pt idx="1">
                  <c:v>Did not search for company</c:v>
                </c:pt>
                <c:pt idx="2">
                  <c:v>Confirmed Placement</c:v>
                </c:pt>
              </c:strCache>
            </c:strRef>
          </c:cat>
          <c:val>
            <c:numRef>
              <c:f>Sheet1!$B$2:$B$4</c:f>
              <c:numCache>
                <c:formatCode>General</c:formatCode>
                <c:ptCount val="3"/>
                <c:pt idx="0">
                  <c:v>173</c:v>
                </c:pt>
                <c:pt idx="1">
                  <c:v>107</c:v>
                </c:pt>
                <c:pt idx="2">
                  <c:v>53</c:v>
                </c:pt>
              </c:numCache>
            </c:numRef>
          </c:val>
          <c:extLst>
            <c:ext xmlns:c16="http://schemas.microsoft.com/office/drawing/2014/chart" uri="{C3380CC4-5D6E-409C-BE32-E72D297353CC}">
              <c16:uniqueId val="{00000008-9A48-4E03-98AD-D9BA77EDC1C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52557153467698825"/>
          <c:y val="0.16225156122726039"/>
          <c:w val="0.47442846532301181"/>
          <c:h val="0.2066892931487012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2E1B73-AB75-4140-8C77-D2246173799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61D2F16-C7B5-4081-BDFA-477882D29D2B}">
      <dgm:prSet phldrT="[Text]"/>
      <dgm:spPr/>
      <dgm:t>
        <a:bodyPr/>
        <a:lstStyle/>
        <a:p>
          <a:r>
            <a:rPr lang="en-US" dirty="0">
              <a:solidFill>
                <a:schemeClr val="bg2"/>
              </a:solidFill>
            </a:rPr>
            <a:t>Via </a:t>
          </a:r>
          <a:r>
            <a:rPr lang="en-US" dirty="0" err="1">
              <a:solidFill>
                <a:schemeClr val="bg2"/>
              </a:solidFill>
            </a:rPr>
            <a:t>PKKA:e-LI</a:t>
          </a:r>
          <a:r>
            <a:rPr lang="en-US" dirty="0">
              <a:solidFill>
                <a:schemeClr val="bg2"/>
              </a:solidFill>
            </a:rPr>
            <a:t> (</a:t>
          </a:r>
          <a:r>
            <a:rPr lang="en-US" i="1" dirty="0">
              <a:solidFill>
                <a:schemeClr val="bg2"/>
              </a:solidFill>
            </a:rPr>
            <a:t>Industrial Training Registration Online</a:t>
          </a:r>
          <a:r>
            <a:rPr lang="en-US" dirty="0">
              <a:solidFill>
                <a:schemeClr val="bg2"/>
              </a:solidFill>
            </a:rPr>
            <a:t>)</a:t>
          </a:r>
        </a:p>
      </dgm:t>
    </dgm:pt>
    <dgm:pt modelId="{83A54B55-33B5-4E6C-A429-BF713761CAF8}" type="parTrans" cxnId="{F81D387B-7FC5-4971-AAE1-6773BB075564}">
      <dgm:prSet/>
      <dgm:spPr/>
      <dgm:t>
        <a:bodyPr/>
        <a:lstStyle/>
        <a:p>
          <a:endParaRPr lang="en-US"/>
        </a:p>
      </dgm:t>
    </dgm:pt>
    <dgm:pt modelId="{9653AEB2-720E-4823-9584-D3BCBE79D9FE}" type="sibTrans" cxnId="{F81D387B-7FC5-4971-AAE1-6773BB075564}">
      <dgm:prSet/>
      <dgm:spPr/>
      <dgm:t>
        <a:bodyPr/>
        <a:lstStyle/>
        <a:p>
          <a:endParaRPr lang="en-US"/>
        </a:p>
      </dgm:t>
    </dgm:pt>
    <dgm:pt modelId="{8FCACCBE-F564-4D87-AF88-987A41403682}">
      <dgm:prSet/>
      <dgm:spPr/>
      <dgm:t>
        <a:bodyPr/>
        <a:lstStyle/>
        <a:p>
          <a:r>
            <a:rPr lang="en-US" dirty="0"/>
            <a:t>Choose maximum 1-3 companies at a time. </a:t>
          </a:r>
        </a:p>
      </dgm:t>
    </dgm:pt>
    <dgm:pt modelId="{272BC2CA-A537-4EEF-BEB0-6A12003C0EC1}" type="parTrans" cxnId="{30CD78D5-BB15-46BE-AA87-CED97F18CD09}">
      <dgm:prSet/>
      <dgm:spPr/>
      <dgm:t>
        <a:bodyPr/>
        <a:lstStyle/>
        <a:p>
          <a:endParaRPr lang="en-US"/>
        </a:p>
      </dgm:t>
    </dgm:pt>
    <dgm:pt modelId="{72A17082-CF92-4FAB-B5AE-6C77B9F2BA3D}" type="sibTrans" cxnId="{30CD78D5-BB15-46BE-AA87-CED97F18CD09}">
      <dgm:prSet/>
      <dgm:spPr/>
      <dgm:t>
        <a:bodyPr/>
        <a:lstStyle/>
        <a:p>
          <a:endParaRPr lang="en-US"/>
        </a:p>
      </dgm:t>
    </dgm:pt>
    <dgm:pt modelId="{D242D236-CC0E-4B18-8FB0-47477EDAF435}">
      <dgm:prSet/>
      <dgm:spPr/>
      <dgm:t>
        <a:bodyPr/>
        <a:lstStyle/>
        <a:p>
          <a:r>
            <a:rPr lang="en-US" dirty="0"/>
            <a:t>If rejected, then apply again. </a:t>
          </a:r>
        </a:p>
      </dgm:t>
    </dgm:pt>
    <dgm:pt modelId="{BF594DE9-20BC-46C5-86D0-7D70A8471035}" type="parTrans" cxnId="{BDEDE5C6-BD89-4ABE-A2A6-637BDD2E7C77}">
      <dgm:prSet/>
      <dgm:spPr/>
      <dgm:t>
        <a:bodyPr/>
        <a:lstStyle/>
        <a:p>
          <a:endParaRPr lang="en-US"/>
        </a:p>
      </dgm:t>
    </dgm:pt>
    <dgm:pt modelId="{1318A860-4A07-4D2F-951C-2BF5401952E5}" type="sibTrans" cxnId="{BDEDE5C6-BD89-4ABE-A2A6-637BDD2E7C77}">
      <dgm:prSet/>
      <dgm:spPr/>
      <dgm:t>
        <a:bodyPr/>
        <a:lstStyle/>
        <a:p>
          <a:endParaRPr lang="en-US"/>
        </a:p>
      </dgm:t>
    </dgm:pt>
    <dgm:pt modelId="{E569AA89-E9CA-4C97-A5F3-9AB8166AF0DE}">
      <dgm:prSet/>
      <dgm:spPr/>
      <dgm:t>
        <a:bodyPr/>
        <a:lstStyle/>
        <a:p>
          <a:r>
            <a:rPr lang="en-US" dirty="0"/>
            <a:t>This method is preferable since most companies prefer to receive formal letter from the University</a:t>
          </a:r>
        </a:p>
      </dgm:t>
    </dgm:pt>
    <dgm:pt modelId="{FF9E83E0-F621-429C-A1A0-47B14530DEE4}" type="parTrans" cxnId="{1378B24A-5809-4806-9446-1E432A0DCFA9}">
      <dgm:prSet/>
      <dgm:spPr/>
      <dgm:t>
        <a:bodyPr/>
        <a:lstStyle/>
        <a:p>
          <a:endParaRPr lang="en-US"/>
        </a:p>
      </dgm:t>
    </dgm:pt>
    <dgm:pt modelId="{A4345627-02E4-4C47-B39B-8F88DA394B6F}" type="sibTrans" cxnId="{1378B24A-5809-4806-9446-1E432A0DCFA9}">
      <dgm:prSet/>
      <dgm:spPr/>
      <dgm:t>
        <a:bodyPr/>
        <a:lstStyle/>
        <a:p>
          <a:endParaRPr lang="en-US"/>
        </a:p>
      </dgm:t>
    </dgm:pt>
    <dgm:pt modelId="{ACCDD37C-A8EB-4082-B032-216864A5BCC8}">
      <dgm:prSet/>
      <dgm:spPr/>
      <dgm:t>
        <a:bodyPr/>
        <a:lstStyle/>
        <a:p>
          <a:r>
            <a:rPr lang="en-US" dirty="0">
              <a:solidFill>
                <a:srgbClr val="FF0000"/>
              </a:solidFill>
            </a:rPr>
            <a:t>**Coordinator have the right to reject student’s choice of company</a:t>
          </a:r>
          <a:r>
            <a:rPr lang="en-US" dirty="0"/>
            <a:t> if it does not comply to condition set out by the committee. </a:t>
          </a:r>
        </a:p>
      </dgm:t>
    </dgm:pt>
    <dgm:pt modelId="{ED69A4ED-6D6B-4C64-B6C7-676C9EA11ADA}" type="parTrans" cxnId="{C2AE4838-BA09-49E4-B243-7C381C3AE274}">
      <dgm:prSet/>
      <dgm:spPr/>
      <dgm:t>
        <a:bodyPr/>
        <a:lstStyle/>
        <a:p>
          <a:endParaRPr lang="en-US"/>
        </a:p>
      </dgm:t>
    </dgm:pt>
    <dgm:pt modelId="{AE9CA3AE-C7B9-4F12-88F6-073121C11C6B}" type="sibTrans" cxnId="{C2AE4838-BA09-49E4-B243-7C381C3AE274}">
      <dgm:prSet/>
      <dgm:spPr/>
      <dgm:t>
        <a:bodyPr/>
        <a:lstStyle/>
        <a:p>
          <a:endParaRPr lang="en-US"/>
        </a:p>
      </dgm:t>
    </dgm:pt>
    <dgm:pt modelId="{57287C89-089D-44A3-9E4F-707F8E680BE1}" type="pres">
      <dgm:prSet presAssocID="{E72E1B73-AB75-4140-8C77-D2246173799E}" presName="linear" presStyleCnt="0">
        <dgm:presLayoutVars>
          <dgm:animLvl val="lvl"/>
          <dgm:resizeHandles val="exact"/>
        </dgm:presLayoutVars>
      </dgm:prSet>
      <dgm:spPr/>
    </dgm:pt>
    <dgm:pt modelId="{18829E7B-D616-4CAB-89F9-21EF61412850}" type="pres">
      <dgm:prSet presAssocID="{F61D2F16-C7B5-4081-BDFA-477882D29D2B}" presName="parentText" presStyleLbl="node1" presStyleIdx="0" presStyleCnt="1">
        <dgm:presLayoutVars>
          <dgm:chMax val="0"/>
          <dgm:bulletEnabled val="1"/>
        </dgm:presLayoutVars>
      </dgm:prSet>
      <dgm:spPr/>
    </dgm:pt>
    <dgm:pt modelId="{07591400-5AFF-42DC-9CE7-1BFBE9DAB7A3}" type="pres">
      <dgm:prSet presAssocID="{F61D2F16-C7B5-4081-BDFA-477882D29D2B}" presName="childText" presStyleLbl="revTx" presStyleIdx="0" presStyleCnt="1">
        <dgm:presLayoutVars>
          <dgm:bulletEnabled val="1"/>
        </dgm:presLayoutVars>
      </dgm:prSet>
      <dgm:spPr/>
    </dgm:pt>
  </dgm:ptLst>
  <dgm:cxnLst>
    <dgm:cxn modelId="{C2AE4838-BA09-49E4-B243-7C381C3AE274}" srcId="{F61D2F16-C7B5-4081-BDFA-477882D29D2B}" destId="{ACCDD37C-A8EB-4082-B032-216864A5BCC8}" srcOrd="2" destOrd="0" parTransId="{ED69A4ED-6D6B-4C64-B6C7-676C9EA11ADA}" sibTransId="{AE9CA3AE-C7B9-4F12-88F6-073121C11C6B}"/>
    <dgm:cxn modelId="{9E660860-FD5B-49B3-A247-CEC0106FEA5D}" type="presOf" srcId="{8FCACCBE-F564-4D87-AF88-987A41403682}" destId="{07591400-5AFF-42DC-9CE7-1BFBE9DAB7A3}" srcOrd="0" destOrd="0" presId="urn:microsoft.com/office/officeart/2005/8/layout/vList2"/>
    <dgm:cxn modelId="{1378B24A-5809-4806-9446-1E432A0DCFA9}" srcId="{F61D2F16-C7B5-4081-BDFA-477882D29D2B}" destId="{E569AA89-E9CA-4C97-A5F3-9AB8166AF0DE}" srcOrd="1" destOrd="0" parTransId="{FF9E83E0-F621-429C-A1A0-47B14530DEE4}" sibTransId="{A4345627-02E4-4C47-B39B-8F88DA394B6F}"/>
    <dgm:cxn modelId="{D065496F-29CD-471D-8EBC-696D4FD750CF}" type="presOf" srcId="{E72E1B73-AB75-4140-8C77-D2246173799E}" destId="{57287C89-089D-44A3-9E4F-707F8E680BE1}" srcOrd="0" destOrd="0" presId="urn:microsoft.com/office/officeart/2005/8/layout/vList2"/>
    <dgm:cxn modelId="{B2C39076-CD6D-48D7-AE4E-8A4059C5936E}" type="presOf" srcId="{E569AA89-E9CA-4C97-A5F3-9AB8166AF0DE}" destId="{07591400-5AFF-42DC-9CE7-1BFBE9DAB7A3}" srcOrd="0" destOrd="2" presId="urn:microsoft.com/office/officeart/2005/8/layout/vList2"/>
    <dgm:cxn modelId="{9DEB2579-5455-43A4-9DFD-8FBA3F30B9CE}" type="presOf" srcId="{F61D2F16-C7B5-4081-BDFA-477882D29D2B}" destId="{18829E7B-D616-4CAB-89F9-21EF61412850}" srcOrd="0" destOrd="0" presId="urn:microsoft.com/office/officeart/2005/8/layout/vList2"/>
    <dgm:cxn modelId="{F81D387B-7FC5-4971-AAE1-6773BB075564}" srcId="{E72E1B73-AB75-4140-8C77-D2246173799E}" destId="{F61D2F16-C7B5-4081-BDFA-477882D29D2B}" srcOrd="0" destOrd="0" parTransId="{83A54B55-33B5-4E6C-A429-BF713761CAF8}" sibTransId="{9653AEB2-720E-4823-9584-D3BCBE79D9FE}"/>
    <dgm:cxn modelId="{BDEDE5C6-BD89-4ABE-A2A6-637BDD2E7C77}" srcId="{8FCACCBE-F564-4D87-AF88-987A41403682}" destId="{D242D236-CC0E-4B18-8FB0-47477EDAF435}" srcOrd="0" destOrd="0" parTransId="{BF594DE9-20BC-46C5-86D0-7D70A8471035}" sibTransId="{1318A860-4A07-4D2F-951C-2BF5401952E5}"/>
    <dgm:cxn modelId="{C4ED51CA-A04F-4825-8F90-2B2170EB90D5}" type="presOf" srcId="{ACCDD37C-A8EB-4082-B032-216864A5BCC8}" destId="{07591400-5AFF-42DC-9CE7-1BFBE9DAB7A3}" srcOrd="0" destOrd="3" presId="urn:microsoft.com/office/officeart/2005/8/layout/vList2"/>
    <dgm:cxn modelId="{30CD78D5-BB15-46BE-AA87-CED97F18CD09}" srcId="{F61D2F16-C7B5-4081-BDFA-477882D29D2B}" destId="{8FCACCBE-F564-4D87-AF88-987A41403682}" srcOrd="0" destOrd="0" parTransId="{272BC2CA-A537-4EEF-BEB0-6A12003C0EC1}" sibTransId="{72A17082-CF92-4FAB-B5AE-6C77B9F2BA3D}"/>
    <dgm:cxn modelId="{29D13EE1-2027-443E-B3EB-EDC8A9AD2416}" type="presOf" srcId="{D242D236-CC0E-4B18-8FB0-47477EDAF435}" destId="{07591400-5AFF-42DC-9CE7-1BFBE9DAB7A3}" srcOrd="0" destOrd="1" presId="urn:microsoft.com/office/officeart/2005/8/layout/vList2"/>
    <dgm:cxn modelId="{BACDF2F0-06A4-46E1-AFB8-A407FE71AF60}" type="presParOf" srcId="{57287C89-089D-44A3-9E4F-707F8E680BE1}" destId="{18829E7B-D616-4CAB-89F9-21EF61412850}" srcOrd="0" destOrd="0" presId="urn:microsoft.com/office/officeart/2005/8/layout/vList2"/>
    <dgm:cxn modelId="{53647DEA-A9C0-4508-B9F5-053B2B5E4884}" type="presParOf" srcId="{57287C89-089D-44A3-9E4F-707F8E680BE1}" destId="{07591400-5AFF-42DC-9CE7-1BFBE9DAB7A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29E7B-D616-4CAB-89F9-21EF61412850}">
      <dsp:nvSpPr>
        <dsp:cNvPr id="0" name=""/>
        <dsp:cNvSpPr/>
      </dsp:nvSpPr>
      <dsp:spPr>
        <a:xfrm>
          <a:off x="0" y="68788"/>
          <a:ext cx="7500990" cy="1432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2"/>
              </a:solidFill>
            </a:rPr>
            <a:t>Via </a:t>
          </a:r>
          <a:r>
            <a:rPr lang="en-US" sz="3600" kern="1200" dirty="0" err="1">
              <a:solidFill>
                <a:schemeClr val="bg2"/>
              </a:solidFill>
            </a:rPr>
            <a:t>PKKA:e-LI</a:t>
          </a:r>
          <a:r>
            <a:rPr lang="en-US" sz="3600" kern="1200" dirty="0">
              <a:solidFill>
                <a:schemeClr val="bg2"/>
              </a:solidFill>
            </a:rPr>
            <a:t> (</a:t>
          </a:r>
          <a:r>
            <a:rPr lang="en-US" sz="3600" i="1" kern="1200" dirty="0">
              <a:solidFill>
                <a:schemeClr val="bg2"/>
              </a:solidFill>
            </a:rPr>
            <a:t>Industrial Training Registration Online</a:t>
          </a:r>
          <a:r>
            <a:rPr lang="en-US" sz="3600" kern="1200" dirty="0">
              <a:solidFill>
                <a:schemeClr val="bg2"/>
              </a:solidFill>
            </a:rPr>
            <a:t>)</a:t>
          </a:r>
        </a:p>
      </dsp:txBody>
      <dsp:txXfrm>
        <a:off x="69908" y="138696"/>
        <a:ext cx="7361174" cy="1292264"/>
      </dsp:txXfrm>
    </dsp:sp>
    <dsp:sp modelId="{07591400-5AFF-42DC-9CE7-1BFBE9DAB7A3}">
      <dsp:nvSpPr>
        <dsp:cNvPr id="0" name=""/>
        <dsp:cNvSpPr/>
      </dsp:nvSpPr>
      <dsp:spPr>
        <a:xfrm>
          <a:off x="0" y="1500868"/>
          <a:ext cx="7500990" cy="3502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15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Choose maximum 1-3 companies at a time. </a:t>
          </a:r>
        </a:p>
        <a:p>
          <a:pPr marL="571500" lvl="2" indent="-285750" algn="l" defTabSz="1244600">
            <a:lnSpc>
              <a:spcPct val="90000"/>
            </a:lnSpc>
            <a:spcBef>
              <a:spcPct val="0"/>
            </a:spcBef>
            <a:spcAft>
              <a:spcPct val="20000"/>
            </a:spcAft>
            <a:buChar char="•"/>
          </a:pPr>
          <a:r>
            <a:rPr lang="en-US" sz="2800" kern="1200" dirty="0"/>
            <a:t>If rejected, then apply again. </a:t>
          </a:r>
        </a:p>
        <a:p>
          <a:pPr marL="285750" lvl="1" indent="-285750" algn="l" defTabSz="1244600">
            <a:lnSpc>
              <a:spcPct val="90000"/>
            </a:lnSpc>
            <a:spcBef>
              <a:spcPct val="0"/>
            </a:spcBef>
            <a:spcAft>
              <a:spcPct val="20000"/>
            </a:spcAft>
            <a:buChar char="•"/>
          </a:pPr>
          <a:r>
            <a:rPr lang="en-US" sz="2800" kern="1200" dirty="0"/>
            <a:t>This method is preferable since most companies prefer to receive formal letter from the University</a:t>
          </a:r>
        </a:p>
        <a:p>
          <a:pPr marL="285750" lvl="1" indent="-285750" algn="l" defTabSz="1244600">
            <a:lnSpc>
              <a:spcPct val="90000"/>
            </a:lnSpc>
            <a:spcBef>
              <a:spcPct val="0"/>
            </a:spcBef>
            <a:spcAft>
              <a:spcPct val="20000"/>
            </a:spcAft>
            <a:buChar char="•"/>
          </a:pPr>
          <a:r>
            <a:rPr lang="en-US" sz="2800" kern="1200" dirty="0">
              <a:solidFill>
                <a:srgbClr val="FF0000"/>
              </a:solidFill>
            </a:rPr>
            <a:t>**Coordinator have the right to reject student’s choice of company</a:t>
          </a:r>
          <a:r>
            <a:rPr lang="en-US" sz="2800" kern="1200" dirty="0"/>
            <a:t> if it does not comply to condition set out by the committee. </a:t>
          </a:r>
        </a:p>
      </dsp:txBody>
      <dsp:txXfrm>
        <a:off x="0" y="1500868"/>
        <a:ext cx="7500990" cy="35024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0.55626</cdr:x>
      <cdr:y>0.54203</cdr:y>
    </cdr:from>
    <cdr:to>
      <cdr:x>0.95954</cdr:x>
      <cdr:y>0.93897</cdr:y>
    </cdr:to>
    <cdr:sp macro="" textlink="">
      <cdr:nvSpPr>
        <cdr:cNvPr id="2" name="TextBox 1"/>
        <cdr:cNvSpPr txBox="1"/>
      </cdr:nvSpPr>
      <cdr:spPr>
        <a:xfrm xmlns:a="http://schemas.openxmlformats.org/drawingml/2006/main">
          <a:off x="4191000" y="2395538"/>
          <a:ext cx="3038476" cy="1754326"/>
        </a:xfrm>
        <a:prstGeom xmlns:a="http://schemas.openxmlformats.org/drawingml/2006/main" prst="rect">
          <a:avLst/>
        </a:prstGeom>
      </cdr:spPr>
      <cdr:txBody>
        <a:bodyPr xmlns:a="http://schemas.openxmlformats.org/drawingml/2006/main" vertOverflow="clip" wrap="square" rtlCol="0">
          <a:spAutoFit/>
        </a:bodyPr>
        <a:lstStyle xmlns:a="http://schemas.openxmlformats.org/drawingml/2006/main"/>
        <a:p xmlns:a="http://schemas.openxmlformats.org/drawingml/2006/main">
          <a:pPr algn="ctr"/>
          <a:r>
            <a:rPr lang="en-US" sz="2400" b="1" dirty="0">
              <a:solidFill>
                <a:schemeClr val="tx2"/>
              </a:solidFill>
            </a:rPr>
            <a:t>332</a:t>
          </a:r>
          <a:r>
            <a:rPr lang="en-US" sz="2000" b="1" dirty="0">
              <a:solidFill>
                <a:srgbClr val="FF0000"/>
              </a:solidFill>
            </a:rPr>
            <a:t> Student Registered </a:t>
          </a:r>
        </a:p>
        <a:p xmlns:a="http://schemas.openxmlformats.org/drawingml/2006/main">
          <a:pPr algn="ctr"/>
          <a:r>
            <a:rPr lang="en-US" sz="2000" b="1" dirty="0">
              <a:solidFill>
                <a:srgbClr val="FF0000"/>
              </a:solidFill>
            </a:rPr>
            <a:t>Only </a:t>
          </a:r>
          <a:r>
            <a:rPr lang="en-US" sz="2400" b="1" dirty="0">
              <a:solidFill>
                <a:schemeClr val="tx2"/>
              </a:solidFill>
            </a:rPr>
            <a:t>53</a:t>
          </a:r>
          <a:r>
            <a:rPr lang="en-US" sz="2000" b="1" dirty="0">
              <a:solidFill>
                <a:srgbClr val="FF0000"/>
              </a:solidFill>
            </a:rPr>
            <a:t> student have confirmed placement (less than 2 months left)</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353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defTabSz="930275" eaLnBrk="1" hangingPunct="1">
              <a:defRPr sz="1200">
                <a:latin typeface="Arial" charset="0"/>
              </a:defRPr>
            </a:lvl1pPr>
          </a:lstStyle>
          <a:p>
            <a:endParaRPr lang="en-US"/>
          </a:p>
        </p:txBody>
      </p:sp>
      <p:sp>
        <p:nvSpPr>
          <p:cNvPr id="61443" name="Rectangle 3"/>
          <p:cNvSpPr>
            <a:spLocks noGrp="1" noChangeArrowheads="1"/>
          </p:cNvSpPr>
          <p:nvPr>
            <p:ph type="dt" sz="quarter" idx="1"/>
          </p:nvPr>
        </p:nvSpPr>
        <p:spPr bwMode="auto">
          <a:xfrm>
            <a:off x="3967163" y="0"/>
            <a:ext cx="30353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defTabSz="930275" eaLnBrk="1" hangingPunct="1">
              <a:defRPr sz="1200">
                <a:latin typeface="Arial" charset="0"/>
              </a:defRPr>
            </a:lvl1pPr>
          </a:lstStyle>
          <a:p>
            <a:endParaRPr lang="en-US"/>
          </a:p>
        </p:txBody>
      </p:sp>
      <p:sp>
        <p:nvSpPr>
          <p:cNvPr id="61444" name="Rectangle 4"/>
          <p:cNvSpPr>
            <a:spLocks noGrp="1" noChangeArrowheads="1"/>
          </p:cNvSpPr>
          <p:nvPr>
            <p:ph type="ftr" sz="quarter" idx="2"/>
          </p:nvPr>
        </p:nvSpPr>
        <p:spPr bwMode="auto">
          <a:xfrm>
            <a:off x="0" y="8823325"/>
            <a:ext cx="30353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defTabSz="930275" eaLnBrk="1" hangingPunct="1">
              <a:defRPr sz="1200">
                <a:latin typeface="Arial" charset="0"/>
              </a:defRPr>
            </a:lvl1pPr>
          </a:lstStyle>
          <a:p>
            <a:endParaRPr lang="en-US"/>
          </a:p>
        </p:txBody>
      </p:sp>
      <p:sp>
        <p:nvSpPr>
          <p:cNvPr id="61445" name="Rectangle 5"/>
          <p:cNvSpPr>
            <a:spLocks noGrp="1" noChangeArrowheads="1"/>
          </p:cNvSpPr>
          <p:nvPr>
            <p:ph type="sldNum" sz="quarter" idx="3"/>
          </p:nvPr>
        </p:nvSpPr>
        <p:spPr bwMode="auto">
          <a:xfrm>
            <a:off x="3967163" y="8823325"/>
            <a:ext cx="30353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defTabSz="930275" eaLnBrk="1" hangingPunct="1">
              <a:defRPr sz="1200">
                <a:latin typeface="Arial" charset="0"/>
              </a:defRPr>
            </a:lvl1pPr>
          </a:lstStyle>
          <a:p>
            <a:fld id="{7A43D504-001C-4246-83BD-71643AC1DD70}" type="slidenum">
              <a:rPr lang="en-US"/>
              <a:pPr/>
              <a:t>‹#›</a:t>
            </a:fld>
            <a:endParaRPr lang="en-US"/>
          </a:p>
        </p:txBody>
      </p:sp>
    </p:spTree>
    <p:extLst>
      <p:ext uri="{BB962C8B-B14F-4D97-AF65-F5344CB8AC3E}">
        <p14:creationId xmlns:p14="http://schemas.microsoft.com/office/powerpoint/2010/main" val="4015942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53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defTabSz="930275" eaLnBrk="1" hangingPunct="1">
              <a:defRPr sz="1200">
                <a:latin typeface="Arial" charset="0"/>
              </a:defRPr>
            </a:lvl1pPr>
          </a:lstStyle>
          <a:p>
            <a:endParaRPr lang="en-US"/>
          </a:p>
        </p:txBody>
      </p:sp>
      <p:sp>
        <p:nvSpPr>
          <p:cNvPr id="26627" name="Rectangle 3"/>
          <p:cNvSpPr>
            <a:spLocks noGrp="1" noChangeArrowheads="1"/>
          </p:cNvSpPr>
          <p:nvPr>
            <p:ph type="dt" idx="1"/>
          </p:nvPr>
        </p:nvSpPr>
        <p:spPr bwMode="auto">
          <a:xfrm>
            <a:off x="3967163" y="0"/>
            <a:ext cx="30353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defTabSz="930275" eaLnBrk="1" hangingPunct="1">
              <a:defRPr sz="1200">
                <a:latin typeface="Arial" charset="0"/>
              </a:defRPr>
            </a:lvl1pPr>
          </a:lstStyle>
          <a:p>
            <a:endParaRPr lang="en-US"/>
          </a:p>
        </p:txBody>
      </p:sp>
      <p:sp>
        <p:nvSpPr>
          <p:cNvPr id="26628" name="Rectangle 4"/>
          <p:cNvSpPr>
            <a:spLocks noGrp="1" noRot="1" noChangeAspect="1" noChangeArrowheads="1" noTextEdit="1"/>
          </p:cNvSpPr>
          <p:nvPr>
            <p:ph type="sldImg" idx="2"/>
          </p:nvPr>
        </p:nvSpPr>
        <p:spPr bwMode="auto">
          <a:xfrm>
            <a:off x="1179513" y="696913"/>
            <a:ext cx="4645025" cy="3482975"/>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700088" y="4413250"/>
            <a:ext cx="5603875" cy="417988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3325"/>
            <a:ext cx="30353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defTabSz="930275" eaLnBrk="1" hangingPunct="1">
              <a:defRPr sz="1200">
                <a:latin typeface="Arial" charset="0"/>
              </a:defRPr>
            </a:lvl1pPr>
          </a:lstStyle>
          <a:p>
            <a:endParaRPr lang="en-US"/>
          </a:p>
        </p:txBody>
      </p:sp>
      <p:sp>
        <p:nvSpPr>
          <p:cNvPr id="26631" name="Rectangle 7"/>
          <p:cNvSpPr>
            <a:spLocks noGrp="1" noChangeArrowheads="1"/>
          </p:cNvSpPr>
          <p:nvPr>
            <p:ph type="sldNum" sz="quarter" idx="5"/>
          </p:nvPr>
        </p:nvSpPr>
        <p:spPr bwMode="auto">
          <a:xfrm>
            <a:off x="3967163" y="8823325"/>
            <a:ext cx="30353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defTabSz="930275" eaLnBrk="1" hangingPunct="1">
              <a:defRPr sz="1200">
                <a:latin typeface="Arial" charset="0"/>
              </a:defRPr>
            </a:lvl1pPr>
          </a:lstStyle>
          <a:p>
            <a:fld id="{7CAC10F9-9433-43D5-B5DB-A9316C214D53}" type="slidenum">
              <a:rPr lang="en-US"/>
              <a:pPr/>
              <a:t>‹#›</a:t>
            </a:fld>
            <a:endParaRPr lang="en-US"/>
          </a:p>
        </p:txBody>
      </p:sp>
    </p:spTree>
    <p:extLst>
      <p:ext uri="{BB962C8B-B14F-4D97-AF65-F5344CB8AC3E}">
        <p14:creationId xmlns:p14="http://schemas.microsoft.com/office/powerpoint/2010/main" val="28110953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DD83A06-E1D7-413D-87F1-42EB38FB96F0}" type="slidenum">
              <a:rPr lang="en-US"/>
              <a:pPr/>
              <a:t>2</a:t>
            </a:fld>
            <a:endParaRPr lang="en-US" dirty="0"/>
          </a:p>
        </p:txBody>
      </p:sp>
      <p:sp>
        <p:nvSpPr>
          <p:cNvPr id="27650" name="Rectangle 7"/>
          <p:cNvSpPr txBox="1">
            <a:spLocks noGrp="1" noChangeArrowheads="1"/>
          </p:cNvSpPr>
          <p:nvPr/>
        </p:nvSpPr>
        <p:spPr bwMode="auto">
          <a:xfrm>
            <a:off x="3967163" y="8823325"/>
            <a:ext cx="3035300" cy="465138"/>
          </a:xfrm>
          <a:prstGeom prst="rect">
            <a:avLst/>
          </a:prstGeom>
          <a:noFill/>
          <a:ln w="9525">
            <a:noFill/>
            <a:miter lim="800000"/>
            <a:headEnd/>
            <a:tailEnd/>
          </a:ln>
        </p:spPr>
        <p:txBody>
          <a:bodyPr lIns="93104" tIns="46552" rIns="93104" bIns="46552" anchor="b"/>
          <a:lstStyle/>
          <a:p>
            <a:pPr algn="r" defTabSz="930275" eaLnBrk="1" hangingPunct="1"/>
            <a:fld id="{9B1CA300-5059-4135-A7EB-1D83D515A5EC}" type="slidenum">
              <a:rPr lang="en-US" sz="1200">
                <a:latin typeface="Calibri" pitchFamily="34" charset="0"/>
              </a:rPr>
              <a:pPr algn="r" defTabSz="930275" eaLnBrk="1" hangingPunct="1"/>
              <a:t>2</a:t>
            </a:fld>
            <a:endParaRPr lang="en-US" sz="1200" dirty="0">
              <a:latin typeface="Calibri"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p:txBody>
          <a:bodyPr/>
          <a:lstStyle/>
          <a:p>
            <a:pPr>
              <a:spcBef>
                <a:spcPct val="0"/>
              </a:spcBef>
            </a:pPr>
            <a:endParaRPr lang="en-US" dirty="0"/>
          </a:p>
        </p:txBody>
      </p:sp>
    </p:spTree>
    <p:extLst>
      <p:ext uri="{BB962C8B-B14F-4D97-AF65-F5344CB8AC3E}">
        <p14:creationId xmlns:p14="http://schemas.microsoft.com/office/powerpoint/2010/main" val="3312634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DB3ECD3-9D30-44E4-8AA6-82E6D55061D7}" type="slidenum">
              <a:rPr lang="en-US"/>
              <a:pPr/>
              <a:t>23</a:t>
            </a:fld>
            <a:endParaRPr lang="en-US"/>
          </a:p>
        </p:txBody>
      </p:sp>
      <p:sp>
        <p:nvSpPr>
          <p:cNvPr id="48130" name="Rectangle 7"/>
          <p:cNvSpPr txBox="1">
            <a:spLocks noGrp="1" noChangeArrowheads="1"/>
          </p:cNvSpPr>
          <p:nvPr/>
        </p:nvSpPr>
        <p:spPr bwMode="auto">
          <a:xfrm>
            <a:off x="3967163" y="8823325"/>
            <a:ext cx="3035300" cy="465138"/>
          </a:xfrm>
          <a:prstGeom prst="rect">
            <a:avLst/>
          </a:prstGeom>
          <a:noFill/>
          <a:ln w="9525">
            <a:noFill/>
            <a:miter lim="800000"/>
            <a:headEnd/>
            <a:tailEnd/>
          </a:ln>
        </p:spPr>
        <p:txBody>
          <a:bodyPr lIns="93104" tIns="46552" rIns="93104" bIns="46552" anchor="b"/>
          <a:lstStyle/>
          <a:p>
            <a:pPr algn="r" defTabSz="930275" eaLnBrk="1" hangingPunct="1"/>
            <a:fld id="{F23016CD-1072-4B66-A0F8-88FF9618FC69}" type="slidenum">
              <a:rPr lang="en-US" sz="1200">
                <a:latin typeface="Calibri" pitchFamily="34" charset="0"/>
              </a:rPr>
              <a:pPr algn="r" defTabSz="930275" eaLnBrk="1" hangingPunct="1"/>
              <a:t>23</a:t>
            </a:fld>
            <a:endParaRPr lang="en-US" sz="1200">
              <a:latin typeface="Calibri"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p:txBody>
          <a:bodyPr/>
          <a:lstStyle/>
          <a:p>
            <a:pPr>
              <a:spcBef>
                <a:spcPct val="0"/>
              </a:spcBef>
            </a:pPr>
            <a:endParaRPr lang="en-US"/>
          </a:p>
        </p:txBody>
      </p:sp>
    </p:spTree>
    <p:extLst>
      <p:ext uri="{BB962C8B-B14F-4D97-AF65-F5344CB8AC3E}">
        <p14:creationId xmlns:p14="http://schemas.microsoft.com/office/powerpoint/2010/main" val="351705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DB3ECD3-9D30-44E4-8AA6-82E6D55061D7}" type="slidenum">
              <a:rPr lang="en-US"/>
              <a:pPr/>
              <a:t>24</a:t>
            </a:fld>
            <a:endParaRPr lang="en-US"/>
          </a:p>
        </p:txBody>
      </p:sp>
      <p:sp>
        <p:nvSpPr>
          <p:cNvPr id="48130" name="Rectangle 7"/>
          <p:cNvSpPr txBox="1">
            <a:spLocks noGrp="1" noChangeArrowheads="1"/>
          </p:cNvSpPr>
          <p:nvPr/>
        </p:nvSpPr>
        <p:spPr bwMode="auto">
          <a:xfrm>
            <a:off x="3967163" y="8823325"/>
            <a:ext cx="3035300" cy="465138"/>
          </a:xfrm>
          <a:prstGeom prst="rect">
            <a:avLst/>
          </a:prstGeom>
          <a:noFill/>
          <a:ln w="9525">
            <a:noFill/>
            <a:miter lim="800000"/>
            <a:headEnd/>
            <a:tailEnd/>
          </a:ln>
        </p:spPr>
        <p:txBody>
          <a:bodyPr lIns="93104" tIns="46552" rIns="93104" bIns="46552" anchor="b"/>
          <a:lstStyle/>
          <a:p>
            <a:pPr algn="r" defTabSz="930275" eaLnBrk="1" hangingPunct="1"/>
            <a:fld id="{F23016CD-1072-4B66-A0F8-88FF9618FC69}" type="slidenum">
              <a:rPr lang="en-US" sz="1200">
                <a:latin typeface="Calibri" pitchFamily="34" charset="0"/>
              </a:rPr>
              <a:pPr algn="r" defTabSz="930275" eaLnBrk="1" hangingPunct="1"/>
              <a:t>24</a:t>
            </a:fld>
            <a:endParaRPr lang="en-US" sz="1200">
              <a:latin typeface="Calibri"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p:txBody>
          <a:bodyPr/>
          <a:lstStyle/>
          <a:p>
            <a:pPr>
              <a:spcBef>
                <a:spcPct val="0"/>
              </a:spcBef>
            </a:pPr>
            <a:endParaRPr lang="en-US"/>
          </a:p>
        </p:txBody>
      </p:sp>
    </p:spTree>
    <p:extLst>
      <p:ext uri="{BB962C8B-B14F-4D97-AF65-F5344CB8AC3E}">
        <p14:creationId xmlns:p14="http://schemas.microsoft.com/office/powerpoint/2010/main" val="565454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D84E6A2-DEF6-45DF-9D28-5441940E4B8B}" type="slidenum">
              <a:rPr lang="en-US"/>
              <a:pPr/>
              <a:t>25</a:t>
            </a:fld>
            <a:endParaRPr lang="en-US"/>
          </a:p>
        </p:txBody>
      </p:sp>
      <p:sp>
        <p:nvSpPr>
          <p:cNvPr id="31746" name="Rectangle 7"/>
          <p:cNvSpPr txBox="1">
            <a:spLocks noGrp="1" noChangeArrowheads="1"/>
          </p:cNvSpPr>
          <p:nvPr/>
        </p:nvSpPr>
        <p:spPr bwMode="auto">
          <a:xfrm>
            <a:off x="3967163" y="8823325"/>
            <a:ext cx="3035300" cy="465138"/>
          </a:xfrm>
          <a:prstGeom prst="rect">
            <a:avLst/>
          </a:prstGeom>
          <a:noFill/>
          <a:ln w="9525">
            <a:noFill/>
            <a:miter lim="800000"/>
            <a:headEnd/>
            <a:tailEnd/>
          </a:ln>
        </p:spPr>
        <p:txBody>
          <a:bodyPr lIns="93104" tIns="46552" rIns="93104" bIns="46552" anchor="b"/>
          <a:lstStyle/>
          <a:p>
            <a:pPr algn="r" defTabSz="930275" eaLnBrk="1" hangingPunct="1"/>
            <a:fld id="{1EEFE663-D29E-4568-8020-367F3E90A92F}" type="slidenum">
              <a:rPr lang="en-US" sz="1200">
                <a:latin typeface="Calibri" pitchFamily="34" charset="0"/>
              </a:rPr>
              <a:pPr algn="r" defTabSz="930275" eaLnBrk="1" hangingPunct="1"/>
              <a:t>25</a:t>
            </a:fld>
            <a:endParaRPr lang="en-US" sz="1200">
              <a:latin typeface="Calibri"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p:txBody>
          <a:bodyPr/>
          <a:lstStyle/>
          <a:p>
            <a:pPr>
              <a:spcBef>
                <a:spcPct val="0"/>
              </a:spcBef>
            </a:pPr>
            <a:endParaRPr lang="en-US"/>
          </a:p>
        </p:txBody>
      </p:sp>
    </p:spTree>
    <p:extLst>
      <p:ext uri="{BB962C8B-B14F-4D97-AF65-F5344CB8AC3E}">
        <p14:creationId xmlns:p14="http://schemas.microsoft.com/office/powerpoint/2010/main" val="3877981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B9F3DDB-EFC6-42C1-B96C-2B680F7B547C}" type="slidenum">
              <a:rPr lang="en-US"/>
              <a:pPr/>
              <a:t>33</a:t>
            </a:fld>
            <a:endParaRPr lang="en-US"/>
          </a:p>
        </p:txBody>
      </p:sp>
      <p:sp>
        <p:nvSpPr>
          <p:cNvPr id="56322" name="Rectangle 7"/>
          <p:cNvSpPr txBox="1">
            <a:spLocks noGrp="1" noChangeArrowheads="1"/>
          </p:cNvSpPr>
          <p:nvPr/>
        </p:nvSpPr>
        <p:spPr bwMode="auto">
          <a:xfrm>
            <a:off x="3967163" y="8823325"/>
            <a:ext cx="3035300" cy="465138"/>
          </a:xfrm>
          <a:prstGeom prst="rect">
            <a:avLst/>
          </a:prstGeom>
          <a:noFill/>
          <a:ln w="9525">
            <a:noFill/>
            <a:miter lim="800000"/>
            <a:headEnd/>
            <a:tailEnd/>
          </a:ln>
        </p:spPr>
        <p:txBody>
          <a:bodyPr lIns="93104" tIns="46552" rIns="93104" bIns="46552" anchor="b"/>
          <a:lstStyle/>
          <a:p>
            <a:pPr algn="r" defTabSz="930275" eaLnBrk="1" hangingPunct="1"/>
            <a:fld id="{110FBF83-4A05-4221-A5CF-F7BE32C14943}" type="slidenum">
              <a:rPr lang="en-US" sz="1200">
                <a:latin typeface="Calibri" pitchFamily="34" charset="0"/>
              </a:rPr>
              <a:pPr algn="r" defTabSz="930275" eaLnBrk="1" hangingPunct="1"/>
              <a:t>33</a:t>
            </a:fld>
            <a:endParaRPr lang="en-US" sz="1200">
              <a:latin typeface="Calibri"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p:txBody>
          <a:bodyPr/>
          <a:lstStyle/>
          <a:p>
            <a:pPr>
              <a:spcBef>
                <a:spcPct val="0"/>
              </a:spcBef>
            </a:pPr>
            <a:endParaRPr lang="en-US"/>
          </a:p>
        </p:txBody>
      </p:sp>
    </p:spTree>
    <p:extLst>
      <p:ext uri="{BB962C8B-B14F-4D97-AF65-F5344CB8AC3E}">
        <p14:creationId xmlns:p14="http://schemas.microsoft.com/office/powerpoint/2010/main" val="2916285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4830E38-B225-4E5B-8C5B-94D6D2979BA6}" type="slidenum">
              <a:rPr lang="en-US"/>
              <a:pPr/>
              <a:t>3</a:t>
            </a:fld>
            <a:endParaRPr lang="en-US" dirty="0"/>
          </a:p>
        </p:txBody>
      </p:sp>
      <p:sp>
        <p:nvSpPr>
          <p:cNvPr id="29698" name="Rectangle 7"/>
          <p:cNvSpPr txBox="1">
            <a:spLocks noGrp="1" noChangeArrowheads="1"/>
          </p:cNvSpPr>
          <p:nvPr/>
        </p:nvSpPr>
        <p:spPr bwMode="auto">
          <a:xfrm>
            <a:off x="3967163" y="8823325"/>
            <a:ext cx="3035300" cy="465138"/>
          </a:xfrm>
          <a:prstGeom prst="rect">
            <a:avLst/>
          </a:prstGeom>
          <a:noFill/>
          <a:ln w="9525">
            <a:noFill/>
            <a:miter lim="800000"/>
            <a:headEnd/>
            <a:tailEnd/>
          </a:ln>
        </p:spPr>
        <p:txBody>
          <a:bodyPr lIns="93104" tIns="46552" rIns="93104" bIns="46552" anchor="b"/>
          <a:lstStyle/>
          <a:p>
            <a:pPr algn="r" defTabSz="930275" eaLnBrk="1" hangingPunct="1"/>
            <a:fld id="{96443867-F3CF-4971-AC53-51D98BB9ADDD}" type="slidenum">
              <a:rPr lang="en-US" sz="1200">
                <a:latin typeface="Calibri" pitchFamily="34" charset="0"/>
              </a:rPr>
              <a:pPr algn="r" defTabSz="930275" eaLnBrk="1" hangingPunct="1"/>
              <a:t>3</a:t>
            </a:fld>
            <a:endParaRPr lang="en-US" sz="1200" dirty="0">
              <a:latin typeface="Calibri"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p:txBody>
          <a:bodyPr/>
          <a:lstStyle/>
          <a:p>
            <a:pPr>
              <a:spcBef>
                <a:spcPct val="0"/>
              </a:spcBef>
            </a:pPr>
            <a:endParaRPr lang="en-US" dirty="0"/>
          </a:p>
        </p:txBody>
      </p:sp>
    </p:spTree>
    <p:extLst>
      <p:ext uri="{BB962C8B-B14F-4D97-AF65-F5344CB8AC3E}">
        <p14:creationId xmlns:p14="http://schemas.microsoft.com/office/powerpoint/2010/main" val="2069761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E365BB9D-87AD-49C0-A1B5-492CDB6D9C3D}" type="slidenum">
              <a:rPr kumimoji="0" lang="en-US" sz="1300" b="0" i="0" u="none" strike="noStrike" kern="1200" cap="none" spc="0" normalizeH="0" baseline="0" noProof="0">
                <a:ln>
                  <a:noFill/>
                </a:ln>
                <a:solidFill>
                  <a:prstClr val="black"/>
                </a:solidFill>
                <a:effectLst/>
                <a:uLnTx/>
                <a:uFillTx/>
                <a:latin typeface="Calibri" pitchFamily="34" charset="0"/>
                <a:ea typeface="+mn-ea"/>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7</a:t>
            </a:fld>
            <a:endParaRPr kumimoji="0" lang="en-US" sz="1300" b="0" i="0" u="none" strike="noStrike" kern="1200" cap="none" spc="0" normalizeH="0" baseline="0" noProof="0">
              <a:ln>
                <a:noFill/>
              </a:ln>
              <a:solidFill>
                <a:prstClr val="black"/>
              </a:solidFill>
              <a:effectLst/>
              <a:uLnTx/>
              <a:uFillTx/>
              <a:latin typeface="Calibri" pitchFamily="34" charset="0"/>
              <a:ea typeface="+mn-ea"/>
              <a:cs typeface="Arial"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p:txBody>
          <a:bodyPr/>
          <a:lstStyle/>
          <a:p>
            <a:pPr>
              <a:spcBef>
                <a:spcPct val="0"/>
              </a:spcBef>
            </a:pPr>
            <a:endParaRPr lang="en-US"/>
          </a:p>
        </p:txBody>
      </p:sp>
    </p:spTree>
    <p:extLst>
      <p:ext uri="{BB962C8B-B14F-4D97-AF65-F5344CB8AC3E}">
        <p14:creationId xmlns:p14="http://schemas.microsoft.com/office/powerpoint/2010/main" val="1671072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3D9AC36-FE0A-40E8-A5FF-279DB4AC7B9C}" type="slidenum">
              <a:rPr lang="en-US"/>
              <a:pPr/>
              <a:t>9</a:t>
            </a:fld>
            <a:endParaRPr lang="en-US"/>
          </a:p>
        </p:txBody>
      </p:sp>
      <p:sp>
        <p:nvSpPr>
          <p:cNvPr id="36866" name="Rectangle 7"/>
          <p:cNvSpPr txBox="1">
            <a:spLocks noGrp="1" noChangeArrowheads="1"/>
          </p:cNvSpPr>
          <p:nvPr/>
        </p:nvSpPr>
        <p:spPr bwMode="auto">
          <a:xfrm>
            <a:off x="3967163" y="8823325"/>
            <a:ext cx="3035300" cy="465138"/>
          </a:xfrm>
          <a:prstGeom prst="rect">
            <a:avLst/>
          </a:prstGeom>
          <a:noFill/>
          <a:ln w="9525">
            <a:noFill/>
            <a:miter lim="800000"/>
            <a:headEnd/>
            <a:tailEnd/>
          </a:ln>
        </p:spPr>
        <p:txBody>
          <a:bodyPr lIns="93104" tIns="46552" rIns="93104" bIns="46552" anchor="b"/>
          <a:lstStyle/>
          <a:p>
            <a:pPr algn="r" defTabSz="930275" eaLnBrk="1" hangingPunct="1"/>
            <a:fld id="{8154B071-5B55-4930-BB87-838C2E19173F}" type="slidenum">
              <a:rPr lang="en-US" sz="1200">
                <a:latin typeface="Calibri" pitchFamily="34" charset="0"/>
              </a:rPr>
              <a:pPr algn="r" defTabSz="930275" eaLnBrk="1" hangingPunct="1"/>
              <a:t>9</a:t>
            </a:fld>
            <a:endParaRPr lang="en-US" sz="1200">
              <a:latin typeface="Calibri"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p:txBody>
          <a:bodyPr/>
          <a:lstStyle/>
          <a:p>
            <a:pPr>
              <a:spcBef>
                <a:spcPct val="0"/>
              </a:spcBef>
            </a:pPr>
            <a:endParaRPr lang="en-US"/>
          </a:p>
        </p:txBody>
      </p:sp>
    </p:spTree>
    <p:extLst>
      <p:ext uri="{BB962C8B-B14F-4D97-AF65-F5344CB8AC3E}">
        <p14:creationId xmlns:p14="http://schemas.microsoft.com/office/powerpoint/2010/main" val="913812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D276070-D513-49DF-A9A6-7CFBCB0C0AF2}" type="slidenum">
              <a:rPr lang="en-US"/>
              <a:pPr/>
              <a:t>12</a:t>
            </a:fld>
            <a:endParaRPr lang="en-US"/>
          </a:p>
        </p:txBody>
      </p:sp>
      <p:sp>
        <p:nvSpPr>
          <p:cNvPr id="39938" name="Rectangle 7"/>
          <p:cNvSpPr txBox="1">
            <a:spLocks noGrp="1" noChangeArrowheads="1"/>
          </p:cNvSpPr>
          <p:nvPr/>
        </p:nvSpPr>
        <p:spPr bwMode="auto">
          <a:xfrm>
            <a:off x="3967163" y="8823325"/>
            <a:ext cx="3035300" cy="465138"/>
          </a:xfrm>
          <a:prstGeom prst="rect">
            <a:avLst/>
          </a:prstGeom>
          <a:noFill/>
          <a:ln w="9525">
            <a:noFill/>
            <a:miter lim="800000"/>
            <a:headEnd/>
            <a:tailEnd/>
          </a:ln>
        </p:spPr>
        <p:txBody>
          <a:bodyPr lIns="93104" tIns="46552" rIns="93104" bIns="46552" anchor="b"/>
          <a:lstStyle/>
          <a:p>
            <a:pPr algn="r" defTabSz="930275" eaLnBrk="1" hangingPunct="1"/>
            <a:fld id="{42710CBB-EE06-45D0-8573-F487B534ACC7}" type="slidenum">
              <a:rPr lang="en-US" sz="1200">
                <a:latin typeface="Calibri" pitchFamily="34" charset="0"/>
              </a:rPr>
              <a:pPr algn="r" defTabSz="930275" eaLnBrk="1" hangingPunct="1"/>
              <a:t>12</a:t>
            </a:fld>
            <a:endParaRPr lang="en-US" sz="1200">
              <a:latin typeface="Calibri"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p:txBody>
          <a:bodyPr/>
          <a:lstStyle/>
          <a:p>
            <a:pPr>
              <a:spcBef>
                <a:spcPct val="0"/>
              </a:spcBef>
            </a:pPr>
            <a:endParaRPr lang="en-US"/>
          </a:p>
        </p:txBody>
      </p:sp>
    </p:spTree>
    <p:extLst>
      <p:ext uri="{BB962C8B-B14F-4D97-AF65-F5344CB8AC3E}">
        <p14:creationId xmlns:p14="http://schemas.microsoft.com/office/powerpoint/2010/main" val="224582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Woth</a:t>
            </a:r>
            <a:r>
              <a:rPr lang="en-US" dirty="0"/>
              <a:t> </a:t>
            </a:r>
            <a:r>
              <a:rPr lang="en-US" dirty="0" err="1"/>
              <a:t>rin</a:t>
            </a:r>
            <a:endParaRPr lang="en-US" dirty="0"/>
          </a:p>
        </p:txBody>
      </p:sp>
      <p:sp>
        <p:nvSpPr>
          <p:cNvPr id="4" name="Slide Number Placeholder 3"/>
          <p:cNvSpPr>
            <a:spLocks noGrp="1"/>
          </p:cNvSpPr>
          <p:nvPr>
            <p:ph type="sldNum" sz="quarter" idx="10"/>
          </p:nvPr>
        </p:nvSpPr>
        <p:spPr/>
        <p:txBody>
          <a:bodyPr/>
          <a:lstStyle/>
          <a:p>
            <a:fld id="{7CAC10F9-9433-43D5-B5DB-A9316C214D53}" type="slidenum">
              <a:rPr lang="en-US" smtClean="0"/>
              <a:pPr/>
              <a:t>13</a:t>
            </a:fld>
            <a:endParaRPr lang="en-US"/>
          </a:p>
        </p:txBody>
      </p:sp>
    </p:spTree>
    <p:extLst>
      <p:ext uri="{BB962C8B-B14F-4D97-AF65-F5344CB8AC3E}">
        <p14:creationId xmlns:p14="http://schemas.microsoft.com/office/powerpoint/2010/main" val="1492246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1A3FCB7-0AB3-4E3D-B3DA-85D5CADFFC05}" type="slidenum">
              <a:rPr lang="en-US"/>
              <a:pPr/>
              <a:t>20</a:t>
            </a:fld>
            <a:endParaRPr lang="en-US"/>
          </a:p>
        </p:txBody>
      </p:sp>
      <p:sp>
        <p:nvSpPr>
          <p:cNvPr id="41986" name="Rectangle 7"/>
          <p:cNvSpPr txBox="1">
            <a:spLocks noGrp="1" noChangeArrowheads="1"/>
          </p:cNvSpPr>
          <p:nvPr/>
        </p:nvSpPr>
        <p:spPr bwMode="auto">
          <a:xfrm>
            <a:off x="3967163" y="8823325"/>
            <a:ext cx="3035300" cy="465138"/>
          </a:xfrm>
          <a:prstGeom prst="rect">
            <a:avLst/>
          </a:prstGeom>
          <a:noFill/>
          <a:ln w="9525">
            <a:noFill/>
            <a:miter lim="800000"/>
            <a:headEnd/>
            <a:tailEnd/>
          </a:ln>
        </p:spPr>
        <p:txBody>
          <a:bodyPr lIns="93104" tIns="46552" rIns="93104" bIns="46552" anchor="b"/>
          <a:lstStyle/>
          <a:p>
            <a:pPr algn="r" defTabSz="930275" eaLnBrk="1" hangingPunct="1"/>
            <a:fld id="{1E3F02BD-EAF0-4989-ADBD-1412A8A088E7}" type="slidenum">
              <a:rPr lang="en-US" sz="1200">
                <a:latin typeface="Calibri" pitchFamily="34" charset="0"/>
              </a:rPr>
              <a:pPr algn="r" defTabSz="930275" eaLnBrk="1" hangingPunct="1"/>
              <a:t>20</a:t>
            </a:fld>
            <a:endParaRPr lang="en-US" sz="1200">
              <a:latin typeface="Calibri"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p:txBody>
          <a:bodyPr/>
          <a:lstStyle/>
          <a:p>
            <a:pPr>
              <a:spcBef>
                <a:spcPct val="0"/>
              </a:spcBef>
            </a:pPr>
            <a:endParaRPr lang="en-US"/>
          </a:p>
        </p:txBody>
      </p:sp>
    </p:spTree>
    <p:extLst>
      <p:ext uri="{BB962C8B-B14F-4D97-AF65-F5344CB8AC3E}">
        <p14:creationId xmlns:p14="http://schemas.microsoft.com/office/powerpoint/2010/main" val="3799079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1DDAFE9-5E55-46E4-A8EE-3DA6B525AB0C}" type="slidenum">
              <a:rPr lang="en-US"/>
              <a:pPr/>
              <a:t>21</a:t>
            </a:fld>
            <a:endParaRPr lang="en-US"/>
          </a:p>
        </p:txBody>
      </p:sp>
      <p:sp>
        <p:nvSpPr>
          <p:cNvPr id="44034" name="Rectangle 7"/>
          <p:cNvSpPr txBox="1">
            <a:spLocks noGrp="1" noChangeArrowheads="1"/>
          </p:cNvSpPr>
          <p:nvPr/>
        </p:nvSpPr>
        <p:spPr bwMode="auto">
          <a:xfrm>
            <a:off x="3967163" y="8823325"/>
            <a:ext cx="3035300" cy="465138"/>
          </a:xfrm>
          <a:prstGeom prst="rect">
            <a:avLst/>
          </a:prstGeom>
          <a:noFill/>
          <a:ln w="9525">
            <a:noFill/>
            <a:miter lim="800000"/>
            <a:headEnd/>
            <a:tailEnd/>
          </a:ln>
        </p:spPr>
        <p:txBody>
          <a:bodyPr lIns="93104" tIns="46552" rIns="93104" bIns="46552" anchor="b"/>
          <a:lstStyle/>
          <a:p>
            <a:pPr algn="r" defTabSz="930275" eaLnBrk="1" hangingPunct="1"/>
            <a:fld id="{70A72B9A-F270-4B0F-A168-691EC7821671}" type="slidenum">
              <a:rPr lang="en-US" sz="1200">
                <a:latin typeface="Calibri" pitchFamily="34" charset="0"/>
              </a:rPr>
              <a:pPr algn="r" defTabSz="930275" eaLnBrk="1" hangingPunct="1"/>
              <a:t>21</a:t>
            </a:fld>
            <a:endParaRPr lang="en-US" sz="1200">
              <a:latin typeface="Calibri"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p:txBody>
          <a:bodyPr/>
          <a:lstStyle/>
          <a:p>
            <a:pPr>
              <a:spcBef>
                <a:spcPct val="0"/>
              </a:spcBef>
            </a:pPr>
            <a:endParaRPr lang="en-US"/>
          </a:p>
        </p:txBody>
      </p:sp>
    </p:spTree>
    <p:extLst>
      <p:ext uri="{BB962C8B-B14F-4D97-AF65-F5344CB8AC3E}">
        <p14:creationId xmlns:p14="http://schemas.microsoft.com/office/powerpoint/2010/main" val="1616507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00993D7-3665-4E14-980E-52D402390E08}" type="slidenum">
              <a:rPr lang="en-US"/>
              <a:pPr/>
              <a:t>22</a:t>
            </a:fld>
            <a:endParaRPr lang="en-US"/>
          </a:p>
        </p:txBody>
      </p:sp>
      <p:sp>
        <p:nvSpPr>
          <p:cNvPr id="46082" name="Rectangle 7"/>
          <p:cNvSpPr txBox="1">
            <a:spLocks noGrp="1" noChangeArrowheads="1"/>
          </p:cNvSpPr>
          <p:nvPr/>
        </p:nvSpPr>
        <p:spPr bwMode="auto">
          <a:xfrm>
            <a:off x="3967163" y="8823325"/>
            <a:ext cx="3035300" cy="465138"/>
          </a:xfrm>
          <a:prstGeom prst="rect">
            <a:avLst/>
          </a:prstGeom>
          <a:noFill/>
          <a:ln w="9525">
            <a:noFill/>
            <a:miter lim="800000"/>
            <a:headEnd/>
            <a:tailEnd/>
          </a:ln>
        </p:spPr>
        <p:txBody>
          <a:bodyPr lIns="93104" tIns="46552" rIns="93104" bIns="46552" anchor="b"/>
          <a:lstStyle/>
          <a:p>
            <a:pPr algn="r" defTabSz="930275" eaLnBrk="1" hangingPunct="1"/>
            <a:fld id="{DB6FD4E3-CFEA-4BE3-A792-B12057875B26}" type="slidenum">
              <a:rPr lang="en-US" sz="1200">
                <a:latin typeface="Calibri" pitchFamily="34" charset="0"/>
              </a:rPr>
              <a:pPr algn="r" defTabSz="930275" eaLnBrk="1" hangingPunct="1"/>
              <a:t>22</a:t>
            </a:fld>
            <a:endParaRPr lang="en-US" sz="1200">
              <a:latin typeface="Calibri"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p:txBody>
          <a:bodyPr/>
          <a:lstStyle/>
          <a:p>
            <a:pPr>
              <a:spcBef>
                <a:spcPct val="0"/>
              </a:spcBef>
            </a:pPr>
            <a:endParaRPr lang="en-US"/>
          </a:p>
        </p:txBody>
      </p:sp>
    </p:spTree>
    <p:extLst>
      <p:ext uri="{BB962C8B-B14F-4D97-AF65-F5344CB8AC3E}">
        <p14:creationId xmlns:p14="http://schemas.microsoft.com/office/powerpoint/2010/main" val="381746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36A1200-0B57-48ED-BB36-2C88E890F99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A0CB8-DAF0-4DCB-8325-8EC6BD151C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46042-EDC5-4CD0-98FD-B87A1259668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Дата 3"/>
          <p:cNvSpPr>
            <a:spLocks noGrp="1"/>
          </p:cNvSpPr>
          <p:nvPr>
            <p:ph type="dt" sz="half" idx="10"/>
          </p:nvPr>
        </p:nvSpPr>
        <p:spPr/>
        <p:txBody>
          <a:bodyPr/>
          <a:lstStyle/>
          <a:p>
            <a:fld id="{0106B4A3-4212-4E39-93DE-E053E8F69C28}" type="datetimeFigureOut">
              <a:rPr lang="en-US" smtClean="0"/>
              <a:pPr/>
              <a:t>15/06/2021</a:t>
            </a:fld>
            <a:endParaRPr lang="en-US"/>
          </a:p>
        </p:txBody>
      </p:sp>
      <p:sp>
        <p:nvSpPr>
          <p:cNvPr id="5" name="Нижний колонтитул 4"/>
          <p:cNvSpPr>
            <a:spLocks noGrp="1"/>
          </p:cNvSpPr>
          <p:nvPr>
            <p:ph type="ftr" sz="quarter" idx="11"/>
          </p:nvPr>
        </p:nvSpPr>
        <p:spPr/>
        <p:txBody>
          <a:bodyPr/>
          <a:lstStyle/>
          <a:p>
            <a:endParaRPr kumimoji="0" lang="en-US"/>
          </a:p>
        </p:txBody>
      </p:sp>
      <p:sp>
        <p:nvSpPr>
          <p:cNvPr id="6" name="Номер слайда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extLst>
      <p:ext uri="{BB962C8B-B14F-4D97-AF65-F5344CB8AC3E}">
        <p14:creationId xmlns:p14="http://schemas.microsoft.com/office/powerpoint/2010/main" val="9753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Содержимое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Дата 3"/>
          <p:cNvSpPr>
            <a:spLocks noGrp="1"/>
          </p:cNvSpPr>
          <p:nvPr>
            <p:ph type="dt" sz="half" idx="10"/>
          </p:nvPr>
        </p:nvSpPr>
        <p:spPr/>
        <p:txBody>
          <a:bodyPr/>
          <a:lstStyle/>
          <a:p>
            <a:fld id="{0106B4A3-4212-4E39-93DE-E053E8F69C28}" type="datetimeFigureOut">
              <a:rPr lang="en-US" smtClean="0"/>
              <a:pPr/>
              <a:t>15/06/2021</a:t>
            </a:fld>
            <a:endParaRPr lang="en-US"/>
          </a:p>
        </p:txBody>
      </p:sp>
      <p:sp>
        <p:nvSpPr>
          <p:cNvPr id="5" name="Нижний колонтитул 4"/>
          <p:cNvSpPr>
            <a:spLocks noGrp="1"/>
          </p:cNvSpPr>
          <p:nvPr>
            <p:ph type="ftr" sz="quarter" idx="11"/>
          </p:nvPr>
        </p:nvSpPr>
        <p:spPr/>
        <p:txBody>
          <a:bodyPr/>
          <a:lstStyle/>
          <a:p>
            <a:endParaRPr kumimoji="0" lang="en-US"/>
          </a:p>
        </p:txBody>
      </p:sp>
      <p:sp>
        <p:nvSpPr>
          <p:cNvPr id="6" name="Номер слайда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extLst>
      <p:ext uri="{BB962C8B-B14F-4D97-AF65-F5344CB8AC3E}">
        <p14:creationId xmlns:p14="http://schemas.microsoft.com/office/powerpoint/2010/main" val="2219482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Дата 3"/>
          <p:cNvSpPr>
            <a:spLocks noGrp="1"/>
          </p:cNvSpPr>
          <p:nvPr>
            <p:ph type="dt" sz="half" idx="10"/>
          </p:nvPr>
        </p:nvSpPr>
        <p:spPr/>
        <p:txBody>
          <a:bodyPr/>
          <a:lstStyle/>
          <a:p>
            <a:fld id="{0106B4A3-4212-4E39-93DE-E053E8F69C28}" type="datetimeFigureOut">
              <a:rPr lang="en-US" smtClean="0"/>
              <a:pPr/>
              <a:t>15/06/2021</a:t>
            </a:fld>
            <a:endParaRPr lang="en-US"/>
          </a:p>
        </p:txBody>
      </p:sp>
      <p:sp>
        <p:nvSpPr>
          <p:cNvPr id="5" name="Нижний колонтитул 4"/>
          <p:cNvSpPr>
            <a:spLocks noGrp="1"/>
          </p:cNvSpPr>
          <p:nvPr>
            <p:ph type="ftr" sz="quarter" idx="11"/>
          </p:nvPr>
        </p:nvSpPr>
        <p:spPr/>
        <p:txBody>
          <a:bodyPr/>
          <a:lstStyle/>
          <a:p>
            <a:endParaRPr kumimoji="0" lang="en-US"/>
          </a:p>
        </p:txBody>
      </p:sp>
      <p:sp>
        <p:nvSpPr>
          <p:cNvPr id="6" name="Номер слайда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extLst>
      <p:ext uri="{BB962C8B-B14F-4D97-AF65-F5344CB8AC3E}">
        <p14:creationId xmlns:p14="http://schemas.microsoft.com/office/powerpoint/2010/main" val="1008189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Дата 4"/>
          <p:cNvSpPr>
            <a:spLocks noGrp="1"/>
          </p:cNvSpPr>
          <p:nvPr>
            <p:ph type="dt" sz="half" idx="10"/>
          </p:nvPr>
        </p:nvSpPr>
        <p:spPr/>
        <p:txBody>
          <a:bodyPr/>
          <a:lstStyle/>
          <a:p>
            <a:fld id="{0106B4A3-4212-4E39-93DE-E053E8F69C28}" type="datetimeFigureOut">
              <a:rPr lang="en-US" smtClean="0"/>
              <a:pPr/>
              <a:t>15/06/2021</a:t>
            </a:fld>
            <a:endParaRPr lang="en-US"/>
          </a:p>
        </p:txBody>
      </p:sp>
      <p:sp>
        <p:nvSpPr>
          <p:cNvPr id="6" name="Нижний колонтитул 5"/>
          <p:cNvSpPr>
            <a:spLocks noGrp="1"/>
          </p:cNvSpPr>
          <p:nvPr>
            <p:ph type="ftr" sz="quarter" idx="11"/>
          </p:nvPr>
        </p:nvSpPr>
        <p:spPr/>
        <p:txBody>
          <a:bodyPr/>
          <a:lstStyle/>
          <a:p>
            <a:endParaRPr kumimoji="0" lang="en-US"/>
          </a:p>
        </p:txBody>
      </p:sp>
      <p:sp>
        <p:nvSpPr>
          <p:cNvPr id="7" name="Номер слайда 6"/>
          <p:cNvSpPr>
            <a:spLocks noGrp="1"/>
          </p:cNvSpPr>
          <p:nvPr>
            <p:ph type="sldNum" sz="quarter" idx="12"/>
          </p:nvPr>
        </p:nvSpPr>
        <p:spPr/>
        <p:txBody>
          <a:bodyPr/>
          <a:lstStyle/>
          <a:p>
            <a:fld id="{A3DCDF73-85D2-4237-9B32-053DBDB0C312}" type="slidenum">
              <a:rPr kumimoji="0" lang="en-US" smtClean="0"/>
              <a:pPr/>
              <a:t>‹#›</a:t>
            </a:fld>
            <a:endParaRPr kumimoji="0" lang="en-US"/>
          </a:p>
        </p:txBody>
      </p:sp>
    </p:spTree>
    <p:extLst>
      <p:ext uri="{BB962C8B-B14F-4D97-AF65-F5344CB8AC3E}">
        <p14:creationId xmlns:p14="http://schemas.microsoft.com/office/powerpoint/2010/main" val="2989110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Дата 6"/>
          <p:cNvSpPr>
            <a:spLocks noGrp="1"/>
          </p:cNvSpPr>
          <p:nvPr>
            <p:ph type="dt" sz="half" idx="10"/>
          </p:nvPr>
        </p:nvSpPr>
        <p:spPr/>
        <p:txBody>
          <a:bodyPr/>
          <a:lstStyle/>
          <a:p>
            <a:fld id="{0106B4A3-4212-4E39-93DE-E053E8F69C28}" type="datetimeFigureOut">
              <a:rPr lang="en-US" smtClean="0"/>
              <a:pPr/>
              <a:t>15/06/2021</a:t>
            </a:fld>
            <a:endParaRPr lang="en-US"/>
          </a:p>
        </p:txBody>
      </p:sp>
      <p:sp>
        <p:nvSpPr>
          <p:cNvPr id="8" name="Нижний колонтитул 7"/>
          <p:cNvSpPr>
            <a:spLocks noGrp="1"/>
          </p:cNvSpPr>
          <p:nvPr>
            <p:ph type="ftr" sz="quarter" idx="11"/>
          </p:nvPr>
        </p:nvSpPr>
        <p:spPr/>
        <p:txBody>
          <a:bodyPr/>
          <a:lstStyle/>
          <a:p>
            <a:endParaRPr kumimoji="0" lang="en-US"/>
          </a:p>
        </p:txBody>
      </p:sp>
      <p:sp>
        <p:nvSpPr>
          <p:cNvPr id="9" name="Номер слайда 8"/>
          <p:cNvSpPr>
            <a:spLocks noGrp="1"/>
          </p:cNvSpPr>
          <p:nvPr>
            <p:ph type="sldNum" sz="quarter" idx="12"/>
          </p:nvPr>
        </p:nvSpPr>
        <p:spPr/>
        <p:txBody>
          <a:bodyPr/>
          <a:lstStyle/>
          <a:p>
            <a:fld id="{A3DCDF73-85D2-4237-9B32-053DBDB0C312}" type="slidenum">
              <a:rPr kumimoji="0" lang="en-US" smtClean="0"/>
              <a:pPr/>
              <a:t>‹#›</a:t>
            </a:fld>
            <a:endParaRPr kumimoji="0" lang="en-US"/>
          </a:p>
        </p:txBody>
      </p:sp>
    </p:spTree>
    <p:extLst>
      <p:ext uri="{BB962C8B-B14F-4D97-AF65-F5344CB8AC3E}">
        <p14:creationId xmlns:p14="http://schemas.microsoft.com/office/powerpoint/2010/main" val="1723560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Дата 2"/>
          <p:cNvSpPr>
            <a:spLocks noGrp="1"/>
          </p:cNvSpPr>
          <p:nvPr>
            <p:ph type="dt" sz="half" idx="10"/>
          </p:nvPr>
        </p:nvSpPr>
        <p:spPr/>
        <p:txBody>
          <a:bodyPr/>
          <a:lstStyle/>
          <a:p>
            <a:fld id="{0106B4A3-4212-4E39-93DE-E053E8F69C28}" type="datetimeFigureOut">
              <a:rPr lang="en-US" smtClean="0"/>
              <a:pPr/>
              <a:t>15/06/2021</a:t>
            </a:fld>
            <a:endParaRPr lang="en-US"/>
          </a:p>
        </p:txBody>
      </p:sp>
      <p:sp>
        <p:nvSpPr>
          <p:cNvPr id="4" name="Нижний колонтитул 3"/>
          <p:cNvSpPr>
            <a:spLocks noGrp="1"/>
          </p:cNvSpPr>
          <p:nvPr>
            <p:ph type="ftr" sz="quarter" idx="11"/>
          </p:nvPr>
        </p:nvSpPr>
        <p:spPr/>
        <p:txBody>
          <a:bodyPr/>
          <a:lstStyle/>
          <a:p>
            <a:endParaRPr kumimoji="0" lang="en-US"/>
          </a:p>
        </p:txBody>
      </p:sp>
      <p:sp>
        <p:nvSpPr>
          <p:cNvPr id="5" name="Номер слайда 4"/>
          <p:cNvSpPr>
            <a:spLocks noGrp="1"/>
          </p:cNvSpPr>
          <p:nvPr>
            <p:ph type="sldNum" sz="quarter" idx="12"/>
          </p:nvPr>
        </p:nvSpPr>
        <p:spPr/>
        <p:txBody>
          <a:bodyPr/>
          <a:lstStyle/>
          <a:p>
            <a:fld id="{A3DCDF73-85D2-4237-9B32-053DBDB0C312}" type="slidenum">
              <a:rPr kumimoji="0" lang="en-US" smtClean="0"/>
              <a:pPr/>
              <a:t>‹#›</a:t>
            </a:fld>
            <a:endParaRPr kumimoji="0" lang="en-US"/>
          </a:p>
        </p:txBody>
      </p:sp>
    </p:spTree>
    <p:extLst>
      <p:ext uri="{BB962C8B-B14F-4D97-AF65-F5344CB8AC3E}">
        <p14:creationId xmlns:p14="http://schemas.microsoft.com/office/powerpoint/2010/main" val="1255172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106B4A3-4212-4E39-93DE-E053E8F69C28}" type="datetimeFigureOut">
              <a:rPr lang="en-US" smtClean="0"/>
              <a:pPr/>
              <a:t>15/06/2021</a:t>
            </a:fld>
            <a:endParaRPr lang="en-US"/>
          </a:p>
        </p:txBody>
      </p:sp>
      <p:sp>
        <p:nvSpPr>
          <p:cNvPr id="3" name="Нижний колонтитул 2"/>
          <p:cNvSpPr>
            <a:spLocks noGrp="1"/>
          </p:cNvSpPr>
          <p:nvPr>
            <p:ph type="ftr" sz="quarter" idx="11"/>
          </p:nvPr>
        </p:nvSpPr>
        <p:spPr/>
        <p:txBody>
          <a:bodyPr/>
          <a:lstStyle/>
          <a:p>
            <a:endParaRPr kumimoji="0" lang="en-US"/>
          </a:p>
        </p:txBody>
      </p:sp>
      <p:sp>
        <p:nvSpPr>
          <p:cNvPr id="4" name="Номер слайда 3"/>
          <p:cNvSpPr>
            <a:spLocks noGrp="1"/>
          </p:cNvSpPr>
          <p:nvPr>
            <p:ph type="sldNum" sz="quarter" idx="12"/>
          </p:nvPr>
        </p:nvSpPr>
        <p:spPr/>
        <p:txBody>
          <a:bodyPr/>
          <a:lstStyle/>
          <a:p>
            <a:fld id="{A3DCDF73-85D2-4237-9B32-053DBDB0C312}" type="slidenum">
              <a:rPr kumimoji="0" lang="en-US" smtClean="0"/>
              <a:pPr/>
              <a:t>‹#›</a:t>
            </a:fld>
            <a:endParaRPr kumimoji="0" lang="en-US"/>
          </a:p>
        </p:txBody>
      </p:sp>
    </p:spTree>
    <p:extLst>
      <p:ext uri="{BB962C8B-B14F-4D97-AF65-F5344CB8AC3E}">
        <p14:creationId xmlns:p14="http://schemas.microsoft.com/office/powerpoint/2010/main" val="24003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Дата 4"/>
          <p:cNvSpPr>
            <a:spLocks noGrp="1"/>
          </p:cNvSpPr>
          <p:nvPr>
            <p:ph type="dt" sz="half" idx="10"/>
          </p:nvPr>
        </p:nvSpPr>
        <p:spPr/>
        <p:txBody>
          <a:bodyPr/>
          <a:lstStyle/>
          <a:p>
            <a:fld id="{0106B4A3-4212-4E39-93DE-E053E8F69C28}" type="datetimeFigureOut">
              <a:rPr lang="en-US" smtClean="0"/>
              <a:pPr/>
              <a:t>15/06/2021</a:t>
            </a:fld>
            <a:endParaRPr lang="en-US"/>
          </a:p>
        </p:txBody>
      </p:sp>
      <p:sp>
        <p:nvSpPr>
          <p:cNvPr id="6" name="Нижний колонтитул 5"/>
          <p:cNvSpPr>
            <a:spLocks noGrp="1"/>
          </p:cNvSpPr>
          <p:nvPr>
            <p:ph type="ftr" sz="quarter" idx="11"/>
          </p:nvPr>
        </p:nvSpPr>
        <p:spPr/>
        <p:txBody>
          <a:bodyPr/>
          <a:lstStyle/>
          <a:p>
            <a:endParaRPr kumimoji="0" lang="en-US"/>
          </a:p>
        </p:txBody>
      </p:sp>
      <p:sp>
        <p:nvSpPr>
          <p:cNvPr id="7" name="Номер слайда 6"/>
          <p:cNvSpPr>
            <a:spLocks noGrp="1"/>
          </p:cNvSpPr>
          <p:nvPr>
            <p:ph type="sldNum" sz="quarter" idx="12"/>
          </p:nvPr>
        </p:nvSpPr>
        <p:spPr/>
        <p:txBody>
          <a:bodyPr/>
          <a:lstStyle/>
          <a:p>
            <a:fld id="{A3DCDF73-85D2-4237-9B32-053DBDB0C312}" type="slidenum">
              <a:rPr kumimoji="0" lang="en-US" smtClean="0"/>
              <a:pPr/>
              <a:t>‹#›</a:t>
            </a:fld>
            <a:endParaRPr kumimoji="0" lang="en-US"/>
          </a:p>
        </p:txBody>
      </p:sp>
    </p:spTree>
    <p:extLst>
      <p:ext uri="{BB962C8B-B14F-4D97-AF65-F5344CB8AC3E}">
        <p14:creationId xmlns:p14="http://schemas.microsoft.com/office/powerpoint/2010/main" val="32177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63394-C449-415D-A9CC-2462BE8A5AE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Дата 4"/>
          <p:cNvSpPr>
            <a:spLocks noGrp="1"/>
          </p:cNvSpPr>
          <p:nvPr>
            <p:ph type="dt" sz="half" idx="10"/>
          </p:nvPr>
        </p:nvSpPr>
        <p:spPr/>
        <p:txBody>
          <a:bodyPr/>
          <a:lstStyle/>
          <a:p>
            <a:fld id="{0106B4A3-4212-4E39-93DE-E053E8F69C28}" type="datetimeFigureOut">
              <a:rPr lang="en-US" smtClean="0"/>
              <a:pPr/>
              <a:t>15/06/2021</a:t>
            </a:fld>
            <a:endParaRPr lang="en-US"/>
          </a:p>
        </p:txBody>
      </p:sp>
      <p:sp>
        <p:nvSpPr>
          <p:cNvPr id="6" name="Нижний колонтитул 5"/>
          <p:cNvSpPr>
            <a:spLocks noGrp="1"/>
          </p:cNvSpPr>
          <p:nvPr>
            <p:ph type="ftr" sz="quarter" idx="11"/>
          </p:nvPr>
        </p:nvSpPr>
        <p:spPr/>
        <p:txBody>
          <a:bodyPr/>
          <a:lstStyle/>
          <a:p>
            <a:endParaRPr kumimoji="0" lang="en-US"/>
          </a:p>
        </p:txBody>
      </p:sp>
      <p:sp>
        <p:nvSpPr>
          <p:cNvPr id="7" name="Номер слайда 6"/>
          <p:cNvSpPr>
            <a:spLocks noGrp="1"/>
          </p:cNvSpPr>
          <p:nvPr>
            <p:ph type="sldNum" sz="quarter" idx="12"/>
          </p:nvPr>
        </p:nvSpPr>
        <p:spPr/>
        <p:txBody>
          <a:bodyPr/>
          <a:lstStyle/>
          <a:p>
            <a:fld id="{A3DCDF73-85D2-4237-9B32-053DBDB0C312}" type="slidenum">
              <a:rPr kumimoji="0" lang="en-US" smtClean="0"/>
              <a:pPr/>
              <a:t>‹#›</a:t>
            </a:fld>
            <a:endParaRPr kumimoji="0" lang="en-US"/>
          </a:p>
        </p:txBody>
      </p:sp>
    </p:spTree>
    <p:extLst>
      <p:ext uri="{BB962C8B-B14F-4D97-AF65-F5344CB8AC3E}">
        <p14:creationId xmlns:p14="http://schemas.microsoft.com/office/powerpoint/2010/main" val="19058645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Дата 3"/>
          <p:cNvSpPr>
            <a:spLocks noGrp="1"/>
          </p:cNvSpPr>
          <p:nvPr>
            <p:ph type="dt" sz="half" idx="10"/>
          </p:nvPr>
        </p:nvSpPr>
        <p:spPr/>
        <p:txBody>
          <a:bodyPr/>
          <a:lstStyle/>
          <a:p>
            <a:fld id="{0106B4A3-4212-4E39-93DE-E053E8F69C28}" type="datetimeFigureOut">
              <a:rPr lang="en-US" smtClean="0"/>
              <a:pPr/>
              <a:t>15/06/2021</a:t>
            </a:fld>
            <a:endParaRPr lang="en-US"/>
          </a:p>
        </p:txBody>
      </p:sp>
      <p:sp>
        <p:nvSpPr>
          <p:cNvPr id="5" name="Нижний колонтитул 4"/>
          <p:cNvSpPr>
            <a:spLocks noGrp="1"/>
          </p:cNvSpPr>
          <p:nvPr>
            <p:ph type="ftr" sz="quarter" idx="11"/>
          </p:nvPr>
        </p:nvSpPr>
        <p:spPr/>
        <p:txBody>
          <a:bodyPr/>
          <a:lstStyle/>
          <a:p>
            <a:endParaRPr kumimoji="0" lang="en-US"/>
          </a:p>
        </p:txBody>
      </p:sp>
      <p:sp>
        <p:nvSpPr>
          <p:cNvPr id="6" name="Номер слайда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extLst>
      <p:ext uri="{BB962C8B-B14F-4D97-AF65-F5344CB8AC3E}">
        <p14:creationId xmlns:p14="http://schemas.microsoft.com/office/powerpoint/2010/main" val="5993969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Дата 3"/>
          <p:cNvSpPr>
            <a:spLocks noGrp="1"/>
          </p:cNvSpPr>
          <p:nvPr>
            <p:ph type="dt" sz="half" idx="10"/>
          </p:nvPr>
        </p:nvSpPr>
        <p:spPr/>
        <p:txBody>
          <a:bodyPr/>
          <a:lstStyle/>
          <a:p>
            <a:fld id="{0106B4A3-4212-4E39-93DE-E053E8F69C28}" type="datetimeFigureOut">
              <a:rPr lang="en-US" smtClean="0"/>
              <a:pPr/>
              <a:t>15/06/2021</a:t>
            </a:fld>
            <a:endParaRPr lang="en-US"/>
          </a:p>
        </p:txBody>
      </p:sp>
      <p:sp>
        <p:nvSpPr>
          <p:cNvPr id="5" name="Нижний колонтитул 4"/>
          <p:cNvSpPr>
            <a:spLocks noGrp="1"/>
          </p:cNvSpPr>
          <p:nvPr>
            <p:ph type="ftr" sz="quarter" idx="11"/>
          </p:nvPr>
        </p:nvSpPr>
        <p:spPr/>
        <p:txBody>
          <a:bodyPr/>
          <a:lstStyle/>
          <a:p>
            <a:endParaRPr kumimoji="0" lang="en-US"/>
          </a:p>
        </p:txBody>
      </p:sp>
      <p:sp>
        <p:nvSpPr>
          <p:cNvPr id="6" name="Номер слайда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extLst>
      <p:ext uri="{BB962C8B-B14F-4D97-AF65-F5344CB8AC3E}">
        <p14:creationId xmlns:p14="http://schemas.microsoft.com/office/powerpoint/2010/main" val="1923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99A52-26E9-458A-96C6-631430D8E36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50E88-8EE4-49C0-AE08-0B7A889A9A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8CD0ED-F854-4E96-8DE9-EFDB3596CF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CD1679-E398-4E32-8220-797F0AF61E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AF3000-469A-437B-B7F1-E19C1EE740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22A586-C9B9-407A-AF12-4251EFB5DA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391663C-C886-425B-BAE9-27D8035CAF3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6DD719A-933F-4074-A78E-B16A2E54A0C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6B4A3-4212-4E39-93DE-E053E8F69C28}" type="datetimeFigureOut">
              <a:rPr lang="en-US" smtClean="0"/>
              <a:pPr/>
              <a:t>15/06/2021</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CDF73-85D2-4237-9B32-053DBDB0C312}" type="slidenum">
              <a:rPr kumimoji="0" lang="en-US" smtClean="0"/>
              <a:pPr/>
              <a:t>‹#›</a:t>
            </a:fld>
            <a:endParaRPr kumimoji="0" lang="en-US"/>
          </a:p>
        </p:txBody>
      </p:sp>
    </p:spTree>
    <p:extLst>
      <p:ext uri="{BB962C8B-B14F-4D97-AF65-F5344CB8AC3E}">
        <p14:creationId xmlns:p14="http://schemas.microsoft.com/office/powerpoint/2010/main" val="43626825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Management/Dokumen%20Penyeliaan/Dokumen%20Penilaian/Borang%20penilaian%20PI-terkini%20v5_06042012.pdf"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Management/Dokumen%20Penyeliaan/Dokumen%20Penilaian/borang%20penilaian%20PF-terkini%20v5_06042012.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Example%20of%20Printed%20eLogbook.pdf"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PENYELARAS%20LI/MANUAL%20PENGGUNA%20ELI/upa_man_eli_v1.1.pdf"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mailto:li@uthm.edu.my" TargetMode="External"/><Relationship Id="rId2" Type="http://schemas.openxmlformats.org/officeDocument/2006/relationships/hyperlink" Target="../ADD%20NEW%20COMPANY.pptx"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raining.jpg"/>
          <p:cNvPicPr>
            <a:picLocks noChangeAspect="1"/>
          </p:cNvPicPr>
          <p:nvPr/>
        </p:nvPicPr>
        <p:blipFill>
          <a:blip r:embed="rId2" cstate="print"/>
          <a:stretch>
            <a:fillRect/>
          </a:stretch>
        </p:blipFill>
        <p:spPr>
          <a:xfrm>
            <a:off x="0" y="0"/>
            <a:ext cx="9144000" cy="5662317"/>
          </a:xfrm>
          <a:prstGeom prst="rect">
            <a:avLst/>
          </a:prstGeom>
        </p:spPr>
      </p:pic>
      <p:sp>
        <p:nvSpPr>
          <p:cNvPr id="2052" name="WordArt 4"/>
          <p:cNvSpPr>
            <a:spLocks noChangeArrowheads="1" noChangeShapeType="1" noTextEdit="1"/>
          </p:cNvSpPr>
          <p:nvPr/>
        </p:nvSpPr>
        <p:spPr bwMode="auto">
          <a:xfrm>
            <a:off x="1295400" y="5943600"/>
            <a:ext cx="6781800" cy="704850"/>
          </a:xfrm>
          <a:prstGeom prst="rect">
            <a:avLst/>
          </a:prstGeom>
        </p:spPr>
        <p:txBody>
          <a:bodyPr wrap="none" fromWordArt="1">
            <a:prstTxWarp prst="textPlain">
              <a:avLst>
                <a:gd name="adj" fmla="val 50000"/>
              </a:avLst>
            </a:prstTxWarp>
          </a:bodyPr>
          <a:lstStyle/>
          <a:p>
            <a:pPr algn="ctr"/>
            <a:r>
              <a:rPr lang="en-US" sz="4000"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rPr>
              <a:t>2nd Industrial Training Briefing</a:t>
            </a:r>
          </a:p>
        </p:txBody>
      </p:sp>
      <p:sp>
        <p:nvSpPr>
          <p:cNvPr id="2054" name="Rectangle 6"/>
          <p:cNvSpPr>
            <a:spLocks noGrp="1" noChangeArrowheads="1"/>
          </p:cNvSpPr>
          <p:nvPr>
            <p:ph type="subTitle" idx="1"/>
          </p:nvPr>
        </p:nvSpPr>
        <p:spPr>
          <a:xfrm>
            <a:off x="5943600" y="0"/>
            <a:ext cx="3200400" cy="1066800"/>
          </a:xfrm>
        </p:spPr>
        <p:txBody>
          <a:bodyPr>
            <a:noAutofit/>
          </a:bodyPr>
          <a:lstStyle/>
          <a:p>
            <a:pPr algn="ctr">
              <a:lnSpc>
                <a:spcPct val="80000"/>
              </a:lnSpc>
            </a:pPr>
            <a:r>
              <a:rPr lang="en-US" sz="1600" b="1" dirty="0">
                <a:solidFill>
                  <a:srgbClr val="562C3C"/>
                </a:solidFill>
              </a:rPr>
              <a:t>SEMESTER I 2020/2021</a:t>
            </a:r>
          </a:p>
          <a:p>
            <a:pPr algn="ctr">
              <a:lnSpc>
                <a:spcPct val="80000"/>
              </a:lnSpc>
            </a:pPr>
            <a:r>
              <a:rPr lang="en-US" sz="1600" b="1" dirty="0">
                <a:solidFill>
                  <a:srgbClr val="562C3C"/>
                </a:solidFill>
              </a:rPr>
              <a:t>FSKTM, UTHM</a:t>
            </a:r>
          </a:p>
          <a:p>
            <a:pPr algn="ctr">
              <a:lnSpc>
                <a:spcPct val="80000"/>
              </a:lnSpc>
            </a:pPr>
            <a:r>
              <a:rPr lang="en-US" sz="1600" b="1" dirty="0">
                <a:solidFill>
                  <a:srgbClr val="562C3C"/>
                </a:solidFill>
              </a:rPr>
              <a:t>Thursday, 17</a:t>
            </a:r>
            <a:r>
              <a:rPr lang="en-US" sz="1600" b="1" baseline="30000" dirty="0">
                <a:solidFill>
                  <a:srgbClr val="562C3C"/>
                </a:solidFill>
              </a:rPr>
              <a:t>th</a:t>
            </a:r>
            <a:r>
              <a:rPr lang="en-US" sz="1600" b="1" dirty="0">
                <a:solidFill>
                  <a:srgbClr val="562C3C"/>
                </a:solidFill>
              </a:rPr>
              <a:t> June 2021</a:t>
            </a:r>
          </a:p>
          <a:p>
            <a:pPr algn="ctr">
              <a:lnSpc>
                <a:spcPct val="80000"/>
              </a:lnSpc>
            </a:pPr>
            <a:endParaRPr lang="en-US" sz="1600" b="1" dirty="0">
              <a:solidFill>
                <a:srgbClr val="562C3C"/>
              </a:solidFill>
              <a:latin typeface="Arial Rounded MT Bold"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50535"/>
    </mc:Choice>
    <mc:Fallback xmlns="">
      <p:transition spd="slow" advTm="5053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5"/>
          <p:cNvSpPr>
            <a:spLocks noChangeArrowheads="1" noChangeShapeType="1" noTextEdit="1"/>
          </p:cNvSpPr>
          <p:nvPr/>
        </p:nvSpPr>
        <p:spPr bwMode="auto">
          <a:xfrm>
            <a:off x="1638300" y="304800"/>
            <a:ext cx="6629400" cy="609600"/>
          </a:xfrm>
          <a:prstGeom prst="rect">
            <a:avLst/>
          </a:prstGeom>
        </p:spPr>
        <p:txBody>
          <a:bodyPr wrap="none" fromWordArt="1">
            <a:prstTxWarp prst="textPlain">
              <a:avLst>
                <a:gd name="adj" fmla="val 50000"/>
              </a:avLst>
            </a:prstTxWarp>
          </a:bodyPr>
          <a:lstStyle/>
          <a:p>
            <a:pPr algn="ctr"/>
            <a:r>
              <a:rPr lang="en-US" sz="3600" kern="10" dirty="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Preliminary Industrial Report/Proposal</a:t>
            </a:r>
          </a:p>
        </p:txBody>
      </p:sp>
      <p:sp>
        <p:nvSpPr>
          <p:cNvPr id="3" name="Content Placeholder 2"/>
          <p:cNvSpPr txBox="1">
            <a:spLocks/>
          </p:cNvSpPr>
          <p:nvPr/>
        </p:nvSpPr>
        <p:spPr>
          <a:xfrm>
            <a:off x="762000" y="1066800"/>
            <a:ext cx="8382000" cy="12954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indent="-273050" fontAlgn="auto">
              <a:lnSpc>
                <a:spcPct val="90000"/>
              </a:lnSpc>
              <a:spcAft>
                <a:spcPts val="0"/>
              </a:spcAft>
            </a:pPr>
            <a:r>
              <a:rPr lang="en-US" sz="2400" dirty="0"/>
              <a:t>Please refer to </a:t>
            </a:r>
            <a:r>
              <a:rPr lang="en-US" sz="2400" b="1" dirty="0"/>
              <a:t>Guide to Preliminary Industrial Training Report version 3 (English &amp; Malay)</a:t>
            </a:r>
            <a:r>
              <a:rPr lang="en-US" sz="2400" dirty="0"/>
              <a:t>. </a:t>
            </a:r>
          </a:p>
          <a:p>
            <a:pPr marL="273050" indent="-273050" fontAlgn="auto">
              <a:lnSpc>
                <a:spcPct val="90000"/>
              </a:lnSpc>
              <a:spcAft>
                <a:spcPts val="0"/>
              </a:spcAft>
            </a:pPr>
            <a:r>
              <a:rPr lang="en-US" sz="2400" dirty="0"/>
              <a:t>Minimum 6 pages report</a:t>
            </a:r>
          </a:p>
          <a:p>
            <a:pPr marL="273050" indent="-273050" fontAlgn="auto">
              <a:lnSpc>
                <a:spcPct val="90000"/>
              </a:lnSpc>
              <a:spcAft>
                <a:spcPts val="0"/>
              </a:spcAft>
            </a:pPr>
            <a:endParaRPr lang="en-MY" dirty="0"/>
          </a:p>
          <a:p>
            <a:pPr marL="520700" lvl="1" indent="-228600" fontAlgn="auto">
              <a:lnSpc>
                <a:spcPct val="90000"/>
              </a:lnSpc>
              <a:spcAft>
                <a:spcPts val="0"/>
              </a:spcAft>
            </a:pPr>
            <a:endParaRPr lang="en-US" dirty="0"/>
          </a:p>
        </p:txBody>
      </p:sp>
      <p:pic>
        <p:nvPicPr>
          <p:cNvPr id="5" name="Picture 4"/>
          <p:cNvPicPr>
            <a:picLocks noChangeAspect="1"/>
          </p:cNvPicPr>
          <p:nvPr/>
        </p:nvPicPr>
        <p:blipFill>
          <a:blip r:embed="rId2"/>
          <a:stretch>
            <a:fillRect/>
          </a:stretch>
        </p:blipFill>
        <p:spPr>
          <a:xfrm>
            <a:off x="457200" y="2362200"/>
            <a:ext cx="8424863" cy="4267200"/>
          </a:xfrm>
          <a:prstGeom prst="rect">
            <a:avLst/>
          </a:prstGeom>
        </p:spPr>
      </p:pic>
    </p:spTree>
    <p:extLst>
      <p:ext uri="{BB962C8B-B14F-4D97-AF65-F5344CB8AC3E}">
        <p14:creationId xmlns:p14="http://schemas.microsoft.com/office/powerpoint/2010/main" val="3027301645"/>
      </p:ext>
    </p:extLst>
  </p:cSld>
  <p:clrMapOvr>
    <a:masterClrMapping/>
  </p:clrMapOvr>
  <mc:AlternateContent xmlns:mc="http://schemas.openxmlformats.org/markup-compatibility/2006" xmlns:p14="http://schemas.microsoft.com/office/powerpoint/2010/main">
    <mc:Choice Requires="p14">
      <p:transition spd="slow" p14:dur="2000" advTm="78059"/>
    </mc:Choice>
    <mc:Fallback xmlns="">
      <p:transition spd="slow" advTm="7805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33425" y="1143000"/>
            <a:ext cx="8029575" cy="5410200"/>
          </a:xfrm>
        </p:spPr>
        <p:txBody>
          <a:bodyPr>
            <a:normAutofit lnSpcReduction="10000"/>
          </a:bodyPr>
          <a:lstStyle/>
          <a:p>
            <a:pPr marL="273050" indent="-273050">
              <a:lnSpc>
                <a:spcPct val="90000"/>
              </a:lnSpc>
            </a:pPr>
            <a:r>
              <a:rPr lang="en-US" sz="2400" dirty="0"/>
              <a:t>Date  26 Dec 2021 – 7 Jan 2022</a:t>
            </a:r>
          </a:p>
          <a:p>
            <a:pPr marL="273050" indent="-273050">
              <a:lnSpc>
                <a:spcPct val="90000"/>
              </a:lnSpc>
            </a:pPr>
            <a:r>
              <a:rPr lang="en-US" sz="2400" dirty="0"/>
              <a:t>Arrange a presentation date and time with all supervisors</a:t>
            </a:r>
          </a:p>
          <a:p>
            <a:pPr marL="273050" indent="-273050">
              <a:lnSpc>
                <a:spcPct val="90000"/>
              </a:lnSpc>
            </a:pPr>
            <a:r>
              <a:rPr lang="en-US" sz="2400" dirty="0"/>
              <a:t>Student must present their project to both supervisors. </a:t>
            </a:r>
          </a:p>
          <a:p>
            <a:pPr marL="273050" indent="-273050">
              <a:lnSpc>
                <a:spcPct val="90000"/>
              </a:lnSpc>
            </a:pPr>
            <a:r>
              <a:rPr lang="en-US" sz="2400" dirty="0"/>
              <a:t>The supervisors will give assessment on the project. </a:t>
            </a:r>
          </a:p>
          <a:p>
            <a:pPr marL="273050" indent="-273050">
              <a:lnSpc>
                <a:spcPct val="90000"/>
              </a:lnSpc>
            </a:pPr>
            <a:r>
              <a:rPr lang="en-US" sz="2400" dirty="0"/>
              <a:t>Important:</a:t>
            </a:r>
          </a:p>
          <a:p>
            <a:pPr marL="520700" lvl="1" indent="-228600">
              <a:lnSpc>
                <a:spcPct val="90000"/>
              </a:lnSpc>
            </a:pPr>
            <a:r>
              <a:rPr lang="en-US" sz="2400" dirty="0"/>
              <a:t>Student submit Industrial Training Report</a:t>
            </a:r>
          </a:p>
          <a:p>
            <a:pPr marL="520700" lvl="1" indent="-228600">
              <a:lnSpc>
                <a:spcPct val="90000"/>
              </a:lnSpc>
            </a:pPr>
            <a:r>
              <a:rPr lang="en-US" sz="2400" dirty="0"/>
              <a:t>Student submit Draft Logbook</a:t>
            </a:r>
          </a:p>
          <a:p>
            <a:pPr marL="520700" lvl="1" indent="-228600">
              <a:lnSpc>
                <a:spcPct val="90000"/>
              </a:lnSpc>
            </a:pPr>
            <a:r>
              <a:rPr lang="en-US" sz="2400" dirty="0"/>
              <a:t>Make sure Industrial Supervisor have fill in the Evaluation form and send it back to Faculty Supervisor Completed Assessment Form from Industrial Supervisor. </a:t>
            </a:r>
            <a:endParaRPr lang="en-US" sz="2400" dirty="0">
              <a:solidFill>
                <a:srgbClr val="FF0000"/>
              </a:solidFill>
            </a:endParaRPr>
          </a:p>
          <a:p>
            <a:pPr marL="708660" lvl="1" indent="-342900">
              <a:buFont typeface="+mj-lt"/>
              <a:buAutoNum type="arabicPeriod"/>
            </a:pPr>
            <a:r>
              <a:rPr lang="en-US" sz="1800" dirty="0">
                <a:solidFill>
                  <a:schemeClr val="bg2">
                    <a:lumMod val="25000"/>
                  </a:schemeClr>
                </a:solidFill>
              </a:rPr>
              <a:t>FACULTY SUPERVISOR’S EVALUATION FORM (UTHM.FSKTM/UA-25/2018)</a:t>
            </a:r>
          </a:p>
          <a:p>
            <a:pPr marL="708660" lvl="1" indent="-342900">
              <a:buFont typeface="+mj-lt"/>
              <a:buAutoNum type="arabicPeriod"/>
            </a:pPr>
            <a:r>
              <a:rPr lang="en-US" sz="1800" dirty="0">
                <a:solidFill>
                  <a:schemeClr val="bg2">
                    <a:lumMod val="25000"/>
                  </a:schemeClr>
                </a:solidFill>
              </a:rPr>
              <a:t>INDUSTRIAL SUPERVISOR’S EVALUATION FORM (UTHM.FSKTM/UA-24/2018)</a:t>
            </a:r>
          </a:p>
        </p:txBody>
      </p:sp>
      <p:sp>
        <p:nvSpPr>
          <p:cNvPr id="37893" name="WordArt 5"/>
          <p:cNvSpPr>
            <a:spLocks noChangeArrowheads="1" noChangeShapeType="1" noTextEdit="1"/>
          </p:cNvSpPr>
          <p:nvPr/>
        </p:nvSpPr>
        <p:spPr bwMode="auto">
          <a:xfrm>
            <a:off x="1524000" y="304800"/>
            <a:ext cx="6172200" cy="609600"/>
          </a:xfrm>
          <a:prstGeom prst="rect">
            <a:avLst/>
          </a:prstGeom>
        </p:spPr>
        <p:txBody>
          <a:bodyPr wrap="none" fromWordArt="1">
            <a:prstTxWarp prst="textPlain">
              <a:avLst>
                <a:gd name="adj" fmla="val 50000"/>
              </a:avLst>
            </a:prstTxWarp>
          </a:bodyPr>
          <a:lstStyle/>
          <a:p>
            <a:pPr algn="ctr"/>
            <a:r>
              <a:rPr lang="en-US" sz="3600" kern="10" dirty="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Second Supervising Phase</a:t>
            </a:r>
          </a:p>
        </p:txBody>
      </p:sp>
    </p:spTree>
  </p:cSld>
  <p:clrMapOvr>
    <a:masterClrMapping/>
  </p:clrMapOvr>
  <mc:AlternateContent xmlns:mc="http://schemas.openxmlformats.org/markup-compatibility/2006" xmlns:p14="http://schemas.microsoft.com/office/powerpoint/2010/main">
    <mc:Choice Requires="p14">
      <p:transition spd="slow" p14:dur="2000" advTm="108803"/>
    </mc:Choice>
    <mc:Fallback xmlns="">
      <p:transition spd="slow" advTm="10880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4294967295"/>
          </p:nvPr>
        </p:nvSpPr>
        <p:spPr>
          <a:xfrm>
            <a:off x="609600" y="1500188"/>
            <a:ext cx="8153400" cy="5143500"/>
          </a:xfrm>
        </p:spPr>
        <p:txBody>
          <a:bodyPr/>
          <a:lstStyle/>
          <a:p>
            <a:pPr marL="273050" indent="-273050"/>
            <a:r>
              <a:rPr lang="en-US" sz="2900" dirty="0"/>
              <a:t>HL/HG</a:t>
            </a:r>
          </a:p>
          <a:p>
            <a:pPr marL="273050" indent="-273050"/>
            <a:r>
              <a:rPr lang="en-US" sz="2900" dirty="0"/>
              <a:t>Passing Mark : 40 / 100</a:t>
            </a:r>
            <a:endParaRPr lang="en-US" sz="3300" noProof="1"/>
          </a:p>
          <a:p>
            <a:pPr marL="273050" indent="-273050"/>
            <a:r>
              <a:rPr lang="en-US" sz="2900" dirty="0"/>
              <a:t>Student mark based on: </a:t>
            </a:r>
          </a:p>
          <a:p>
            <a:pPr marL="990600" lvl="1" indent="-533400"/>
            <a:r>
              <a:rPr lang="en-US" sz="2400" b="1" dirty="0">
                <a:hlinkClick r:id="rId3" action="ppaction://hlinkfile"/>
              </a:rPr>
              <a:t>Marks from Industrial Supervisor</a:t>
            </a:r>
            <a:r>
              <a:rPr lang="en-US" sz="2400" b="1" dirty="0"/>
              <a:t>: 50 %</a:t>
            </a:r>
          </a:p>
          <a:p>
            <a:pPr marL="1371600" lvl="2" indent="-457200"/>
            <a:r>
              <a:rPr lang="en-US" sz="2000" dirty="0"/>
              <a:t>Logbook (10%)</a:t>
            </a:r>
          </a:p>
          <a:p>
            <a:pPr marL="1371600" lvl="2" indent="-457200"/>
            <a:r>
              <a:rPr lang="en-US" sz="2000" dirty="0"/>
              <a:t>Working performance(15%)</a:t>
            </a:r>
          </a:p>
          <a:p>
            <a:pPr marL="1371600" lvl="2" indent="-457200"/>
            <a:r>
              <a:rPr lang="en-US" sz="2000" dirty="0"/>
              <a:t>Soft skills - (25%)</a:t>
            </a:r>
          </a:p>
          <a:p>
            <a:pPr marL="1097280" lvl="1" indent="-457200"/>
            <a:r>
              <a:rPr lang="en-US" b="1" dirty="0">
                <a:hlinkClick r:id="rId4" action="ppaction://hlinkfile"/>
              </a:rPr>
              <a:t>Marks from Faculty Supervisor </a:t>
            </a:r>
            <a:r>
              <a:rPr lang="en-US" b="1" dirty="0"/>
              <a:t>: 50 %</a:t>
            </a:r>
          </a:p>
          <a:p>
            <a:pPr marL="1371600" lvl="2" indent="-457200"/>
            <a:r>
              <a:rPr lang="en-US" sz="2000" dirty="0"/>
              <a:t>Documentation – logbook, proposal &amp; final report (20%)</a:t>
            </a:r>
          </a:p>
          <a:p>
            <a:pPr marL="1371600" lvl="2" indent="-457200"/>
            <a:r>
              <a:rPr lang="en-US" sz="2000" dirty="0"/>
              <a:t>Working performance (20%)</a:t>
            </a:r>
          </a:p>
          <a:p>
            <a:pPr marL="1371600" lvl="2" indent="-457200"/>
            <a:r>
              <a:rPr lang="en-US" sz="2000" dirty="0"/>
              <a:t>Soft skills (10%)</a:t>
            </a:r>
          </a:p>
          <a:p>
            <a:pPr marL="1371600" lvl="2" indent="-457200"/>
            <a:endParaRPr lang="en-US" sz="2000" dirty="0"/>
          </a:p>
          <a:p>
            <a:pPr marL="273050" indent="-273050"/>
            <a:endParaRPr lang="en-US" sz="2900" dirty="0"/>
          </a:p>
        </p:txBody>
      </p:sp>
      <p:sp>
        <p:nvSpPr>
          <p:cNvPr id="38917" name="WordArt 5"/>
          <p:cNvSpPr>
            <a:spLocks noChangeArrowheads="1" noChangeShapeType="1" noTextEdit="1"/>
          </p:cNvSpPr>
          <p:nvPr/>
        </p:nvSpPr>
        <p:spPr bwMode="auto">
          <a:xfrm>
            <a:off x="1828800" y="609600"/>
            <a:ext cx="5105400" cy="609600"/>
          </a:xfrm>
          <a:prstGeom prst="rect">
            <a:avLst/>
          </a:prstGeom>
        </p:spPr>
        <p:txBody>
          <a:bodyPr wrap="none" fromWordArt="1">
            <a:prstTxWarp prst="textPlain">
              <a:avLst>
                <a:gd name="adj" fmla="val 50000"/>
              </a:avLst>
            </a:prstTxWarp>
          </a:bodyPr>
          <a:lstStyle/>
          <a:p>
            <a:pPr algn="ctr"/>
            <a:r>
              <a:rPr lang="en-US" sz="3600" kern="10" dirty="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Assessment</a:t>
            </a:r>
          </a:p>
        </p:txBody>
      </p:sp>
    </p:spTree>
  </p:cSld>
  <p:clrMapOvr>
    <a:masterClrMapping/>
  </p:clrMapOvr>
  <mc:AlternateContent xmlns:mc="http://schemas.openxmlformats.org/markup-compatibility/2006" xmlns:p14="http://schemas.microsoft.com/office/powerpoint/2010/main">
    <mc:Choice Requires="p14">
      <p:transition spd="slow" p14:dur="2000" advTm="26259"/>
    </mc:Choice>
    <mc:Fallback xmlns="">
      <p:transition spd="slow" advTm="2625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5"/>
          <p:cNvSpPr>
            <a:spLocks noChangeArrowheads="1" noChangeShapeType="1" noTextEdit="1"/>
          </p:cNvSpPr>
          <p:nvPr/>
        </p:nvSpPr>
        <p:spPr bwMode="auto">
          <a:xfrm>
            <a:off x="1828800" y="609600"/>
            <a:ext cx="5105400" cy="609600"/>
          </a:xfrm>
          <a:prstGeom prst="rect">
            <a:avLst/>
          </a:prstGeom>
        </p:spPr>
        <p:txBody>
          <a:bodyPr wrap="none" fromWordArt="1">
            <a:prstTxWarp prst="textPlain">
              <a:avLst>
                <a:gd name="adj" fmla="val 50000"/>
              </a:avLst>
            </a:prstTxWarp>
          </a:bodyPr>
          <a:lstStyle/>
          <a:p>
            <a:pPr algn="ctr"/>
            <a:r>
              <a:rPr lang="en-US" sz="3600" kern="10" dirty="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Final Industrial Training Report</a:t>
            </a:r>
          </a:p>
        </p:txBody>
      </p:sp>
      <p:sp>
        <p:nvSpPr>
          <p:cNvPr id="3" name="Rectangle 3"/>
          <p:cNvSpPr txBox="1">
            <a:spLocks noChangeArrowheads="1"/>
          </p:cNvSpPr>
          <p:nvPr/>
        </p:nvSpPr>
        <p:spPr>
          <a:xfrm>
            <a:off x="381000" y="1714500"/>
            <a:ext cx="8534400" cy="4786313"/>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indent="-273050" fontAlgn="auto">
              <a:spcAft>
                <a:spcPts val="0"/>
              </a:spcAft>
            </a:pPr>
            <a:r>
              <a:rPr lang="en-US" sz="3300" dirty="0"/>
              <a:t>Make sure you refer to the Industrial Training Report Guideline version 3, which is a general guideline for all courses. You can customize your report in chapter 2-Content.</a:t>
            </a:r>
          </a:p>
          <a:p>
            <a:pPr marL="273050" indent="-273050" fontAlgn="auto">
              <a:spcAft>
                <a:spcPts val="0"/>
              </a:spcAft>
            </a:pPr>
            <a:r>
              <a:rPr lang="en-US" sz="3300" dirty="0"/>
              <a:t>Here you can describe your work in detail, if you are developing a system, mention the methodology you used in the development, just like PSM report. </a:t>
            </a:r>
          </a:p>
          <a:p>
            <a:pPr marL="273050" indent="-273050" fontAlgn="auto">
              <a:spcAft>
                <a:spcPts val="0"/>
              </a:spcAft>
            </a:pPr>
            <a:r>
              <a:rPr lang="en-US" sz="3300" dirty="0"/>
              <a:t>Minimum 40 pages maximum 50 pages excluding the appendices. </a:t>
            </a:r>
          </a:p>
          <a:p>
            <a:pPr marL="0" indent="0" fontAlgn="auto">
              <a:spcAft>
                <a:spcPts val="0"/>
              </a:spcAft>
              <a:buNone/>
            </a:pPr>
            <a:r>
              <a:rPr lang="en-US" sz="3300" dirty="0"/>
              <a:t> </a:t>
            </a:r>
          </a:p>
        </p:txBody>
      </p:sp>
    </p:spTree>
    <p:extLst>
      <p:ext uri="{BB962C8B-B14F-4D97-AF65-F5344CB8AC3E}">
        <p14:creationId xmlns:p14="http://schemas.microsoft.com/office/powerpoint/2010/main" val="3471086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457200"/>
            <a:ext cx="8458200" cy="6019799"/>
          </a:xfrm>
          <a:prstGeom prst="rect">
            <a:avLst/>
          </a:prstGeom>
        </p:spPr>
      </p:pic>
    </p:spTree>
    <p:extLst>
      <p:ext uri="{BB962C8B-B14F-4D97-AF65-F5344CB8AC3E}">
        <p14:creationId xmlns:p14="http://schemas.microsoft.com/office/powerpoint/2010/main" val="4002863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86400" y="96075"/>
            <a:ext cx="2034886" cy="6761925"/>
          </a:xfrm>
          <a:prstGeom prst="rect">
            <a:avLst/>
          </a:prstGeom>
        </p:spPr>
      </p:pic>
      <p:sp>
        <p:nvSpPr>
          <p:cNvPr id="4" name="Content Placeholder 1"/>
          <p:cNvSpPr txBox="1">
            <a:spLocks/>
          </p:cNvSpPr>
          <p:nvPr/>
        </p:nvSpPr>
        <p:spPr>
          <a:xfrm>
            <a:off x="246144" y="914400"/>
            <a:ext cx="5029200" cy="858075"/>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Clr>
                <a:srgbClr val="4F81BD"/>
              </a:buClr>
              <a:buNone/>
            </a:pPr>
            <a:r>
              <a:rPr lang="en-US" sz="2000" b="1" dirty="0" err="1">
                <a:solidFill>
                  <a:schemeClr val="accent5">
                    <a:lumMod val="75000"/>
                  </a:schemeClr>
                </a:solidFill>
              </a:rPr>
              <a:t>Laporan</a:t>
            </a:r>
            <a:r>
              <a:rPr lang="en-US" sz="2000" b="1" dirty="0">
                <a:solidFill>
                  <a:schemeClr val="accent5">
                    <a:lumMod val="75000"/>
                  </a:schemeClr>
                </a:solidFill>
              </a:rPr>
              <a:t> </a:t>
            </a:r>
            <a:r>
              <a:rPr lang="en-US" sz="2000" b="1" dirty="0" err="1">
                <a:solidFill>
                  <a:schemeClr val="accent5">
                    <a:lumMod val="75000"/>
                  </a:schemeClr>
                </a:solidFill>
              </a:rPr>
              <a:t>Harian</a:t>
            </a:r>
            <a:r>
              <a:rPr lang="en-US" sz="2000" b="1" dirty="0">
                <a:solidFill>
                  <a:schemeClr val="accent5">
                    <a:lumMod val="75000"/>
                  </a:schemeClr>
                </a:solidFill>
              </a:rPr>
              <a:t>/ </a:t>
            </a:r>
            <a:r>
              <a:rPr lang="en-US" sz="2000" b="1" dirty="0" err="1">
                <a:solidFill>
                  <a:schemeClr val="accent5">
                    <a:lumMod val="75000"/>
                  </a:schemeClr>
                </a:solidFill>
              </a:rPr>
              <a:t>Mingguan</a:t>
            </a:r>
            <a:r>
              <a:rPr lang="en-US" sz="2000" b="1" dirty="0">
                <a:solidFill>
                  <a:schemeClr val="accent5">
                    <a:lumMod val="75000"/>
                  </a:schemeClr>
                </a:solidFill>
              </a:rPr>
              <a:t> </a:t>
            </a:r>
            <a:r>
              <a:rPr lang="en-US" sz="2000" b="1" dirty="0" err="1">
                <a:solidFill>
                  <a:schemeClr val="accent5">
                    <a:lumMod val="75000"/>
                  </a:schemeClr>
                </a:solidFill>
              </a:rPr>
              <a:t>atas</a:t>
            </a:r>
            <a:r>
              <a:rPr lang="en-US" sz="2000" b="1" dirty="0">
                <a:solidFill>
                  <a:schemeClr val="accent5">
                    <a:lumMod val="75000"/>
                  </a:schemeClr>
                </a:solidFill>
              </a:rPr>
              <a:t> </a:t>
            </a:r>
            <a:r>
              <a:rPr lang="en-US" sz="2000" b="1" dirty="0" err="1">
                <a:solidFill>
                  <a:schemeClr val="accent5">
                    <a:lumMod val="75000"/>
                  </a:schemeClr>
                </a:solidFill>
              </a:rPr>
              <a:t>talian</a:t>
            </a:r>
            <a:r>
              <a:rPr lang="en-US" sz="2000" b="1" dirty="0">
                <a:solidFill>
                  <a:schemeClr val="accent5">
                    <a:lumMod val="75000"/>
                  </a:schemeClr>
                </a:solidFill>
              </a:rPr>
              <a:t> </a:t>
            </a:r>
            <a:r>
              <a:rPr lang="en-US" sz="2000" b="1" dirty="0" err="1">
                <a:solidFill>
                  <a:schemeClr val="accent5">
                    <a:lumMod val="75000"/>
                  </a:schemeClr>
                </a:solidFill>
              </a:rPr>
              <a:t>oleh</a:t>
            </a:r>
            <a:r>
              <a:rPr lang="en-US" sz="2000" b="1" dirty="0">
                <a:solidFill>
                  <a:schemeClr val="accent5">
                    <a:lumMod val="75000"/>
                  </a:schemeClr>
                </a:solidFill>
              </a:rPr>
              <a:t> </a:t>
            </a:r>
            <a:r>
              <a:rPr lang="en-US" sz="2000" b="1" dirty="0" err="1">
                <a:solidFill>
                  <a:schemeClr val="accent5">
                    <a:lumMod val="75000"/>
                  </a:schemeClr>
                </a:solidFill>
              </a:rPr>
              <a:t>pelajar</a:t>
            </a:r>
            <a:r>
              <a:rPr lang="en-US" sz="2000" b="1" dirty="0">
                <a:solidFill>
                  <a:schemeClr val="accent5">
                    <a:lumMod val="75000"/>
                  </a:schemeClr>
                </a:solidFill>
              </a:rPr>
              <a:t> (</a:t>
            </a:r>
            <a:r>
              <a:rPr lang="en-US" sz="2000" b="1" dirty="0" err="1">
                <a:solidFill>
                  <a:schemeClr val="accent5">
                    <a:lumMod val="75000"/>
                  </a:schemeClr>
                </a:solidFill>
              </a:rPr>
              <a:t>eLog</a:t>
            </a:r>
            <a:r>
              <a:rPr lang="en-US" sz="2000" b="1" dirty="0">
                <a:solidFill>
                  <a:schemeClr val="accent5">
                    <a:lumMod val="75000"/>
                  </a:schemeClr>
                </a:solidFill>
              </a:rPr>
              <a:t> Book)</a:t>
            </a:r>
          </a:p>
        </p:txBody>
      </p:sp>
      <p:pic>
        <p:nvPicPr>
          <p:cNvPr id="5" name="Picture 4">
            <a:extLst>
              <a:ext uri="{FF2B5EF4-FFF2-40B4-BE49-F238E27FC236}">
                <a16:creationId xmlns:a16="http://schemas.microsoft.com/office/drawing/2014/main" id="{8D47711F-8C77-4BA7-99BA-FDF51579BDB2}"/>
              </a:ext>
            </a:extLst>
          </p:cNvPr>
          <p:cNvPicPr>
            <a:picLocks noChangeAspect="1"/>
          </p:cNvPicPr>
          <p:nvPr/>
        </p:nvPicPr>
        <p:blipFill rotWithShape="1">
          <a:blip r:embed="rId3"/>
          <a:srcRect l="16667" t="16026" r="17500" b="6217"/>
          <a:stretch/>
        </p:blipFill>
        <p:spPr>
          <a:xfrm>
            <a:off x="137654" y="2745660"/>
            <a:ext cx="4584054" cy="3045539"/>
          </a:xfrm>
          <a:prstGeom prst="rect">
            <a:avLst/>
          </a:prstGeom>
          <a:ln>
            <a:solidFill>
              <a:srgbClr val="7030A0"/>
            </a:solidFill>
          </a:ln>
        </p:spPr>
      </p:pic>
    </p:spTree>
    <p:extLst>
      <p:ext uri="{BB962C8B-B14F-4D97-AF65-F5344CB8AC3E}">
        <p14:creationId xmlns:p14="http://schemas.microsoft.com/office/powerpoint/2010/main" val="350351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40273" y="1066800"/>
            <a:ext cx="8463454" cy="4880826"/>
          </a:xfrm>
          <a:prstGeom prst="rect">
            <a:avLst/>
          </a:prstGeom>
        </p:spPr>
      </p:pic>
    </p:spTree>
    <p:extLst>
      <p:ext uri="{BB962C8B-B14F-4D97-AF65-F5344CB8AC3E}">
        <p14:creationId xmlns:p14="http://schemas.microsoft.com/office/powerpoint/2010/main" val="1631495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8538" y="838200"/>
            <a:ext cx="7846923" cy="5678695"/>
          </a:xfrm>
          <a:prstGeom prst="rect">
            <a:avLst/>
          </a:prstGeom>
        </p:spPr>
      </p:pic>
    </p:spTree>
    <p:extLst>
      <p:ext uri="{BB962C8B-B14F-4D97-AF65-F5344CB8AC3E}">
        <p14:creationId xmlns:p14="http://schemas.microsoft.com/office/powerpoint/2010/main" val="1149957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1962" y="1528905"/>
            <a:ext cx="8340076" cy="3800189"/>
          </a:xfrm>
          <a:prstGeom prst="rect">
            <a:avLst/>
          </a:prstGeom>
        </p:spPr>
      </p:pic>
    </p:spTree>
    <p:extLst>
      <p:ext uri="{BB962C8B-B14F-4D97-AF65-F5344CB8AC3E}">
        <p14:creationId xmlns:p14="http://schemas.microsoft.com/office/powerpoint/2010/main" val="3819873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081095"/>
            <a:ext cx="6169212" cy="4695809"/>
          </a:xfrm>
          <a:prstGeom prst="rect">
            <a:avLst/>
          </a:prstGeom>
        </p:spPr>
      </p:pic>
      <p:sp>
        <p:nvSpPr>
          <p:cNvPr id="4" name="TextBox 3"/>
          <p:cNvSpPr txBox="1"/>
          <p:nvPr/>
        </p:nvSpPr>
        <p:spPr>
          <a:xfrm>
            <a:off x="6317088" y="2760104"/>
            <a:ext cx="2704587" cy="369332"/>
          </a:xfrm>
          <a:prstGeom prst="rect">
            <a:avLst/>
          </a:prstGeom>
          <a:noFill/>
        </p:spPr>
        <p:txBody>
          <a:bodyPr wrap="none" rtlCol="0">
            <a:spAutoFit/>
          </a:bodyPr>
          <a:lstStyle/>
          <a:p>
            <a:r>
              <a:rPr lang="ms-MY" sz="1800" dirty="0">
                <a:hlinkClick r:id="rId3" action="ppaction://hlinkfile"/>
              </a:rPr>
              <a:t>Example of printed version</a:t>
            </a:r>
            <a:endParaRPr lang="ms-MY" sz="1800" dirty="0"/>
          </a:p>
        </p:txBody>
      </p:sp>
    </p:spTree>
    <p:extLst>
      <p:ext uri="{BB962C8B-B14F-4D97-AF65-F5344CB8AC3E}">
        <p14:creationId xmlns:p14="http://schemas.microsoft.com/office/powerpoint/2010/main" val="509008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4294967295"/>
          </p:nvPr>
        </p:nvSpPr>
        <p:spPr>
          <a:xfrm>
            <a:off x="1547813" y="1593850"/>
            <a:ext cx="7596187" cy="5075238"/>
          </a:xfrm>
        </p:spPr>
        <p:txBody>
          <a:bodyPr/>
          <a:lstStyle/>
          <a:p>
            <a:pPr marL="273050" indent="-273050">
              <a:lnSpc>
                <a:spcPct val="80000"/>
              </a:lnSpc>
            </a:pPr>
            <a:r>
              <a:rPr lang="en-US" dirty="0"/>
              <a:t>Industrial Training Guidelines</a:t>
            </a:r>
          </a:p>
          <a:p>
            <a:pPr marL="273050" indent="-273050">
              <a:lnSpc>
                <a:spcPct val="80000"/>
              </a:lnSpc>
            </a:pPr>
            <a:r>
              <a:rPr lang="en-US" dirty="0"/>
              <a:t>Industrial Training Process</a:t>
            </a:r>
          </a:p>
          <a:p>
            <a:pPr marL="273050" indent="-273050">
              <a:lnSpc>
                <a:spcPct val="80000"/>
              </a:lnSpc>
            </a:pPr>
            <a:r>
              <a:rPr lang="en-US" dirty="0"/>
              <a:t>Assessment and Important Documents</a:t>
            </a:r>
          </a:p>
          <a:p>
            <a:pPr marL="273050" indent="-273050">
              <a:lnSpc>
                <a:spcPct val="80000"/>
              </a:lnSpc>
            </a:pPr>
            <a:r>
              <a:rPr lang="en-US" dirty="0"/>
              <a:t>Discipline, attendance and work leave</a:t>
            </a:r>
          </a:p>
          <a:p>
            <a:pPr marL="273050" indent="-273050">
              <a:lnSpc>
                <a:spcPct val="80000"/>
              </a:lnSpc>
            </a:pPr>
            <a:r>
              <a:rPr lang="en-US" dirty="0"/>
              <a:t>Issues and problems</a:t>
            </a:r>
          </a:p>
          <a:p>
            <a:pPr marL="273050" indent="-273050">
              <a:lnSpc>
                <a:spcPct val="80000"/>
              </a:lnSpc>
              <a:buFont typeface="Wingdings" pitchFamily="2" charset="2"/>
              <a:buNone/>
            </a:pPr>
            <a:endParaRPr lang="en-US" dirty="0"/>
          </a:p>
          <a:p>
            <a:pPr marL="273050" indent="-273050">
              <a:lnSpc>
                <a:spcPct val="80000"/>
              </a:lnSpc>
            </a:pPr>
            <a:endParaRPr lang="en-US" dirty="0"/>
          </a:p>
        </p:txBody>
      </p:sp>
      <p:sp>
        <p:nvSpPr>
          <p:cNvPr id="25605" name="WordArt 5"/>
          <p:cNvSpPr>
            <a:spLocks noChangeArrowheads="1" noChangeShapeType="1" noTextEdit="1"/>
          </p:cNvSpPr>
          <p:nvPr/>
        </p:nvSpPr>
        <p:spPr bwMode="auto">
          <a:xfrm>
            <a:off x="1676400" y="381000"/>
            <a:ext cx="2057400" cy="1066800"/>
          </a:xfrm>
          <a:prstGeom prst="rect">
            <a:avLst/>
          </a:prstGeom>
        </p:spPr>
        <p:txBody>
          <a:bodyPr wrap="none" fromWordArt="1">
            <a:prstTxWarp prst="textPlain">
              <a:avLst>
                <a:gd name="adj" fmla="val 50000"/>
              </a:avLst>
            </a:prstTxWarp>
          </a:bodyPr>
          <a:lstStyle/>
          <a:p>
            <a:pPr algn="ctr"/>
            <a:r>
              <a:rPr lang="en-US" sz="3600" kern="10" dirty="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Agenda</a:t>
            </a:r>
          </a:p>
        </p:txBody>
      </p:sp>
    </p:spTree>
  </p:cSld>
  <p:clrMapOvr>
    <a:masterClrMapping/>
  </p:clrMapOvr>
  <mc:AlternateContent xmlns:mc="http://schemas.openxmlformats.org/markup-compatibility/2006" xmlns:p14="http://schemas.microsoft.com/office/powerpoint/2010/main">
    <mc:Choice Requires="p14">
      <p:transition spd="slow" p14:dur="2000" advTm="14991"/>
    </mc:Choice>
    <mc:Fallback xmlns="">
      <p:transition spd="slow" advTm="1499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4294967295"/>
          </p:nvPr>
        </p:nvSpPr>
        <p:spPr>
          <a:xfrm>
            <a:off x="411956" y="1462087"/>
            <a:ext cx="7939088" cy="4786313"/>
          </a:xfrm>
        </p:spPr>
        <p:txBody>
          <a:bodyPr>
            <a:normAutofit fontScale="92500" lnSpcReduction="10000"/>
          </a:bodyPr>
          <a:lstStyle/>
          <a:p>
            <a:pPr marL="273050" indent="-273050"/>
            <a:r>
              <a:rPr lang="en-US" sz="2900" dirty="0"/>
              <a:t>Record your activities in e-logbook:</a:t>
            </a:r>
          </a:p>
          <a:p>
            <a:pPr marL="638810" lvl="1" indent="-273050"/>
            <a:r>
              <a:rPr lang="en-US" sz="2700" dirty="0"/>
              <a:t>Weekly Activity Report</a:t>
            </a:r>
          </a:p>
          <a:p>
            <a:pPr marL="638810" lvl="1" indent="-273050"/>
            <a:r>
              <a:rPr lang="en-US" sz="2700" dirty="0"/>
              <a:t>Daily Activity Report –e-</a:t>
            </a:r>
            <a:r>
              <a:rPr lang="en-US" dirty="0"/>
              <a:t>Logbook must be updated daily. Write it in detail.</a:t>
            </a:r>
          </a:p>
          <a:p>
            <a:pPr marL="273050" indent="-273050"/>
            <a:r>
              <a:rPr lang="en-US" dirty="0"/>
              <a:t>Download  the e-logbook weekly and get signature and stamp from your Industry Supervisor.</a:t>
            </a:r>
          </a:p>
          <a:p>
            <a:pPr marL="273050" indent="-273050"/>
            <a:r>
              <a:rPr lang="en-US" dirty="0"/>
              <a:t>Compile the e-logbook  together with e-logbook cover (download from </a:t>
            </a:r>
            <a:r>
              <a:rPr lang="en-US" dirty="0" err="1"/>
              <a:t>eLI</a:t>
            </a:r>
            <a:r>
              <a:rPr lang="en-US" dirty="0"/>
              <a:t>), Industrial Training Finished Confirmation Form /</a:t>
            </a:r>
            <a:r>
              <a:rPr lang="en-US" dirty="0" err="1"/>
              <a:t>borang</a:t>
            </a:r>
            <a:r>
              <a:rPr lang="en-US" dirty="0"/>
              <a:t> </a:t>
            </a:r>
            <a:r>
              <a:rPr lang="en-US" dirty="0" err="1"/>
              <a:t>pengesahan</a:t>
            </a:r>
            <a:r>
              <a:rPr lang="en-US" dirty="0"/>
              <a:t> </a:t>
            </a:r>
            <a:r>
              <a:rPr lang="en-US" dirty="0" err="1"/>
              <a:t>tamat</a:t>
            </a:r>
            <a:r>
              <a:rPr lang="en-US" dirty="0"/>
              <a:t> LI (download from Author) – ask for industry supervisor signature and stamp, Faculty Supervisor Evaluation Confirmation Form (Faculty Supervisor will upload in Author), WFH letter and Medical Certificate (MC)</a:t>
            </a:r>
          </a:p>
          <a:p>
            <a:pPr marL="273050" indent="-273050"/>
            <a:endParaRPr lang="en-US" dirty="0"/>
          </a:p>
          <a:p>
            <a:pPr marL="365760" lvl="1" indent="0">
              <a:buNone/>
            </a:pPr>
            <a:endParaRPr lang="en-US" dirty="0"/>
          </a:p>
          <a:p>
            <a:pPr marL="365760" lvl="1" indent="0">
              <a:buNone/>
            </a:pPr>
            <a:endParaRPr lang="en-US" sz="2400" dirty="0"/>
          </a:p>
        </p:txBody>
      </p:sp>
      <p:sp>
        <p:nvSpPr>
          <p:cNvPr id="40965" name="WordArt 5"/>
          <p:cNvSpPr>
            <a:spLocks noChangeArrowheads="1" noChangeShapeType="1" noTextEdit="1"/>
          </p:cNvSpPr>
          <p:nvPr/>
        </p:nvSpPr>
        <p:spPr bwMode="auto">
          <a:xfrm>
            <a:off x="1828800" y="609600"/>
            <a:ext cx="5105400" cy="609600"/>
          </a:xfrm>
          <a:prstGeom prst="rect">
            <a:avLst/>
          </a:prstGeom>
        </p:spPr>
        <p:txBody>
          <a:bodyPr wrap="none" fromWordArt="1">
            <a:prstTxWarp prst="textPlain">
              <a:avLst>
                <a:gd name="adj" fmla="val 50000"/>
              </a:avLst>
            </a:prstTxWarp>
          </a:bodyPr>
          <a:lstStyle/>
          <a:p>
            <a:pPr algn="ctr"/>
            <a:r>
              <a:rPr lang="en-US" sz="3600" kern="10" dirty="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E-Log Book</a:t>
            </a:r>
          </a:p>
        </p:txBody>
      </p:sp>
    </p:spTree>
  </p:cSld>
  <p:clrMapOvr>
    <a:masterClrMapping/>
  </p:clrMapOvr>
  <mc:AlternateContent xmlns:mc="http://schemas.openxmlformats.org/markup-compatibility/2006" xmlns:p14="http://schemas.microsoft.com/office/powerpoint/2010/main">
    <mc:Choice Requires="p14">
      <p:transition spd="slow" p14:dur="2000" advTm="62634"/>
    </mc:Choice>
    <mc:Fallback xmlns="">
      <p:transition spd="slow" advTm="6263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4294967295"/>
          </p:nvPr>
        </p:nvSpPr>
        <p:spPr>
          <a:xfrm>
            <a:off x="0" y="1714500"/>
            <a:ext cx="8548688" cy="4786313"/>
          </a:xfrm>
        </p:spPr>
        <p:txBody>
          <a:bodyPr/>
          <a:lstStyle/>
          <a:p>
            <a:pPr marL="273050" indent="-273050">
              <a:lnSpc>
                <a:spcPct val="90000"/>
              </a:lnSpc>
            </a:pPr>
            <a:r>
              <a:rPr lang="en-US" sz="2900" dirty="0"/>
              <a:t>Student must follow all the rules govern by the company. Student must maintain good discipline by practicing good work ethics such as in dressing and communication.</a:t>
            </a:r>
          </a:p>
          <a:p>
            <a:pPr marL="273050" indent="-273050">
              <a:lnSpc>
                <a:spcPct val="90000"/>
              </a:lnSpc>
            </a:pPr>
            <a:r>
              <a:rPr lang="en-US" sz="2900" dirty="0"/>
              <a:t>Leave application depend on the company procedures. Any problem should be discussed with your faculty supervisor /coordinator.</a:t>
            </a:r>
          </a:p>
          <a:p>
            <a:pPr marL="273050" indent="-273050">
              <a:lnSpc>
                <a:spcPct val="90000"/>
              </a:lnSpc>
            </a:pPr>
            <a:r>
              <a:rPr lang="en-US" sz="2900" b="1" dirty="0"/>
              <a:t>Fail to follow rules and maintain disciplines can cause the student to fail and receive HG grade.</a:t>
            </a:r>
          </a:p>
        </p:txBody>
      </p:sp>
      <p:sp>
        <p:nvSpPr>
          <p:cNvPr id="43013" name="WordArt 5"/>
          <p:cNvSpPr>
            <a:spLocks noChangeArrowheads="1" noChangeShapeType="1" noTextEdit="1"/>
          </p:cNvSpPr>
          <p:nvPr/>
        </p:nvSpPr>
        <p:spPr bwMode="auto">
          <a:xfrm>
            <a:off x="1828800" y="609600"/>
            <a:ext cx="6781800" cy="609600"/>
          </a:xfrm>
          <a:prstGeom prst="rect">
            <a:avLst/>
          </a:prstGeom>
        </p:spPr>
        <p:txBody>
          <a:bodyPr wrap="none" fromWordArt="1">
            <a:prstTxWarp prst="textPlain">
              <a:avLst>
                <a:gd name="adj" fmla="val 50000"/>
              </a:avLst>
            </a:prstTxWarp>
          </a:bodyPr>
          <a:lstStyle/>
          <a:p>
            <a:pPr algn="ctr"/>
            <a:r>
              <a:rPr lang="en-US" sz="3600" kern="1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Discipline, Attendance and Leave</a:t>
            </a:r>
          </a:p>
        </p:txBody>
      </p:sp>
    </p:spTree>
  </p:cSld>
  <p:clrMapOvr>
    <a:masterClrMapping/>
  </p:clrMapOvr>
  <mc:AlternateContent xmlns:mc="http://schemas.openxmlformats.org/markup-compatibility/2006" xmlns:p14="http://schemas.microsoft.com/office/powerpoint/2010/main">
    <mc:Choice Requires="p14">
      <p:transition spd="slow" p14:dur="2000" advTm="94549"/>
    </mc:Choice>
    <mc:Fallback xmlns="">
      <p:transition spd="slow" advTm="9454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4294967295"/>
          </p:nvPr>
        </p:nvSpPr>
        <p:spPr>
          <a:xfrm>
            <a:off x="533400" y="1714500"/>
            <a:ext cx="8077200" cy="4786313"/>
          </a:xfrm>
        </p:spPr>
        <p:txBody>
          <a:bodyPr/>
          <a:lstStyle/>
          <a:p>
            <a:pPr marL="273050" indent="-273050">
              <a:lnSpc>
                <a:spcPct val="90000"/>
              </a:lnSpc>
            </a:pPr>
            <a:r>
              <a:rPr lang="en-US" sz="3300" dirty="0"/>
              <a:t>Submit Medical Leave Certificate (MC)</a:t>
            </a:r>
          </a:p>
          <a:p>
            <a:pPr marL="638810" lvl="1" indent="-273050">
              <a:lnSpc>
                <a:spcPct val="90000"/>
              </a:lnSpc>
            </a:pPr>
            <a:r>
              <a:rPr lang="en-US" sz="3100" dirty="0"/>
              <a:t>Attach it to your logbook. </a:t>
            </a:r>
          </a:p>
          <a:p>
            <a:pPr marL="273050" indent="-273050">
              <a:lnSpc>
                <a:spcPct val="90000"/>
              </a:lnSpc>
            </a:pPr>
            <a:r>
              <a:rPr lang="en-US" sz="3300" dirty="0"/>
              <a:t>Inform supervisor</a:t>
            </a:r>
          </a:p>
          <a:p>
            <a:pPr marL="273050" indent="-273050">
              <a:lnSpc>
                <a:spcPct val="90000"/>
              </a:lnSpc>
            </a:pPr>
            <a:r>
              <a:rPr lang="en-US" sz="3300" dirty="0"/>
              <a:t>Fill in the student leave space and endorse by your supervisor</a:t>
            </a:r>
          </a:p>
          <a:p>
            <a:pPr marL="273050" indent="-273050">
              <a:lnSpc>
                <a:spcPct val="90000"/>
              </a:lnSpc>
            </a:pPr>
            <a:r>
              <a:rPr lang="en-US" sz="3300" dirty="0"/>
              <a:t>Students may have to replace the days that they have missed if required by the company.</a:t>
            </a:r>
          </a:p>
        </p:txBody>
      </p:sp>
      <p:sp>
        <p:nvSpPr>
          <p:cNvPr id="45061" name="WordArt 5"/>
          <p:cNvSpPr>
            <a:spLocks noChangeArrowheads="1" noChangeShapeType="1" noTextEdit="1"/>
          </p:cNvSpPr>
          <p:nvPr/>
        </p:nvSpPr>
        <p:spPr bwMode="auto">
          <a:xfrm>
            <a:off x="1828800" y="609600"/>
            <a:ext cx="5105400" cy="609600"/>
          </a:xfrm>
          <a:prstGeom prst="rect">
            <a:avLst/>
          </a:prstGeom>
        </p:spPr>
        <p:txBody>
          <a:bodyPr wrap="none" fromWordArt="1">
            <a:prstTxWarp prst="textPlain">
              <a:avLst>
                <a:gd name="adj" fmla="val 50000"/>
              </a:avLst>
            </a:prstTxWarp>
          </a:bodyPr>
          <a:lstStyle/>
          <a:p>
            <a:pPr algn="ctr"/>
            <a:r>
              <a:rPr lang="en-US" sz="3600" kern="1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Medical Leave</a:t>
            </a:r>
          </a:p>
        </p:txBody>
      </p:sp>
    </p:spTree>
  </p:cSld>
  <p:clrMapOvr>
    <a:masterClrMapping/>
  </p:clrMapOvr>
  <mc:AlternateContent xmlns:mc="http://schemas.openxmlformats.org/markup-compatibility/2006" xmlns:p14="http://schemas.microsoft.com/office/powerpoint/2010/main">
    <mc:Choice Requires="p14">
      <p:transition spd="slow" p14:dur="2000" advTm="31237"/>
    </mc:Choice>
    <mc:Fallback xmlns="">
      <p:transition spd="slow" advTm="3123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4294967295"/>
          </p:nvPr>
        </p:nvSpPr>
        <p:spPr>
          <a:xfrm>
            <a:off x="214313" y="1524000"/>
            <a:ext cx="8929687" cy="4786313"/>
          </a:xfrm>
        </p:spPr>
        <p:txBody>
          <a:bodyPr>
            <a:normAutofit fontScale="92500"/>
          </a:bodyPr>
          <a:lstStyle/>
          <a:p>
            <a:pPr marL="273050" indent="-273050">
              <a:lnSpc>
                <a:spcPct val="90000"/>
              </a:lnSpc>
            </a:pPr>
            <a:r>
              <a:rPr lang="en-US" sz="2900" dirty="0">
                <a:solidFill>
                  <a:srgbClr val="FF0000"/>
                </a:solidFill>
              </a:rPr>
              <a:t>Forging application letter from PHI</a:t>
            </a:r>
          </a:p>
          <a:p>
            <a:pPr marL="638810" lvl="1" indent="-273050">
              <a:lnSpc>
                <a:spcPct val="90000"/>
              </a:lnSpc>
            </a:pPr>
            <a:r>
              <a:rPr lang="en-US" sz="2700" dirty="0"/>
              <a:t>Disciplinary action will be taken!</a:t>
            </a:r>
          </a:p>
          <a:p>
            <a:pPr marL="638810" lvl="1" indent="-273050">
              <a:lnSpc>
                <a:spcPct val="90000"/>
              </a:lnSpc>
              <a:buNone/>
            </a:pPr>
            <a:endParaRPr lang="en-US" sz="2700" dirty="0"/>
          </a:p>
          <a:p>
            <a:pPr marL="273050" indent="-273050">
              <a:lnSpc>
                <a:spcPct val="90000"/>
              </a:lnSpc>
            </a:pPr>
            <a:r>
              <a:rPr lang="en-US" sz="2900" dirty="0">
                <a:solidFill>
                  <a:srgbClr val="FF0000"/>
                </a:solidFill>
              </a:rPr>
              <a:t>Updating status</a:t>
            </a:r>
            <a:r>
              <a:rPr lang="en-US" sz="2900" dirty="0"/>
              <a:t> in social media to show </a:t>
            </a:r>
            <a:r>
              <a:rPr lang="en-US" sz="2900" dirty="0">
                <a:solidFill>
                  <a:srgbClr val="FF0000"/>
                </a:solidFill>
              </a:rPr>
              <a:t>dissatisfaction</a:t>
            </a:r>
            <a:r>
              <a:rPr lang="en-US" sz="2900" dirty="0"/>
              <a:t> towards university/staff/department/company</a:t>
            </a:r>
          </a:p>
          <a:p>
            <a:pPr marL="273050" indent="-273050">
              <a:lnSpc>
                <a:spcPct val="90000"/>
              </a:lnSpc>
            </a:pPr>
            <a:endParaRPr lang="en-US" sz="2900" dirty="0"/>
          </a:p>
          <a:p>
            <a:pPr marL="273050" indent="-273050">
              <a:lnSpc>
                <a:spcPct val="90000"/>
              </a:lnSpc>
            </a:pPr>
            <a:r>
              <a:rPr lang="en-US" sz="2900" dirty="0"/>
              <a:t>Applying to too many companies and </a:t>
            </a:r>
            <a:r>
              <a:rPr lang="en-US" sz="2900" dirty="0">
                <a:solidFill>
                  <a:srgbClr val="FF0000"/>
                </a:solidFill>
              </a:rPr>
              <a:t>forgot to reject </a:t>
            </a:r>
            <a:r>
              <a:rPr lang="en-US" sz="2900" dirty="0"/>
              <a:t>the offers if not interested.</a:t>
            </a:r>
          </a:p>
          <a:p>
            <a:pPr marL="273050" indent="-273050">
              <a:lnSpc>
                <a:spcPct val="90000"/>
              </a:lnSpc>
            </a:pPr>
            <a:endParaRPr lang="en-US" sz="2900" dirty="0"/>
          </a:p>
          <a:p>
            <a:pPr marL="273050" indent="-273050">
              <a:lnSpc>
                <a:spcPct val="90000"/>
              </a:lnSpc>
            </a:pPr>
            <a:r>
              <a:rPr lang="en-US" sz="2900" dirty="0"/>
              <a:t>Changing company without permission/reasonable justification .</a:t>
            </a:r>
          </a:p>
          <a:p>
            <a:pPr marL="273050" indent="-273050">
              <a:lnSpc>
                <a:spcPct val="90000"/>
              </a:lnSpc>
            </a:pPr>
            <a:endParaRPr lang="en-US" sz="2900" dirty="0"/>
          </a:p>
        </p:txBody>
      </p:sp>
      <p:sp>
        <p:nvSpPr>
          <p:cNvPr id="47109" name="WordArt 5"/>
          <p:cNvSpPr>
            <a:spLocks noChangeArrowheads="1" noChangeShapeType="1" noTextEdit="1"/>
          </p:cNvSpPr>
          <p:nvPr/>
        </p:nvSpPr>
        <p:spPr bwMode="auto">
          <a:xfrm>
            <a:off x="6477000" y="228600"/>
            <a:ext cx="2209800" cy="1066800"/>
          </a:xfrm>
          <a:prstGeom prst="rect">
            <a:avLst/>
          </a:prstGeom>
        </p:spPr>
        <p:txBody>
          <a:bodyPr wrap="none" fromWordArt="1">
            <a:prstTxWarp prst="textPlain">
              <a:avLst>
                <a:gd name="adj" fmla="val 50000"/>
              </a:avLst>
            </a:prstTxWarp>
          </a:bodyPr>
          <a:lstStyle/>
          <a:p>
            <a:pPr algn="ctr"/>
            <a:r>
              <a:rPr lang="en-US" sz="3600" kern="10" dirty="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Issues</a:t>
            </a:r>
          </a:p>
        </p:txBody>
      </p:sp>
    </p:spTree>
  </p:cSld>
  <p:clrMapOvr>
    <a:masterClrMapping/>
  </p:clrMapOvr>
  <mc:AlternateContent xmlns:mc="http://schemas.openxmlformats.org/markup-compatibility/2006" xmlns:p14="http://schemas.microsoft.com/office/powerpoint/2010/main">
    <mc:Choice Requires="p14">
      <p:transition spd="slow" p14:dur="2000" advTm="91048"/>
    </mc:Choice>
    <mc:Fallback xmlns="">
      <p:transition spd="slow" advTm="9104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4294967295"/>
          </p:nvPr>
        </p:nvSpPr>
        <p:spPr>
          <a:xfrm>
            <a:off x="214313" y="1524000"/>
            <a:ext cx="8929687" cy="4786313"/>
          </a:xfrm>
        </p:spPr>
        <p:txBody>
          <a:bodyPr>
            <a:normAutofit/>
          </a:bodyPr>
          <a:lstStyle/>
          <a:p>
            <a:pPr marL="273050" indent="-273050">
              <a:lnSpc>
                <a:spcPct val="90000"/>
              </a:lnSpc>
            </a:pPr>
            <a:r>
              <a:rPr lang="en-US" sz="2900" dirty="0"/>
              <a:t>Before changing company, please discuss with the industrial supervisor and coordinator first regarding the issues that you are facing. Write a proper resignation letter and show your professionalism in writing the letter.</a:t>
            </a:r>
          </a:p>
          <a:p>
            <a:pPr marL="273050" indent="-273050">
              <a:lnSpc>
                <a:spcPct val="90000"/>
              </a:lnSpc>
            </a:pPr>
            <a:r>
              <a:rPr lang="en-US" sz="2900" dirty="0"/>
              <a:t>Please make sure </a:t>
            </a:r>
            <a:r>
              <a:rPr lang="en-US" sz="2900" dirty="0">
                <a:solidFill>
                  <a:srgbClr val="F7173C"/>
                </a:solidFill>
              </a:rPr>
              <a:t>suggest a project</a:t>
            </a:r>
            <a:r>
              <a:rPr lang="en-US" sz="2900" dirty="0"/>
              <a:t> if you are not given any project within the 2nd week of your training.</a:t>
            </a:r>
          </a:p>
          <a:p>
            <a:pPr marL="273050" indent="-273050">
              <a:lnSpc>
                <a:spcPct val="90000"/>
              </a:lnSpc>
            </a:pPr>
            <a:r>
              <a:rPr lang="en-US" sz="2900" dirty="0"/>
              <a:t>Make sure your </a:t>
            </a:r>
            <a:r>
              <a:rPr lang="en-US" sz="2900" dirty="0">
                <a:solidFill>
                  <a:srgbClr val="F7173C"/>
                </a:solidFill>
              </a:rPr>
              <a:t>Industrial Supervisor aware of all the procedures about internship</a:t>
            </a:r>
            <a:r>
              <a:rPr lang="en-US" sz="2900" dirty="0"/>
              <a:t>. </a:t>
            </a:r>
          </a:p>
          <a:p>
            <a:pPr marL="273050" indent="-273050">
              <a:lnSpc>
                <a:spcPct val="90000"/>
              </a:lnSpc>
            </a:pPr>
            <a:r>
              <a:rPr lang="en-US" sz="2900" dirty="0"/>
              <a:t>Any </a:t>
            </a:r>
            <a:r>
              <a:rPr lang="en-US" sz="2900" dirty="0">
                <a:solidFill>
                  <a:srgbClr val="F7173C"/>
                </a:solidFill>
              </a:rPr>
              <a:t>changes of contact number</a:t>
            </a:r>
            <a:r>
              <a:rPr lang="en-US" sz="2900" dirty="0"/>
              <a:t> please </a:t>
            </a:r>
            <a:r>
              <a:rPr lang="en-US" sz="2900" dirty="0">
                <a:solidFill>
                  <a:srgbClr val="F7173C"/>
                </a:solidFill>
              </a:rPr>
              <a:t>inform your faculty supervisor</a:t>
            </a:r>
            <a:r>
              <a:rPr lang="en-US" sz="2900" dirty="0"/>
              <a:t>.</a:t>
            </a:r>
          </a:p>
        </p:txBody>
      </p:sp>
      <p:sp>
        <p:nvSpPr>
          <p:cNvPr id="47109" name="WordArt 5"/>
          <p:cNvSpPr>
            <a:spLocks noChangeArrowheads="1" noChangeShapeType="1" noTextEdit="1"/>
          </p:cNvSpPr>
          <p:nvPr/>
        </p:nvSpPr>
        <p:spPr bwMode="auto">
          <a:xfrm>
            <a:off x="6477000" y="228600"/>
            <a:ext cx="2209800" cy="1066800"/>
          </a:xfrm>
          <a:prstGeom prst="rect">
            <a:avLst/>
          </a:prstGeom>
        </p:spPr>
        <p:txBody>
          <a:bodyPr wrap="none" fromWordArt="1">
            <a:prstTxWarp prst="textPlain">
              <a:avLst>
                <a:gd name="adj" fmla="val 50000"/>
              </a:avLst>
            </a:prstTxWarp>
          </a:bodyPr>
          <a:lstStyle/>
          <a:p>
            <a:pPr algn="ctr"/>
            <a:r>
              <a:rPr lang="en-US" sz="3600" kern="10" dirty="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Issues</a:t>
            </a:r>
          </a:p>
        </p:txBody>
      </p:sp>
    </p:spTree>
  </p:cSld>
  <p:clrMapOvr>
    <a:masterClrMapping/>
  </p:clrMapOvr>
  <mc:AlternateContent xmlns:mc="http://schemas.openxmlformats.org/markup-compatibility/2006" xmlns:p14="http://schemas.microsoft.com/office/powerpoint/2010/main">
    <mc:Choice Requires="p14">
      <p:transition spd="slow" p14:dur="2000" advTm="147556"/>
    </mc:Choice>
    <mc:Fallback xmlns="">
      <p:transition spd="slow" advTm="14755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4294967295"/>
          </p:nvPr>
        </p:nvSpPr>
        <p:spPr>
          <a:xfrm>
            <a:off x="228600" y="1593850"/>
            <a:ext cx="8915400" cy="5075238"/>
          </a:xfrm>
        </p:spPr>
        <p:txBody>
          <a:bodyPr>
            <a:normAutofit fontScale="92500" lnSpcReduction="20000"/>
          </a:bodyPr>
          <a:lstStyle/>
          <a:p>
            <a:pPr marL="273050" indent="-273050"/>
            <a:r>
              <a:rPr lang="en-US" dirty="0"/>
              <a:t>Register LI subject (</a:t>
            </a:r>
            <a:r>
              <a:rPr lang="en-US" i="1" dirty="0"/>
              <a:t>BIC41812/</a:t>
            </a:r>
            <a:r>
              <a:rPr lang="en-US" dirty="0"/>
              <a:t>BIT 40112)</a:t>
            </a:r>
          </a:p>
          <a:p>
            <a:pPr marL="638810" lvl="1" indent="-273050"/>
            <a:r>
              <a:rPr lang="en-US" b="1" dirty="0">
                <a:solidFill>
                  <a:srgbClr val="FF0000"/>
                </a:solidFill>
              </a:rPr>
              <a:t>Now the registration for LI subject is automatic taken from ELI system. Please check SMAP after registration week. Please remember if you drop your subject, please contact me then fill in the drop form. </a:t>
            </a:r>
          </a:p>
          <a:p>
            <a:pPr marL="638810" lvl="1" indent="-273050"/>
            <a:r>
              <a:rPr lang="en-US" b="1" dirty="0"/>
              <a:t>Three reason student name are not registered automatically  </a:t>
            </a:r>
          </a:p>
          <a:p>
            <a:pPr marL="913130" lvl="2" indent="-273050"/>
            <a:r>
              <a:rPr lang="en-US" b="1" dirty="0"/>
              <a:t>Student have debt</a:t>
            </a:r>
          </a:p>
          <a:p>
            <a:pPr marL="913130" lvl="2" indent="-273050"/>
            <a:r>
              <a:rPr lang="en-US" b="1" dirty="0"/>
              <a:t>Student have not confirmed placement</a:t>
            </a:r>
          </a:p>
          <a:p>
            <a:pPr marL="913130" lvl="2" indent="-273050"/>
            <a:r>
              <a:rPr lang="en-US" b="1" dirty="0"/>
              <a:t>Student status is inactive.</a:t>
            </a:r>
            <a:endParaRPr lang="en-US" dirty="0"/>
          </a:p>
          <a:p>
            <a:pPr marL="273050" indent="-273050"/>
            <a:r>
              <a:rPr lang="en-US" dirty="0"/>
              <a:t>Have you received any offer letters from companies?</a:t>
            </a:r>
          </a:p>
          <a:p>
            <a:pPr marL="638810" lvl="1" indent="-273050"/>
            <a:r>
              <a:rPr lang="en-US" dirty="0">
                <a:solidFill>
                  <a:srgbClr val="FF0000"/>
                </a:solidFill>
              </a:rPr>
              <a:t>If yes, please confirm your placement with PKKA – li@uthm.edu.my</a:t>
            </a:r>
          </a:p>
          <a:p>
            <a:pPr marL="638810" lvl="1" indent="-273050"/>
            <a:r>
              <a:rPr lang="en-US" dirty="0">
                <a:solidFill>
                  <a:srgbClr val="FF0000"/>
                </a:solidFill>
              </a:rPr>
              <a:t>If not, please check with PKKA. Don’t forget your manners!</a:t>
            </a:r>
          </a:p>
          <a:p>
            <a:pPr marL="273050" indent="-273050"/>
            <a:r>
              <a:rPr lang="en-US" dirty="0"/>
              <a:t>Submit Conferment of Degree form to your PA.</a:t>
            </a:r>
          </a:p>
          <a:p>
            <a:pPr marL="638810" lvl="1" indent="-273050"/>
            <a:r>
              <a:rPr lang="en-US" dirty="0"/>
              <a:t>Attached copies of SPM result and MUET (&gt;band 3)</a:t>
            </a:r>
          </a:p>
          <a:p>
            <a:pPr marL="273050" indent="-273050">
              <a:buFont typeface="Wingdings" pitchFamily="2" charset="2"/>
              <a:buNone/>
            </a:pPr>
            <a:endParaRPr lang="en-US" dirty="0"/>
          </a:p>
        </p:txBody>
      </p:sp>
      <p:sp>
        <p:nvSpPr>
          <p:cNvPr id="30725" name="WordArt 5"/>
          <p:cNvSpPr>
            <a:spLocks noChangeArrowheads="1" noChangeShapeType="1" noTextEdit="1"/>
          </p:cNvSpPr>
          <p:nvPr/>
        </p:nvSpPr>
        <p:spPr bwMode="auto">
          <a:xfrm>
            <a:off x="1676400" y="228600"/>
            <a:ext cx="6858000" cy="1066800"/>
          </a:xfrm>
          <a:prstGeom prst="rect">
            <a:avLst/>
          </a:prstGeom>
        </p:spPr>
        <p:txBody>
          <a:bodyPr wrap="none" fromWordArt="1">
            <a:prstTxWarp prst="textPlain">
              <a:avLst>
                <a:gd name="adj" fmla="val 50000"/>
              </a:avLst>
            </a:prstTxWarp>
          </a:bodyPr>
          <a:lstStyle/>
          <a:p>
            <a:pPr algn="ctr"/>
            <a:r>
              <a:rPr lang="en-US" sz="3600" kern="10" dirty="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Important Tasks</a:t>
            </a:r>
          </a:p>
        </p:txBody>
      </p:sp>
    </p:spTree>
  </p:cSld>
  <p:clrMapOvr>
    <a:masterClrMapping/>
  </p:clrMapOvr>
  <mc:AlternateContent xmlns:mc="http://schemas.openxmlformats.org/markup-compatibility/2006" xmlns:p14="http://schemas.microsoft.com/office/powerpoint/2010/main">
    <mc:Choice Requires="p14">
      <p:transition spd="slow" p14:dur="2000" advTm="115049"/>
    </mc:Choice>
    <mc:Fallback xmlns="">
      <p:transition spd="slow" advTm="11504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5"/>
          <p:cNvSpPr>
            <a:spLocks noChangeArrowheads="1" noChangeShapeType="1" noTextEdit="1"/>
          </p:cNvSpPr>
          <p:nvPr/>
        </p:nvSpPr>
        <p:spPr bwMode="auto">
          <a:xfrm>
            <a:off x="1828800" y="609600"/>
            <a:ext cx="5105400" cy="609600"/>
          </a:xfrm>
          <a:prstGeom prst="rect">
            <a:avLst/>
          </a:prstGeom>
        </p:spPr>
        <p:txBody>
          <a:bodyPr wrap="none" fromWordArt="1">
            <a:prstTxWarp prst="textPlain">
              <a:avLst>
                <a:gd name="adj" fmla="val 50000"/>
              </a:avLst>
            </a:prstTxWarp>
          </a:bodyPr>
          <a:lstStyle/>
          <a:p>
            <a:pPr algn="ctr"/>
            <a:r>
              <a:rPr lang="en-US" sz="3600" kern="10" dirty="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Reminder</a:t>
            </a:r>
          </a:p>
        </p:txBody>
      </p:sp>
      <p:sp>
        <p:nvSpPr>
          <p:cNvPr id="4" name="Rectangle 3"/>
          <p:cNvSpPr/>
          <p:nvPr/>
        </p:nvSpPr>
        <p:spPr>
          <a:xfrm>
            <a:off x="533400" y="1600200"/>
            <a:ext cx="8077200" cy="4832092"/>
          </a:xfrm>
          <a:prstGeom prst="rect">
            <a:avLst/>
          </a:prstGeom>
          <a:noFill/>
        </p:spPr>
        <p:txBody>
          <a:bodyPr wrap="square" lIns="91440" tIns="45720" rIns="91440" bIns="45720">
            <a:spAutoFit/>
          </a:bodyPr>
          <a:lstStyle/>
          <a:p>
            <a:pPr marL="571500" indent="-571500">
              <a:buFont typeface="Arial" panose="020B0604020202020204" pitchFamily="34" charset="0"/>
              <a:buChar char="•"/>
            </a:pPr>
            <a:r>
              <a:rPr lang="en-US" sz="4400" dirty="0">
                <a:ln w="0"/>
                <a:effectLst>
                  <a:outerShdw blurRad="38100" dist="19050" dir="2700000" algn="tl" rotWithShape="0">
                    <a:schemeClr val="dk1">
                      <a:alpha val="40000"/>
                    </a:schemeClr>
                  </a:outerShdw>
                </a:effectLst>
              </a:rPr>
              <a:t>Please welcome your supervisor</a:t>
            </a:r>
          </a:p>
          <a:p>
            <a:pPr marL="571500" indent="-571500">
              <a:buFont typeface="Arial" panose="020B0604020202020204" pitchFamily="34" charset="0"/>
              <a:buChar char="•"/>
            </a:pPr>
            <a:r>
              <a:rPr lang="en-US" sz="4400" dirty="0">
                <a:ln w="0"/>
                <a:effectLst>
                  <a:outerShdw blurRad="38100" dist="19050" dir="2700000" algn="tl" rotWithShape="0">
                    <a:schemeClr val="dk1">
                      <a:alpha val="40000"/>
                    </a:schemeClr>
                  </a:outerShdw>
                </a:effectLst>
              </a:rPr>
              <a:t>Make sure Industrial supervisor are there for your presentation</a:t>
            </a:r>
          </a:p>
          <a:p>
            <a:pPr marL="571500" indent="-571500">
              <a:buFont typeface="Arial" panose="020B0604020202020204" pitchFamily="34" charset="0"/>
              <a:buChar char="•"/>
            </a:pPr>
            <a:r>
              <a:rPr lang="en-US" sz="4400" dirty="0">
                <a:ln w="0"/>
                <a:effectLst>
                  <a:outerShdw blurRad="38100" dist="19050" dir="2700000" algn="tl" rotWithShape="0">
                    <a:schemeClr val="dk1">
                      <a:alpha val="40000"/>
                    </a:schemeClr>
                  </a:outerShdw>
                </a:effectLst>
              </a:rPr>
              <a:t>Do not come late for work.</a:t>
            </a:r>
          </a:p>
          <a:p>
            <a:pPr marL="571500" indent="-571500">
              <a:buFont typeface="Arial" panose="020B0604020202020204" pitchFamily="34" charset="0"/>
              <a:buChar char="•"/>
            </a:pPr>
            <a:r>
              <a:rPr lang="en-US" sz="4400" dirty="0">
                <a:ln w="0"/>
                <a:effectLst>
                  <a:outerShdw blurRad="38100" dist="19050" dir="2700000" algn="tl" rotWithShape="0">
                    <a:schemeClr val="dk1">
                      <a:alpha val="40000"/>
                    </a:schemeClr>
                  </a:outerShdw>
                </a:effectLst>
              </a:rPr>
              <a:t>Dress appropriately.</a:t>
            </a:r>
          </a:p>
          <a:p>
            <a:pPr marL="571500" indent="-571500">
              <a:buFont typeface="Arial" panose="020B0604020202020204" pitchFamily="34" charset="0"/>
              <a:buChar char="•"/>
            </a:pPr>
            <a:r>
              <a:rPr lang="en-US" sz="4400" dirty="0">
                <a:ln w="0"/>
                <a:effectLst>
                  <a:outerShdw blurRad="38100" dist="19050" dir="2700000" algn="tl" rotWithShape="0">
                    <a:schemeClr val="dk1">
                      <a:alpha val="40000"/>
                    </a:schemeClr>
                  </a:outerShdw>
                </a:effectLst>
              </a:rPr>
              <a:t>Mingle around with other staff</a:t>
            </a:r>
          </a:p>
          <a:p>
            <a:pPr marL="571500" indent="-571500">
              <a:buFont typeface="Arial" panose="020B0604020202020204" pitchFamily="34" charset="0"/>
              <a:buChar char="•"/>
            </a:pPr>
            <a:r>
              <a:rPr lang="en-US" sz="4400" dirty="0">
                <a:ln w="0"/>
                <a:effectLst>
                  <a:outerShdw blurRad="38100" dist="19050" dir="2700000" algn="tl" rotWithShape="0">
                    <a:schemeClr val="dk1">
                      <a:alpha val="40000"/>
                    </a:schemeClr>
                  </a:outerShdw>
                </a:effectLst>
              </a:rPr>
              <a:t>Be proactive</a:t>
            </a:r>
          </a:p>
        </p:txBody>
      </p:sp>
    </p:spTree>
  </p:cSld>
  <p:clrMapOvr>
    <a:masterClrMapping/>
  </p:clrMapOvr>
  <mc:AlternateContent xmlns:mc="http://schemas.openxmlformats.org/markup-compatibility/2006" xmlns:p14="http://schemas.microsoft.com/office/powerpoint/2010/main">
    <mc:Choice Requires="p14">
      <p:transition spd="slow" p14:dur="2000" advTm="148464"/>
    </mc:Choice>
    <mc:Fallback xmlns="">
      <p:transition spd="slow" advTm="14846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5"/>
          <p:cNvSpPr>
            <a:spLocks noChangeArrowheads="1" noChangeShapeType="1" noTextEdit="1"/>
          </p:cNvSpPr>
          <p:nvPr/>
        </p:nvSpPr>
        <p:spPr bwMode="auto">
          <a:xfrm>
            <a:off x="1828800" y="609600"/>
            <a:ext cx="5181600" cy="1066800"/>
          </a:xfrm>
          <a:prstGeom prst="rect">
            <a:avLst/>
          </a:prstGeom>
        </p:spPr>
        <p:txBody>
          <a:bodyPr wrap="none" fromWordArt="1">
            <a:prstTxWarp prst="textPlain">
              <a:avLst>
                <a:gd name="adj" fmla="val 49160"/>
              </a:avLst>
            </a:prstTxWarp>
          </a:bodyPr>
          <a:lstStyle/>
          <a:p>
            <a:pPr algn="ctr"/>
            <a:r>
              <a:rPr lang="en-US" sz="3600" b="1" kern="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Impact"/>
              </a:rPr>
              <a:t>Current </a:t>
            </a:r>
            <a:r>
              <a:rPr lang="en-US" sz="3600" b="1" kern="1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Impact"/>
              </a:rPr>
              <a:t>eLI</a:t>
            </a:r>
            <a:r>
              <a:rPr lang="en-US" sz="3600" b="1" kern="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Impact"/>
              </a:rPr>
              <a:t> data</a:t>
            </a:r>
          </a:p>
        </p:txBody>
      </p:sp>
      <p:graphicFrame>
        <p:nvGraphicFramePr>
          <p:cNvPr id="9" name="Chart 8"/>
          <p:cNvGraphicFramePr/>
          <p:nvPr>
            <p:extLst>
              <p:ext uri="{D42A27DB-BD31-4B8C-83A1-F6EECF244321}">
                <p14:modId xmlns:p14="http://schemas.microsoft.com/office/powerpoint/2010/main" val="1518258956"/>
              </p:ext>
            </p:extLst>
          </p:nvPr>
        </p:nvGraphicFramePr>
        <p:xfrm>
          <a:off x="762000" y="1643062"/>
          <a:ext cx="7534276" cy="4419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8689456"/>
      </p:ext>
    </p:extLst>
  </p:cSld>
  <p:clrMapOvr>
    <a:masterClrMapping/>
  </p:clrMapOvr>
  <mc:AlternateContent xmlns:mc="http://schemas.openxmlformats.org/markup-compatibility/2006" xmlns:p14="http://schemas.microsoft.com/office/powerpoint/2010/main">
    <mc:Choice Requires="p14">
      <p:transition spd="slow" p14:dur="2000" advTm="36952"/>
    </mc:Choice>
    <mc:Fallback xmlns="">
      <p:transition spd="slow" advTm="3695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181571"/>
            <a:ext cx="8458200" cy="6001643"/>
          </a:xfrm>
          <a:prstGeom prst="rect">
            <a:avLst/>
          </a:prstGeom>
          <a:noFill/>
        </p:spPr>
        <p:txBody>
          <a:bodyPr wrap="square" rtlCol="0">
            <a:spAutoFit/>
          </a:bodyPr>
          <a:lstStyle/>
          <a:p>
            <a:pPr marL="457200" indent="-457200">
              <a:buFont typeface="+mj-lt"/>
              <a:buAutoNum type="arabicPeriod"/>
            </a:pPr>
            <a:r>
              <a:rPr lang="en-US" dirty="0"/>
              <a:t>Send cover letter and CV to all potential companies and called them to confirmed they received your CV.</a:t>
            </a:r>
          </a:p>
          <a:p>
            <a:pPr marL="457200" indent="-457200">
              <a:buFont typeface="+mj-lt"/>
              <a:buAutoNum type="arabicPeriod"/>
            </a:pPr>
            <a:r>
              <a:rPr lang="en-US" dirty="0"/>
              <a:t>Be proactive, do not wait for offers called them up to ask about their decision. If their respond are negative find other companies.</a:t>
            </a:r>
          </a:p>
          <a:p>
            <a:pPr marL="457200" indent="-457200">
              <a:buFont typeface="+mj-lt"/>
              <a:buAutoNum type="arabicPeriod"/>
            </a:pPr>
            <a:r>
              <a:rPr lang="en-US" dirty="0"/>
              <a:t>Find a place before the date of industrial training start.</a:t>
            </a:r>
          </a:p>
          <a:p>
            <a:pPr marL="457200" indent="-457200">
              <a:buFont typeface="+mj-lt"/>
              <a:buAutoNum type="arabicPeriod"/>
            </a:pPr>
            <a:r>
              <a:rPr lang="en-US" dirty="0"/>
              <a:t>Student are allowed to receive </a:t>
            </a:r>
            <a:r>
              <a:rPr lang="en-US" b="1" dirty="0"/>
              <a:t>Work From Home Internship Offer.</a:t>
            </a:r>
          </a:p>
          <a:p>
            <a:pPr marL="457200" indent="-457200">
              <a:buFont typeface="+mj-lt"/>
              <a:buAutoNum type="arabicPeriod"/>
            </a:pPr>
            <a:r>
              <a:rPr lang="en-US" dirty="0"/>
              <a:t>If they don’t have an IT department and need your help in developing software or system, please do apply. </a:t>
            </a:r>
          </a:p>
          <a:p>
            <a:pPr marL="457200" indent="-457200">
              <a:buFont typeface="+mj-lt"/>
              <a:buAutoNum type="arabicPeriod"/>
            </a:pPr>
            <a:r>
              <a:rPr lang="en-US" dirty="0"/>
              <a:t>If you have two or more offers, ask the companies if they wanted a replacement (among your friend) before rejecting the offers.</a:t>
            </a:r>
          </a:p>
          <a:p>
            <a:pPr marL="457200" indent="-457200">
              <a:buFont typeface="+mj-lt"/>
              <a:buAutoNum type="arabicPeriod"/>
            </a:pPr>
            <a:r>
              <a:rPr lang="en-US" dirty="0"/>
              <a:t>Ask your Seniors and lecturers about companies that offers internship placement</a:t>
            </a:r>
          </a:p>
          <a:p>
            <a:pPr marL="457200" indent="-457200">
              <a:buFont typeface="+mj-lt"/>
              <a:buAutoNum type="arabicPeriod"/>
            </a:pPr>
            <a:endParaRPr lang="en-US" dirty="0"/>
          </a:p>
        </p:txBody>
      </p:sp>
      <p:sp>
        <p:nvSpPr>
          <p:cNvPr id="3" name="WordArt 5"/>
          <p:cNvSpPr>
            <a:spLocks noChangeArrowheads="1" noChangeShapeType="1" noTextEdit="1"/>
          </p:cNvSpPr>
          <p:nvPr/>
        </p:nvSpPr>
        <p:spPr bwMode="auto">
          <a:xfrm>
            <a:off x="1905000" y="152400"/>
            <a:ext cx="5181600" cy="762000"/>
          </a:xfrm>
          <a:prstGeom prst="rect">
            <a:avLst/>
          </a:prstGeom>
        </p:spPr>
        <p:txBody>
          <a:bodyPr wrap="none" fromWordArt="1">
            <a:prstTxWarp prst="textPlain">
              <a:avLst>
                <a:gd name="adj" fmla="val 46753"/>
              </a:avLst>
            </a:prstTxWarp>
          </a:bodyPr>
          <a:lstStyle/>
          <a:p>
            <a:pPr algn="ctr"/>
            <a:r>
              <a:rPr lang="en-US" sz="3600" b="1" kern="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Impact"/>
              </a:rPr>
              <a:t>Guide to LI</a:t>
            </a:r>
          </a:p>
        </p:txBody>
      </p:sp>
    </p:spTree>
    <p:extLst>
      <p:ext uri="{BB962C8B-B14F-4D97-AF65-F5344CB8AC3E}">
        <p14:creationId xmlns:p14="http://schemas.microsoft.com/office/powerpoint/2010/main" val="1780565166"/>
      </p:ext>
    </p:extLst>
  </p:cSld>
  <p:clrMapOvr>
    <a:masterClrMapping/>
  </p:clrMapOvr>
  <mc:AlternateContent xmlns:mc="http://schemas.openxmlformats.org/markup-compatibility/2006" xmlns:p14="http://schemas.microsoft.com/office/powerpoint/2010/main">
    <mc:Choice Requires="p14">
      <p:transition spd="slow" p14:dur="2000" advTm="128293"/>
    </mc:Choice>
    <mc:Fallback xmlns="">
      <p:transition spd="slow" advTm="128293"/>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5"/>
          <p:cNvSpPr>
            <a:spLocks noChangeArrowheads="1" noChangeShapeType="1" noTextEdit="1"/>
          </p:cNvSpPr>
          <p:nvPr/>
        </p:nvSpPr>
        <p:spPr bwMode="auto">
          <a:xfrm>
            <a:off x="2362200" y="152400"/>
            <a:ext cx="3048000" cy="838200"/>
          </a:xfrm>
          <a:prstGeom prst="rect">
            <a:avLst/>
          </a:prstGeom>
        </p:spPr>
        <p:txBody>
          <a:bodyPr wrap="none" fromWordArt="1">
            <a:prstTxWarp prst="textPlain">
              <a:avLst>
                <a:gd name="adj" fmla="val 49160"/>
              </a:avLst>
            </a:prstTxWarp>
          </a:bodyPr>
          <a:lstStyle/>
          <a:p>
            <a:pPr algn="ctr"/>
            <a:r>
              <a:rPr lang="en-US" sz="3600" b="1" kern="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Impact"/>
              </a:rPr>
              <a:t>FAQ</a:t>
            </a:r>
          </a:p>
        </p:txBody>
      </p:sp>
      <p:sp>
        <p:nvSpPr>
          <p:cNvPr id="3" name="TextBox 2"/>
          <p:cNvSpPr txBox="1"/>
          <p:nvPr/>
        </p:nvSpPr>
        <p:spPr>
          <a:xfrm>
            <a:off x="152400" y="1295400"/>
            <a:ext cx="7924800" cy="3785652"/>
          </a:xfrm>
          <a:prstGeom prst="rect">
            <a:avLst/>
          </a:prstGeom>
          <a:noFill/>
        </p:spPr>
        <p:txBody>
          <a:bodyPr wrap="square" rtlCol="0">
            <a:spAutoFit/>
          </a:bodyPr>
          <a:lstStyle/>
          <a:p>
            <a:pPr marL="457200" indent="-457200">
              <a:buAutoNum type="arabicPeriod"/>
            </a:pPr>
            <a:r>
              <a:rPr lang="en-US" dirty="0"/>
              <a:t>Can I start earlier than the internship date? </a:t>
            </a:r>
          </a:p>
          <a:p>
            <a:pPr marL="914400" lvl="1" indent="-457200">
              <a:buFont typeface="Arial" panose="020B0604020202020204" pitchFamily="34" charset="0"/>
              <a:buChar char="•"/>
            </a:pPr>
            <a:r>
              <a:rPr lang="en-US" dirty="0"/>
              <a:t>Yes, but the earlier weeks will not be counted in for the 24 weeks. That means you must finish at the same time as your friends. Longer period of internship.</a:t>
            </a:r>
          </a:p>
          <a:p>
            <a:pPr marL="914400" lvl="1" indent="-457200">
              <a:buFont typeface="Arial" panose="020B0604020202020204" pitchFamily="34" charset="0"/>
              <a:buChar char="•"/>
            </a:pPr>
            <a:r>
              <a:rPr lang="en-US" dirty="0"/>
              <a:t>If the company ask to change the starting date, please write a formal letter stated the above.</a:t>
            </a:r>
          </a:p>
          <a:p>
            <a:pPr marL="914400" lvl="1" indent="-457200">
              <a:buFont typeface="Arial" panose="020B0604020202020204" pitchFamily="34" charset="0"/>
              <a:buChar char="•"/>
            </a:pPr>
            <a:endParaRPr lang="en-US" dirty="0"/>
          </a:p>
          <a:p>
            <a:pPr marL="457200" indent="-457200">
              <a:buFont typeface="+mj-lt"/>
              <a:buAutoNum type="arabicPeriod"/>
            </a:pPr>
            <a:r>
              <a:rPr lang="en-US" dirty="0"/>
              <a:t>Can I start later than the internship date? </a:t>
            </a:r>
          </a:p>
          <a:p>
            <a:pPr marL="914400" lvl="1" indent="-457200">
              <a:buFont typeface="Arial" panose="020B0604020202020204" pitchFamily="34" charset="0"/>
              <a:buChar char="•"/>
            </a:pPr>
            <a:r>
              <a:rPr lang="en-US" dirty="0"/>
              <a:t>Student are given maximum 2 weeks extension after the internship date to start internships. </a:t>
            </a:r>
          </a:p>
        </p:txBody>
      </p:sp>
    </p:spTree>
    <p:extLst>
      <p:ext uri="{BB962C8B-B14F-4D97-AF65-F5344CB8AC3E}">
        <p14:creationId xmlns:p14="http://schemas.microsoft.com/office/powerpoint/2010/main" val="350027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4294967295"/>
          </p:nvPr>
        </p:nvSpPr>
        <p:spPr>
          <a:xfrm>
            <a:off x="457200" y="807070"/>
            <a:ext cx="8229600" cy="488330"/>
          </a:xfrm>
        </p:spPr>
        <p:txBody>
          <a:bodyPr>
            <a:normAutofit/>
          </a:bodyPr>
          <a:lstStyle/>
          <a:p>
            <a:pPr marL="0" indent="0" algn="ctr">
              <a:lnSpc>
                <a:spcPct val="120000"/>
              </a:lnSpc>
              <a:buNone/>
            </a:pPr>
            <a:r>
              <a:rPr lang="en-US" sz="2000" dirty="0">
                <a:latin typeface="+mj-lt"/>
              </a:rPr>
              <a:t>Duration: 24 weeks </a:t>
            </a:r>
            <a:r>
              <a:rPr lang="en-US" sz="2000" b="1" dirty="0">
                <a:latin typeface="+mj-lt"/>
              </a:rPr>
              <a:t>–16</a:t>
            </a:r>
            <a:r>
              <a:rPr lang="en-US" sz="2000" b="1" baseline="30000" dirty="0">
                <a:latin typeface="+mj-lt"/>
              </a:rPr>
              <a:t>th</a:t>
            </a:r>
            <a:r>
              <a:rPr lang="en-US" sz="2000" b="1" dirty="0">
                <a:latin typeface="+mj-lt"/>
              </a:rPr>
              <a:t> August 2021 – 28</a:t>
            </a:r>
            <a:r>
              <a:rPr lang="en-US" sz="2000" b="1" baseline="30000" dirty="0">
                <a:latin typeface="+mj-lt"/>
              </a:rPr>
              <a:t>th</a:t>
            </a:r>
            <a:r>
              <a:rPr lang="en-US" sz="2000" b="1" dirty="0">
                <a:latin typeface="+mj-lt"/>
              </a:rPr>
              <a:t> January 2022</a:t>
            </a:r>
          </a:p>
          <a:p>
            <a:pPr marL="990600" lvl="1" indent="-533400">
              <a:lnSpc>
                <a:spcPct val="120000"/>
              </a:lnSpc>
              <a:buFont typeface="Wingdings" pitchFamily="2" charset="2"/>
              <a:buNone/>
            </a:pPr>
            <a:endParaRPr lang="en-US" sz="2000" b="1" i="1" dirty="0"/>
          </a:p>
          <a:p>
            <a:pPr marL="990600" lvl="1" indent="-533400">
              <a:lnSpc>
                <a:spcPct val="120000"/>
              </a:lnSpc>
              <a:buFont typeface="Wingdings" pitchFamily="2" charset="2"/>
              <a:buNone/>
            </a:pPr>
            <a:endParaRPr lang="en-US" sz="2000" b="1" i="1" dirty="0"/>
          </a:p>
          <a:p>
            <a:pPr marL="990600" lvl="1" indent="-533400">
              <a:lnSpc>
                <a:spcPct val="120000"/>
              </a:lnSpc>
              <a:buFont typeface="Wingdings" pitchFamily="2" charset="2"/>
              <a:buNone/>
            </a:pPr>
            <a:endParaRPr lang="en-US" sz="2000" b="1" i="1" dirty="0"/>
          </a:p>
          <a:p>
            <a:pPr marL="990600" lvl="1" indent="-533400">
              <a:lnSpc>
                <a:spcPct val="120000"/>
              </a:lnSpc>
              <a:buFont typeface="Wingdings" pitchFamily="2" charset="2"/>
              <a:buNone/>
            </a:pPr>
            <a:endParaRPr lang="en-US" sz="2000" b="1" i="1" dirty="0"/>
          </a:p>
          <a:p>
            <a:pPr marL="990600" lvl="1" indent="-533400">
              <a:lnSpc>
                <a:spcPct val="120000"/>
              </a:lnSpc>
              <a:buFont typeface="Wingdings" pitchFamily="2" charset="2"/>
              <a:buNone/>
            </a:pPr>
            <a:endParaRPr lang="en-US" sz="2000" b="1" i="1" dirty="0"/>
          </a:p>
          <a:p>
            <a:pPr marL="990600" lvl="1" indent="-533400">
              <a:lnSpc>
                <a:spcPct val="120000"/>
              </a:lnSpc>
              <a:buFont typeface="Wingdings" pitchFamily="2" charset="2"/>
              <a:buNone/>
            </a:pPr>
            <a:endParaRPr lang="en-US" sz="2000" b="1" i="1" dirty="0"/>
          </a:p>
          <a:p>
            <a:pPr marL="990600" lvl="1" indent="-533400">
              <a:lnSpc>
                <a:spcPct val="120000"/>
              </a:lnSpc>
              <a:buFont typeface="Wingdings" pitchFamily="2" charset="2"/>
              <a:buNone/>
            </a:pPr>
            <a:endParaRPr lang="en-US" sz="2000" b="1" i="1" dirty="0"/>
          </a:p>
          <a:p>
            <a:pPr marL="457200" lvl="1" indent="0">
              <a:lnSpc>
                <a:spcPct val="120000"/>
              </a:lnSpc>
              <a:buNone/>
            </a:pPr>
            <a:endParaRPr lang="en-US" sz="2000" dirty="0"/>
          </a:p>
        </p:txBody>
      </p:sp>
      <p:sp>
        <p:nvSpPr>
          <p:cNvPr id="28677" name="WordArt 5"/>
          <p:cNvSpPr>
            <a:spLocks noChangeArrowheads="1" noChangeShapeType="1" noTextEdit="1"/>
          </p:cNvSpPr>
          <p:nvPr/>
        </p:nvSpPr>
        <p:spPr bwMode="auto">
          <a:xfrm>
            <a:off x="1447800" y="152400"/>
            <a:ext cx="6934200" cy="609600"/>
          </a:xfrm>
          <a:prstGeom prst="rect">
            <a:avLst/>
          </a:prstGeom>
        </p:spPr>
        <p:txBody>
          <a:bodyPr wrap="none" fromWordArt="1">
            <a:prstTxWarp prst="textPlain">
              <a:avLst>
                <a:gd name="adj" fmla="val 49521"/>
              </a:avLst>
            </a:prstTxWarp>
          </a:bodyPr>
          <a:lstStyle/>
          <a:p>
            <a:pPr algn="ctr"/>
            <a:r>
              <a:rPr lang="en-US" sz="3600" kern="10" dirty="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Important Dates</a:t>
            </a:r>
          </a:p>
        </p:txBody>
      </p:sp>
      <p:graphicFrame>
        <p:nvGraphicFramePr>
          <p:cNvPr id="2" name="Table 2">
            <a:extLst>
              <a:ext uri="{FF2B5EF4-FFF2-40B4-BE49-F238E27FC236}">
                <a16:creationId xmlns:a16="http://schemas.microsoft.com/office/drawing/2014/main" id="{EEA85F24-093C-4EE4-BBB4-ABBFDB647987}"/>
              </a:ext>
            </a:extLst>
          </p:cNvPr>
          <p:cNvGraphicFramePr>
            <a:graphicFrameLocks noGrp="1"/>
          </p:cNvGraphicFramePr>
          <p:nvPr>
            <p:extLst>
              <p:ext uri="{D42A27DB-BD31-4B8C-83A1-F6EECF244321}">
                <p14:modId xmlns:p14="http://schemas.microsoft.com/office/powerpoint/2010/main" val="980980339"/>
              </p:ext>
            </p:extLst>
          </p:nvPr>
        </p:nvGraphicFramePr>
        <p:xfrm>
          <a:off x="609600" y="1255957"/>
          <a:ext cx="8229600" cy="5491480"/>
        </p:xfrm>
        <a:graphic>
          <a:graphicData uri="http://schemas.openxmlformats.org/drawingml/2006/table">
            <a:tbl>
              <a:tblPr firstRow="1" bandRow="1">
                <a:tableStyleId>{5C22544A-7EE6-4342-B048-85BDC9FD1C3A}</a:tableStyleId>
              </a:tblPr>
              <a:tblGrid>
                <a:gridCol w="1885950">
                  <a:extLst>
                    <a:ext uri="{9D8B030D-6E8A-4147-A177-3AD203B41FA5}">
                      <a16:colId xmlns:a16="http://schemas.microsoft.com/office/drawing/2014/main" val="190099454"/>
                    </a:ext>
                  </a:extLst>
                </a:gridCol>
                <a:gridCol w="1800225">
                  <a:extLst>
                    <a:ext uri="{9D8B030D-6E8A-4147-A177-3AD203B41FA5}">
                      <a16:colId xmlns:a16="http://schemas.microsoft.com/office/drawing/2014/main" val="1002640086"/>
                    </a:ext>
                  </a:extLst>
                </a:gridCol>
                <a:gridCol w="4543425">
                  <a:extLst>
                    <a:ext uri="{9D8B030D-6E8A-4147-A177-3AD203B41FA5}">
                      <a16:colId xmlns:a16="http://schemas.microsoft.com/office/drawing/2014/main" val="2695520824"/>
                    </a:ext>
                  </a:extLst>
                </a:gridCol>
              </a:tblGrid>
              <a:tr h="370840">
                <a:tc>
                  <a:txBody>
                    <a:bodyPr/>
                    <a:lstStyle/>
                    <a:p>
                      <a:r>
                        <a:rPr lang="en-US" sz="1600" dirty="0">
                          <a:latin typeface="Abadi" panose="020B0604020104020204" pitchFamily="34" charset="0"/>
                        </a:rPr>
                        <a:t>IMPORTANT DATES</a:t>
                      </a:r>
                    </a:p>
                  </a:txBody>
                  <a:tcPr/>
                </a:tc>
                <a:tc>
                  <a:txBody>
                    <a:bodyPr/>
                    <a:lstStyle/>
                    <a:p>
                      <a:r>
                        <a:rPr lang="en-US" sz="1600" dirty="0">
                          <a:latin typeface="Abadi" panose="020B0604020104020204" pitchFamily="34" charset="0"/>
                        </a:rPr>
                        <a:t>ITEM</a:t>
                      </a:r>
                    </a:p>
                  </a:txBody>
                  <a:tcPr/>
                </a:tc>
                <a:tc>
                  <a:txBody>
                    <a:bodyPr/>
                    <a:lstStyle/>
                    <a:p>
                      <a:r>
                        <a:rPr lang="en-US" sz="1600" dirty="0">
                          <a:latin typeface="Abadi" panose="020B0604020104020204" pitchFamily="34" charset="0"/>
                        </a:rPr>
                        <a:t>NOTES</a:t>
                      </a:r>
                    </a:p>
                  </a:txBody>
                  <a:tcPr/>
                </a:tc>
                <a:extLst>
                  <a:ext uri="{0D108BD9-81ED-4DB2-BD59-A6C34878D82A}">
                    <a16:rowId xmlns:a16="http://schemas.microsoft.com/office/drawing/2014/main" val="4191586820"/>
                  </a:ext>
                </a:extLst>
              </a:tr>
              <a:tr h="370840">
                <a:tc>
                  <a:txBody>
                    <a:bodyPr/>
                    <a:lstStyle/>
                    <a:p>
                      <a:r>
                        <a:rPr lang="en-US" b="0" dirty="0">
                          <a:solidFill>
                            <a:schemeClr val="tx1"/>
                          </a:solidFill>
                          <a:latin typeface="Abadi" panose="020B0604020104020204" pitchFamily="34" charset="0"/>
                        </a:rPr>
                        <a:t>16 – 20 Aug 2021</a:t>
                      </a:r>
                    </a:p>
                  </a:txBody>
                  <a:tcPr/>
                </a:tc>
                <a:tc>
                  <a:txBody>
                    <a:bodyPr/>
                    <a:lstStyle/>
                    <a:p>
                      <a:r>
                        <a:rPr lang="en-US" dirty="0">
                          <a:latin typeface="Abadi" panose="020B0604020104020204" pitchFamily="34" charset="0"/>
                        </a:rPr>
                        <a:t>Update Placement</a:t>
                      </a:r>
                    </a:p>
                  </a:txBody>
                  <a:tcPr/>
                </a:tc>
                <a:tc>
                  <a:txBody>
                    <a:bodyPr/>
                    <a:lstStyle/>
                    <a:p>
                      <a:r>
                        <a:rPr lang="en-US" dirty="0">
                          <a:latin typeface="Abadi" panose="020B0604020104020204" pitchFamily="34" charset="0"/>
                        </a:rPr>
                        <a:t>Please update placement information after you report to company especially supervisor name, company address.</a:t>
                      </a:r>
                    </a:p>
                  </a:txBody>
                  <a:tcPr/>
                </a:tc>
                <a:extLst>
                  <a:ext uri="{0D108BD9-81ED-4DB2-BD59-A6C34878D82A}">
                    <a16:rowId xmlns:a16="http://schemas.microsoft.com/office/drawing/2014/main" val="2606076036"/>
                  </a:ext>
                </a:extLst>
              </a:tr>
              <a:tr h="370840">
                <a:tc>
                  <a:txBody>
                    <a:bodyPr/>
                    <a:lstStyle/>
                    <a:p>
                      <a:r>
                        <a:rPr lang="en-US" b="1" dirty="0">
                          <a:solidFill>
                            <a:srgbClr val="FF0000"/>
                          </a:solidFill>
                          <a:latin typeface="Abadi" panose="020B0604020104020204" pitchFamily="34" charset="0"/>
                        </a:rPr>
                        <a:t>16 – 24 Aug 2021</a:t>
                      </a:r>
                    </a:p>
                  </a:txBody>
                  <a:tcPr/>
                </a:tc>
                <a:tc>
                  <a:txBody>
                    <a:bodyPr/>
                    <a:lstStyle/>
                    <a:p>
                      <a:r>
                        <a:rPr lang="en-US" dirty="0">
                          <a:latin typeface="Abadi" panose="020B0604020104020204" pitchFamily="34" charset="0"/>
                        </a:rPr>
                        <a:t>Request Change of Placement</a:t>
                      </a:r>
                    </a:p>
                  </a:txBody>
                  <a:tcPr/>
                </a:tc>
                <a:tc>
                  <a:txBody>
                    <a:bodyPr/>
                    <a:lstStyle/>
                    <a:p>
                      <a:r>
                        <a:rPr lang="en-US" dirty="0">
                          <a:latin typeface="Abadi" panose="020B0604020104020204" pitchFamily="34" charset="0"/>
                        </a:rPr>
                        <a:t>Any request change of placement / company </a:t>
                      </a:r>
                      <a:r>
                        <a:rPr lang="en-US" b="1" dirty="0">
                          <a:solidFill>
                            <a:srgbClr val="FF0000"/>
                          </a:solidFill>
                          <a:latin typeface="Abadi" panose="020B0604020104020204" pitchFamily="34" charset="0"/>
                        </a:rPr>
                        <a:t>MUST </a:t>
                      </a:r>
                      <a:r>
                        <a:rPr lang="en-US" dirty="0">
                          <a:latin typeface="Abadi" panose="020B0604020104020204" pitchFamily="34" charset="0"/>
                        </a:rPr>
                        <a:t>be done within time frame. Any request after that will not be entertained.</a:t>
                      </a:r>
                    </a:p>
                  </a:txBody>
                  <a:tcPr/>
                </a:tc>
                <a:extLst>
                  <a:ext uri="{0D108BD9-81ED-4DB2-BD59-A6C34878D82A}">
                    <a16:rowId xmlns:a16="http://schemas.microsoft.com/office/drawing/2014/main" val="3709550072"/>
                  </a:ext>
                </a:extLst>
              </a:tr>
              <a:tr h="370840">
                <a:tc>
                  <a:txBody>
                    <a:bodyPr/>
                    <a:lstStyle/>
                    <a:p>
                      <a:r>
                        <a:rPr lang="en-US" dirty="0">
                          <a:latin typeface="Abadi" panose="020B0604020104020204" pitchFamily="34" charset="0"/>
                        </a:rPr>
                        <a:t>13 – 24 Sept 2021</a:t>
                      </a:r>
                    </a:p>
                  </a:txBody>
                  <a:tcPr/>
                </a:tc>
                <a:tc>
                  <a:txBody>
                    <a:bodyPr/>
                    <a:lstStyle/>
                    <a:p>
                      <a:r>
                        <a:rPr lang="en-US" dirty="0">
                          <a:latin typeface="Abadi" panose="020B0604020104020204" pitchFamily="34" charset="0"/>
                        </a:rPr>
                        <a:t>First Supervision Phase</a:t>
                      </a:r>
                    </a:p>
                  </a:txBody>
                  <a:tcPr/>
                </a:tc>
                <a:tc>
                  <a:txBody>
                    <a:bodyPr/>
                    <a:lstStyle/>
                    <a:p>
                      <a:pPr marL="285750" indent="-285750">
                        <a:buFontTx/>
                        <a:buChar char="-"/>
                      </a:pPr>
                      <a:r>
                        <a:rPr lang="en-US" dirty="0">
                          <a:latin typeface="Abadi" panose="020B0604020104020204" pitchFamily="34" charset="0"/>
                        </a:rPr>
                        <a:t>Submit Preliminary Industrial Training Report</a:t>
                      </a:r>
                    </a:p>
                    <a:p>
                      <a:pPr marL="285750" indent="-285750">
                        <a:buFontTx/>
                        <a:buChar char="-"/>
                      </a:pPr>
                      <a:r>
                        <a:rPr lang="en-US" dirty="0">
                          <a:latin typeface="Abadi" panose="020B0604020104020204" pitchFamily="34" charset="0"/>
                        </a:rPr>
                        <a:t>Submit letter from company if you are allowed to work from home</a:t>
                      </a:r>
                    </a:p>
                  </a:txBody>
                  <a:tcPr/>
                </a:tc>
                <a:extLst>
                  <a:ext uri="{0D108BD9-81ED-4DB2-BD59-A6C34878D82A}">
                    <a16:rowId xmlns:a16="http://schemas.microsoft.com/office/drawing/2014/main" val="887590499"/>
                  </a:ext>
                </a:extLst>
              </a:tr>
              <a:tr h="370840">
                <a:tc>
                  <a:txBody>
                    <a:bodyPr/>
                    <a:lstStyle/>
                    <a:p>
                      <a:r>
                        <a:rPr lang="en-US" dirty="0">
                          <a:latin typeface="Abadi" panose="020B0604020104020204" pitchFamily="34" charset="0"/>
                        </a:rPr>
                        <a:t>26  Dec  2021 – 7 Jan 2022</a:t>
                      </a:r>
                    </a:p>
                  </a:txBody>
                  <a:tcPr/>
                </a:tc>
                <a:tc>
                  <a:txBody>
                    <a:bodyPr/>
                    <a:lstStyle/>
                    <a:p>
                      <a:r>
                        <a:rPr lang="en-US" dirty="0">
                          <a:latin typeface="Abadi" panose="020B0604020104020204" pitchFamily="34" charset="0"/>
                        </a:rPr>
                        <a:t>Second Supervision Phase </a:t>
                      </a:r>
                    </a:p>
                  </a:txBody>
                  <a:tcPr/>
                </a:tc>
                <a:tc>
                  <a:txBody>
                    <a:bodyPr/>
                    <a:lstStyle/>
                    <a:p>
                      <a:pPr marL="285750" indent="-285750">
                        <a:buFontTx/>
                        <a:buChar char="-"/>
                      </a:pPr>
                      <a:r>
                        <a:rPr lang="en-US" dirty="0">
                          <a:latin typeface="Abadi" panose="020B0604020104020204" pitchFamily="34" charset="0"/>
                        </a:rPr>
                        <a:t>Submit Final Industrial Training Report</a:t>
                      </a:r>
                    </a:p>
                    <a:p>
                      <a:pPr marL="285750" indent="-285750">
                        <a:buFontTx/>
                        <a:buChar char="-"/>
                      </a:pPr>
                      <a:r>
                        <a:rPr lang="en-US" dirty="0">
                          <a:latin typeface="Abadi" panose="020B0604020104020204" pitchFamily="34" charset="0"/>
                        </a:rPr>
                        <a:t>Submit Logbook Draft</a:t>
                      </a:r>
                    </a:p>
                    <a:p>
                      <a:pPr marL="285750" indent="-285750">
                        <a:buFontTx/>
                        <a:buChar char="-"/>
                      </a:pPr>
                      <a:r>
                        <a:rPr lang="en-US" dirty="0">
                          <a:latin typeface="Abadi" panose="020B0604020104020204" pitchFamily="34" charset="0"/>
                        </a:rPr>
                        <a:t>Prepare for presentation</a:t>
                      </a:r>
                    </a:p>
                    <a:p>
                      <a:pPr marL="285750" indent="-285750">
                        <a:buFontTx/>
                        <a:buChar char="-"/>
                      </a:pPr>
                      <a:r>
                        <a:rPr lang="en-US" dirty="0">
                          <a:latin typeface="Abadi" panose="020B0604020104020204" pitchFamily="34" charset="0"/>
                        </a:rPr>
                        <a:t>Remind Industry Supervisor to submit marks</a:t>
                      </a:r>
                    </a:p>
                  </a:txBody>
                  <a:tcPr/>
                </a:tc>
                <a:extLst>
                  <a:ext uri="{0D108BD9-81ED-4DB2-BD59-A6C34878D82A}">
                    <a16:rowId xmlns:a16="http://schemas.microsoft.com/office/drawing/2014/main" val="1758888679"/>
                  </a:ext>
                </a:extLst>
              </a:tr>
              <a:tr h="370840">
                <a:tc>
                  <a:txBody>
                    <a:bodyPr/>
                    <a:lstStyle/>
                    <a:p>
                      <a:r>
                        <a:rPr lang="en-US" dirty="0">
                          <a:latin typeface="Abadi" panose="020B0604020104020204" pitchFamily="34" charset="0"/>
                        </a:rPr>
                        <a:t>30 Jan – 4 Feb 2022</a:t>
                      </a:r>
                    </a:p>
                  </a:txBody>
                  <a:tcPr/>
                </a:tc>
                <a:tc>
                  <a:txBody>
                    <a:bodyPr/>
                    <a:lstStyle/>
                    <a:p>
                      <a:r>
                        <a:rPr lang="en-US" dirty="0">
                          <a:latin typeface="Abadi" panose="020B0604020104020204" pitchFamily="34" charset="0"/>
                        </a:rPr>
                        <a:t>Logbook Submission</a:t>
                      </a:r>
                    </a:p>
                  </a:txBody>
                  <a:tcPr/>
                </a:tc>
                <a:tc>
                  <a:txBody>
                    <a:bodyPr/>
                    <a:lstStyle/>
                    <a:p>
                      <a:r>
                        <a:rPr lang="en-US" dirty="0">
                          <a:latin typeface="Abadi" panose="020B0604020104020204" pitchFamily="34" charset="0"/>
                        </a:rPr>
                        <a:t>Submit a complete logbook to Author</a:t>
                      </a:r>
                    </a:p>
                  </a:txBody>
                  <a:tcPr/>
                </a:tc>
                <a:extLst>
                  <a:ext uri="{0D108BD9-81ED-4DB2-BD59-A6C34878D82A}">
                    <a16:rowId xmlns:a16="http://schemas.microsoft.com/office/drawing/2014/main" val="263629962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01136"/>
    </mc:Choice>
    <mc:Fallback xmlns="">
      <p:transition spd="slow" advTm="10113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5"/>
          <p:cNvSpPr>
            <a:spLocks noChangeArrowheads="1" noChangeShapeType="1" noTextEdit="1"/>
          </p:cNvSpPr>
          <p:nvPr/>
        </p:nvSpPr>
        <p:spPr bwMode="auto">
          <a:xfrm>
            <a:off x="2362200" y="152400"/>
            <a:ext cx="3048000" cy="838200"/>
          </a:xfrm>
          <a:prstGeom prst="rect">
            <a:avLst/>
          </a:prstGeom>
        </p:spPr>
        <p:txBody>
          <a:bodyPr wrap="none" fromWordArt="1">
            <a:prstTxWarp prst="textPlain">
              <a:avLst>
                <a:gd name="adj" fmla="val 49160"/>
              </a:avLst>
            </a:prstTxWarp>
          </a:bodyPr>
          <a:lstStyle/>
          <a:p>
            <a:pPr algn="ctr"/>
            <a:r>
              <a:rPr lang="en-US" sz="3600" b="1" kern="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Impact"/>
              </a:rPr>
              <a:t>FAQ</a:t>
            </a:r>
          </a:p>
        </p:txBody>
      </p:sp>
      <p:sp>
        <p:nvSpPr>
          <p:cNvPr id="3" name="TextBox 2"/>
          <p:cNvSpPr txBox="1"/>
          <p:nvPr/>
        </p:nvSpPr>
        <p:spPr>
          <a:xfrm>
            <a:off x="152400" y="990600"/>
            <a:ext cx="8763000" cy="6001643"/>
          </a:xfrm>
          <a:prstGeom prst="rect">
            <a:avLst/>
          </a:prstGeom>
          <a:noFill/>
        </p:spPr>
        <p:txBody>
          <a:bodyPr wrap="square" rtlCol="0">
            <a:spAutoFit/>
          </a:bodyPr>
          <a:lstStyle/>
          <a:p>
            <a:pPr marL="457200" indent="-457200">
              <a:buAutoNum type="arabicPeriod"/>
            </a:pPr>
            <a:r>
              <a:rPr lang="en-US" dirty="0"/>
              <a:t>Can I reject the first internship offer that I received? </a:t>
            </a:r>
          </a:p>
          <a:p>
            <a:pPr marL="914400" lvl="1" indent="-457200">
              <a:buFont typeface="Arial" panose="020B0604020202020204" pitchFamily="34" charset="0"/>
              <a:buChar char="•"/>
            </a:pPr>
            <a:r>
              <a:rPr lang="en-US" dirty="0">
                <a:solidFill>
                  <a:srgbClr val="FF0000"/>
                </a:solidFill>
              </a:rPr>
              <a:t>No.</a:t>
            </a:r>
            <a:r>
              <a:rPr lang="en-US" dirty="0"/>
              <a:t> It is not advisable to reject the first offer from the company that has been sent to PHI. </a:t>
            </a:r>
          </a:p>
          <a:p>
            <a:pPr marL="914400" lvl="1" indent="-457200">
              <a:buFont typeface="Arial" panose="020B0604020202020204" pitchFamily="34" charset="0"/>
              <a:buChar char="•"/>
            </a:pPr>
            <a:r>
              <a:rPr lang="en-US" dirty="0"/>
              <a:t>If you still want to reject it, please sent a formal written letter stated the reason for the rejection.</a:t>
            </a:r>
          </a:p>
          <a:p>
            <a:pPr marL="457200" indent="-457200">
              <a:buFont typeface="+mj-lt"/>
              <a:buAutoNum type="arabicPeriod"/>
            </a:pPr>
            <a:r>
              <a:rPr lang="en-US" dirty="0"/>
              <a:t>Can I change internship placement? </a:t>
            </a:r>
          </a:p>
          <a:p>
            <a:pPr marL="914400" lvl="1" indent="-457200">
              <a:buFont typeface="Arial" panose="020B0604020202020204" pitchFamily="34" charset="0"/>
              <a:buChar char="•"/>
            </a:pPr>
            <a:r>
              <a:rPr lang="en-US" dirty="0"/>
              <a:t>This problem is handled case by case. Normally if the reason is good enough and you have sufficient time to restart your internship elsewhere, the request is permitted. During the first month of your internship duration. </a:t>
            </a:r>
          </a:p>
          <a:p>
            <a:pPr marL="914400" lvl="1" indent="-457200">
              <a:buFont typeface="Arial" panose="020B0604020202020204" pitchFamily="34" charset="0"/>
              <a:buChar char="•"/>
            </a:pPr>
            <a:r>
              <a:rPr lang="en-US" dirty="0"/>
              <a:t>Please send a formal letter to apply for change and stated the reason. If we agree and have contacted the company to verify your reason for change,  you must discuss with your company and ask permission for resignation. If they accept your resignation, then you must find a new company as soon as possible</a:t>
            </a:r>
          </a:p>
        </p:txBody>
      </p:sp>
    </p:spTree>
    <p:extLst>
      <p:ext uri="{BB962C8B-B14F-4D97-AF65-F5344CB8AC3E}">
        <p14:creationId xmlns:p14="http://schemas.microsoft.com/office/powerpoint/2010/main" val="3210787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5"/>
          <p:cNvSpPr>
            <a:spLocks noChangeArrowheads="1" noChangeShapeType="1" noTextEdit="1"/>
          </p:cNvSpPr>
          <p:nvPr/>
        </p:nvSpPr>
        <p:spPr bwMode="auto">
          <a:xfrm>
            <a:off x="2362200" y="152400"/>
            <a:ext cx="3048000" cy="838200"/>
          </a:xfrm>
          <a:prstGeom prst="rect">
            <a:avLst/>
          </a:prstGeom>
        </p:spPr>
        <p:txBody>
          <a:bodyPr wrap="none" fromWordArt="1">
            <a:prstTxWarp prst="textPlain">
              <a:avLst>
                <a:gd name="adj" fmla="val 49160"/>
              </a:avLst>
            </a:prstTxWarp>
          </a:bodyPr>
          <a:lstStyle/>
          <a:p>
            <a:pPr algn="ctr"/>
            <a:r>
              <a:rPr lang="en-US" sz="3600" b="1" kern="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Impact"/>
              </a:rPr>
              <a:t>FAQ</a:t>
            </a:r>
          </a:p>
        </p:txBody>
      </p:sp>
      <p:sp>
        <p:nvSpPr>
          <p:cNvPr id="3" name="TextBox 2"/>
          <p:cNvSpPr txBox="1"/>
          <p:nvPr/>
        </p:nvSpPr>
        <p:spPr>
          <a:xfrm>
            <a:off x="495300" y="2057400"/>
            <a:ext cx="8153400" cy="3046988"/>
          </a:xfrm>
          <a:prstGeom prst="rect">
            <a:avLst/>
          </a:prstGeom>
          <a:noFill/>
        </p:spPr>
        <p:txBody>
          <a:bodyPr wrap="square" rtlCol="0">
            <a:spAutoFit/>
          </a:bodyPr>
          <a:lstStyle/>
          <a:p>
            <a:pPr marL="457200" indent="-457200">
              <a:buFont typeface="+mj-lt"/>
              <a:buAutoNum type="arabicPeriod"/>
            </a:pPr>
            <a:r>
              <a:rPr lang="en-US" dirty="0"/>
              <a:t>What happened if I change the company without permission? </a:t>
            </a:r>
          </a:p>
          <a:p>
            <a:pPr marL="914400" lvl="1" indent="-457200">
              <a:buFont typeface="Arial" panose="020B0604020202020204" pitchFamily="34" charset="0"/>
              <a:buChar char="•"/>
            </a:pPr>
            <a:r>
              <a:rPr lang="en-US" dirty="0"/>
              <a:t>This is </a:t>
            </a:r>
            <a:r>
              <a:rPr lang="en-US" dirty="0">
                <a:solidFill>
                  <a:srgbClr val="FF0000"/>
                </a:solidFill>
              </a:rPr>
              <a:t>VERY SERIOUS OFFENSE</a:t>
            </a:r>
            <a:r>
              <a:rPr lang="en-US" dirty="0"/>
              <a:t>. Board of Academic will give you a </a:t>
            </a:r>
            <a:r>
              <a:rPr lang="en-US" dirty="0">
                <a:solidFill>
                  <a:srgbClr val="FF0000"/>
                </a:solidFill>
              </a:rPr>
              <a:t>FAIL</a:t>
            </a:r>
            <a:r>
              <a:rPr lang="en-US" dirty="0"/>
              <a:t>.</a:t>
            </a:r>
          </a:p>
          <a:p>
            <a:pPr lvl="1"/>
            <a:endParaRPr lang="en-US" dirty="0"/>
          </a:p>
          <a:p>
            <a:pPr marL="457200" indent="-457200">
              <a:buFont typeface="+mj-lt"/>
              <a:buAutoNum type="arabicPeriod"/>
            </a:pPr>
            <a:r>
              <a:rPr lang="en-US" dirty="0"/>
              <a:t>What happened if I just resign from the company without reporting to the University?</a:t>
            </a:r>
          </a:p>
          <a:p>
            <a:pPr marL="914400" lvl="1" indent="-457200">
              <a:buFont typeface="Arial" panose="020B0604020202020204" pitchFamily="34" charset="0"/>
              <a:buChar char="•"/>
            </a:pPr>
            <a:r>
              <a:rPr lang="en-US" dirty="0">
                <a:solidFill>
                  <a:srgbClr val="FF0000"/>
                </a:solidFill>
              </a:rPr>
              <a:t>FAIL</a:t>
            </a:r>
            <a:r>
              <a:rPr lang="en-US" dirty="0"/>
              <a:t>.</a:t>
            </a:r>
          </a:p>
          <a:p>
            <a:pPr lvl="1"/>
            <a:r>
              <a:rPr lang="en-US" dirty="0"/>
              <a:t> </a:t>
            </a:r>
          </a:p>
        </p:txBody>
      </p:sp>
    </p:spTree>
    <p:extLst>
      <p:ext uri="{BB962C8B-B14F-4D97-AF65-F5344CB8AC3E}">
        <p14:creationId xmlns:p14="http://schemas.microsoft.com/office/powerpoint/2010/main" val="1544267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5"/>
          <p:cNvSpPr>
            <a:spLocks noChangeArrowheads="1" noChangeShapeType="1" noTextEdit="1"/>
          </p:cNvSpPr>
          <p:nvPr/>
        </p:nvSpPr>
        <p:spPr bwMode="auto">
          <a:xfrm>
            <a:off x="2362200" y="152400"/>
            <a:ext cx="3048000" cy="838200"/>
          </a:xfrm>
          <a:prstGeom prst="rect">
            <a:avLst/>
          </a:prstGeom>
        </p:spPr>
        <p:txBody>
          <a:bodyPr wrap="none" fromWordArt="1">
            <a:prstTxWarp prst="textPlain">
              <a:avLst>
                <a:gd name="adj" fmla="val 49160"/>
              </a:avLst>
            </a:prstTxWarp>
          </a:bodyPr>
          <a:lstStyle/>
          <a:p>
            <a:pPr algn="ctr"/>
            <a:r>
              <a:rPr lang="en-US" sz="3600" b="1" kern="1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Impact"/>
              </a:rPr>
              <a:t>FAQ</a:t>
            </a:r>
          </a:p>
        </p:txBody>
      </p:sp>
      <p:sp>
        <p:nvSpPr>
          <p:cNvPr id="3" name="TextBox 2"/>
          <p:cNvSpPr txBox="1"/>
          <p:nvPr/>
        </p:nvSpPr>
        <p:spPr>
          <a:xfrm>
            <a:off x="838200" y="1295400"/>
            <a:ext cx="8077200" cy="4893647"/>
          </a:xfrm>
          <a:prstGeom prst="rect">
            <a:avLst/>
          </a:prstGeom>
          <a:noFill/>
        </p:spPr>
        <p:txBody>
          <a:bodyPr wrap="square" rtlCol="0">
            <a:spAutoFit/>
          </a:bodyPr>
          <a:lstStyle/>
          <a:p>
            <a:pPr marL="457200" indent="-457200">
              <a:buAutoNum type="arabicPeriod"/>
            </a:pPr>
            <a:r>
              <a:rPr lang="en-US" dirty="0"/>
              <a:t>Can I apply for a leave of absent? </a:t>
            </a:r>
          </a:p>
          <a:p>
            <a:pPr marL="914400" lvl="1" indent="-457200">
              <a:buFont typeface="Arial" panose="020B0604020202020204" pitchFamily="34" charset="0"/>
              <a:buChar char="•"/>
            </a:pPr>
            <a:r>
              <a:rPr lang="en-US" dirty="0"/>
              <a:t>Your leave of absent depends on your company permission</a:t>
            </a:r>
          </a:p>
          <a:p>
            <a:pPr marL="914400" lvl="1" indent="-457200">
              <a:buFont typeface="Arial" panose="020B0604020202020204" pitchFamily="34" charset="0"/>
              <a:buChar char="•"/>
            </a:pPr>
            <a:r>
              <a:rPr lang="en-US" dirty="0"/>
              <a:t>Student are not advice to apply for leave of absent more then a week. Student must replace the days of absents.</a:t>
            </a:r>
          </a:p>
          <a:p>
            <a:pPr marL="457200" indent="-457200">
              <a:buFont typeface="+mj-lt"/>
              <a:buAutoNum type="arabicPeriod"/>
            </a:pPr>
            <a:r>
              <a:rPr lang="en-US" dirty="0"/>
              <a:t>What about leave of absent because of sickness? </a:t>
            </a:r>
          </a:p>
          <a:p>
            <a:pPr marL="914400" lvl="1" indent="-457200">
              <a:buFont typeface="Arial" panose="020B0604020202020204" pitchFamily="34" charset="0"/>
              <a:buChar char="•"/>
            </a:pPr>
            <a:r>
              <a:rPr lang="en-US" dirty="0"/>
              <a:t>Must attached MC to logbook</a:t>
            </a:r>
          </a:p>
          <a:p>
            <a:pPr marL="914400" lvl="1" indent="-457200">
              <a:buFont typeface="Arial" panose="020B0604020202020204" pitchFamily="34" charset="0"/>
              <a:buChar char="•"/>
            </a:pPr>
            <a:r>
              <a:rPr lang="en-US" dirty="0"/>
              <a:t>If more then a week, please submit a written letter reporting the above and mentioned the extension of internship to cover the day of absents. Must have company approval.</a:t>
            </a:r>
          </a:p>
          <a:p>
            <a:pPr marL="457200" indent="-457200">
              <a:buFont typeface="+mj-lt"/>
              <a:buAutoNum type="arabicPeriod"/>
            </a:pPr>
            <a:r>
              <a:rPr lang="en-US" dirty="0"/>
              <a:t>Can I apply leave to go for </a:t>
            </a:r>
            <a:r>
              <a:rPr lang="en-US" dirty="0" err="1"/>
              <a:t>Umrah</a:t>
            </a:r>
            <a:r>
              <a:rPr lang="en-US" dirty="0"/>
              <a:t>?</a:t>
            </a:r>
          </a:p>
          <a:p>
            <a:pPr marL="914400" lvl="1" indent="-457200">
              <a:buFont typeface="Arial" panose="020B0604020202020204" pitchFamily="34" charset="0"/>
              <a:buChar char="•"/>
            </a:pPr>
            <a:r>
              <a:rPr lang="en-US" dirty="0">
                <a:solidFill>
                  <a:srgbClr val="FF0000"/>
                </a:solidFill>
              </a:rPr>
              <a:t>No.  </a:t>
            </a:r>
          </a:p>
        </p:txBody>
      </p:sp>
    </p:spTree>
    <p:extLst>
      <p:ext uri="{BB962C8B-B14F-4D97-AF65-F5344CB8AC3E}">
        <p14:creationId xmlns:p14="http://schemas.microsoft.com/office/powerpoint/2010/main" val="778292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5301" name="Picture 5" descr="QandA1"/>
          <p:cNvPicPr>
            <a:picLocks noChangeAspect="1" noChangeArrowheads="1"/>
          </p:cNvPicPr>
          <p:nvPr/>
        </p:nvPicPr>
        <p:blipFill>
          <a:blip r:embed="rId5" cstate="print"/>
          <a:srcRect/>
          <a:stretch>
            <a:fillRect/>
          </a:stretch>
        </p:blipFill>
        <p:spPr bwMode="auto">
          <a:xfrm>
            <a:off x="990600" y="0"/>
            <a:ext cx="6858000" cy="6858000"/>
          </a:xfrm>
          <a:prstGeom prst="rect">
            <a:avLst/>
          </a:prstGeom>
          <a:noFill/>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382000" y="6096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9585"/>
    </mc:Choice>
    <mc:Fallback xmlns="">
      <p:transition spd="slow" advTm="295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5"/>
          <p:cNvSpPr>
            <a:spLocks noChangeArrowheads="1" noChangeShapeType="1" noTextEdit="1"/>
          </p:cNvSpPr>
          <p:nvPr/>
        </p:nvSpPr>
        <p:spPr bwMode="auto">
          <a:xfrm>
            <a:off x="1676400" y="228600"/>
            <a:ext cx="6934200" cy="1066800"/>
          </a:xfrm>
          <a:prstGeom prst="rect">
            <a:avLst/>
          </a:prstGeom>
        </p:spPr>
        <p:txBody>
          <a:bodyPr wrap="none" fromWordArt="1">
            <a:prstTxWarp prst="textPlain">
              <a:avLst>
                <a:gd name="adj" fmla="val 50000"/>
              </a:avLst>
            </a:prstTxWarp>
          </a:bodyPr>
          <a:lstStyle/>
          <a:p>
            <a:pPr algn="ctr"/>
            <a:r>
              <a:rPr lang="en-US" sz="3600" kern="10" dirty="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Industrial Training Guidelines</a:t>
            </a:r>
          </a:p>
        </p:txBody>
      </p:sp>
      <p:sp>
        <p:nvSpPr>
          <p:cNvPr id="3" name="Rectangle 2"/>
          <p:cNvSpPr/>
          <p:nvPr/>
        </p:nvSpPr>
        <p:spPr>
          <a:xfrm>
            <a:off x="1219200" y="1600200"/>
            <a:ext cx="7086601" cy="3631763"/>
          </a:xfrm>
          <a:prstGeom prst="rect">
            <a:avLst/>
          </a:prstGeom>
          <a:noFill/>
          <a:ln w="76200">
            <a:noFill/>
          </a:ln>
        </p:spPr>
        <p:txBody>
          <a:bodyPr wrap="square" lIns="91440" tIns="45720" rIns="91440" bIns="45720">
            <a:spAutoFit/>
          </a:bodyPr>
          <a:lstStyle/>
          <a:p>
            <a:pPr algn="ct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Have you read</a:t>
            </a:r>
          </a:p>
          <a:p>
            <a:pPr algn="ct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Panduan</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Latihan</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Industri</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UTHM?</a:t>
            </a:r>
          </a:p>
          <a:p>
            <a:pPr algn="ct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r>
              <a:rPr lang="en-US" sz="2800" b="1" dirty="0">
                <a:ln w="1905"/>
                <a:effectLst>
                  <a:innerShdw blurRad="69850" dist="43180" dir="5400000">
                    <a:srgbClr val="000000">
                      <a:alpha val="65000"/>
                    </a:srgbClr>
                  </a:innerShdw>
                </a:effectLst>
              </a:rPr>
              <a:t>Please download from </a:t>
            </a:r>
            <a:r>
              <a:rPr lang="en-US" sz="2800" b="1" dirty="0" err="1">
                <a:ln w="1905"/>
                <a:effectLst>
                  <a:innerShdw blurRad="69850" dist="43180" dir="5400000">
                    <a:srgbClr val="000000">
                      <a:alpha val="65000"/>
                    </a:srgbClr>
                  </a:innerShdw>
                </a:effectLst>
              </a:rPr>
              <a:t>eLI</a:t>
            </a:r>
            <a:r>
              <a:rPr lang="en-US" sz="2800" b="1" dirty="0">
                <a:ln w="1905"/>
                <a:effectLst>
                  <a:innerShdw blurRad="69850" dist="43180" dir="5400000">
                    <a:srgbClr val="000000">
                      <a:alpha val="65000"/>
                    </a:srgbClr>
                  </a:innerShdw>
                </a:effectLst>
              </a:rPr>
              <a:t> System</a:t>
            </a:r>
          </a:p>
        </p:txBody>
      </p:sp>
    </p:spTree>
  </p:cSld>
  <p:clrMapOvr>
    <a:masterClrMapping/>
  </p:clrMapOvr>
  <mc:AlternateContent xmlns:mc="http://schemas.openxmlformats.org/markup-compatibility/2006" xmlns:p14="http://schemas.microsoft.com/office/powerpoint/2010/main">
    <mc:Choice Requires="p14">
      <p:transition spd="slow" p14:dur="2000" advTm="3021"/>
    </mc:Choice>
    <mc:Fallback xmlns="">
      <p:transition spd="slow" advTm="302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7" name="WordArt 9"/>
          <p:cNvSpPr>
            <a:spLocks noChangeArrowheads="1" noChangeShapeType="1" noTextEdit="1"/>
          </p:cNvSpPr>
          <p:nvPr/>
        </p:nvSpPr>
        <p:spPr bwMode="auto">
          <a:xfrm>
            <a:off x="251520" y="1597110"/>
            <a:ext cx="8639175" cy="704850"/>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10" cap="none" spc="0" normalizeH="0" baseline="0" noProof="0" dirty="0">
                <a:ln w="12700" cmpd="sng">
                  <a:solidFill>
                    <a:srgbClr val="8064A2"/>
                  </a:solidFill>
                  <a:prstDash val="solid"/>
                </a:ln>
                <a:gradFill>
                  <a:gsLst>
                    <a:gs pos="0">
                      <a:srgbClr val="8064A2"/>
                    </a:gs>
                    <a:gs pos="4000">
                      <a:srgbClr val="8064A2">
                        <a:lumMod val="60000"/>
                        <a:lumOff val="40000"/>
                      </a:srgbClr>
                    </a:gs>
                    <a:gs pos="87000">
                      <a:srgbClr val="8064A2">
                        <a:lumMod val="20000"/>
                        <a:lumOff val="80000"/>
                      </a:srgbClr>
                    </a:gs>
                  </a:gsLst>
                  <a:lin ang="5400000"/>
                </a:gradFill>
                <a:effectLst/>
                <a:uLnTx/>
                <a:uFillTx/>
                <a:latin typeface="Arial Black"/>
                <a:ea typeface="+mn-ea"/>
                <a:cs typeface="Arial" charset="0"/>
              </a:rPr>
              <a:t>Industrial Training Online Registration</a:t>
            </a:r>
          </a:p>
        </p:txBody>
      </p:sp>
      <p:sp>
        <p:nvSpPr>
          <p:cNvPr id="4" name="Rectangle 3"/>
          <p:cNvSpPr/>
          <p:nvPr/>
        </p:nvSpPr>
        <p:spPr>
          <a:xfrm>
            <a:off x="3260491" y="2301960"/>
            <a:ext cx="262123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54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Arial" charset="0"/>
                <a:ea typeface="+mn-ea"/>
                <a:cs typeface="Arial" charset="0"/>
                <a:hlinkClick r:id="rId2" action="ppaction://hlinkfile"/>
              </a:rPr>
              <a:t>via e-LI</a:t>
            </a:r>
            <a:endParaRPr kumimoji="0" lang="en-US" sz="5400" b="1" i="0" u="none" strike="noStrike" kern="1200" cap="none" spc="50" normalizeH="0" baseline="0" noProof="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uLnTx/>
              <a:uFillTx/>
              <a:latin typeface="Arial" charset="0"/>
              <a:ea typeface="+mn-ea"/>
              <a:cs typeface="Arial" charset="0"/>
            </a:endParaRPr>
          </a:p>
        </p:txBody>
      </p:sp>
      <p:sp>
        <p:nvSpPr>
          <p:cNvPr id="2" name="TextBox 1"/>
          <p:cNvSpPr txBox="1"/>
          <p:nvPr/>
        </p:nvSpPr>
        <p:spPr>
          <a:xfrm>
            <a:off x="1259632" y="3789040"/>
            <a:ext cx="6255239" cy="230832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charset="0"/>
                <a:ea typeface="+mn-ea"/>
                <a:cs typeface="Arial" charset="0"/>
              </a:rPr>
              <a:t>New e-LI functions student can-  </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defRPr/>
            </a:pPr>
            <a:r>
              <a:rPr kumimoji="0" lang="en-US" sz="2400" b="1" i="0" u="none" strike="noStrike" kern="1200" cap="none" spc="0" normalizeH="0" baseline="0" noProof="0" dirty="0">
                <a:ln>
                  <a:noFill/>
                </a:ln>
                <a:solidFill>
                  <a:prstClr val="black"/>
                </a:solidFill>
                <a:effectLst/>
                <a:uLnTx/>
                <a:uFillTx/>
                <a:latin typeface="Arial" charset="0"/>
                <a:ea typeface="+mn-ea"/>
                <a:cs typeface="Arial" charset="0"/>
              </a:rPr>
              <a:t>print their of cover letter</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defRPr/>
            </a:pPr>
            <a:r>
              <a:rPr kumimoji="0" lang="en-US" sz="2400" b="1" i="0" u="none" strike="noStrike" kern="1200" cap="none" spc="0" normalizeH="0" baseline="0" noProof="0" dirty="0">
                <a:ln>
                  <a:noFill/>
                </a:ln>
                <a:solidFill>
                  <a:prstClr val="black"/>
                </a:solidFill>
                <a:effectLst/>
                <a:uLnTx/>
                <a:uFillTx/>
                <a:latin typeface="Arial" charset="0"/>
                <a:ea typeface="+mn-ea"/>
                <a:cs typeface="Arial" charset="0"/>
              </a:rPr>
              <a:t>Print LI confirmation letter</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defRPr/>
            </a:pPr>
            <a:r>
              <a:rPr kumimoji="0" lang="en-US" sz="2400" b="1" i="0" u="none" strike="noStrike" kern="1200" cap="none" spc="0" normalizeH="0" baseline="0" noProof="0" dirty="0">
                <a:ln>
                  <a:noFill/>
                </a:ln>
                <a:solidFill>
                  <a:prstClr val="black"/>
                </a:solidFill>
                <a:effectLst/>
                <a:uLnTx/>
                <a:uFillTx/>
                <a:latin typeface="Arial" charset="0"/>
                <a:ea typeface="+mn-ea"/>
                <a:cs typeface="Arial" charset="0"/>
              </a:rPr>
              <a:t>Print rejection letter </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defRPr/>
            </a:pPr>
            <a:r>
              <a:rPr kumimoji="0" lang="en-US" sz="2400" b="1" i="0" u="none" strike="noStrike" kern="1200" cap="none" spc="0" normalizeH="0" baseline="0" noProof="0" dirty="0">
                <a:ln>
                  <a:noFill/>
                </a:ln>
                <a:solidFill>
                  <a:prstClr val="black"/>
                </a:solidFill>
                <a:effectLst/>
                <a:uLnTx/>
                <a:uFillTx/>
                <a:latin typeface="Arial" charset="0"/>
                <a:ea typeface="+mn-ea"/>
                <a:cs typeface="Arial" charset="0"/>
              </a:rPr>
              <a:t>Application to register new companies </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defRPr/>
            </a:pPr>
            <a:r>
              <a:rPr kumimoji="0" lang="en-US" sz="2400" b="1" i="0" u="none" strike="noStrike" kern="1200" cap="none" spc="0" normalizeH="0" baseline="0" noProof="0" dirty="0">
                <a:ln>
                  <a:noFill/>
                </a:ln>
                <a:solidFill>
                  <a:prstClr val="black"/>
                </a:solidFill>
                <a:effectLst/>
                <a:uLnTx/>
                <a:uFillTx/>
                <a:latin typeface="Arial" charset="0"/>
                <a:ea typeface="+mn-ea"/>
                <a:cs typeface="Arial" charset="0"/>
              </a:rPr>
              <a:t>E-</a:t>
            </a:r>
            <a:r>
              <a:rPr kumimoji="0" lang="en-US" sz="2400" b="1" i="0" u="none" strike="noStrike" kern="1200" cap="none" spc="0" normalizeH="0" baseline="0" noProof="0" dirty="0" err="1">
                <a:ln>
                  <a:noFill/>
                </a:ln>
                <a:solidFill>
                  <a:prstClr val="black"/>
                </a:solidFill>
                <a:effectLst/>
                <a:uLnTx/>
                <a:uFillTx/>
                <a:latin typeface="Arial" charset="0"/>
                <a:ea typeface="+mn-ea"/>
                <a:cs typeface="Arial" charset="0"/>
              </a:rPr>
              <a:t>LogBook</a:t>
            </a:r>
            <a:endParaRPr kumimoji="0" lang="en-US" sz="2400" b="1" i="0" u="none" strike="noStrike" kern="1200" cap="none" spc="0" normalizeH="0" baseline="0" noProof="0" dirty="0">
              <a:ln>
                <a:noFill/>
              </a:ln>
              <a:solidFill>
                <a:prstClr val="black"/>
              </a:solidFill>
              <a:effectLst/>
              <a:uLnTx/>
              <a:uFillTx/>
              <a:latin typeface="Arial" charset="0"/>
              <a:ea typeface="+mn-ea"/>
              <a:cs typeface="Arial" charset="0"/>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Terminator 5"/>
          <p:cNvSpPr/>
          <p:nvPr/>
        </p:nvSpPr>
        <p:spPr>
          <a:xfrm>
            <a:off x="723059" y="734338"/>
            <a:ext cx="1161819" cy="500063"/>
          </a:xfrm>
          <a:prstGeom prst="flowChartTerminator">
            <a:avLst/>
          </a:prstGeom>
          <a:solidFill>
            <a:srgbClr val="FFFF00"/>
          </a:solidFill>
        </p:spPr>
        <p:style>
          <a:lnRef idx="1">
            <a:schemeClr val="accent4"/>
          </a:lnRef>
          <a:fillRef idx="2">
            <a:schemeClr val="accent4"/>
          </a:fillRef>
          <a:effectRef idx="1">
            <a:schemeClr val="accent4"/>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rebuchet MS" pitchFamily="34" charset="0"/>
                <a:ea typeface="+mn-ea"/>
                <a:cs typeface="Arial" charset="0"/>
              </a:rPr>
              <a:t>START</a:t>
            </a:r>
            <a:endParaRPr kumimoji="0" lang="en-MY" sz="1600" b="0" i="0" u="none" strike="noStrike" kern="1200" cap="none" spc="0" normalizeH="0" baseline="0" noProof="0" dirty="0">
              <a:ln>
                <a:noFill/>
              </a:ln>
              <a:solidFill>
                <a:prstClr val="black"/>
              </a:solidFill>
              <a:effectLst/>
              <a:uLnTx/>
              <a:uFillTx/>
              <a:latin typeface="Trebuchet MS" pitchFamily="34" charset="0"/>
              <a:ea typeface="+mn-ea"/>
              <a:cs typeface="Arial" charset="0"/>
            </a:endParaRPr>
          </a:p>
        </p:txBody>
      </p:sp>
      <p:sp>
        <p:nvSpPr>
          <p:cNvPr id="8" name="Rectangle 7"/>
          <p:cNvSpPr/>
          <p:nvPr/>
        </p:nvSpPr>
        <p:spPr>
          <a:xfrm>
            <a:off x="102615" y="1524000"/>
            <a:ext cx="2402709" cy="67244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rebuchet MS" pitchFamily="34" charset="0"/>
                <a:ea typeface="+mn-ea"/>
                <a:cs typeface="Arial" charset="0"/>
              </a:rPr>
              <a:t>Register Internship Semester in </a:t>
            </a:r>
            <a:r>
              <a:rPr kumimoji="0" lang="en-US" sz="1600" b="0" i="0" u="none" strike="noStrike" kern="1200" cap="none" spc="0" normalizeH="0" baseline="0" noProof="0" dirty="0" err="1">
                <a:ln>
                  <a:noFill/>
                </a:ln>
                <a:solidFill>
                  <a:prstClr val="black"/>
                </a:solidFill>
                <a:effectLst/>
                <a:uLnTx/>
                <a:uFillTx/>
                <a:latin typeface="Trebuchet MS" pitchFamily="34" charset="0"/>
                <a:ea typeface="+mn-ea"/>
                <a:cs typeface="Arial" charset="0"/>
              </a:rPr>
              <a:t>eLI</a:t>
            </a:r>
            <a:r>
              <a:rPr kumimoji="0" lang="en-US" sz="1600" b="0" i="0" u="none" strike="noStrike" kern="1200" cap="none" spc="0" normalizeH="0" baseline="0" noProof="0" dirty="0">
                <a:ln>
                  <a:noFill/>
                </a:ln>
                <a:solidFill>
                  <a:prstClr val="black"/>
                </a:solidFill>
                <a:effectLst/>
                <a:uLnTx/>
                <a:uFillTx/>
                <a:latin typeface="Trebuchet MS" pitchFamily="34" charset="0"/>
                <a:ea typeface="+mn-ea"/>
                <a:cs typeface="Arial" charset="0"/>
              </a:rPr>
              <a:t> system </a:t>
            </a:r>
            <a:endParaRPr kumimoji="0" lang="en-MY" sz="1600" b="0" i="0" u="none" strike="noStrike" kern="1200" cap="none" spc="0" normalizeH="0" baseline="0" noProof="0" dirty="0">
              <a:ln>
                <a:noFill/>
              </a:ln>
              <a:solidFill>
                <a:prstClr val="black"/>
              </a:solidFill>
              <a:effectLst/>
              <a:uLnTx/>
              <a:uFillTx/>
              <a:latin typeface="Trebuchet MS" pitchFamily="34" charset="0"/>
              <a:ea typeface="+mn-ea"/>
              <a:cs typeface="Arial" charset="0"/>
            </a:endParaRPr>
          </a:p>
        </p:txBody>
      </p:sp>
      <p:sp>
        <p:nvSpPr>
          <p:cNvPr id="9" name="Flowchart: Process 8"/>
          <p:cNvSpPr/>
          <p:nvPr/>
        </p:nvSpPr>
        <p:spPr>
          <a:xfrm>
            <a:off x="111890" y="2514600"/>
            <a:ext cx="2402710" cy="762294"/>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rebuchet MS" pitchFamily="34" charset="0"/>
                <a:ea typeface="+mn-ea"/>
                <a:cs typeface="Arial" charset="0"/>
              </a:rPr>
              <a:t>Coordinator verify the registration application</a:t>
            </a:r>
            <a:endParaRPr kumimoji="0" lang="en-MY" sz="1600" b="0" i="0" u="none" strike="noStrike" kern="1200" cap="none" spc="0" normalizeH="0" baseline="0" noProof="0" dirty="0">
              <a:ln>
                <a:noFill/>
              </a:ln>
              <a:solidFill>
                <a:prstClr val="black"/>
              </a:solidFill>
              <a:effectLst/>
              <a:uLnTx/>
              <a:uFillTx/>
              <a:latin typeface="Trebuchet MS" pitchFamily="34" charset="0"/>
              <a:ea typeface="+mn-ea"/>
              <a:cs typeface="Arial" charset="0"/>
            </a:endParaRPr>
          </a:p>
        </p:txBody>
      </p:sp>
      <p:sp>
        <p:nvSpPr>
          <p:cNvPr id="14" name="Flowchart: Process 13">
            <a:extLst>
              <a:ext uri="{FF2B5EF4-FFF2-40B4-BE49-F238E27FC236}">
                <a16:creationId xmlns:a16="http://schemas.microsoft.com/office/drawing/2014/main" id="{A4788CEF-3935-4E6D-ABC0-B369F9C7F901}"/>
              </a:ext>
            </a:extLst>
          </p:cNvPr>
          <p:cNvSpPr/>
          <p:nvPr/>
        </p:nvSpPr>
        <p:spPr>
          <a:xfrm>
            <a:off x="112305" y="3602038"/>
            <a:ext cx="2402709" cy="588962"/>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w="0"/>
                <a:solidFill>
                  <a:prstClr val="black"/>
                </a:solidFill>
                <a:uLnTx/>
                <a:uFillTx/>
                <a:latin typeface="Trebuchet MS" pitchFamily="34" charset="0"/>
                <a:ea typeface="+mn-ea"/>
                <a:cs typeface="Arial" charset="0"/>
              </a:rPr>
              <a:t>Update CV in </a:t>
            </a:r>
            <a:r>
              <a:rPr kumimoji="0" lang="en-US" sz="1600" b="0" i="0" u="none" strike="noStrike" kern="1200" cap="none" spc="0" normalizeH="0" baseline="0" noProof="0" dirty="0" err="1">
                <a:ln w="0"/>
                <a:solidFill>
                  <a:prstClr val="black"/>
                </a:solidFill>
                <a:uLnTx/>
                <a:uFillTx/>
                <a:latin typeface="Trebuchet MS" pitchFamily="34" charset="0"/>
                <a:ea typeface="+mn-ea"/>
                <a:cs typeface="Arial" charset="0"/>
              </a:rPr>
              <a:t>eLI</a:t>
            </a:r>
            <a:endParaRPr kumimoji="0" lang="en-MY" sz="1600" b="0" i="0" u="none" strike="noStrike" kern="1200" cap="none" spc="0" normalizeH="0" baseline="0" noProof="0" dirty="0">
              <a:ln w="0"/>
              <a:solidFill>
                <a:prstClr val="black"/>
              </a:solidFill>
              <a:uLnTx/>
              <a:uFillTx/>
              <a:latin typeface="Trebuchet MS" pitchFamily="34" charset="0"/>
              <a:ea typeface="+mn-ea"/>
              <a:cs typeface="Arial" charset="0"/>
            </a:endParaRPr>
          </a:p>
        </p:txBody>
      </p:sp>
      <p:sp>
        <p:nvSpPr>
          <p:cNvPr id="15" name="Flowchart: Decision 14">
            <a:extLst>
              <a:ext uri="{FF2B5EF4-FFF2-40B4-BE49-F238E27FC236}">
                <a16:creationId xmlns:a16="http://schemas.microsoft.com/office/drawing/2014/main" id="{060BEBBB-308E-4D6C-B134-12C706F9889F}"/>
              </a:ext>
            </a:extLst>
          </p:cNvPr>
          <p:cNvSpPr/>
          <p:nvPr/>
        </p:nvSpPr>
        <p:spPr>
          <a:xfrm>
            <a:off x="362181" y="5019045"/>
            <a:ext cx="2124226" cy="1014186"/>
          </a:xfrm>
          <a:prstGeom prst="flowChartDecision">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r>
              <a:rPr lang="en-US" sz="1600" dirty="0">
                <a:solidFill>
                  <a:srgbClr val="1F497D">
                    <a:lumMod val="75000"/>
                  </a:srgbClr>
                </a:solidFill>
                <a:latin typeface="Trebuchet MS" pitchFamily="34" charset="0"/>
                <a:cs typeface="Arial" charset="0"/>
              </a:rPr>
              <a:t>Is the company listed?</a:t>
            </a:r>
            <a:endParaRPr lang="en-MY" sz="1600" dirty="0">
              <a:solidFill>
                <a:srgbClr val="1F497D">
                  <a:lumMod val="75000"/>
                </a:srgbClr>
              </a:solidFill>
              <a:latin typeface="Trebuchet MS" pitchFamily="34" charset="0"/>
              <a:cs typeface="Arial" charset="0"/>
            </a:endParaRPr>
          </a:p>
        </p:txBody>
      </p:sp>
      <p:sp>
        <p:nvSpPr>
          <p:cNvPr id="16" name="Flowchart: Process 15">
            <a:extLst>
              <a:ext uri="{FF2B5EF4-FFF2-40B4-BE49-F238E27FC236}">
                <a16:creationId xmlns:a16="http://schemas.microsoft.com/office/drawing/2014/main" id="{4A091655-7926-4006-91B8-2A4435CD5645}"/>
              </a:ext>
            </a:extLst>
          </p:cNvPr>
          <p:cNvSpPr/>
          <p:nvPr/>
        </p:nvSpPr>
        <p:spPr>
          <a:xfrm>
            <a:off x="2621978" y="4495800"/>
            <a:ext cx="2514590" cy="672440"/>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w="0"/>
                <a:solidFill>
                  <a:prstClr val="black"/>
                </a:solidFill>
                <a:uLnTx/>
                <a:uFillTx/>
                <a:latin typeface="Trebuchet MS" pitchFamily="34" charset="0"/>
                <a:ea typeface="+mn-ea"/>
                <a:cs typeface="Arial" charset="0"/>
              </a:rPr>
              <a:t>Choose </a:t>
            </a:r>
            <a:r>
              <a:rPr lang="en-US" sz="1600" dirty="0">
                <a:ln w="0"/>
                <a:solidFill>
                  <a:prstClr val="black"/>
                </a:solidFill>
                <a:latin typeface="Trebuchet MS" pitchFamily="34" charset="0"/>
                <a:cs typeface="Arial" charset="0"/>
              </a:rPr>
              <a:t>the company (max 3 companies)</a:t>
            </a:r>
            <a:endParaRPr kumimoji="0" lang="en-MY" sz="1600" b="0" i="0" u="none" strike="noStrike" kern="1200" cap="none" spc="0" normalizeH="0" baseline="0" noProof="0" dirty="0">
              <a:ln w="0"/>
              <a:solidFill>
                <a:prstClr val="black"/>
              </a:solidFill>
              <a:uLnTx/>
              <a:uFillTx/>
              <a:latin typeface="Trebuchet MS" pitchFamily="34" charset="0"/>
              <a:ea typeface="+mn-ea"/>
              <a:cs typeface="Arial" charset="0"/>
            </a:endParaRPr>
          </a:p>
        </p:txBody>
      </p:sp>
      <p:sp>
        <p:nvSpPr>
          <p:cNvPr id="17" name="Flowchart: Process 16">
            <a:extLst>
              <a:ext uri="{FF2B5EF4-FFF2-40B4-BE49-F238E27FC236}">
                <a16:creationId xmlns:a16="http://schemas.microsoft.com/office/drawing/2014/main" id="{4F5EC109-E6A8-49E8-992B-BCDD8B72CC58}"/>
              </a:ext>
            </a:extLst>
          </p:cNvPr>
          <p:cNvSpPr/>
          <p:nvPr/>
        </p:nvSpPr>
        <p:spPr>
          <a:xfrm>
            <a:off x="2621978" y="5744902"/>
            <a:ext cx="2514590" cy="870910"/>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w="0"/>
                <a:solidFill>
                  <a:prstClr val="black"/>
                </a:solidFill>
                <a:uLnTx/>
                <a:uFillTx/>
                <a:latin typeface="Trebuchet MS" pitchFamily="34" charset="0"/>
                <a:ea typeface="+mn-ea"/>
                <a:cs typeface="Arial" charset="0"/>
                <a:hlinkClick r:id="rId2" action="ppaction://hlinkpres?slideindex=1&amp;slidetitle=">
                  <a:extLst>
                    <a:ext uri="{A12FA001-AC4F-418D-AE19-62706E023703}">
                      <ahyp:hlinkClr xmlns:ahyp="http://schemas.microsoft.com/office/drawing/2018/hyperlinkcolor" val="tx"/>
                    </a:ext>
                  </a:extLst>
                </a:hlinkClick>
              </a:rPr>
              <a:t>Add new company</a:t>
            </a:r>
            <a:r>
              <a:rPr kumimoji="0" lang="en-US" sz="1600" b="0" i="0" u="none" strike="noStrike" kern="1200" cap="none" spc="0" normalizeH="0" baseline="0" noProof="0" dirty="0">
                <a:ln w="0"/>
                <a:solidFill>
                  <a:prstClr val="black"/>
                </a:solidFill>
                <a:uLnTx/>
                <a:uFillTx/>
                <a:latin typeface="Trebuchet MS" pitchFamily="34" charset="0"/>
                <a:ea typeface="+mn-ea"/>
                <a:cs typeface="Arial" charset="0"/>
              </a:rPr>
              <a:t> by clicking “</a:t>
            </a:r>
            <a:r>
              <a:rPr kumimoji="0" lang="en-US" sz="1600" b="0" i="0" u="none" strike="noStrike" kern="1200" cap="none" spc="0" normalizeH="0" baseline="0" noProof="0" dirty="0" err="1">
                <a:ln w="0"/>
                <a:solidFill>
                  <a:prstClr val="black"/>
                </a:solidFill>
                <a:uLnTx/>
                <a:uFillTx/>
                <a:latin typeface="Trebuchet MS" pitchFamily="34" charset="0"/>
                <a:ea typeface="+mn-ea"/>
                <a:cs typeface="Arial" charset="0"/>
              </a:rPr>
              <a:t>syarikat</a:t>
            </a:r>
            <a:r>
              <a:rPr kumimoji="0" lang="en-US" sz="1600" b="0" i="0" u="none" strike="noStrike" kern="1200" cap="none" spc="0" normalizeH="0" baseline="0" noProof="0" dirty="0">
                <a:ln w="0"/>
                <a:solidFill>
                  <a:prstClr val="black"/>
                </a:solidFill>
                <a:uLnTx/>
                <a:uFillTx/>
                <a:latin typeface="Trebuchet MS" pitchFamily="34" charset="0"/>
                <a:ea typeface="+mn-ea"/>
                <a:cs typeface="Arial" charset="0"/>
              </a:rPr>
              <a:t> </a:t>
            </a:r>
            <a:r>
              <a:rPr kumimoji="0" lang="en-US" sz="1600" b="0" i="0" u="none" strike="noStrike" kern="1200" cap="none" spc="0" normalizeH="0" baseline="0" noProof="0" dirty="0" err="1">
                <a:ln w="0"/>
                <a:solidFill>
                  <a:prstClr val="black"/>
                </a:solidFill>
                <a:uLnTx/>
                <a:uFillTx/>
                <a:latin typeface="Trebuchet MS" pitchFamily="34" charset="0"/>
                <a:ea typeface="+mn-ea"/>
                <a:cs typeface="Arial" charset="0"/>
              </a:rPr>
              <a:t>tiada</a:t>
            </a:r>
            <a:r>
              <a:rPr kumimoji="0" lang="en-US" sz="1600" b="0" i="0" u="none" strike="noStrike" kern="1200" cap="none" spc="0" normalizeH="0" baseline="0" noProof="0" dirty="0">
                <a:ln w="0"/>
                <a:solidFill>
                  <a:prstClr val="black"/>
                </a:solidFill>
                <a:uLnTx/>
                <a:uFillTx/>
                <a:latin typeface="Trebuchet MS" pitchFamily="34" charset="0"/>
                <a:ea typeface="+mn-ea"/>
                <a:cs typeface="Arial" charset="0"/>
              </a:rPr>
              <a:t> </a:t>
            </a:r>
            <a:r>
              <a:rPr kumimoji="0" lang="en-US" sz="1600" b="0" i="0" u="none" strike="noStrike" kern="1200" cap="none" spc="0" normalizeH="0" baseline="0" noProof="0" dirty="0" err="1">
                <a:ln w="0"/>
                <a:solidFill>
                  <a:prstClr val="black"/>
                </a:solidFill>
                <a:uLnTx/>
                <a:uFillTx/>
                <a:latin typeface="Trebuchet MS" pitchFamily="34" charset="0"/>
                <a:ea typeface="+mn-ea"/>
                <a:cs typeface="Arial" charset="0"/>
              </a:rPr>
              <a:t>dalam</a:t>
            </a:r>
            <a:r>
              <a:rPr kumimoji="0" lang="en-US" sz="1600" b="0" i="0" u="none" strike="noStrike" kern="1200" cap="none" spc="0" normalizeH="0" baseline="0" noProof="0" dirty="0">
                <a:ln w="0"/>
                <a:solidFill>
                  <a:prstClr val="black"/>
                </a:solidFill>
                <a:uLnTx/>
                <a:uFillTx/>
                <a:latin typeface="Trebuchet MS" pitchFamily="34" charset="0"/>
                <a:ea typeface="+mn-ea"/>
                <a:cs typeface="Arial" charset="0"/>
              </a:rPr>
              <a:t> </a:t>
            </a:r>
            <a:r>
              <a:rPr kumimoji="0" lang="en-US" sz="1600" b="0" i="0" u="none" strike="noStrike" kern="1200" cap="none" spc="0" normalizeH="0" baseline="0" noProof="0" dirty="0" err="1">
                <a:ln w="0"/>
                <a:solidFill>
                  <a:prstClr val="black"/>
                </a:solidFill>
                <a:uLnTx/>
                <a:uFillTx/>
                <a:latin typeface="Trebuchet MS" pitchFamily="34" charset="0"/>
                <a:ea typeface="+mn-ea"/>
                <a:cs typeface="Arial" charset="0"/>
              </a:rPr>
              <a:t>senarai</a:t>
            </a:r>
            <a:r>
              <a:rPr kumimoji="0" lang="en-US" sz="1600" b="0" i="0" u="none" strike="noStrike" kern="1200" cap="none" spc="0" normalizeH="0" baseline="0" noProof="0" dirty="0">
                <a:ln w="0"/>
                <a:solidFill>
                  <a:prstClr val="black"/>
                </a:solidFill>
                <a:uLnTx/>
                <a:uFillTx/>
                <a:latin typeface="Trebuchet MS" pitchFamily="34" charset="0"/>
                <a:ea typeface="+mn-ea"/>
                <a:cs typeface="Arial" charset="0"/>
              </a:rPr>
              <a:t>”</a:t>
            </a:r>
            <a:endParaRPr kumimoji="0" lang="en-MY" sz="1600" b="0" i="0" u="none" strike="noStrike" kern="1200" cap="none" spc="0" normalizeH="0" baseline="0" noProof="0" dirty="0">
              <a:ln w="0"/>
              <a:solidFill>
                <a:prstClr val="black"/>
              </a:solidFill>
              <a:uLnTx/>
              <a:uFillTx/>
              <a:latin typeface="Trebuchet MS" pitchFamily="34" charset="0"/>
              <a:ea typeface="+mn-ea"/>
              <a:cs typeface="Arial" charset="0"/>
            </a:endParaRPr>
          </a:p>
        </p:txBody>
      </p:sp>
      <p:sp>
        <p:nvSpPr>
          <p:cNvPr id="18" name="Flowchart: Process 17">
            <a:extLst>
              <a:ext uri="{FF2B5EF4-FFF2-40B4-BE49-F238E27FC236}">
                <a16:creationId xmlns:a16="http://schemas.microsoft.com/office/drawing/2014/main" id="{8DE6652A-ED60-49CE-92F4-6EF4AA62498B}"/>
              </a:ext>
            </a:extLst>
          </p:cNvPr>
          <p:cNvSpPr/>
          <p:nvPr/>
        </p:nvSpPr>
        <p:spPr>
          <a:xfrm>
            <a:off x="5601586" y="6122641"/>
            <a:ext cx="2819400" cy="588962"/>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600" dirty="0">
                <a:ln w="0"/>
                <a:solidFill>
                  <a:prstClr val="black"/>
                </a:solidFill>
                <a:latin typeface="Trebuchet MS" pitchFamily="34" charset="0"/>
                <a:cs typeface="Arial" charset="0"/>
              </a:rPr>
              <a:t>Wait for Coordinator Approval  (1-2 working day)</a:t>
            </a:r>
            <a:endParaRPr kumimoji="0" lang="en-MY" sz="1600" b="0" i="0" u="none" strike="noStrike" kern="1200" cap="none" spc="0" normalizeH="0" baseline="0" noProof="0" dirty="0">
              <a:ln w="0"/>
              <a:solidFill>
                <a:prstClr val="black"/>
              </a:solidFill>
              <a:uLnTx/>
              <a:uFillTx/>
              <a:latin typeface="Trebuchet MS" pitchFamily="34" charset="0"/>
              <a:ea typeface="+mn-ea"/>
              <a:cs typeface="Arial" charset="0"/>
            </a:endParaRPr>
          </a:p>
        </p:txBody>
      </p:sp>
      <p:sp>
        <p:nvSpPr>
          <p:cNvPr id="19" name="Flowchart: Process 18">
            <a:extLst>
              <a:ext uri="{FF2B5EF4-FFF2-40B4-BE49-F238E27FC236}">
                <a16:creationId xmlns:a16="http://schemas.microsoft.com/office/drawing/2014/main" id="{347CB351-303B-4920-A466-8F0CE0F8E84F}"/>
              </a:ext>
            </a:extLst>
          </p:cNvPr>
          <p:cNvSpPr/>
          <p:nvPr/>
        </p:nvSpPr>
        <p:spPr>
          <a:xfrm>
            <a:off x="2806128" y="3419805"/>
            <a:ext cx="2146290" cy="618795"/>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r>
              <a:rPr lang="en-US" sz="1600" dirty="0">
                <a:ln w="0"/>
                <a:solidFill>
                  <a:prstClr val="black"/>
                </a:solidFill>
                <a:latin typeface="Trebuchet MS" pitchFamily="34" charset="0"/>
                <a:cs typeface="Arial" charset="0"/>
              </a:rPr>
              <a:t> Download cover letter and CV</a:t>
            </a:r>
            <a:endParaRPr lang="en-MY" sz="1600" dirty="0">
              <a:ln w="0"/>
              <a:solidFill>
                <a:prstClr val="black"/>
              </a:solidFill>
              <a:latin typeface="Trebuchet MS" pitchFamily="34" charset="0"/>
              <a:cs typeface="Arial" charset="0"/>
            </a:endParaRPr>
          </a:p>
        </p:txBody>
      </p:sp>
      <p:sp>
        <p:nvSpPr>
          <p:cNvPr id="20" name="Flowchart: Process 19">
            <a:extLst>
              <a:ext uri="{FF2B5EF4-FFF2-40B4-BE49-F238E27FC236}">
                <a16:creationId xmlns:a16="http://schemas.microsoft.com/office/drawing/2014/main" id="{A91A7822-9E30-48AB-A623-2AB9E0F70167}"/>
              </a:ext>
            </a:extLst>
          </p:cNvPr>
          <p:cNvSpPr/>
          <p:nvPr/>
        </p:nvSpPr>
        <p:spPr>
          <a:xfrm>
            <a:off x="2806128" y="2366568"/>
            <a:ext cx="2146290" cy="618795"/>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r>
              <a:rPr lang="en-US" sz="1600" dirty="0">
                <a:ln w="0"/>
                <a:solidFill>
                  <a:prstClr val="black"/>
                </a:solidFill>
                <a:latin typeface="Trebuchet MS" pitchFamily="34" charset="0"/>
                <a:cs typeface="Arial" charset="0"/>
              </a:rPr>
              <a:t>Send to the company (email/post)</a:t>
            </a:r>
            <a:endParaRPr lang="en-MY" sz="1600" dirty="0">
              <a:ln w="0"/>
              <a:solidFill>
                <a:prstClr val="black"/>
              </a:solidFill>
              <a:latin typeface="Trebuchet MS" pitchFamily="34" charset="0"/>
              <a:cs typeface="Arial" charset="0"/>
            </a:endParaRPr>
          </a:p>
        </p:txBody>
      </p:sp>
      <p:sp>
        <p:nvSpPr>
          <p:cNvPr id="23" name="Flowchart: Decision 22">
            <a:extLst>
              <a:ext uri="{FF2B5EF4-FFF2-40B4-BE49-F238E27FC236}">
                <a16:creationId xmlns:a16="http://schemas.microsoft.com/office/drawing/2014/main" id="{0FEF49DF-57B3-4C92-9762-FC95025C3B55}"/>
              </a:ext>
            </a:extLst>
          </p:cNvPr>
          <p:cNvSpPr/>
          <p:nvPr/>
        </p:nvSpPr>
        <p:spPr>
          <a:xfrm>
            <a:off x="2879148" y="898668"/>
            <a:ext cx="2000250" cy="979941"/>
          </a:xfrm>
          <a:prstGeom prst="flowChartDecision">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F497D">
                    <a:lumMod val="75000"/>
                  </a:srgbClr>
                </a:solidFill>
                <a:effectLst/>
                <a:uLnTx/>
                <a:uFillTx/>
                <a:latin typeface="Trebuchet MS" pitchFamily="34" charset="0"/>
                <a:ea typeface="+mn-ea"/>
                <a:cs typeface="Arial" charset="0"/>
              </a:rPr>
              <a:t>Any offer?  (3 </a:t>
            </a:r>
            <a:r>
              <a:rPr kumimoji="0" lang="en-US" sz="1600" b="0" i="0" u="none" strike="noStrike" kern="1200" cap="none" spc="0" normalizeH="0" baseline="0" noProof="0" dirty="0" err="1">
                <a:ln>
                  <a:noFill/>
                </a:ln>
                <a:solidFill>
                  <a:srgbClr val="1F497D">
                    <a:lumMod val="75000"/>
                  </a:srgbClr>
                </a:solidFill>
                <a:effectLst/>
                <a:uLnTx/>
                <a:uFillTx/>
                <a:latin typeface="Trebuchet MS" pitchFamily="34" charset="0"/>
                <a:ea typeface="+mn-ea"/>
                <a:cs typeface="Arial" charset="0"/>
              </a:rPr>
              <a:t>wks</a:t>
            </a:r>
            <a:r>
              <a:rPr kumimoji="0" lang="en-US" sz="1600" b="0" i="0" u="none" strike="noStrike" kern="1200" cap="none" spc="0" normalizeH="0" baseline="0" noProof="0" dirty="0">
                <a:ln>
                  <a:noFill/>
                </a:ln>
                <a:solidFill>
                  <a:srgbClr val="1F497D">
                    <a:lumMod val="75000"/>
                  </a:srgbClr>
                </a:solidFill>
                <a:effectLst/>
                <a:uLnTx/>
                <a:uFillTx/>
                <a:latin typeface="Trebuchet MS" pitchFamily="34" charset="0"/>
                <a:ea typeface="+mn-ea"/>
                <a:cs typeface="Arial" charset="0"/>
              </a:rPr>
              <a:t>)</a:t>
            </a:r>
            <a:endParaRPr kumimoji="0" lang="en-MY" sz="1600" b="0" i="0" u="none" strike="noStrike" kern="1200" cap="none" spc="0" normalizeH="0" baseline="0" noProof="0" dirty="0">
              <a:ln>
                <a:noFill/>
              </a:ln>
              <a:solidFill>
                <a:srgbClr val="1F497D">
                  <a:lumMod val="75000"/>
                </a:srgbClr>
              </a:solidFill>
              <a:effectLst/>
              <a:uLnTx/>
              <a:uFillTx/>
              <a:latin typeface="Trebuchet MS" pitchFamily="34" charset="0"/>
              <a:ea typeface="+mn-ea"/>
              <a:cs typeface="Arial" charset="0"/>
            </a:endParaRPr>
          </a:p>
        </p:txBody>
      </p:sp>
      <p:sp>
        <p:nvSpPr>
          <p:cNvPr id="24" name="Flowchart: Process 23">
            <a:extLst>
              <a:ext uri="{FF2B5EF4-FFF2-40B4-BE49-F238E27FC236}">
                <a16:creationId xmlns:a16="http://schemas.microsoft.com/office/drawing/2014/main" id="{0A11624C-D902-4734-9D5F-9217BFE3EB03}"/>
              </a:ext>
            </a:extLst>
          </p:cNvPr>
          <p:cNvSpPr/>
          <p:nvPr/>
        </p:nvSpPr>
        <p:spPr>
          <a:xfrm>
            <a:off x="5253222" y="655162"/>
            <a:ext cx="3516128" cy="802001"/>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r>
              <a:rPr lang="en-US" sz="1600" dirty="0">
                <a:ln w="0"/>
                <a:solidFill>
                  <a:prstClr val="black"/>
                </a:solidFill>
                <a:latin typeface="Trebuchet MS" pitchFamily="34" charset="0"/>
                <a:cs typeface="Arial" charset="0"/>
              </a:rPr>
              <a:t>Confirmed your placement with PKKA (mail offer to </a:t>
            </a:r>
            <a:r>
              <a:rPr lang="en-US" sz="1600" dirty="0">
                <a:ln w="0"/>
                <a:solidFill>
                  <a:prstClr val="black"/>
                </a:solidFill>
                <a:latin typeface="Trebuchet MS" pitchFamily="34" charset="0"/>
                <a:cs typeface="Arial" charset="0"/>
                <a:hlinkClick r:id="rId3"/>
              </a:rPr>
              <a:t>li@uthm.edu.my</a:t>
            </a:r>
            <a:r>
              <a:rPr lang="en-US" sz="1600" dirty="0">
                <a:ln w="0"/>
                <a:solidFill>
                  <a:prstClr val="black"/>
                </a:solidFill>
                <a:latin typeface="Trebuchet MS" pitchFamily="34" charset="0"/>
                <a:cs typeface="Arial" charset="0"/>
              </a:rPr>
              <a:t>)</a:t>
            </a:r>
            <a:endParaRPr lang="en-MY" sz="1600" dirty="0">
              <a:ln w="0"/>
              <a:solidFill>
                <a:prstClr val="black"/>
              </a:solidFill>
              <a:latin typeface="Trebuchet MS" pitchFamily="34" charset="0"/>
              <a:cs typeface="Arial" charset="0"/>
            </a:endParaRPr>
          </a:p>
        </p:txBody>
      </p:sp>
      <p:sp>
        <p:nvSpPr>
          <p:cNvPr id="25" name="Flowchart: Process 24">
            <a:extLst>
              <a:ext uri="{FF2B5EF4-FFF2-40B4-BE49-F238E27FC236}">
                <a16:creationId xmlns:a16="http://schemas.microsoft.com/office/drawing/2014/main" id="{81FAE670-F2FD-4BCD-9896-42A4422F759A}"/>
              </a:ext>
            </a:extLst>
          </p:cNvPr>
          <p:cNvSpPr/>
          <p:nvPr/>
        </p:nvSpPr>
        <p:spPr>
          <a:xfrm>
            <a:off x="5274321" y="1588845"/>
            <a:ext cx="1996471" cy="822720"/>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r>
              <a:rPr lang="en-US" sz="1600" dirty="0">
                <a:ln w="0"/>
                <a:solidFill>
                  <a:prstClr val="black"/>
                </a:solidFill>
                <a:latin typeface="Trebuchet MS" pitchFamily="34" charset="0"/>
                <a:cs typeface="Arial" charset="0"/>
              </a:rPr>
              <a:t>Request Add New Company to </a:t>
            </a:r>
            <a:r>
              <a:rPr lang="en-US" sz="1600" dirty="0">
                <a:ln w="0"/>
                <a:solidFill>
                  <a:prstClr val="black"/>
                </a:solidFill>
                <a:latin typeface="Trebuchet MS" pitchFamily="34" charset="0"/>
                <a:cs typeface="Arial" charset="0"/>
                <a:hlinkClick r:id="rId3"/>
              </a:rPr>
              <a:t>li@uthm.edu.my</a:t>
            </a:r>
            <a:endParaRPr lang="en-MY" sz="1600" dirty="0">
              <a:ln w="0"/>
              <a:solidFill>
                <a:prstClr val="black"/>
              </a:solidFill>
              <a:latin typeface="Trebuchet MS" pitchFamily="34" charset="0"/>
              <a:cs typeface="Arial" charset="0"/>
            </a:endParaRPr>
          </a:p>
        </p:txBody>
      </p:sp>
      <p:sp>
        <p:nvSpPr>
          <p:cNvPr id="26" name="Flowchart: Process 25">
            <a:extLst>
              <a:ext uri="{FF2B5EF4-FFF2-40B4-BE49-F238E27FC236}">
                <a16:creationId xmlns:a16="http://schemas.microsoft.com/office/drawing/2014/main" id="{A1E45D6E-B5A9-42EE-B45C-3F510A456A3C}"/>
              </a:ext>
            </a:extLst>
          </p:cNvPr>
          <p:cNvSpPr/>
          <p:nvPr/>
        </p:nvSpPr>
        <p:spPr>
          <a:xfrm>
            <a:off x="6656311" y="2690747"/>
            <a:ext cx="2146290" cy="618795"/>
          </a:xfrm>
          <a:prstGeom prst="flowChartProcess">
            <a:avLst/>
          </a:prstGeom>
        </p:spPr>
        <p:style>
          <a:lnRef idx="1">
            <a:schemeClr val="accent5"/>
          </a:lnRef>
          <a:fillRef idx="3">
            <a:schemeClr val="accent5"/>
          </a:fillRef>
          <a:effectRef idx="2">
            <a:schemeClr val="accent5"/>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Trebuchet MS" pitchFamily="34" charset="0"/>
                <a:ea typeface="+mn-ea"/>
                <a:cs typeface="Arial" charset="0"/>
              </a:rPr>
              <a:t>Update internship in </a:t>
            </a:r>
            <a:r>
              <a:rPr kumimoji="0" lang="en-US" sz="1600" b="0" i="0" u="none" strike="noStrike" kern="1200" cap="none" spc="0" normalizeH="0" baseline="0" noProof="0" dirty="0" err="1">
                <a:ln>
                  <a:noFill/>
                </a:ln>
                <a:solidFill>
                  <a:prstClr val="white"/>
                </a:solidFill>
                <a:effectLst/>
                <a:uLnTx/>
                <a:uFillTx/>
                <a:latin typeface="Trebuchet MS" pitchFamily="34" charset="0"/>
                <a:ea typeface="+mn-ea"/>
                <a:cs typeface="Arial" charset="0"/>
              </a:rPr>
              <a:t>eLI</a:t>
            </a:r>
            <a:r>
              <a:rPr kumimoji="0" lang="en-US" sz="1600" b="0" i="0" u="none" strike="noStrike" kern="1200" cap="none" spc="0" normalizeH="0" baseline="0" noProof="0" dirty="0">
                <a:ln>
                  <a:noFill/>
                </a:ln>
                <a:solidFill>
                  <a:prstClr val="white"/>
                </a:solidFill>
                <a:effectLst/>
                <a:uLnTx/>
                <a:uFillTx/>
                <a:latin typeface="Trebuchet MS" pitchFamily="34" charset="0"/>
                <a:ea typeface="+mn-ea"/>
                <a:cs typeface="Arial" charset="0"/>
              </a:rPr>
              <a:t> (Start internship)</a:t>
            </a:r>
            <a:endParaRPr kumimoji="0" lang="en-MY" sz="1600" b="0" i="0" u="none" strike="noStrike" kern="1200" cap="none" spc="0" normalizeH="0" baseline="0" noProof="0" dirty="0">
              <a:ln>
                <a:noFill/>
              </a:ln>
              <a:solidFill>
                <a:prstClr val="white"/>
              </a:solidFill>
              <a:effectLst/>
              <a:uLnTx/>
              <a:uFillTx/>
              <a:latin typeface="Trebuchet MS" pitchFamily="34" charset="0"/>
              <a:ea typeface="+mn-ea"/>
              <a:cs typeface="Arial" charset="0"/>
            </a:endParaRPr>
          </a:p>
        </p:txBody>
      </p:sp>
      <p:sp>
        <p:nvSpPr>
          <p:cNvPr id="28" name="Flowchart: Process 27">
            <a:extLst>
              <a:ext uri="{FF2B5EF4-FFF2-40B4-BE49-F238E27FC236}">
                <a16:creationId xmlns:a16="http://schemas.microsoft.com/office/drawing/2014/main" id="{833FE9EB-49BC-4D1A-AC10-150F430AE6D4}"/>
              </a:ext>
            </a:extLst>
          </p:cNvPr>
          <p:cNvSpPr/>
          <p:nvPr/>
        </p:nvSpPr>
        <p:spPr>
          <a:xfrm>
            <a:off x="6656311" y="3729202"/>
            <a:ext cx="2146290" cy="802001"/>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pitchFamily="34" charset="0"/>
                <a:ea typeface="+mn-ea"/>
                <a:cs typeface="Arial" charset="0"/>
              </a:rPr>
              <a:t>Check LI subject in SMAP (automatic registered from </a:t>
            </a:r>
            <a:r>
              <a:rPr kumimoji="0" lang="en-US" sz="1600" b="0" i="0" u="none" strike="noStrike" kern="1200" cap="none" spc="0" normalizeH="0" baseline="0" noProof="0" dirty="0" err="1">
                <a:ln>
                  <a:noFill/>
                </a:ln>
                <a:solidFill>
                  <a:srgbClr val="FFFFFF"/>
                </a:solidFill>
                <a:effectLst/>
                <a:uLnTx/>
                <a:uFillTx/>
                <a:latin typeface="Trebuchet MS" pitchFamily="34" charset="0"/>
                <a:ea typeface="+mn-ea"/>
                <a:cs typeface="Arial" charset="0"/>
              </a:rPr>
              <a:t>eLI</a:t>
            </a:r>
            <a:r>
              <a:rPr kumimoji="0" lang="en-US" sz="1600" b="0" i="0" u="none" strike="noStrike" kern="1200" cap="none" spc="0" normalizeH="0" baseline="0" noProof="0" dirty="0">
                <a:ln>
                  <a:noFill/>
                </a:ln>
                <a:solidFill>
                  <a:srgbClr val="FFFFFF"/>
                </a:solidFill>
                <a:effectLst/>
                <a:uLnTx/>
                <a:uFillTx/>
                <a:latin typeface="Trebuchet MS" pitchFamily="34" charset="0"/>
                <a:ea typeface="+mn-ea"/>
                <a:cs typeface="Arial" charset="0"/>
              </a:rPr>
              <a:t>)</a:t>
            </a:r>
            <a:endParaRPr kumimoji="0" lang="en-MY" sz="1600" b="0" i="0" u="none" strike="noStrike" kern="1200" cap="none" spc="0" normalizeH="0" baseline="0" noProof="0" dirty="0">
              <a:ln>
                <a:noFill/>
              </a:ln>
              <a:solidFill>
                <a:srgbClr val="FFFFFF"/>
              </a:solidFill>
              <a:effectLst/>
              <a:uLnTx/>
              <a:uFillTx/>
              <a:latin typeface="Trebuchet MS" pitchFamily="34" charset="0"/>
              <a:ea typeface="+mn-ea"/>
              <a:cs typeface="Arial" charset="0"/>
            </a:endParaRPr>
          </a:p>
        </p:txBody>
      </p:sp>
      <p:sp>
        <p:nvSpPr>
          <p:cNvPr id="29" name="WordArt 5">
            <a:extLst>
              <a:ext uri="{FF2B5EF4-FFF2-40B4-BE49-F238E27FC236}">
                <a16:creationId xmlns:a16="http://schemas.microsoft.com/office/drawing/2014/main" id="{C254CDDE-80C0-41D6-A8E5-E01E058C4264}"/>
              </a:ext>
            </a:extLst>
          </p:cNvPr>
          <p:cNvSpPr>
            <a:spLocks noChangeArrowheads="1" noChangeShapeType="1" noTextEdit="1"/>
          </p:cNvSpPr>
          <p:nvPr/>
        </p:nvSpPr>
        <p:spPr bwMode="auto">
          <a:xfrm>
            <a:off x="1039628" y="170123"/>
            <a:ext cx="6934200" cy="395050"/>
          </a:xfrm>
          <a:prstGeom prst="rect">
            <a:avLst/>
          </a:prstGeom>
        </p:spPr>
        <p:txBody>
          <a:bodyPr wrap="none" fromWordArt="1">
            <a:prstTxWarp prst="textPlain">
              <a:avLst>
                <a:gd name="adj" fmla="val 48801"/>
              </a:avLst>
            </a:prstTxWarp>
          </a:bodyPr>
          <a:lstStyle/>
          <a:p>
            <a:pPr algn="ctr"/>
            <a:r>
              <a:rPr lang="en-US" sz="3600" kern="10" dirty="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Industrial Training Application Process</a:t>
            </a:r>
          </a:p>
        </p:txBody>
      </p:sp>
      <p:sp>
        <p:nvSpPr>
          <p:cNvPr id="30" name="Flowchart: Terminator 29">
            <a:extLst>
              <a:ext uri="{FF2B5EF4-FFF2-40B4-BE49-F238E27FC236}">
                <a16:creationId xmlns:a16="http://schemas.microsoft.com/office/drawing/2014/main" id="{AE3049F3-B95B-4071-9A4A-B68DA03A9A92}"/>
              </a:ext>
            </a:extLst>
          </p:cNvPr>
          <p:cNvSpPr/>
          <p:nvPr/>
        </p:nvSpPr>
        <p:spPr>
          <a:xfrm>
            <a:off x="7287418" y="4827202"/>
            <a:ext cx="884076" cy="500063"/>
          </a:xfrm>
          <a:prstGeom prst="flowChartTerminator">
            <a:avLst/>
          </a:prstGeom>
          <a:solidFill>
            <a:srgbClr val="FFFF00"/>
          </a:solidFill>
        </p:spPr>
        <p:style>
          <a:lnRef idx="1">
            <a:schemeClr val="accent4"/>
          </a:lnRef>
          <a:fillRef idx="2">
            <a:schemeClr val="accent4"/>
          </a:fillRef>
          <a:effectRef idx="1">
            <a:schemeClr val="accent4"/>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rebuchet MS" pitchFamily="34" charset="0"/>
                <a:ea typeface="+mn-ea"/>
                <a:cs typeface="Arial" charset="0"/>
              </a:rPr>
              <a:t>END</a:t>
            </a:r>
            <a:endParaRPr kumimoji="0" lang="en-MY" sz="1600" b="0" i="0" u="none" strike="noStrike" kern="1200" cap="none" spc="0" normalizeH="0" baseline="0" noProof="0" dirty="0">
              <a:ln>
                <a:noFill/>
              </a:ln>
              <a:solidFill>
                <a:prstClr val="black"/>
              </a:solidFill>
              <a:effectLst/>
              <a:uLnTx/>
              <a:uFillTx/>
              <a:latin typeface="Trebuchet MS" pitchFamily="34" charset="0"/>
              <a:ea typeface="+mn-ea"/>
              <a:cs typeface="Arial" charset="0"/>
            </a:endParaRPr>
          </a:p>
        </p:txBody>
      </p:sp>
      <p:cxnSp>
        <p:nvCxnSpPr>
          <p:cNvPr id="7" name="Straight Arrow Connector 6">
            <a:extLst>
              <a:ext uri="{FF2B5EF4-FFF2-40B4-BE49-F238E27FC236}">
                <a16:creationId xmlns:a16="http://schemas.microsoft.com/office/drawing/2014/main" id="{8402692E-B5AA-4C3B-BE40-8764901C10F5}"/>
              </a:ext>
            </a:extLst>
          </p:cNvPr>
          <p:cNvCxnSpPr>
            <a:cxnSpLocks/>
            <a:stCxn id="6" idx="2"/>
            <a:endCxn id="8" idx="0"/>
          </p:cNvCxnSpPr>
          <p:nvPr/>
        </p:nvCxnSpPr>
        <p:spPr>
          <a:xfrm>
            <a:off x="1303969" y="1234401"/>
            <a:ext cx="1" cy="28959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963D48C1-7AEE-4993-9716-AD25F85AAAE9}"/>
              </a:ext>
            </a:extLst>
          </p:cNvPr>
          <p:cNvCxnSpPr>
            <a:stCxn id="8" idx="2"/>
            <a:endCxn id="9" idx="0"/>
          </p:cNvCxnSpPr>
          <p:nvPr/>
        </p:nvCxnSpPr>
        <p:spPr>
          <a:xfrm>
            <a:off x="1303970" y="2196440"/>
            <a:ext cx="9275" cy="31816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C5262A2C-BEC3-4BE9-BB4C-693F4FDCCE32}"/>
              </a:ext>
            </a:extLst>
          </p:cNvPr>
          <p:cNvCxnSpPr>
            <a:stCxn id="9" idx="2"/>
            <a:endCxn id="14" idx="0"/>
          </p:cNvCxnSpPr>
          <p:nvPr/>
        </p:nvCxnSpPr>
        <p:spPr>
          <a:xfrm>
            <a:off x="1313245" y="3276894"/>
            <a:ext cx="415" cy="32514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Connector: Elbow 39">
            <a:extLst>
              <a:ext uri="{FF2B5EF4-FFF2-40B4-BE49-F238E27FC236}">
                <a16:creationId xmlns:a16="http://schemas.microsoft.com/office/drawing/2014/main" id="{648DF0B8-8A28-4764-ADE8-D990F37E4A58}"/>
              </a:ext>
            </a:extLst>
          </p:cNvPr>
          <p:cNvCxnSpPr>
            <a:stCxn id="14" idx="2"/>
            <a:endCxn id="15" idx="1"/>
          </p:cNvCxnSpPr>
          <p:nvPr/>
        </p:nvCxnSpPr>
        <p:spPr>
          <a:xfrm rot="5400000">
            <a:off x="170352" y="4382830"/>
            <a:ext cx="1335138" cy="951479"/>
          </a:xfrm>
          <a:prstGeom prst="bentConnector4">
            <a:avLst>
              <a:gd name="adj1" fmla="val 31010"/>
              <a:gd name="adj2" fmla="val 12402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Connector: Elbow 42">
            <a:extLst>
              <a:ext uri="{FF2B5EF4-FFF2-40B4-BE49-F238E27FC236}">
                <a16:creationId xmlns:a16="http://schemas.microsoft.com/office/drawing/2014/main" id="{03388009-4516-4747-891F-597E5FBCFC3B}"/>
              </a:ext>
              <a:ext uri="{C183D7F6-B498-43B3-948B-1728B52AA6E4}">
                <adec:decorative xmlns:adec="http://schemas.microsoft.com/office/drawing/2017/decorative" val="0"/>
              </a:ext>
            </a:extLst>
          </p:cNvPr>
          <p:cNvCxnSpPr>
            <a:cxnSpLocks/>
            <a:stCxn id="15" idx="0"/>
            <a:endCxn id="16" idx="1"/>
          </p:cNvCxnSpPr>
          <p:nvPr/>
        </p:nvCxnSpPr>
        <p:spPr>
          <a:xfrm rot="5400000" flipH="1" flipV="1">
            <a:off x="1929624" y="4326691"/>
            <a:ext cx="187025" cy="1197684"/>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Connector: Elbow 44">
            <a:extLst>
              <a:ext uri="{FF2B5EF4-FFF2-40B4-BE49-F238E27FC236}">
                <a16:creationId xmlns:a16="http://schemas.microsoft.com/office/drawing/2014/main" id="{27D7913F-EC7E-4CB3-9E00-18487C730FFD}"/>
              </a:ext>
            </a:extLst>
          </p:cNvPr>
          <p:cNvCxnSpPr>
            <a:cxnSpLocks/>
            <a:stCxn id="15" idx="2"/>
            <a:endCxn id="17" idx="1"/>
          </p:cNvCxnSpPr>
          <p:nvPr/>
        </p:nvCxnSpPr>
        <p:spPr>
          <a:xfrm rot="16200000" flipH="1">
            <a:off x="1949573" y="5507952"/>
            <a:ext cx="147126" cy="1197684"/>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Connector: Elbow 49">
            <a:extLst>
              <a:ext uri="{FF2B5EF4-FFF2-40B4-BE49-F238E27FC236}">
                <a16:creationId xmlns:a16="http://schemas.microsoft.com/office/drawing/2014/main" id="{0DA9A873-6F5B-43B4-9A58-70BE51A03D74}"/>
              </a:ext>
            </a:extLst>
          </p:cNvPr>
          <p:cNvCxnSpPr>
            <a:stCxn id="17" idx="3"/>
            <a:endCxn id="18" idx="1"/>
          </p:cNvCxnSpPr>
          <p:nvPr/>
        </p:nvCxnSpPr>
        <p:spPr>
          <a:xfrm>
            <a:off x="5136568" y="6180357"/>
            <a:ext cx="465018" cy="236765"/>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Connector: Elbow 53">
            <a:extLst>
              <a:ext uri="{FF2B5EF4-FFF2-40B4-BE49-F238E27FC236}">
                <a16:creationId xmlns:a16="http://schemas.microsoft.com/office/drawing/2014/main" id="{0A04B225-C37B-4D27-A49E-87328FC7AF79}"/>
              </a:ext>
            </a:extLst>
          </p:cNvPr>
          <p:cNvCxnSpPr>
            <a:cxnSpLocks/>
            <a:stCxn id="18" idx="0"/>
            <a:endCxn id="16" idx="2"/>
          </p:cNvCxnSpPr>
          <p:nvPr/>
        </p:nvCxnSpPr>
        <p:spPr>
          <a:xfrm rot="16200000" flipV="1">
            <a:off x="4968080" y="4079434"/>
            <a:ext cx="954401" cy="3132013"/>
          </a:xfrm>
          <a:prstGeom prst="bentConnector3">
            <a:avLst>
              <a:gd name="adj1" fmla="val 6045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A11C373F-029A-4587-84A1-CB3D51443B33}"/>
              </a:ext>
            </a:extLst>
          </p:cNvPr>
          <p:cNvCxnSpPr>
            <a:stCxn id="19" idx="0"/>
            <a:endCxn id="20" idx="2"/>
          </p:cNvCxnSpPr>
          <p:nvPr/>
        </p:nvCxnSpPr>
        <p:spPr>
          <a:xfrm flipV="1">
            <a:off x="3879273" y="2985363"/>
            <a:ext cx="0" cy="43444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Connector: Elbow 62">
            <a:extLst>
              <a:ext uri="{FF2B5EF4-FFF2-40B4-BE49-F238E27FC236}">
                <a16:creationId xmlns:a16="http://schemas.microsoft.com/office/drawing/2014/main" id="{F4A52606-38D5-41ED-AD1B-530BC7A0B4D9}"/>
              </a:ext>
            </a:extLst>
          </p:cNvPr>
          <p:cNvCxnSpPr>
            <a:stCxn id="20" idx="0"/>
            <a:endCxn id="23" idx="1"/>
          </p:cNvCxnSpPr>
          <p:nvPr/>
        </p:nvCxnSpPr>
        <p:spPr>
          <a:xfrm rot="16200000" flipV="1">
            <a:off x="2890247" y="1377541"/>
            <a:ext cx="977929" cy="1000125"/>
          </a:xfrm>
          <a:prstGeom prst="bentConnector4">
            <a:avLst>
              <a:gd name="adj1" fmla="val 24949"/>
              <a:gd name="adj2" fmla="val 116859"/>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5" name="TextBox 64">
            <a:extLst>
              <a:ext uri="{FF2B5EF4-FFF2-40B4-BE49-F238E27FC236}">
                <a16:creationId xmlns:a16="http://schemas.microsoft.com/office/drawing/2014/main" id="{592C08B1-5BFA-4AE2-9464-826C147D8BA3}"/>
              </a:ext>
            </a:extLst>
          </p:cNvPr>
          <p:cNvSpPr txBox="1"/>
          <p:nvPr/>
        </p:nvSpPr>
        <p:spPr>
          <a:xfrm>
            <a:off x="1480371" y="4567103"/>
            <a:ext cx="532512" cy="307777"/>
          </a:xfrm>
          <a:prstGeom prst="rect">
            <a:avLst/>
          </a:prstGeom>
          <a:noFill/>
        </p:spPr>
        <p:txBody>
          <a:bodyPr wrap="square" rtlCol="0">
            <a:spAutoFit/>
          </a:bodyPr>
          <a:lstStyle/>
          <a:p>
            <a:r>
              <a:rPr lang="en-US" sz="1400" b="1" dirty="0">
                <a:solidFill>
                  <a:srgbClr val="FFFF00"/>
                </a:solidFill>
              </a:rPr>
              <a:t>Y</a:t>
            </a:r>
          </a:p>
        </p:txBody>
      </p:sp>
      <p:sp>
        <p:nvSpPr>
          <p:cNvPr id="66" name="TextBox 65">
            <a:extLst>
              <a:ext uri="{FF2B5EF4-FFF2-40B4-BE49-F238E27FC236}">
                <a16:creationId xmlns:a16="http://schemas.microsoft.com/office/drawing/2014/main" id="{07950784-8EB1-4D5A-B7E1-F71359CD960F}"/>
              </a:ext>
            </a:extLst>
          </p:cNvPr>
          <p:cNvSpPr txBox="1"/>
          <p:nvPr/>
        </p:nvSpPr>
        <p:spPr>
          <a:xfrm>
            <a:off x="4346886" y="658954"/>
            <a:ext cx="532512" cy="307777"/>
          </a:xfrm>
          <a:prstGeom prst="rect">
            <a:avLst/>
          </a:prstGeom>
          <a:noFill/>
        </p:spPr>
        <p:txBody>
          <a:bodyPr wrap="square" rtlCol="0">
            <a:spAutoFit/>
          </a:bodyPr>
          <a:lstStyle/>
          <a:p>
            <a:r>
              <a:rPr lang="en-US" sz="1400" b="1" dirty="0"/>
              <a:t>Y</a:t>
            </a:r>
          </a:p>
        </p:txBody>
      </p:sp>
      <p:sp>
        <p:nvSpPr>
          <p:cNvPr id="67" name="TextBox 66">
            <a:extLst>
              <a:ext uri="{FF2B5EF4-FFF2-40B4-BE49-F238E27FC236}">
                <a16:creationId xmlns:a16="http://schemas.microsoft.com/office/drawing/2014/main" id="{5E24D304-5BCA-4A0D-B697-00010918B188}"/>
              </a:ext>
            </a:extLst>
          </p:cNvPr>
          <p:cNvSpPr txBox="1"/>
          <p:nvPr/>
        </p:nvSpPr>
        <p:spPr>
          <a:xfrm>
            <a:off x="1424294" y="6238882"/>
            <a:ext cx="532512" cy="307777"/>
          </a:xfrm>
          <a:prstGeom prst="rect">
            <a:avLst/>
          </a:prstGeom>
          <a:noFill/>
        </p:spPr>
        <p:txBody>
          <a:bodyPr wrap="square" rtlCol="0">
            <a:spAutoFit/>
          </a:bodyPr>
          <a:lstStyle/>
          <a:p>
            <a:r>
              <a:rPr lang="en-US" sz="1400" b="1" dirty="0">
                <a:solidFill>
                  <a:srgbClr val="FFFF00"/>
                </a:solidFill>
              </a:rPr>
              <a:t>N</a:t>
            </a:r>
          </a:p>
        </p:txBody>
      </p:sp>
      <p:sp>
        <p:nvSpPr>
          <p:cNvPr id="68" name="TextBox 67">
            <a:extLst>
              <a:ext uri="{FF2B5EF4-FFF2-40B4-BE49-F238E27FC236}">
                <a16:creationId xmlns:a16="http://schemas.microsoft.com/office/drawing/2014/main" id="{770A5E44-12E3-4552-93AD-4DD9624DF99C}"/>
              </a:ext>
            </a:extLst>
          </p:cNvPr>
          <p:cNvSpPr txBox="1"/>
          <p:nvPr/>
        </p:nvSpPr>
        <p:spPr>
          <a:xfrm>
            <a:off x="4343400" y="1719508"/>
            <a:ext cx="532512" cy="307777"/>
          </a:xfrm>
          <a:prstGeom prst="rect">
            <a:avLst/>
          </a:prstGeom>
          <a:noFill/>
        </p:spPr>
        <p:txBody>
          <a:bodyPr wrap="square" rtlCol="0">
            <a:spAutoFit/>
          </a:bodyPr>
          <a:lstStyle/>
          <a:p>
            <a:r>
              <a:rPr lang="en-US" sz="1400" b="1" dirty="0">
                <a:solidFill>
                  <a:srgbClr val="FFFF00"/>
                </a:solidFill>
              </a:rPr>
              <a:t>N</a:t>
            </a:r>
          </a:p>
        </p:txBody>
      </p:sp>
      <p:cxnSp>
        <p:nvCxnSpPr>
          <p:cNvPr id="70" name="Connector: Elbow 69">
            <a:extLst>
              <a:ext uri="{FF2B5EF4-FFF2-40B4-BE49-F238E27FC236}">
                <a16:creationId xmlns:a16="http://schemas.microsoft.com/office/drawing/2014/main" id="{F90C52EB-B82E-406D-B933-DBFB1923AE33}"/>
              </a:ext>
            </a:extLst>
          </p:cNvPr>
          <p:cNvCxnSpPr>
            <a:cxnSpLocks/>
            <a:stCxn id="23" idx="0"/>
            <a:endCxn id="24" idx="1"/>
          </p:cNvCxnSpPr>
          <p:nvPr/>
        </p:nvCxnSpPr>
        <p:spPr>
          <a:xfrm rot="16200000" flipH="1">
            <a:off x="4487499" y="290441"/>
            <a:ext cx="157495" cy="1373949"/>
          </a:xfrm>
          <a:prstGeom prst="bentConnector4">
            <a:avLst>
              <a:gd name="adj1" fmla="val -145147"/>
              <a:gd name="adj2" fmla="val 8639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or: Elbow 72">
            <a:extLst>
              <a:ext uri="{FF2B5EF4-FFF2-40B4-BE49-F238E27FC236}">
                <a16:creationId xmlns:a16="http://schemas.microsoft.com/office/drawing/2014/main" id="{B4AF3A7B-DC2E-480E-8601-2D631C609B1E}"/>
              </a:ext>
            </a:extLst>
          </p:cNvPr>
          <p:cNvCxnSpPr>
            <a:cxnSpLocks/>
            <a:stCxn id="23" idx="2"/>
            <a:endCxn id="25" idx="1"/>
          </p:cNvCxnSpPr>
          <p:nvPr/>
        </p:nvCxnSpPr>
        <p:spPr>
          <a:xfrm rot="16200000" flipH="1">
            <a:off x="4515999" y="1241883"/>
            <a:ext cx="121596" cy="139504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Connector: Elbow 86">
            <a:extLst>
              <a:ext uri="{FF2B5EF4-FFF2-40B4-BE49-F238E27FC236}">
                <a16:creationId xmlns:a16="http://schemas.microsoft.com/office/drawing/2014/main" id="{B5C1A6ED-AA42-40B7-A3F5-D992B848B131}"/>
              </a:ext>
            </a:extLst>
          </p:cNvPr>
          <p:cNvCxnSpPr>
            <a:cxnSpLocks/>
            <a:stCxn id="25" idx="2"/>
            <a:endCxn id="16" idx="3"/>
          </p:cNvCxnSpPr>
          <p:nvPr/>
        </p:nvCxnSpPr>
        <p:spPr>
          <a:xfrm rot="5400000">
            <a:off x="4494336" y="3053798"/>
            <a:ext cx="2420455" cy="1135989"/>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Straight Arrow Connector 88">
            <a:extLst>
              <a:ext uri="{FF2B5EF4-FFF2-40B4-BE49-F238E27FC236}">
                <a16:creationId xmlns:a16="http://schemas.microsoft.com/office/drawing/2014/main" id="{66CE4D73-FBD9-47E7-87A6-ED1C1792CD12}"/>
              </a:ext>
            </a:extLst>
          </p:cNvPr>
          <p:cNvCxnSpPr>
            <a:stCxn id="16" idx="0"/>
            <a:endCxn id="19" idx="2"/>
          </p:cNvCxnSpPr>
          <p:nvPr/>
        </p:nvCxnSpPr>
        <p:spPr>
          <a:xfrm flipV="1">
            <a:off x="3879273" y="4038600"/>
            <a:ext cx="0" cy="45720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Straight Arrow Connector 98">
            <a:extLst>
              <a:ext uri="{FF2B5EF4-FFF2-40B4-BE49-F238E27FC236}">
                <a16:creationId xmlns:a16="http://schemas.microsoft.com/office/drawing/2014/main" id="{5EDB5D83-325A-45E4-A52D-E72DF13501B3}"/>
              </a:ext>
            </a:extLst>
          </p:cNvPr>
          <p:cNvCxnSpPr>
            <a:cxnSpLocks/>
            <a:endCxn id="26" idx="0"/>
          </p:cNvCxnSpPr>
          <p:nvPr/>
        </p:nvCxnSpPr>
        <p:spPr>
          <a:xfrm>
            <a:off x="7729456" y="1481295"/>
            <a:ext cx="0" cy="120945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Straight Arrow Connector 101">
            <a:extLst>
              <a:ext uri="{FF2B5EF4-FFF2-40B4-BE49-F238E27FC236}">
                <a16:creationId xmlns:a16="http://schemas.microsoft.com/office/drawing/2014/main" id="{45F9A67C-50F0-4AB9-86EF-B73DF634E36D}"/>
              </a:ext>
            </a:extLst>
          </p:cNvPr>
          <p:cNvCxnSpPr>
            <a:cxnSpLocks/>
            <a:stCxn id="26" idx="2"/>
            <a:endCxn id="28" idx="0"/>
          </p:cNvCxnSpPr>
          <p:nvPr/>
        </p:nvCxnSpPr>
        <p:spPr>
          <a:xfrm>
            <a:off x="7729456" y="3309542"/>
            <a:ext cx="0" cy="41966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Straight Arrow Connector 109">
            <a:extLst>
              <a:ext uri="{FF2B5EF4-FFF2-40B4-BE49-F238E27FC236}">
                <a16:creationId xmlns:a16="http://schemas.microsoft.com/office/drawing/2014/main" id="{55F334AD-7ED0-4631-BCF4-94097A6AE099}"/>
              </a:ext>
            </a:extLst>
          </p:cNvPr>
          <p:cNvCxnSpPr>
            <a:stCxn id="28" idx="2"/>
            <a:endCxn id="30" idx="0"/>
          </p:cNvCxnSpPr>
          <p:nvPr/>
        </p:nvCxnSpPr>
        <p:spPr>
          <a:xfrm>
            <a:off x="7729456" y="4531203"/>
            <a:ext cx="0" cy="29599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p:cNvSpPr>
            <a:spLocks noGrp="1" noChangeArrowheads="1"/>
          </p:cNvSpPr>
          <p:nvPr>
            <p:ph type="title"/>
          </p:nvPr>
        </p:nvSpPr>
        <p:spPr bwMode="auto">
          <a:xfrm>
            <a:off x="1907704" y="0"/>
            <a:ext cx="8258204" cy="868346"/>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3600" b="1" dirty="0">
                <a:solidFill>
                  <a:schemeClr val="accent1">
                    <a:lumMod val="75000"/>
                  </a:schemeClr>
                </a:solidFill>
              </a:rPr>
              <a:t>Application Procedures</a:t>
            </a:r>
          </a:p>
        </p:txBody>
      </p:sp>
      <p:graphicFrame>
        <p:nvGraphicFramePr>
          <p:cNvPr id="4" name="Diagram 3"/>
          <p:cNvGraphicFramePr/>
          <p:nvPr>
            <p:extLst>
              <p:ext uri="{D42A27DB-BD31-4B8C-83A1-F6EECF244321}">
                <p14:modId xmlns:p14="http://schemas.microsoft.com/office/powerpoint/2010/main" val="103253606"/>
              </p:ext>
            </p:extLst>
          </p:nvPr>
        </p:nvGraphicFramePr>
        <p:xfrm>
          <a:off x="571472" y="1214422"/>
          <a:ext cx="7500990" cy="507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5">
            <a:extLst>
              <a:ext uri="{FF2B5EF4-FFF2-40B4-BE49-F238E27FC236}">
                <a16:creationId xmlns:a16="http://schemas.microsoft.com/office/drawing/2014/main" id="{3A4EF979-5BF4-4684-A6CC-6B475D4895AD}"/>
              </a:ext>
            </a:extLst>
          </p:cNvPr>
          <p:cNvSpPr>
            <a:spLocks noChangeArrowheads="1" noChangeShapeType="1" noTextEdit="1"/>
          </p:cNvSpPr>
          <p:nvPr/>
        </p:nvSpPr>
        <p:spPr bwMode="auto">
          <a:xfrm>
            <a:off x="533400" y="152400"/>
            <a:ext cx="7723372" cy="515677"/>
          </a:xfrm>
          <a:prstGeom prst="rect">
            <a:avLst/>
          </a:prstGeom>
        </p:spPr>
        <p:txBody>
          <a:bodyPr wrap="none" fromWordArt="1">
            <a:prstTxWarp prst="textPlain">
              <a:avLst>
                <a:gd name="adj" fmla="val 48733"/>
              </a:avLst>
            </a:prstTxWarp>
          </a:bodyPr>
          <a:lstStyle/>
          <a:p>
            <a:pPr algn="ctr"/>
            <a:r>
              <a:rPr lang="en-US" sz="3600" kern="10" dirty="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Industrial Training Process After Placement</a:t>
            </a:r>
          </a:p>
        </p:txBody>
      </p:sp>
      <p:sp>
        <p:nvSpPr>
          <p:cNvPr id="3" name="Flowchart: Terminator 2">
            <a:extLst>
              <a:ext uri="{FF2B5EF4-FFF2-40B4-BE49-F238E27FC236}">
                <a16:creationId xmlns:a16="http://schemas.microsoft.com/office/drawing/2014/main" id="{0E6CAE87-D74D-47D3-B97C-2503B4FBFAA6}"/>
              </a:ext>
            </a:extLst>
          </p:cNvPr>
          <p:cNvSpPr/>
          <p:nvPr/>
        </p:nvSpPr>
        <p:spPr>
          <a:xfrm>
            <a:off x="723059" y="734338"/>
            <a:ext cx="1161819" cy="500063"/>
          </a:xfrm>
          <a:prstGeom prst="flowChartTerminator">
            <a:avLst/>
          </a:prstGeom>
          <a:solidFill>
            <a:srgbClr val="FFFF00"/>
          </a:solidFill>
        </p:spPr>
        <p:style>
          <a:lnRef idx="1">
            <a:schemeClr val="accent4"/>
          </a:lnRef>
          <a:fillRef idx="2">
            <a:schemeClr val="accent4"/>
          </a:fillRef>
          <a:effectRef idx="1">
            <a:schemeClr val="accent4"/>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rebuchet MS" pitchFamily="34" charset="0"/>
                <a:ea typeface="+mn-ea"/>
                <a:cs typeface="Arial" charset="0"/>
              </a:rPr>
              <a:t>START</a:t>
            </a:r>
            <a:endParaRPr kumimoji="0" lang="en-MY" sz="1600" b="0" i="0" u="none" strike="noStrike" kern="1200" cap="none" spc="0" normalizeH="0" baseline="0" noProof="0" dirty="0">
              <a:ln>
                <a:noFill/>
              </a:ln>
              <a:solidFill>
                <a:prstClr val="black"/>
              </a:solidFill>
              <a:effectLst/>
              <a:uLnTx/>
              <a:uFillTx/>
              <a:latin typeface="Trebuchet MS" pitchFamily="34" charset="0"/>
              <a:ea typeface="+mn-ea"/>
              <a:cs typeface="Arial" charset="0"/>
            </a:endParaRPr>
          </a:p>
        </p:txBody>
      </p:sp>
      <p:sp>
        <p:nvSpPr>
          <p:cNvPr id="4" name="Rectangle 3">
            <a:extLst>
              <a:ext uri="{FF2B5EF4-FFF2-40B4-BE49-F238E27FC236}">
                <a16:creationId xmlns:a16="http://schemas.microsoft.com/office/drawing/2014/main" id="{005D9D79-5059-45C0-AE5B-ECF1312F1A9A}"/>
              </a:ext>
            </a:extLst>
          </p:cNvPr>
          <p:cNvSpPr/>
          <p:nvPr/>
        </p:nvSpPr>
        <p:spPr>
          <a:xfrm>
            <a:off x="102615" y="1524000"/>
            <a:ext cx="2402709" cy="67244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1600" dirty="0"/>
              <a:t>Student Report (</a:t>
            </a:r>
            <a:r>
              <a:rPr lang="en-US" sz="1600" dirty="0" err="1"/>
              <a:t>Lapor</a:t>
            </a:r>
            <a:r>
              <a:rPr lang="en-US" sz="1600" dirty="0"/>
              <a:t> </a:t>
            </a:r>
            <a:r>
              <a:rPr lang="en-US" sz="1600" dirty="0" err="1"/>
              <a:t>Diri</a:t>
            </a:r>
            <a:r>
              <a:rPr lang="en-US" sz="1600" dirty="0"/>
              <a:t>) to Company</a:t>
            </a:r>
            <a:endParaRPr lang="en-MY" sz="1600" dirty="0"/>
          </a:p>
        </p:txBody>
      </p:sp>
      <p:sp>
        <p:nvSpPr>
          <p:cNvPr id="5" name="Flowchart: Process 4">
            <a:extLst>
              <a:ext uri="{FF2B5EF4-FFF2-40B4-BE49-F238E27FC236}">
                <a16:creationId xmlns:a16="http://schemas.microsoft.com/office/drawing/2014/main" id="{32C49F05-FA3E-47B4-9F67-CEB077C24D55}"/>
              </a:ext>
            </a:extLst>
          </p:cNvPr>
          <p:cNvSpPr/>
          <p:nvPr/>
        </p:nvSpPr>
        <p:spPr>
          <a:xfrm>
            <a:off x="111890" y="2514600"/>
            <a:ext cx="2402709" cy="762294"/>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1600" dirty="0"/>
              <a:t>Update Reporting Data (</a:t>
            </a:r>
            <a:r>
              <a:rPr lang="en-US" sz="1600" dirty="0" err="1"/>
              <a:t>lapor</a:t>
            </a:r>
            <a:r>
              <a:rPr lang="en-US" sz="1600" dirty="0"/>
              <a:t> </a:t>
            </a:r>
            <a:r>
              <a:rPr lang="en-US" sz="1600" dirty="0" err="1"/>
              <a:t>dri</a:t>
            </a:r>
            <a:r>
              <a:rPr lang="en-US" sz="1600" dirty="0"/>
              <a:t>) in </a:t>
            </a:r>
            <a:r>
              <a:rPr lang="en-US" sz="1600" dirty="0" err="1"/>
              <a:t>eLI</a:t>
            </a:r>
            <a:r>
              <a:rPr lang="en-US" sz="1600" dirty="0"/>
              <a:t> within 1 week</a:t>
            </a:r>
            <a:endParaRPr lang="en-MY" sz="1600" dirty="0"/>
          </a:p>
        </p:txBody>
      </p:sp>
      <p:sp>
        <p:nvSpPr>
          <p:cNvPr id="6" name="Flowchart: Process 5">
            <a:extLst>
              <a:ext uri="{FF2B5EF4-FFF2-40B4-BE49-F238E27FC236}">
                <a16:creationId xmlns:a16="http://schemas.microsoft.com/office/drawing/2014/main" id="{8B263582-F4FC-4F15-A7AF-45A2A8AA890E}"/>
              </a:ext>
            </a:extLst>
          </p:cNvPr>
          <p:cNvSpPr/>
          <p:nvPr/>
        </p:nvSpPr>
        <p:spPr>
          <a:xfrm>
            <a:off x="111890" y="3620326"/>
            <a:ext cx="2402709" cy="762294"/>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lvl="0" algn="ctr" eaLnBrk="1" hangingPunct="1">
              <a:defRPr/>
            </a:pPr>
            <a:r>
              <a:rPr lang="en-US" sz="1600" dirty="0"/>
              <a:t>Coordinator received the latest list of student placement</a:t>
            </a:r>
          </a:p>
        </p:txBody>
      </p:sp>
      <p:cxnSp>
        <p:nvCxnSpPr>
          <p:cNvPr id="7" name="Straight Arrow Connector 6">
            <a:extLst>
              <a:ext uri="{FF2B5EF4-FFF2-40B4-BE49-F238E27FC236}">
                <a16:creationId xmlns:a16="http://schemas.microsoft.com/office/drawing/2014/main" id="{92FE4FE3-6798-48B9-80BA-6F5E474756E3}"/>
              </a:ext>
            </a:extLst>
          </p:cNvPr>
          <p:cNvCxnSpPr>
            <a:cxnSpLocks/>
            <a:stCxn id="3" idx="2"/>
            <a:endCxn id="4" idx="0"/>
          </p:cNvCxnSpPr>
          <p:nvPr/>
        </p:nvCxnSpPr>
        <p:spPr>
          <a:xfrm>
            <a:off x="1303969" y="1234401"/>
            <a:ext cx="1" cy="28959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Flowchart: Process 7">
            <a:extLst>
              <a:ext uri="{FF2B5EF4-FFF2-40B4-BE49-F238E27FC236}">
                <a16:creationId xmlns:a16="http://schemas.microsoft.com/office/drawing/2014/main" id="{E8DB3CC2-5A14-46A1-A44B-EAE97C5E28F2}"/>
              </a:ext>
            </a:extLst>
          </p:cNvPr>
          <p:cNvSpPr/>
          <p:nvPr/>
        </p:nvSpPr>
        <p:spPr>
          <a:xfrm>
            <a:off x="102613" y="4805896"/>
            <a:ext cx="2402709" cy="804423"/>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1600" dirty="0"/>
              <a:t>Coordinator will assign students to prospective faculty supervisor</a:t>
            </a:r>
            <a:endParaRPr lang="en-MY" sz="1600" dirty="0"/>
          </a:p>
        </p:txBody>
      </p:sp>
      <p:sp>
        <p:nvSpPr>
          <p:cNvPr id="9" name="Flowchart: Process 8">
            <a:extLst>
              <a:ext uri="{FF2B5EF4-FFF2-40B4-BE49-F238E27FC236}">
                <a16:creationId xmlns:a16="http://schemas.microsoft.com/office/drawing/2014/main" id="{BE65E042-B85D-4EFB-A48F-BED749FC33D5}"/>
              </a:ext>
            </a:extLst>
          </p:cNvPr>
          <p:cNvSpPr/>
          <p:nvPr/>
        </p:nvSpPr>
        <p:spPr>
          <a:xfrm>
            <a:off x="102613" y="5919327"/>
            <a:ext cx="2402709" cy="804423"/>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1600" dirty="0"/>
              <a:t>Coordinator will release the supervisor list in Telegram Group and FB</a:t>
            </a:r>
            <a:endParaRPr lang="en-MY" sz="1600" dirty="0"/>
          </a:p>
        </p:txBody>
      </p:sp>
      <p:sp>
        <p:nvSpPr>
          <p:cNvPr id="11" name="Flowchart: Process 10">
            <a:extLst>
              <a:ext uri="{FF2B5EF4-FFF2-40B4-BE49-F238E27FC236}">
                <a16:creationId xmlns:a16="http://schemas.microsoft.com/office/drawing/2014/main" id="{D49E7A8C-94B0-46B4-A371-CEBCC6DDBDAE}"/>
              </a:ext>
            </a:extLst>
          </p:cNvPr>
          <p:cNvSpPr/>
          <p:nvPr/>
        </p:nvSpPr>
        <p:spPr>
          <a:xfrm>
            <a:off x="3107953" y="768651"/>
            <a:ext cx="2535359" cy="1014186"/>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1600" dirty="0"/>
              <a:t>Student may contact the faculty supervisor to discuss the project or task assigned</a:t>
            </a:r>
            <a:endParaRPr lang="en-MY" sz="1600" dirty="0"/>
          </a:p>
        </p:txBody>
      </p:sp>
      <p:sp>
        <p:nvSpPr>
          <p:cNvPr id="12" name="Flowchart: Process 11">
            <a:extLst>
              <a:ext uri="{FF2B5EF4-FFF2-40B4-BE49-F238E27FC236}">
                <a16:creationId xmlns:a16="http://schemas.microsoft.com/office/drawing/2014/main" id="{960E9EBD-F781-4103-9365-F0453D2B98E3}"/>
              </a:ext>
            </a:extLst>
          </p:cNvPr>
          <p:cNvSpPr/>
          <p:nvPr/>
        </p:nvSpPr>
        <p:spPr>
          <a:xfrm>
            <a:off x="3109859" y="2111953"/>
            <a:ext cx="2535362" cy="1292680"/>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1600" b="1" dirty="0"/>
              <a:t>First Supervising Phase-Submit Preliminary Industrial Training Report </a:t>
            </a:r>
            <a:r>
              <a:rPr lang="en-US" sz="1600" dirty="0"/>
              <a:t>to Faculty Supervisor and Author (13 – 24 Sept 2021)</a:t>
            </a:r>
            <a:endParaRPr lang="en-MY" sz="1600" dirty="0"/>
          </a:p>
        </p:txBody>
      </p:sp>
      <p:sp>
        <p:nvSpPr>
          <p:cNvPr id="13" name="Flowchart: Process 12">
            <a:extLst>
              <a:ext uri="{FF2B5EF4-FFF2-40B4-BE49-F238E27FC236}">
                <a16:creationId xmlns:a16="http://schemas.microsoft.com/office/drawing/2014/main" id="{616C7125-BB6F-4971-8EED-760DB33D90AC}"/>
              </a:ext>
            </a:extLst>
          </p:cNvPr>
          <p:cNvSpPr/>
          <p:nvPr/>
        </p:nvSpPr>
        <p:spPr>
          <a:xfrm>
            <a:off x="3107953" y="5617685"/>
            <a:ext cx="2532901" cy="1014186"/>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1600" dirty="0"/>
              <a:t>Faculty Supervisor will arrange for evaluation that will be held on 26 Dec 2021 – 7 Jan 2022</a:t>
            </a:r>
            <a:endParaRPr lang="en-MY" sz="1600" dirty="0"/>
          </a:p>
        </p:txBody>
      </p:sp>
      <p:sp>
        <p:nvSpPr>
          <p:cNvPr id="14" name="Flowchart: Process 13">
            <a:extLst>
              <a:ext uri="{FF2B5EF4-FFF2-40B4-BE49-F238E27FC236}">
                <a16:creationId xmlns:a16="http://schemas.microsoft.com/office/drawing/2014/main" id="{4D9160CA-45C4-4D80-AEAD-A619A8A0E712}"/>
              </a:ext>
            </a:extLst>
          </p:cNvPr>
          <p:cNvSpPr/>
          <p:nvPr/>
        </p:nvSpPr>
        <p:spPr>
          <a:xfrm>
            <a:off x="3105491" y="3755116"/>
            <a:ext cx="2535362" cy="1292680"/>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1600" dirty="0"/>
              <a:t>Student fill in Personal Information in Evaluation Forms (</a:t>
            </a:r>
            <a:r>
              <a:rPr lang="en-US" sz="1600" dirty="0" err="1"/>
              <a:t>Borang</a:t>
            </a:r>
            <a:r>
              <a:rPr lang="en-US" sz="1600" dirty="0"/>
              <a:t> </a:t>
            </a:r>
            <a:r>
              <a:rPr lang="en-US" sz="1600" dirty="0" err="1"/>
              <a:t>Markah</a:t>
            </a:r>
            <a:r>
              <a:rPr lang="en-US" sz="1600" dirty="0"/>
              <a:t>) for Faculty and Industrial Supervisor </a:t>
            </a:r>
            <a:endParaRPr lang="en-MY" sz="1600" dirty="0"/>
          </a:p>
        </p:txBody>
      </p:sp>
      <p:sp>
        <p:nvSpPr>
          <p:cNvPr id="15" name="Flowchart: Process 14">
            <a:extLst>
              <a:ext uri="{FF2B5EF4-FFF2-40B4-BE49-F238E27FC236}">
                <a16:creationId xmlns:a16="http://schemas.microsoft.com/office/drawing/2014/main" id="{23AE589C-84F6-4191-81F8-FD7FC768F279}"/>
              </a:ext>
            </a:extLst>
          </p:cNvPr>
          <p:cNvSpPr/>
          <p:nvPr/>
        </p:nvSpPr>
        <p:spPr>
          <a:xfrm>
            <a:off x="6315264" y="1335296"/>
            <a:ext cx="2532901" cy="1752600"/>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1600" b="1" dirty="0"/>
              <a:t>Second Supervising Phase -Evaluation will commence Submit Final Report , Draft Logbook and Industrial Supervisor Evaluation Form </a:t>
            </a:r>
            <a:r>
              <a:rPr lang="en-US" sz="1600" dirty="0"/>
              <a:t>(26 Dec  2021- 7 Jan 2022)</a:t>
            </a:r>
            <a:endParaRPr lang="en-MY" sz="1600" dirty="0"/>
          </a:p>
        </p:txBody>
      </p:sp>
      <p:sp>
        <p:nvSpPr>
          <p:cNvPr id="17" name="Flowchart: Process 16">
            <a:extLst>
              <a:ext uri="{FF2B5EF4-FFF2-40B4-BE49-F238E27FC236}">
                <a16:creationId xmlns:a16="http://schemas.microsoft.com/office/drawing/2014/main" id="{5903B505-BC08-40CE-8FC9-28FBA6F81D3E}"/>
              </a:ext>
            </a:extLst>
          </p:cNvPr>
          <p:cNvSpPr/>
          <p:nvPr/>
        </p:nvSpPr>
        <p:spPr>
          <a:xfrm>
            <a:off x="6315264" y="3478225"/>
            <a:ext cx="2532901" cy="611975"/>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1600" b="1" dirty="0">
                <a:solidFill>
                  <a:schemeClr val="tx1"/>
                </a:solidFill>
              </a:rPr>
              <a:t>Submit Complete Logbook</a:t>
            </a:r>
            <a:r>
              <a:rPr lang="en-US" sz="1600" dirty="0"/>
              <a:t> (30 Jan – 4 Feb 2022)</a:t>
            </a:r>
            <a:endParaRPr lang="en-MY" sz="1600" dirty="0"/>
          </a:p>
        </p:txBody>
      </p:sp>
      <p:sp>
        <p:nvSpPr>
          <p:cNvPr id="18" name="Flowchart: Process 17">
            <a:extLst>
              <a:ext uri="{FF2B5EF4-FFF2-40B4-BE49-F238E27FC236}">
                <a16:creationId xmlns:a16="http://schemas.microsoft.com/office/drawing/2014/main" id="{DC48CD60-EC7C-4420-9A4E-A1136FDB2DA0}"/>
              </a:ext>
            </a:extLst>
          </p:cNvPr>
          <p:cNvSpPr/>
          <p:nvPr/>
        </p:nvSpPr>
        <p:spPr>
          <a:xfrm>
            <a:off x="6533757" y="4579931"/>
            <a:ext cx="2095916" cy="611975"/>
          </a:xfrm>
          <a:prstGeom prst="flowChartProcess">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1600" dirty="0"/>
              <a:t>Result (HL/HG) </a:t>
            </a:r>
            <a:endParaRPr lang="en-MY" sz="1600" dirty="0"/>
          </a:p>
        </p:txBody>
      </p:sp>
      <p:sp>
        <p:nvSpPr>
          <p:cNvPr id="19" name="Flowchart: Terminator 18">
            <a:extLst>
              <a:ext uri="{FF2B5EF4-FFF2-40B4-BE49-F238E27FC236}">
                <a16:creationId xmlns:a16="http://schemas.microsoft.com/office/drawing/2014/main" id="{90510245-72C6-46CD-A9C2-F4735D551F65}"/>
              </a:ext>
            </a:extLst>
          </p:cNvPr>
          <p:cNvSpPr/>
          <p:nvPr/>
        </p:nvSpPr>
        <p:spPr>
          <a:xfrm>
            <a:off x="6988444" y="5575640"/>
            <a:ext cx="1180268" cy="500063"/>
          </a:xfrm>
          <a:prstGeom prst="flowChartTerminator">
            <a:avLst/>
          </a:prstGeom>
          <a:solidFill>
            <a:srgbClr val="FFFF00"/>
          </a:solidFill>
        </p:spPr>
        <p:style>
          <a:lnRef idx="1">
            <a:schemeClr val="accent4"/>
          </a:lnRef>
          <a:fillRef idx="2">
            <a:schemeClr val="accent4"/>
          </a:fillRef>
          <a:effectRef idx="1">
            <a:schemeClr val="accent4"/>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rebuchet MS" pitchFamily="34" charset="0"/>
                <a:ea typeface="+mn-ea"/>
                <a:cs typeface="Arial" charset="0"/>
              </a:rPr>
              <a:t>END</a:t>
            </a:r>
            <a:endParaRPr kumimoji="0" lang="en-MY" sz="1600" b="0" i="0" u="none" strike="noStrike" kern="1200" cap="none" spc="0" normalizeH="0" baseline="0" noProof="0" dirty="0">
              <a:ln>
                <a:noFill/>
              </a:ln>
              <a:solidFill>
                <a:prstClr val="black"/>
              </a:solidFill>
              <a:effectLst/>
              <a:uLnTx/>
              <a:uFillTx/>
              <a:latin typeface="Trebuchet MS" pitchFamily="34" charset="0"/>
              <a:ea typeface="+mn-ea"/>
              <a:cs typeface="Arial" charset="0"/>
            </a:endParaRPr>
          </a:p>
        </p:txBody>
      </p:sp>
      <p:cxnSp>
        <p:nvCxnSpPr>
          <p:cNvPr id="21" name="Straight Arrow Connector 20">
            <a:extLst>
              <a:ext uri="{FF2B5EF4-FFF2-40B4-BE49-F238E27FC236}">
                <a16:creationId xmlns:a16="http://schemas.microsoft.com/office/drawing/2014/main" id="{6159E20A-4CF4-48ED-ADCF-54E516582268}"/>
              </a:ext>
            </a:extLst>
          </p:cNvPr>
          <p:cNvCxnSpPr>
            <a:stCxn id="4" idx="2"/>
            <a:endCxn id="5" idx="0"/>
          </p:cNvCxnSpPr>
          <p:nvPr/>
        </p:nvCxnSpPr>
        <p:spPr>
          <a:xfrm>
            <a:off x="1303970" y="2196440"/>
            <a:ext cx="9275" cy="31816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09E9F0D9-4D36-4CFC-848E-DF8AFD2AE018}"/>
              </a:ext>
            </a:extLst>
          </p:cNvPr>
          <p:cNvCxnSpPr>
            <a:cxnSpLocks/>
            <a:stCxn id="5" idx="2"/>
            <a:endCxn id="6" idx="0"/>
          </p:cNvCxnSpPr>
          <p:nvPr/>
        </p:nvCxnSpPr>
        <p:spPr>
          <a:xfrm>
            <a:off x="1313245" y="3276894"/>
            <a:ext cx="0" cy="34343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7C62048F-C1DC-45E2-B22E-E3C195CD0D5A}"/>
              </a:ext>
            </a:extLst>
          </p:cNvPr>
          <p:cNvCxnSpPr>
            <a:cxnSpLocks/>
            <a:stCxn id="6" idx="2"/>
            <a:endCxn id="8" idx="0"/>
          </p:cNvCxnSpPr>
          <p:nvPr/>
        </p:nvCxnSpPr>
        <p:spPr>
          <a:xfrm flipH="1">
            <a:off x="1303968" y="4382620"/>
            <a:ext cx="9277" cy="42327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BCED65F5-C2A6-4923-9CF6-10F10533410A}"/>
              </a:ext>
            </a:extLst>
          </p:cNvPr>
          <p:cNvCxnSpPr>
            <a:cxnSpLocks/>
            <a:stCxn id="8" idx="2"/>
            <a:endCxn id="9" idx="0"/>
          </p:cNvCxnSpPr>
          <p:nvPr/>
        </p:nvCxnSpPr>
        <p:spPr>
          <a:xfrm>
            <a:off x="1303968" y="5610319"/>
            <a:ext cx="0" cy="30900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Connector: Elbow 32">
            <a:extLst>
              <a:ext uri="{FF2B5EF4-FFF2-40B4-BE49-F238E27FC236}">
                <a16:creationId xmlns:a16="http://schemas.microsoft.com/office/drawing/2014/main" id="{018B4A2B-5868-427E-93DD-CB91247280F9}"/>
              </a:ext>
            </a:extLst>
          </p:cNvPr>
          <p:cNvCxnSpPr>
            <a:cxnSpLocks/>
            <a:stCxn id="9" idx="3"/>
            <a:endCxn id="11" idx="1"/>
          </p:cNvCxnSpPr>
          <p:nvPr/>
        </p:nvCxnSpPr>
        <p:spPr>
          <a:xfrm flipV="1">
            <a:off x="2505322" y="1275744"/>
            <a:ext cx="602631" cy="5045795"/>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1C6CE395-2884-4D43-B8F8-457382966105}"/>
              </a:ext>
            </a:extLst>
          </p:cNvPr>
          <p:cNvCxnSpPr>
            <a:cxnSpLocks/>
            <a:stCxn id="11" idx="2"/>
            <a:endCxn id="12" idx="0"/>
          </p:cNvCxnSpPr>
          <p:nvPr/>
        </p:nvCxnSpPr>
        <p:spPr>
          <a:xfrm>
            <a:off x="4375633" y="1782837"/>
            <a:ext cx="1907" cy="32911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0B4B46AA-D0ED-4F72-8B6B-13FA38B5D340}"/>
              </a:ext>
            </a:extLst>
          </p:cNvPr>
          <p:cNvCxnSpPr>
            <a:cxnSpLocks/>
            <a:stCxn id="12" idx="2"/>
            <a:endCxn id="14" idx="0"/>
          </p:cNvCxnSpPr>
          <p:nvPr/>
        </p:nvCxnSpPr>
        <p:spPr>
          <a:xfrm flipH="1">
            <a:off x="4373172" y="3404633"/>
            <a:ext cx="4368" cy="35048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C7BE8231-7A21-4465-A9F7-1D96247288A6}"/>
              </a:ext>
            </a:extLst>
          </p:cNvPr>
          <p:cNvCxnSpPr>
            <a:cxnSpLocks/>
            <a:stCxn id="14" idx="2"/>
            <a:endCxn id="13" idx="0"/>
          </p:cNvCxnSpPr>
          <p:nvPr/>
        </p:nvCxnSpPr>
        <p:spPr>
          <a:xfrm>
            <a:off x="4373172" y="5047796"/>
            <a:ext cx="1232" cy="56988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Connector: Elbow 47">
            <a:extLst>
              <a:ext uri="{FF2B5EF4-FFF2-40B4-BE49-F238E27FC236}">
                <a16:creationId xmlns:a16="http://schemas.microsoft.com/office/drawing/2014/main" id="{D117A4B6-64AA-4A86-A69D-891A4583221B}"/>
              </a:ext>
            </a:extLst>
          </p:cNvPr>
          <p:cNvCxnSpPr>
            <a:cxnSpLocks/>
            <a:stCxn id="13" idx="3"/>
            <a:endCxn id="15" idx="1"/>
          </p:cNvCxnSpPr>
          <p:nvPr/>
        </p:nvCxnSpPr>
        <p:spPr>
          <a:xfrm flipV="1">
            <a:off x="5640854" y="2211596"/>
            <a:ext cx="674410" cy="3913182"/>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9105193D-CAF4-4254-ADF7-694CB7D289F8}"/>
              </a:ext>
            </a:extLst>
          </p:cNvPr>
          <p:cNvCxnSpPr>
            <a:cxnSpLocks/>
            <a:stCxn id="15" idx="2"/>
            <a:endCxn id="17" idx="0"/>
          </p:cNvCxnSpPr>
          <p:nvPr/>
        </p:nvCxnSpPr>
        <p:spPr>
          <a:xfrm>
            <a:off x="7581715" y="3087896"/>
            <a:ext cx="0" cy="39032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20E03D89-130E-4C03-AF74-75AF662DACF3}"/>
              </a:ext>
            </a:extLst>
          </p:cNvPr>
          <p:cNvCxnSpPr>
            <a:cxnSpLocks/>
            <a:stCxn id="17" idx="2"/>
            <a:endCxn id="18" idx="0"/>
          </p:cNvCxnSpPr>
          <p:nvPr/>
        </p:nvCxnSpPr>
        <p:spPr>
          <a:xfrm>
            <a:off x="7581715" y="4090200"/>
            <a:ext cx="0" cy="48973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9B2894E8-31D4-4FB0-9597-E89763D21EEF}"/>
              </a:ext>
            </a:extLst>
          </p:cNvPr>
          <p:cNvCxnSpPr>
            <a:cxnSpLocks/>
            <a:stCxn id="18" idx="2"/>
            <a:endCxn id="19" idx="0"/>
          </p:cNvCxnSpPr>
          <p:nvPr/>
        </p:nvCxnSpPr>
        <p:spPr>
          <a:xfrm flipH="1">
            <a:off x="7578578" y="5191906"/>
            <a:ext cx="3137" cy="38373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2261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4294967295"/>
          </p:nvPr>
        </p:nvSpPr>
        <p:spPr>
          <a:xfrm>
            <a:off x="457200" y="1143000"/>
            <a:ext cx="8534400" cy="4800600"/>
          </a:xfrm>
        </p:spPr>
        <p:txBody>
          <a:bodyPr>
            <a:normAutofit fontScale="92500" lnSpcReduction="20000"/>
          </a:bodyPr>
          <a:lstStyle/>
          <a:p>
            <a:pPr marL="273050" indent="-273050">
              <a:lnSpc>
                <a:spcPct val="90000"/>
              </a:lnSpc>
            </a:pPr>
            <a:r>
              <a:rPr lang="en-US" sz="3300" dirty="0"/>
              <a:t>Date  13</a:t>
            </a:r>
            <a:r>
              <a:rPr lang="en-US" sz="3300" baseline="30000" dirty="0"/>
              <a:t>th</a:t>
            </a:r>
            <a:r>
              <a:rPr lang="en-US" sz="3300" dirty="0"/>
              <a:t> – 24</a:t>
            </a:r>
            <a:r>
              <a:rPr lang="en-US" sz="3300" baseline="30000" dirty="0"/>
              <a:t>th </a:t>
            </a:r>
            <a:r>
              <a:rPr lang="en-US" sz="3300" dirty="0"/>
              <a:t> Sept 2021 – Submission of Preliminary Industrial Training Report</a:t>
            </a:r>
          </a:p>
          <a:p>
            <a:pPr marL="273050" indent="-273050">
              <a:lnSpc>
                <a:spcPct val="90000"/>
              </a:lnSpc>
            </a:pPr>
            <a:r>
              <a:rPr lang="en-US" sz="3300" dirty="0"/>
              <a:t>Faculty supervisor will discuss student activities and problem with industry supervisor. </a:t>
            </a:r>
            <a:r>
              <a:rPr lang="en-US" sz="3300" dirty="0">
                <a:solidFill>
                  <a:srgbClr val="FF0000"/>
                </a:solidFill>
              </a:rPr>
              <a:t>Make sure the industrial supervisor can be contacted (give email and phone numbers).</a:t>
            </a:r>
          </a:p>
          <a:p>
            <a:pPr marL="273050" indent="-273050">
              <a:lnSpc>
                <a:spcPct val="90000"/>
              </a:lnSpc>
            </a:pPr>
            <a:r>
              <a:rPr lang="en-US" sz="3300" dirty="0"/>
              <a:t>Student are is encouraged to send logbook draft to faculty supervisor</a:t>
            </a:r>
          </a:p>
          <a:p>
            <a:pPr marL="273050" indent="-273050">
              <a:lnSpc>
                <a:spcPct val="90000"/>
              </a:lnSpc>
            </a:pPr>
            <a:r>
              <a:rPr lang="en-US" sz="3300" dirty="0"/>
              <a:t>Make sure if student is working from home there is formal letter from company stated so upload in Author.</a:t>
            </a:r>
          </a:p>
          <a:p>
            <a:pPr marL="273050" indent="-273050">
              <a:lnSpc>
                <a:spcPct val="90000"/>
              </a:lnSpc>
            </a:pPr>
            <a:r>
              <a:rPr lang="en-US" sz="3300" dirty="0"/>
              <a:t>Preliminary Industrial Training Report must be submitted through Author </a:t>
            </a:r>
          </a:p>
        </p:txBody>
      </p:sp>
      <p:sp>
        <p:nvSpPr>
          <p:cNvPr id="35845" name="WordArt 5"/>
          <p:cNvSpPr>
            <a:spLocks noChangeArrowheads="1" noChangeShapeType="1" noTextEdit="1"/>
          </p:cNvSpPr>
          <p:nvPr/>
        </p:nvSpPr>
        <p:spPr bwMode="auto">
          <a:xfrm>
            <a:off x="1828800" y="228600"/>
            <a:ext cx="6096000" cy="609600"/>
          </a:xfrm>
          <a:prstGeom prst="rect">
            <a:avLst/>
          </a:prstGeom>
        </p:spPr>
        <p:txBody>
          <a:bodyPr wrap="none" fromWordArt="1">
            <a:prstTxWarp prst="textPlain">
              <a:avLst>
                <a:gd name="adj" fmla="val 50000"/>
              </a:avLst>
            </a:prstTxWarp>
          </a:bodyPr>
          <a:lstStyle/>
          <a:p>
            <a:pPr algn="ctr"/>
            <a:r>
              <a:rPr lang="en-US" sz="3600" kern="10" dirty="0">
                <a:ln w="9525" cap="sq">
                  <a:noFill/>
                  <a:round/>
                  <a:headEnd type="none" w="sm" len="sm"/>
                  <a:tailEnd type="none" w="sm" len="sm"/>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First Supervising Phase Activities</a:t>
            </a:r>
          </a:p>
        </p:txBody>
      </p:sp>
    </p:spTree>
  </p:cSld>
  <p:clrMapOvr>
    <a:masterClrMapping/>
  </p:clrMapOvr>
  <mc:AlternateContent xmlns:mc="http://schemas.openxmlformats.org/markup-compatibility/2006" xmlns:p14="http://schemas.microsoft.com/office/powerpoint/2010/main">
    <mc:Choice Requires="p14">
      <p:transition spd="slow" p14:dur="2000" advTm="34436"/>
    </mc:Choice>
    <mc:Fallback xmlns="">
      <p:transition spd="slow" advTm="3443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42863ea74111569bc7f6e4d31f16adce4b3f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786.pptx" id="{3AB3386C-1EDF-4F30-ACFE-D5895E10491F}" vid="{DBC1E8EF-EE72-4E83-8370-A7B503ACB4B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EBF193194E1E4D910600CFC00FC313" ma:contentTypeVersion="13" ma:contentTypeDescription="Create a new document." ma:contentTypeScope="" ma:versionID="c880c74eccb1d146d85c7ea43c7e69e0">
  <xsd:schema xmlns:xsd="http://www.w3.org/2001/XMLSchema" xmlns:xs="http://www.w3.org/2001/XMLSchema" xmlns:p="http://schemas.microsoft.com/office/2006/metadata/properties" xmlns:ns2="df85ff02-a162-4858-affb-159ade1cb16e" xmlns:ns3="fd50926a-aedd-4928-91d4-8b5d21f1a0c6" targetNamespace="http://schemas.microsoft.com/office/2006/metadata/properties" ma:root="true" ma:fieldsID="08c6590a43812e222a333392280a9305" ns2:_="" ns3:_="">
    <xsd:import namespace="df85ff02-a162-4858-affb-159ade1cb16e"/>
    <xsd:import namespace="fd50926a-aedd-4928-91d4-8b5d21f1a0c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85ff02-a162-4858-affb-159ade1cb1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d50926a-aedd-4928-91d4-8b5d21f1a0c6"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ACC95F-B831-4538-9235-80FC34F027A7}"/>
</file>

<file path=customXml/itemProps2.xml><?xml version="1.0" encoding="utf-8"?>
<ds:datastoreItem xmlns:ds="http://schemas.openxmlformats.org/officeDocument/2006/customXml" ds:itemID="{87D33CA1-4FEA-46EB-9EBD-89CB77EEF667}"/>
</file>

<file path=customXml/itemProps3.xml><?xml version="1.0" encoding="utf-8"?>
<ds:datastoreItem xmlns:ds="http://schemas.openxmlformats.org/officeDocument/2006/customXml" ds:itemID="{5DDA01E0-3CF4-4AD4-BAA0-05C94A8E770F}"/>
</file>

<file path=docProps/app.xml><?xml version="1.0" encoding="utf-8"?>
<Properties xmlns="http://schemas.openxmlformats.org/officeDocument/2006/extended-properties" xmlns:vt="http://schemas.openxmlformats.org/officeDocument/2006/docPropsVTypes">
  <Template>Flow</Template>
  <TotalTime>5796</TotalTime>
  <Words>2007</Words>
  <Application>Microsoft Office PowerPoint</Application>
  <PresentationFormat>On-screen Show (4:3)</PresentationFormat>
  <Paragraphs>251</Paragraphs>
  <Slides>33</Slides>
  <Notes>13</Notes>
  <HiddenSlides>0</HiddenSlides>
  <MMClips>1</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33</vt:i4>
      </vt:variant>
    </vt:vector>
  </HeadingPairs>
  <TitlesOfParts>
    <vt:vector size="47" baseType="lpstr">
      <vt:lpstr>Abadi</vt:lpstr>
      <vt:lpstr>Arial</vt:lpstr>
      <vt:lpstr>Arial Black</vt:lpstr>
      <vt:lpstr>Arial Rounded MT Bold</vt:lpstr>
      <vt:lpstr>Calibri</vt:lpstr>
      <vt:lpstr>Constantia</vt:lpstr>
      <vt:lpstr>Impact</vt:lpstr>
      <vt:lpstr>Times New Roman</vt:lpstr>
      <vt:lpstr>Trebuchet MS</vt:lpstr>
      <vt:lpstr>Wingdings</vt:lpstr>
      <vt:lpstr>Wingdings 2</vt:lpstr>
      <vt:lpstr>Wingdings 3</vt:lpstr>
      <vt:lpstr>Flow</vt:lpstr>
      <vt:lpstr>Тема Office</vt:lpstr>
      <vt:lpstr>PowerPoint Presentation</vt:lpstr>
      <vt:lpstr>PowerPoint Presentation</vt:lpstr>
      <vt:lpstr>PowerPoint Presentation</vt:lpstr>
      <vt:lpstr>PowerPoint Presentation</vt:lpstr>
      <vt:lpstr>PowerPoint Presentation</vt:lpstr>
      <vt:lpstr>PowerPoint Presentation</vt:lpstr>
      <vt:lpstr>Application Procedures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Universiti Tun Hussein Onn Malaysia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Uthm</dc:creator>
  <cp:lastModifiedBy>Muhaini Binti Othman</cp:lastModifiedBy>
  <cp:revision>136</cp:revision>
  <dcterms:created xsi:type="dcterms:W3CDTF">2012-12-17T07:14:15Z</dcterms:created>
  <dcterms:modified xsi:type="dcterms:W3CDTF">2021-06-15T10:46:04Z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0x010100A7EBF193194E1E4D910600CFC00FC313</vt:lpwstr>
  </property>
</Properties>
</file>