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32918400" cy="32918400"/>
  <p:notesSz cx="31954788" cy="50149125"/>
  <p:embeddedFontLst>
    <p:embeddedFont>
      <p:font typeface="Montserrat Light" panose="00000400000000000000" pitchFamily="2" charset="0"/>
      <p:regular r:id="rId5"/>
    </p:embeddedFont>
  </p:embeddedFontLst>
  <p:custDataLst>
    <p:tags r:id="rId6"/>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9968" userDrawn="1">
          <p15:clr>
            <a:srgbClr val="A4A3A4"/>
          </p15:clr>
        </p15:guide>
        <p15:guide id="2" orient="horz" pos="5632" userDrawn="1">
          <p15:clr>
            <a:srgbClr val="A4A3A4"/>
          </p15:clr>
        </p15:guide>
        <p15:guide id="3" orient="horz" pos="3533" userDrawn="1">
          <p15:clr>
            <a:srgbClr val="A4A3A4"/>
          </p15:clr>
        </p15:guide>
        <p15:guide id="4" orient="horz" pos="6246" userDrawn="1">
          <p15:clr>
            <a:srgbClr val="A4A3A4"/>
          </p15:clr>
        </p15:guide>
        <p15:guide id="5" pos="540" userDrawn="1">
          <p15:clr>
            <a:srgbClr val="A4A3A4"/>
          </p15:clr>
        </p15:guide>
        <p15:guide id="6" pos="5184" userDrawn="1">
          <p15:clr>
            <a:srgbClr val="A4A3A4"/>
          </p15:clr>
        </p15:guide>
        <p15:guide id="7" pos="5544" userDrawn="1">
          <p15:clr>
            <a:srgbClr val="A4A3A4"/>
          </p15:clr>
        </p15:guide>
        <p15:guide id="8" pos="10188" userDrawn="1">
          <p15:clr>
            <a:srgbClr val="A4A3A4"/>
          </p15:clr>
        </p15:guide>
        <p15:guide id="9" pos="10548" userDrawn="1">
          <p15:clr>
            <a:srgbClr val="A4A3A4"/>
          </p15:clr>
        </p15:guide>
        <p15:guide id="10" pos="15192" userDrawn="1">
          <p15:clr>
            <a:srgbClr val="A4A3A4"/>
          </p15:clr>
        </p15:guide>
        <p15:guide id="11" pos="15552" userDrawn="1">
          <p15:clr>
            <a:srgbClr val="A4A3A4"/>
          </p15:clr>
        </p15:guide>
        <p15:guide id="12" pos="20196" userDrawn="1">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078"/>
    <a:srgbClr val="1482A5"/>
    <a:srgbClr val="DCE1C8"/>
    <a:srgbClr val="EAEAEA"/>
    <a:srgbClr val="EEEEEE"/>
    <a:srgbClr val="006699"/>
    <a:srgbClr val="CC3300"/>
    <a:srgbClr val="006600"/>
    <a:srgbClr val="336699"/>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60" autoAdjust="0"/>
  </p:normalViewPr>
  <p:slideViewPr>
    <p:cSldViewPr>
      <p:cViewPr varScale="1">
        <p:scale>
          <a:sx n="25" d="100"/>
          <a:sy n="25" d="100"/>
        </p:scale>
        <p:origin x="2802" y="36"/>
      </p:cViewPr>
      <p:guideLst>
        <p:guide orient="horz" pos="19968"/>
        <p:guide orient="horz" pos="5632"/>
        <p:guide orient="horz" pos="3533"/>
        <p:guide orient="horz" pos="6246"/>
        <p:guide pos="540"/>
        <p:guide pos="5184"/>
        <p:guide pos="5544"/>
        <p:guide pos="10188"/>
        <p:guide pos="10548"/>
        <p:guide pos="15192"/>
        <p:guide pos="15552"/>
        <p:guide pos="201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font" Target="fonts/font1.fntdata"/><Relationship Id="rId10" Type="http://schemas.openxmlformats.org/officeDocument/2006/relationships/tableStyles" Target="tableStyles.xml"/><Relationship Id="rId4" Type="http://schemas.openxmlformats.org/officeDocument/2006/relationships/handoutMaster" Target="handoutMasters/handout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6502400" y="3757613"/>
            <a:ext cx="187483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a:xfrm>
            <a:off x="6502400" y="3757613"/>
            <a:ext cx="18748375" cy="18748375"/>
          </a:xfrm>
        </p:spPr>
      </p:sp>
      <p:sp>
        <p:nvSpPr>
          <p:cNvPr id="4100" name="Rectangle 3"/>
          <p:cNvSpPr>
            <a:spLocks noGrp="1" noChangeArrowheads="1"/>
          </p:cNvSpPr>
          <p:nvPr>
            <p:ph type="body" idx="1"/>
          </p:nvPr>
        </p:nvSpPr>
        <p:spPr>
          <a:noFill/>
        </p:spPr>
        <p:txBody>
          <a:bodyPr/>
          <a:lstStyle>
            <a:defPPr>
              <a:defRPr kern="1200" smtId="4294967295"/>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093" y="10226675"/>
            <a:ext cx="27980218"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4938184" y="18653125"/>
            <a:ext cx="23042032" cy="8413750"/>
          </a:xfrm>
        </p:spPr>
        <p:txBody>
          <a:bodyPr/>
          <a:lstStyle>
            <a:defPPr>
              <a:defRPr kern="1200" smtId="4294967295"/>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3727" y="2925763"/>
            <a:ext cx="6994525" cy="263350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470151" y="2925763"/>
            <a:ext cx="20881977" cy="263350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1153441"/>
            <a:ext cx="27980218" cy="6537325"/>
          </a:xfrm>
        </p:spPr>
        <p:txBody>
          <a:bodyPr anchor="t"/>
          <a:lstStyle>
            <a:defPPr>
              <a:defRPr kern="1200" smtId="4294967295"/>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6" y="13952538"/>
            <a:ext cx="27980218" cy="7200900"/>
          </a:xfrm>
        </p:spPr>
        <p:txBody>
          <a:bodyPr anchor="b"/>
          <a:lstStyle>
            <a:defPPr>
              <a:defRPr kern="1200" smtId="4294967295"/>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470151" y="9509127"/>
            <a:ext cx="13938248" cy="19751675"/>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0002" y="9509127"/>
            <a:ext cx="13938248" cy="19751675"/>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710" y="1317625"/>
            <a:ext cx="29626982"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645709" y="7369177"/>
            <a:ext cx="14544675" cy="3070225"/>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709" y="10439400"/>
            <a:ext cx="14544675" cy="18965862"/>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1666" y="7369177"/>
            <a:ext cx="14551027" cy="3070225"/>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1666" y="10439400"/>
            <a:ext cx="14551027" cy="18965862"/>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709" y="1311275"/>
            <a:ext cx="10829925" cy="5576888"/>
          </a:xfrm>
        </p:spPr>
        <p:txBody>
          <a:bodyPr anchor="b"/>
          <a:lstStyle>
            <a:defPPr>
              <a:defRPr kern="1200" smtId="4294967295"/>
            </a:defPPr>
            <a:lvl1pPr algn="l">
              <a:defRPr sz="1500" b="1"/>
            </a:lvl1pPr>
          </a:lstStyle>
          <a:p>
            <a:r>
              <a:rPr lang="en-US"/>
              <a:t>Click to edit Master title style</a:t>
            </a:r>
          </a:p>
        </p:txBody>
      </p:sp>
      <p:sp>
        <p:nvSpPr>
          <p:cNvPr id="3" name="Content Placeholder 2"/>
          <p:cNvSpPr>
            <a:spLocks noGrp="1"/>
          </p:cNvSpPr>
          <p:nvPr>
            <p:ph idx="1"/>
          </p:nvPr>
        </p:nvSpPr>
        <p:spPr>
          <a:xfrm>
            <a:off x="12870392" y="1311275"/>
            <a:ext cx="18402300" cy="28093988"/>
          </a:xfrm>
        </p:spPr>
        <p:txBody>
          <a:bodyPr/>
          <a:lstStyle>
            <a:defPPr>
              <a:defRPr kern="1200" smtId="4294967295"/>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709" y="6888163"/>
            <a:ext cx="10829925" cy="22517100"/>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659" y="23042566"/>
            <a:ext cx="19750618" cy="2720975"/>
          </a:xfrm>
        </p:spPr>
        <p:txBody>
          <a:bodyPr anchor="b"/>
          <a:lstStyle>
            <a:defPPr>
              <a:defRPr kern="1200" smtId="4294967295"/>
            </a:defPPr>
            <a:lvl1pPr algn="l">
              <a:defRPr sz="1500" b="1"/>
            </a:lvl1pPr>
          </a:lstStyle>
          <a:p>
            <a:r>
              <a:rPr lang="en-US"/>
              <a:t>Click to edit Master title style</a:t>
            </a:r>
          </a:p>
        </p:txBody>
      </p:sp>
      <p:sp>
        <p:nvSpPr>
          <p:cNvPr id="3" name="Picture Placeholder 2"/>
          <p:cNvSpPr>
            <a:spLocks noGrp="1"/>
          </p:cNvSpPr>
          <p:nvPr>
            <p:ph type="pic" idx="1"/>
          </p:nvPr>
        </p:nvSpPr>
        <p:spPr>
          <a:xfrm>
            <a:off x="6452659" y="2941638"/>
            <a:ext cx="19750618" cy="19750088"/>
          </a:xfrm>
        </p:spPr>
        <p:txBody>
          <a:bodyPr/>
          <a:lstStyle>
            <a:defPPr>
              <a:defRPr kern="1200" smtId="4294967295"/>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2659" y="25763541"/>
            <a:ext cx="19750618" cy="3862387"/>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70548" y="2925763"/>
            <a:ext cx="27977306"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470548" y="9509126"/>
            <a:ext cx="27977306" cy="1975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470547" y="29992638"/>
            <a:ext cx="6858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defTabSz="3200400">
              <a:defRPr sz="4875"/>
            </a:lvl1pPr>
          </a:lstStyle>
          <a:p>
            <a:pPr>
              <a:defRPr/>
            </a:pPr>
            <a:endParaRPr lang="en-US"/>
          </a:p>
        </p:txBody>
      </p:sp>
      <p:sp>
        <p:nvSpPr>
          <p:cNvPr id="1029" name="Rectangle 5"/>
          <p:cNvSpPr>
            <a:spLocks noGrp="1" noChangeArrowheads="1"/>
          </p:cNvSpPr>
          <p:nvPr>
            <p:ph type="ftr" sz="quarter" idx="3"/>
          </p:nvPr>
        </p:nvSpPr>
        <p:spPr bwMode="auto">
          <a:xfrm>
            <a:off x="11245454" y="29992638"/>
            <a:ext cx="10427494"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algn="ctr" defTabSz="3200400">
              <a:defRPr sz="4875"/>
            </a:lvl1pPr>
          </a:lstStyle>
          <a:p>
            <a:pPr>
              <a:defRPr/>
            </a:pPr>
            <a:endParaRPr lang="en-US"/>
          </a:p>
        </p:txBody>
      </p:sp>
      <p:sp>
        <p:nvSpPr>
          <p:cNvPr id="1030" name="Rectangle 6"/>
          <p:cNvSpPr>
            <a:spLocks noGrp="1" noChangeArrowheads="1"/>
          </p:cNvSpPr>
          <p:nvPr>
            <p:ph type="sldNum" sz="quarter" idx="4"/>
          </p:nvPr>
        </p:nvSpPr>
        <p:spPr bwMode="auto">
          <a:xfrm>
            <a:off x="23589855" y="29992638"/>
            <a:ext cx="6858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algn="r" defTabSz="3200400">
              <a:defRPr sz="4875"/>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30149800" y="16459200"/>
            <a:ext cx="14274800" cy="4368800"/>
          </a:xfrm>
          <a:prstGeom prst="rect">
            <a:avLst/>
          </a:prstGeom>
        </p:spPr>
      </p:pic>
      <p:pic>
        <p:nvPicPr>
          <p:cNvPr id="1033" name="New picture"/>
          <p:cNvPicPr/>
          <p:nvPr/>
        </p:nvPicPr>
        <p:blipFill>
          <a:blip r:embed="rId14"/>
          <a:stretch>
            <a:fillRect/>
          </a:stretch>
        </p:blipFill>
        <p:spPr>
          <a:xfrm>
            <a:off x="1473200" y="33426400"/>
            <a:ext cx="29972000" cy="1549400"/>
          </a:xfrm>
          <a:prstGeom prst="rect">
            <a:avLst/>
          </a:prstGeom>
        </p:spPr>
      </p:pic>
      <p:sp>
        <p:nvSpPr>
          <p:cNvPr id="1034" name="New shape"/>
          <p:cNvSpPr/>
          <p:nvPr/>
        </p:nvSpPr>
        <p:spPr>
          <a:xfrm>
            <a:off x="1473200" y="339979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persuadingsapphire  Size: 36x36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200400" rtl="0" eaLnBrk="0" fontAlgn="base" hangingPunct="0">
        <a:spcBef>
          <a:spcPct val="0"/>
        </a:spcBef>
        <a:spcAft>
          <a:spcPct val="0"/>
        </a:spcAft>
        <a:defRPr sz="15375">
          <a:solidFill>
            <a:schemeClr val="tx2"/>
          </a:solidFill>
          <a:latin typeface="+mj-lt"/>
          <a:ea typeface="+mj-ea"/>
          <a:cs typeface="+mj-cs"/>
        </a:defRPr>
      </a:lvl1pPr>
      <a:lvl2pPr algn="ctr" defTabSz="3200400" rtl="0" eaLnBrk="0" fontAlgn="base" hangingPunct="0">
        <a:spcBef>
          <a:spcPct val="0"/>
        </a:spcBef>
        <a:spcAft>
          <a:spcPct val="0"/>
        </a:spcAft>
        <a:defRPr sz="15375">
          <a:solidFill>
            <a:schemeClr val="tx2"/>
          </a:solidFill>
          <a:latin typeface="Times New Roman" pitchFamily="18" charset="0"/>
        </a:defRPr>
      </a:lvl2pPr>
      <a:lvl3pPr algn="ctr" defTabSz="3200400" rtl="0" eaLnBrk="0" fontAlgn="base" hangingPunct="0">
        <a:spcBef>
          <a:spcPct val="0"/>
        </a:spcBef>
        <a:spcAft>
          <a:spcPct val="0"/>
        </a:spcAft>
        <a:defRPr sz="15375">
          <a:solidFill>
            <a:schemeClr val="tx2"/>
          </a:solidFill>
          <a:latin typeface="Times New Roman" pitchFamily="18" charset="0"/>
        </a:defRPr>
      </a:lvl3pPr>
      <a:lvl4pPr algn="ctr" defTabSz="3200400" rtl="0" eaLnBrk="0" fontAlgn="base" hangingPunct="0">
        <a:spcBef>
          <a:spcPct val="0"/>
        </a:spcBef>
        <a:spcAft>
          <a:spcPct val="0"/>
        </a:spcAft>
        <a:defRPr sz="15375">
          <a:solidFill>
            <a:schemeClr val="tx2"/>
          </a:solidFill>
          <a:latin typeface="Times New Roman" pitchFamily="18" charset="0"/>
        </a:defRPr>
      </a:lvl4pPr>
      <a:lvl5pPr algn="ctr" defTabSz="3200400" rtl="0" eaLnBrk="0" fontAlgn="base" hangingPunct="0">
        <a:spcBef>
          <a:spcPct val="0"/>
        </a:spcBef>
        <a:spcAft>
          <a:spcPct val="0"/>
        </a:spcAft>
        <a:defRPr sz="15375">
          <a:solidFill>
            <a:schemeClr val="tx2"/>
          </a:solidFill>
          <a:latin typeface="Times New Roman" pitchFamily="18" charset="0"/>
        </a:defRPr>
      </a:lvl5pPr>
      <a:lvl6pPr marL="342900" algn="ctr" defTabSz="3200400" rtl="0" eaLnBrk="0" fontAlgn="base" hangingPunct="0">
        <a:spcBef>
          <a:spcPct val="0"/>
        </a:spcBef>
        <a:spcAft>
          <a:spcPct val="0"/>
        </a:spcAft>
        <a:defRPr sz="15375">
          <a:solidFill>
            <a:schemeClr val="tx2"/>
          </a:solidFill>
          <a:latin typeface="Times New Roman" pitchFamily="18" charset="0"/>
        </a:defRPr>
      </a:lvl6pPr>
      <a:lvl7pPr marL="685800" algn="ctr" defTabSz="3200400" rtl="0" eaLnBrk="0" fontAlgn="base" hangingPunct="0">
        <a:spcBef>
          <a:spcPct val="0"/>
        </a:spcBef>
        <a:spcAft>
          <a:spcPct val="0"/>
        </a:spcAft>
        <a:defRPr sz="15375">
          <a:solidFill>
            <a:schemeClr val="tx2"/>
          </a:solidFill>
          <a:latin typeface="Times New Roman" pitchFamily="18" charset="0"/>
        </a:defRPr>
      </a:lvl7pPr>
      <a:lvl8pPr marL="1028700" algn="ctr" defTabSz="3200400" rtl="0" eaLnBrk="0" fontAlgn="base" hangingPunct="0">
        <a:spcBef>
          <a:spcPct val="0"/>
        </a:spcBef>
        <a:spcAft>
          <a:spcPct val="0"/>
        </a:spcAft>
        <a:defRPr sz="15375">
          <a:solidFill>
            <a:schemeClr val="tx2"/>
          </a:solidFill>
          <a:latin typeface="Times New Roman" pitchFamily="18" charset="0"/>
        </a:defRPr>
      </a:lvl8pPr>
      <a:lvl9pPr marL="1371600" algn="ctr" defTabSz="3200400" rtl="0" eaLnBrk="0" fontAlgn="base" hangingPunct="0">
        <a:spcBef>
          <a:spcPct val="0"/>
        </a:spcBef>
        <a:spcAft>
          <a:spcPct val="0"/>
        </a:spcAft>
        <a:defRPr sz="15375">
          <a:solidFill>
            <a:schemeClr val="tx2"/>
          </a:solidFill>
          <a:latin typeface="Times New Roman" pitchFamily="18" charset="0"/>
        </a:defRPr>
      </a:lvl9pPr>
    </p:titleStyle>
    <p:bodyStyle>
      <a:defPPr>
        <a:defRPr kern="1200" smtId="4294967295"/>
      </a:defPPr>
      <a:lvl1pPr marL="1200150" indent="-1200150" algn="l" defTabSz="3200400" rtl="0" eaLnBrk="0" fontAlgn="base" hangingPunct="0">
        <a:spcBef>
          <a:spcPct val="20000"/>
        </a:spcBef>
        <a:spcAft>
          <a:spcPct val="0"/>
        </a:spcAft>
        <a:buChar char="•"/>
        <a:defRPr sz="11175">
          <a:solidFill>
            <a:schemeClr val="tx1"/>
          </a:solidFill>
          <a:latin typeface="+mn-lt"/>
          <a:ea typeface="+mn-ea"/>
          <a:cs typeface="+mn-cs"/>
        </a:defRPr>
      </a:lvl1pPr>
      <a:lvl2pPr marL="2600325" indent="-1000125" algn="l" defTabSz="3200400" rtl="0" eaLnBrk="0" fontAlgn="base" hangingPunct="0">
        <a:spcBef>
          <a:spcPct val="20000"/>
        </a:spcBef>
        <a:spcAft>
          <a:spcPct val="0"/>
        </a:spcAft>
        <a:buChar char="–"/>
        <a:defRPr sz="9825">
          <a:solidFill>
            <a:schemeClr val="tx1"/>
          </a:solidFill>
          <a:latin typeface="+mn-lt"/>
        </a:defRPr>
      </a:lvl2pPr>
      <a:lvl3pPr marL="4000500" indent="-800100" algn="l" defTabSz="3200400" rtl="0" eaLnBrk="0" fontAlgn="base" hangingPunct="0">
        <a:spcBef>
          <a:spcPct val="20000"/>
        </a:spcBef>
        <a:spcAft>
          <a:spcPct val="0"/>
        </a:spcAft>
        <a:buChar char="•"/>
        <a:defRPr sz="8400">
          <a:solidFill>
            <a:schemeClr val="tx1"/>
          </a:solidFill>
          <a:latin typeface="+mn-lt"/>
        </a:defRPr>
      </a:lvl3pPr>
      <a:lvl4pPr marL="5600700" indent="-800100" algn="l" defTabSz="3200400" rtl="0" eaLnBrk="0" fontAlgn="base" hangingPunct="0">
        <a:spcBef>
          <a:spcPct val="20000"/>
        </a:spcBef>
        <a:spcAft>
          <a:spcPct val="0"/>
        </a:spcAft>
        <a:buChar char="–"/>
        <a:defRPr sz="6975">
          <a:solidFill>
            <a:schemeClr val="tx1"/>
          </a:solidFill>
          <a:latin typeface="+mn-lt"/>
        </a:defRPr>
      </a:lvl4pPr>
      <a:lvl5pPr marL="7200900" indent="-800100" algn="l" defTabSz="3200400" rtl="0" eaLnBrk="0" fontAlgn="base" hangingPunct="0">
        <a:spcBef>
          <a:spcPct val="20000"/>
        </a:spcBef>
        <a:spcAft>
          <a:spcPct val="0"/>
        </a:spcAft>
        <a:buChar char="»"/>
        <a:defRPr sz="6975">
          <a:solidFill>
            <a:schemeClr val="tx1"/>
          </a:solidFill>
          <a:latin typeface="+mn-lt"/>
        </a:defRPr>
      </a:lvl5pPr>
      <a:lvl6pPr marL="7543800" indent="-800100" algn="l" defTabSz="3200400" rtl="0" eaLnBrk="0" fontAlgn="base" hangingPunct="0">
        <a:spcBef>
          <a:spcPct val="20000"/>
        </a:spcBef>
        <a:spcAft>
          <a:spcPct val="0"/>
        </a:spcAft>
        <a:buChar char="»"/>
        <a:defRPr sz="6975">
          <a:solidFill>
            <a:schemeClr val="tx1"/>
          </a:solidFill>
          <a:latin typeface="+mn-lt"/>
        </a:defRPr>
      </a:lvl6pPr>
      <a:lvl7pPr marL="7886700" indent="-800100" algn="l" defTabSz="3200400" rtl="0" eaLnBrk="0" fontAlgn="base" hangingPunct="0">
        <a:spcBef>
          <a:spcPct val="20000"/>
        </a:spcBef>
        <a:spcAft>
          <a:spcPct val="0"/>
        </a:spcAft>
        <a:buChar char="»"/>
        <a:defRPr sz="6975">
          <a:solidFill>
            <a:schemeClr val="tx1"/>
          </a:solidFill>
          <a:latin typeface="+mn-lt"/>
        </a:defRPr>
      </a:lvl7pPr>
      <a:lvl8pPr marL="8229600" indent="-800100" algn="l" defTabSz="3200400" rtl="0" eaLnBrk="0" fontAlgn="base" hangingPunct="0">
        <a:spcBef>
          <a:spcPct val="20000"/>
        </a:spcBef>
        <a:spcAft>
          <a:spcPct val="0"/>
        </a:spcAft>
        <a:buChar char="»"/>
        <a:defRPr sz="6975">
          <a:solidFill>
            <a:schemeClr val="tx1"/>
          </a:solidFill>
          <a:latin typeface="+mn-lt"/>
        </a:defRPr>
      </a:lvl8pPr>
      <a:lvl9pPr marL="8572500" indent="-800100" algn="l" defTabSz="3200400" rtl="0" eaLnBrk="0" fontAlgn="base" hangingPunct="0">
        <a:spcBef>
          <a:spcPct val="20000"/>
        </a:spcBef>
        <a:spcAft>
          <a:spcPct val="0"/>
        </a:spcAft>
        <a:buChar char="»"/>
        <a:defRPr sz="6975">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id="{8785E597-B0C8-4CA8-9A56-A0F3996D088D}"/>
              </a:ext>
            </a:extLst>
          </p:cNvPr>
          <p:cNvSpPr txBox="1"/>
          <p:nvPr/>
        </p:nvSpPr>
        <p:spPr>
          <a:xfrm>
            <a:off x="2743200" y="2258911"/>
            <a:ext cx="27432000" cy="2060201"/>
          </a:xfrm>
          <a:prstGeom prst="rect">
            <a:avLst/>
          </a:prstGeom>
        </p:spPr>
        <p:txBody>
          <a:bodyPr lIns="96012" tIns="48006" rIns="96012" bIns="48006"/>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6600" b="0" i="0" dirty="0">
                <a:solidFill>
                  <a:srgbClr val="235078"/>
                </a:solidFill>
                <a:effectLst/>
              </a:rPr>
              <a:t>Arabic Dialect Classification Research</a:t>
            </a:r>
            <a:endParaRPr lang="en-US" sz="6600" dirty="0">
              <a:solidFill>
                <a:srgbClr val="235078"/>
              </a:solidFill>
            </a:endParaRPr>
          </a:p>
        </p:txBody>
      </p:sp>
      <p:sp>
        <p:nvSpPr>
          <p:cNvPr id="42" name="Text Placeholder 16">
            <a:extLst>
              <a:ext uri="{FF2B5EF4-FFF2-40B4-BE49-F238E27FC236}">
                <a16:creationId xmlns:a16="http://schemas.microsoft.com/office/drawing/2014/main" id="{EBC3B70E-A392-4069-A147-C1FCF37051AF}"/>
              </a:ext>
            </a:extLst>
          </p:cNvPr>
          <p:cNvSpPr txBox="1"/>
          <p:nvPr/>
        </p:nvSpPr>
        <p:spPr>
          <a:xfrm>
            <a:off x="2743200" y="3322243"/>
            <a:ext cx="27432000" cy="1722010"/>
          </a:xfrm>
          <a:prstGeom prst="rect">
            <a:avLst/>
          </a:prstGeom>
        </p:spPr>
        <p:txBody>
          <a:bodyPr lIns="96012" tIns="48006" rIns="96012" bIns="48006">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4800" dirty="0">
                <a:solidFill>
                  <a:srgbClr val="235078"/>
                </a:solidFill>
                <a:latin typeface="+mj-lt"/>
              </a:rPr>
              <a:t>Abdulrahman Alshawi,</a:t>
            </a:r>
            <a:r>
              <a:rPr lang="en-US" sz="4800" b="0" i="0" u="none" strike="noStrike" baseline="0" dirty="0">
                <a:solidFill>
                  <a:srgbClr val="235078"/>
                </a:solidFill>
                <a:latin typeface="+mj-lt"/>
              </a:rPr>
              <a:t> </a:t>
            </a:r>
            <a:r>
              <a:rPr lang="en-US" sz="4800" i="0" u="none" strike="noStrike" baseline="0" dirty="0" err="1">
                <a:solidFill>
                  <a:srgbClr val="235078"/>
                </a:solidFill>
                <a:latin typeface="+mj-lt"/>
              </a:rPr>
              <a:t>Mohand</a:t>
            </a:r>
            <a:r>
              <a:rPr lang="en-US" sz="4800" i="0" u="none" strike="noStrike" baseline="0" dirty="0">
                <a:solidFill>
                  <a:srgbClr val="235078"/>
                </a:solidFill>
                <a:latin typeface="+mj-lt"/>
              </a:rPr>
              <a:t> Al-Rasheed, </a:t>
            </a:r>
            <a:r>
              <a:rPr lang="en-US" sz="4800" b="0" i="0" u="none" strike="noStrike" baseline="0" dirty="0">
                <a:solidFill>
                  <a:srgbClr val="235078"/>
                </a:solidFill>
                <a:latin typeface="+mj-lt"/>
              </a:rPr>
              <a:t>Khalid </a:t>
            </a:r>
            <a:r>
              <a:rPr lang="en-US" sz="4800" b="0" i="0" u="none" strike="noStrike" baseline="0" dirty="0" err="1">
                <a:solidFill>
                  <a:srgbClr val="235078"/>
                </a:solidFill>
                <a:latin typeface="+mj-lt"/>
              </a:rPr>
              <a:t>Albader</a:t>
            </a:r>
            <a:r>
              <a:rPr lang="en-US" sz="4800" b="0" i="0" u="none" strike="noStrike" baseline="0" dirty="0">
                <a:solidFill>
                  <a:srgbClr val="235078"/>
                </a:solidFill>
                <a:latin typeface="+mj-lt"/>
              </a:rPr>
              <a:t>, Abdullah </a:t>
            </a:r>
            <a:r>
              <a:rPr lang="en-US" sz="4800" b="0" i="0" u="none" strike="noStrike" baseline="0" dirty="0" err="1">
                <a:solidFill>
                  <a:srgbClr val="235078"/>
                </a:solidFill>
                <a:latin typeface="+mj-lt"/>
              </a:rPr>
              <a:t>Alsuwailem</a:t>
            </a:r>
            <a:r>
              <a:rPr lang="en-US" sz="4800" b="0" i="0" u="none" strike="noStrike" baseline="0" dirty="0">
                <a:solidFill>
                  <a:srgbClr val="235078"/>
                </a:solidFill>
                <a:latin typeface="+mj-lt"/>
              </a:rPr>
              <a:t>, </a:t>
            </a:r>
            <a:r>
              <a:rPr lang="en-US" sz="4800" b="0" i="0" u="none" strike="noStrike" baseline="0" dirty="0" err="1">
                <a:solidFill>
                  <a:srgbClr val="235078"/>
                </a:solidFill>
                <a:latin typeface="+mj-lt"/>
              </a:rPr>
              <a:t>Musaad</a:t>
            </a:r>
            <a:r>
              <a:rPr lang="en-US" sz="4800" b="0" i="0" u="none" strike="noStrike" baseline="0" dirty="0">
                <a:solidFill>
                  <a:srgbClr val="235078"/>
                </a:solidFill>
                <a:latin typeface="+mj-lt"/>
              </a:rPr>
              <a:t> </a:t>
            </a:r>
            <a:r>
              <a:rPr lang="en-US" sz="4800" b="0" i="0" u="none" strike="noStrike" baseline="0" dirty="0" err="1">
                <a:solidFill>
                  <a:srgbClr val="235078"/>
                </a:solidFill>
                <a:latin typeface="+mj-lt"/>
              </a:rPr>
              <a:t>Alqubayl</a:t>
            </a:r>
            <a:endParaRPr lang="en-US" sz="4800" dirty="0">
              <a:solidFill>
                <a:srgbClr val="235078"/>
              </a:solidFill>
              <a:latin typeface="+mj-lt"/>
            </a:endParaRPr>
          </a:p>
          <a:p>
            <a:pPr algn="ctr"/>
            <a:r>
              <a:rPr lang="en-US" sz="4800" b="0" i="0" u="none" strike="noStrike" baseline="0" dirty="0">
                <a:solidFill>
                  <a:srgbClr val="235078"/>
                </a:solidFill>
                <a:latin typeface="+mj-lt"/>
              </a:rPr>
              <a:t>Supervised by: Dr. Nasser </a:t>
            </a:r>
            <a:r>
              <a:rPr lang="en-US" sz="4800" b="0" i="0" u="none" strike="noStrike" baseline="0" dirty="0" err="1">
                <a:solidFill>
                  <a:srgbClr val="235078"/>
                </a:solidFill>
                <a:latin typeface="+mj-lt"/>
              </a:rPr>
              <a:t>Alsadhan</a:t>
            </a:r>
            <a:endParaRPr lang="en-US" sz="4800" dirty="0">
              <a:solidFill>
                <a:srgbClr val="235078"/>
              </a:solidFill>
              <a:latin typeface="+mj-lt"/>
            </a:endParaRPr>
          </a:p>
        </p:txBody>
      </p:sp>
      <p:sp>
        <p:nvSpPr>
          <p:cNvPr id="46" name="Rectangle 45">
            <a:extLst>
              <a:ext uri="{FF2B5EF4-FFF2-40B4-BE49-F238E27FC236}">
                <a16:creationId xmlns:a16="http://schemas.microsoft.com/office/drawing/2014/main" id="{2C718E78-BDD8-4BAD-851F-D423AE935B0D}"/>
              </a:ext>
            </a:extLst>
          </p:cNvPr>
          <p:cNvSpPr/>
          <p:nvPr/>
        </p:nvSpPr>
        <p:spPr>
          <a:xfrm>
            <a:off x="762000" y="5300938"/>
            <a:ext cx="9961685" cy="6052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7200">
              <a:latin typeface="+mj-lt"/>
            </a:endParaRPr>
          </a:p>
        </p:txBody>
      </p:sp>
      <p:sp>
        <p:nvSpPr>
          <p:cNvPr id="47" name="Rectangle 46">
            <a:extLst>
              <a:ext uri="{FF2B5EF4-FFF2-40B4-BE49-F238E27FC236}">
                <a16:creationId xmlns:a16="http://schemas.microsoft.com/office/drawing/2014/main" id="{B9C39BF6-8B9A-45D3-A730-4CDDF5EAA7F1}"/>
              </a:ext>
            </a:extLst>
          </p:cNvPr>
          <p:cNvSpPr/>
          <p:nvPr/>
        </p:nvSpPr>
        <p:spPr>
          <a:xfrm>
            <a:off x="22194715" y="5334000"/>
            <a:ext cx="9961685" cy="14358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7200"/>
          </a:p>
        </p:txBody>
      </p:sp>
      <p:sp>
        <p:nvSpPr>
          <p:cNvPr id="49" name="Rectangle 48">
            <a:extLst>
              <a:ext uri="{FF2B5EF4-FFF2-40B4-BE49-F238E27FC236}">
                <a16:creationId xmlns:a16="http://schemas.microsoft.com/office/drawing/2014/main" id="{8F25EFAD-7AAF-4CAF-BA69-869B3D423F7F}"/>
              </a:ext>
            </a:extLst>
          </p:cNvPr>
          <p:cNvSpPr/>
          <p:nvPr/>
        </p:nvSpPr>
        <p:spPr>
          <a:xfrm>
            <a:off x="761999" y="11844481"/>
            <a:ext cx="9961685" cy="138053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7200"/>
          </a:p>
        </p:txBody>
      </p:sp>
      <p:sp>
        <p:nvSpPr>
          <p:cNvPr id="50" name="Rectangle 49">
            <a:extLst>
              <a:ext uri="{FF2B5EF4-FFF2-40B4-BE49-F238E27FC236}">
                <a16:creationId xmlns:a16="http://schemas.microsoft.com/office/drawing/2014/main" id="{2EC9A64B-144F-4668-B416-097C0312FF96}"/>
              </a:ext>
            </a:extLst>
          </p:cNvPr>
          <p:cNvSpPr/>
          <p:nvPr/>
        </p:nvSpPr>
        <p:spPr>
          <a:xfrm>
            <a:off x="11478358" y="11763503"/>
            <a:ext cx="9961685" cy="15062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7200"/>
          </a:p>
        </p:txBody>
      </p:sp>
      <p:sp>
        <p:nvSpPr>
          <p:cNvPr id="51" name="Rectangle 50">
            <a:extLst>
              <a:ext uri="{FF2B5EF4-FFF2-40B4-BE49-F238E27FC236}">
                <a16:creationId xmlns:a16="http://schemas.microsoft.com/office/drawing/2014/main" id="{BF801B80-E24E-4773-AC4E-37DC17B0424E}"/>
              </a:ext>
            </a:extLst>
          </p:cNvPr>
          <p:cNvSpPr/>
          <p:nvPr/>
        </p:nvSpPr>
        <p:spPr>
          <a:xfrm>
            <a:off x="11478358" y="5353518"/>
            <a:ext cx="9961685" cy="60002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7200"/>
          </a:p>
        </p:txBody>
      </p:sp>
      <p:sp>
        <p:nvSpPr>
          <p:cNvPr id="53" name="TextBox 52">
            <a:extLst>
              <a:ext uri="{FF2B5EF4-FFF2-40B4-BE49-F238E27FC236}">
                <a16:creationId xmlns:a16="http://schemas.microsoft.com/office/drawing/2014/main" id="{B9BDD4D7-12C6-4DBA-AD93-2C88BC17BC8B}"/>
              </a:ext>
            </a:extLst>
          </p:cNvPr>
          <p:cNvSpPr txBox="1"/>
          <p:nvPr/>
        </p:nvSpPr>
        <p:spPr>
          <a:xfrm>
            <a:off x="1026500" y="6073004"/>
            <a:ext cx="9508881" cy="5324535"/>
          </a:xfrm>
          <a:prstGeom prst="rect">
            <a:avLst/>
          </a:prstGeom>
          <a:noFill/>
        </p:spPr>
        <p:txBody>
          <a:bodyPr wrap="square" rtlCol="0">
            <a:spAutoFit/>
          </a:bodyPr>
          <a:lstStyle>
            <a:defPPr>
              <a:defRPr kern="1200" smtId="4294967295"/>
            </a:defPPr>
          </a:lstStyle>
          <a:p>
            <a:pPr algn="just"/>
            <a:r>
              <a:rPr lang="en-US" sz="3400" dirty="0">
                <a:solidFill>
                  <a:schemeClr val="tx1">
                    <a:lumMod val="75000"/>
                    <a:lumOff val="25000"/>
                  </a:schemeClr>
                </a:solidFill>
                <a:latin typeface="Montserrat Light" panose="00000400000000000000" pitchFamily="2" charset="0"/>
                <a:ea typeface="Open Sans" panose="020B0606030504020204" pitchFamily="34" charset="0"/>
                <a:cs typeface="Open Sans" panose="020B0606030504020204" pitchFamily="34" charset="0"/>
              </a:rPr>
              <a:t> The Arabic language is one of the oldest languages widely used today, and as a result of that, many Arabic speaking regions have formed dialects exclusive to their own. For example, many countries surrounding the Arabic Gulf have formed a dialect different to countries in the Levantine region. We intend on identifying and systematically determining the dialect of a piece of text</a:t>
            </a:r>
          </a:p>
        </p:txBody>
      </p:sp>
      <p:sp>
        <p:nvSpPr>
          <p:cNvPr id="54" name="TextBox 53">
            <a:extLst>
              <a:ext uri="{FF2B5EF4-FFF2-40B4-BE49-F238E27FC236}">
                <a16:creationId xmlns:a16="http://schemas.microsoft.com/office/drawing/2014/main" id="{E4864E4E-50A2-403F-84B8-E4F7E820612B}"/>
              </a:ext>
            </a:extLst>
          </p:cNvPr>
          <p:cNvSpPr txBox="1"/>
          <p:nvPr/>
        </p:nvSpPr>
        <p:spPr>
          <a:xfrm>
            <a:off x="1026500" y="5247918"/>
            <a:ext cx="9508881" cy="923330"/>
          </a:xfrm>
          <a:prstGeom prst="rect">
            <a:avLst/>
          </a:prstGeom>
          <a:noFill/>
        </p:spPr>
        <p:txBody>
          <a:bodyPr wrap="square" rtlCol="0">
            <a:spAutoFit/>
          </a:bodyPr>
          <a:lstStyle>
            <a:defPPr>
              <a:defRPr kern="1200" smtId="4294967295"/>
            </a:defPPr>
          </a:lstStyle>
          <a:p>
            <a:r>
              <a:rPr lang="en-US" sz="5400" dirty="0">
                <a:solidFill>
                  <a:srgbClr val="235078"/>
                </a:solidFill>
                <a:latin typeface="Montserrat Light" panose="00000400000000000000" pitchFamily="2" charset="0"/>
              </a:rPr>
              <a:t>Abstract:</a:t>
            </a:r>
          </a:p>
        </p:txBody>
      </p:sp>
      <p:sp>
        <p:nvSpPr>
          <p:cNvPr id="55" name="Rectangle 54">
            <a:extLst>
              <a:ext uri="{FF2B5EF4-FFF2-40B4-BE49-F238E27FC236}">
                <a16:creationId xmlns:a16="http://schemas.microsoft.com/office/drawing/2014/main" id="{32418A42-DDE0-497E-98DF-5F9BFF98DA6B}"/>
              </a:ext>
            </a:extLst>
          </p:cNvPr>
          <p:cNvSpPr/>
          <p:nvPr/>
        </p:nvSpPr>
        <p:spPr>
          <a:xfrm>
            <a:off x="11497408" y="27153932"/>
            <a:ext cx="20658991" cy="54031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7200"/>
          </a:p>
        </p:txBody>
      </p:sp>
      <p:sp>
        <p:nvSpPr>
          <p:cNvPr id="56" name="TextBox 55">
            <a:extLst>
              <a:ext uri="{FF2B5EF4-FFF2-40B4-BE49-F238E27FC236}">
                <a16:creationId xmlns:a16="http://schemas.microsoft.com/office/drawing/2014/main" id="{1D434DB1-CA03-4AE7-BD42-F2F4837CE20D}"/>
              </a:ext>
            </a:extLst>
          </p:cNvPr>
          <p:cNvSpPr txBox="1"/>
          <p:nvPr/>
        </p:nvSpPr>
        <p:spPr>
          <a:xfrm>
            <a:off x="11685708" y="28523130"/>
            <a:ext cx="19861093" cy="3416320"/>
          </a:xfrm>
          <a:prstGeom prst="rect">
            <a:avLst/>
          </a:prstGeom>
          <a:noFill/>
        </p:spPr>
        <p:txBody>
          <a:bodyPr wrap="square" rtlCol="0">
            <a:spAutoFit/>
          </a:bodyPr>
          <a:lstStyle>
            <a:defPPr>
              <a:defRPr kern="1200" smtId="4294967295"/>
            </a:defPPr>
          </a:lstStyle>
          <a:p>
            <a:pPr marL="514350" indent="-514350" algn="l">
              <a:buFont typeface="+mj-lt"/>
              <a:buAutoNum type="arabicPeriod"/>
            </a:pPr>
            <a:r>
              <a:rPr lang="en-US" sz="3600" b="0" i="0" dirty="0" err="1">
                <a:solidFill>
                  <a:schemeClr val="tx1">
                    <a:lumMod val="75000"/>
                    <a:lumOff val="25000"/>
                  </a:schemeClr>
                </a:solidFill>
                <a:effectLst/>
                <a:latin typeface="Montserrat Light" panose="00000400000000000000" pitchFamily="2" charset="0"/>
              </a:rPr>
              <a:t>Fadi</a:t>
            </a:r>
            <a:r>
              <a:rPr lang="en-US" sz="3600" b="0" i="0" dirty="0">
                <a:solidFill>
                  <a:schemeClr val="tx1">
                    <a:lumMod val="75000"/>
                    <a:lumOff val="25000"/>
                  </a:schemeClr>
                </a:solidFill>
                <a:effectLst/>
                <a:latin typeface="Montserrat Light" panose="00000400000000000000" pitchFamily="2" charset="0"/>
              </a:rPr>
              <a:t> </a:t>
            </a:r>
            <a:r>
              <a:rPr lang="en-US" sz="3600" b="0" i="0" dirty="0" err="1">
                <a:solidFill>
                  <a:schemeClr val="tx1">
                    <a:lumMod val="75000"/>
                    <a:lumOff val="25000"/>
                  </a:schemeClr>
                </a:solidFill>
                <a:effectLst/>
                <a:latin typeface="Montserrat Light" panose="00000400000000000000" pitchFamily="2" charset="0"/>
              </a:rPr>
              <a:t>Biadsy</a:t>
            </a:r>
            <a:r>
              <a:rPr lang="en-US" sz="3600" b="0" i="0" dirty="0">
                <a:solidFill>
                  <a:schemeClr val="tx1">
                    <a:lumMod val="75000"/>
                    <a:lumOff val="25000"/>
                  </a:schemeClr>
                </a:solidFill>
                <a:effectLst/>
                <a:latin typeface="Montserrat Light" panose="00000400000000000000" pitchFamily="2" charset="0"/>
              </a:rPr>
              <a:t>. Automatic Dialect and Accent Recognition and Its Application to Speech Recognition. PhD thesis, Columbia University, USA, 2011.</a:t>
            </a:r>
            <a:endParaRPr lang="en-US" sz="3600" dirty="0">
              <a:solidFill>
                <a:schemeClr val="tx1">
                  <a:lumMod val="75000"/>
                  <a:lumOff val="25000"/>
                </a:schemeClr>
              </a:solidFill>
              <a:latin typeface="Montserrat Light" panose="00000400000000000000" pitchFamily="2" charset="0"/>
            </a:endParaRPr>
          </a:p>
          <a:p>
            <a:pPr marL="514350" indent="-514350" algn="l">
              <a:buFont typeface="+mj-lt"/>
              <a:buAutoNum type="arabicPeriod"/>
            </a:pPr>
            <a:r>
              <a:rPr lang="en-US" sz="3600" b="0" i="0" u="none" strike="noStrike" baseline="0" dirty="0" err="1">
                <a:solidFill>
                  <a:schemeClr val="tx1">
                    <a:lumMod val="75000"/>
                    <a:lumOff val="25000"/>
                  </a:schemeClr>
                </a:solidFill>
                <a:latin typeface="Montserrat Light" panose="00000400000000000000" pitchFamily="2" charset="0"/>
              </a:rPr>
              <a:t>Areej</a:t>
            </a:r>
            <a:r>
              <a:rPr lang="en-US" sz="3600" b="0" i="0" u="none" strike="noStrike" baseline="0" dirty="0">
                <a:solidFill>
                  <a:schemeClr val="tx1">
                    <a:lumMod val="75000"/>
                    <a:lumOff val="25000"/>
                  </a:schemeClr>
                </a:solidFill>
                <a:latin typeface="Montserrat Light" panose="00000400000000000000" pitchFamily="2" charset="0"/>
              </a:rPr>
              <a:t> </a:t>
            </a:r>
            <a:r>
              <a:rPr lang="en-US" sz="3600" b="0" i="0" u="none" strike="noStrike" baseline="0" dirty="0" err="1">
                <a:solidFill>
                  <a:schemeClr val="tx1">
                    <a:lumMod val="75000"/>
                    <a:lumOff val="25000"/>
                  </a:schemeClr>
                </a:solidFill>
                <a:latin typeface="Montserrat Light" panose="00000400000000000000" pitchFamily="2" charset="0"/>
              </a:rPr>
              <a:t>Odah</a:t>
            </a:r>
            <a:r>
              <a:rPr lang="en-US" sz="3600" b="0" i="0" u="none" strike="noStrike" baseline="0" dirty="0">
                <a:solidFill>
                  <a:schemeClr val="tx1">
                    <a:lumMod val="75000"/>
                    <a:lumOff val="25000"/>
                  </a:schemeClr>
                </a:solidFill>
                <a:latin typeface="Montserrat Light" panose="00000400000000000000" pitchFamily="2" charset="0"/>
              </a:rPr>
              <a:t> O. </a:t>
            </a:r>
            <a:r>
              <a:rPr lang="en-US" sz="3600" b="0" i="0" u="none" strike="noStrike" baseline="0" dirty="0" err="1">
                <a:solidFill>
                  <a:schemeClr val="tx1">
                    <a:lumMod val="75000"/>
                    <a:lumOff val="25000"/>
                  </a:schemeClr>
                </a:solidFill>
                <a:latin typeface="Montserrat Light" panose="00000400000000000000" pitchFamily="2" charset="0"/>
              </a:rPr>
              <a:t>Alshutayri</a:t>
            </a:r>
            <a:r>
              <a:rPr lang="en-US" sz="3600" b="0" i="0" u="none" strike="noStrike" baseline="0" dirty="0">
                <a:solidFill>
                  <a:schemeClr val="tx1">
                    <a:lumMod val="75000"/>
                    <a:lumOff val="25000"/>
                  </a:schemeClr>
                </a:solidFill>
                <a:latin typeface="Montserrat Light" panose="00000400000000000000" pitchFamily="2" charset="0"/>
              </a:rPr>
              <a:t>. Arabic Dialect Texts Classification. PhD thesis, The University Of Leeds, 2018.</a:t>
            </a:r>
          </a:p>
          <a:p>
            <a:pPr marL="514350" indent="-514350" algn="l">
              <a:buFont typeface="+mj-lt"/>
              <a:buAutoNum type="arabicPeriod"/>
            </a:pPr>
            <a:r>
              <a:rPr lang="en-US" sz="3600" b="0" i="0" u="none" strike="noStrike" baseline="0" dirty="0">
                <a:solidFill>
                  <a:schemeClr val="tx1">
                    <a:lumMod val="75000"/>
                    <a:lumOff val="25000"/>
                  </a:schemeClr>
                </a:solidFill>
                <a:latin typeface="Montserrat Light" panose="00000400000000000000" pitchFamily="2" charset="0"/>
              </a:rPr>
              <a:t>Wissam </a:t>
            </a:r>
            <a:r>
              <a:rPr lang="en-US" sz="3600" b="0" i="0" u="none" strike="noStrike" baseline="0" dirty="0" err="1">
                <a:solidFill>
                  <a:schemeClr val="tx1">
                    <a:lumMod val="75000"/>
                    <a:lumOff val="25000"/>
                  </a:schemeClr>
                </a:solidFill>
                <a:latin typeface="Montserrat Light" panose="00000400000000000000" pitchFamily="2" charset="0"/>
              </a:rPr>
              <a:t>Antoun</a:t>
            </a:r>
            <a:r>
              <a:rPr lang="en-US" sz="3600" b="0" i="0" u="none" strike="noStrike" baseline="0" dirty="0">
                <a:solidFill>
                  <a:schemeClr val="tx1">
                    <a:lumMod val="75000"/>
                    <a:lumOff val="25000"/>
                  </a:schemeClr>
                </a:solidFill>
                <a:latin typeface="Montserrat Light" panose="00000400000000000000" pitchFamily="2" charset="0"/>
              </a:rPr>
              <a:t>, Fady </a:t>
            </a:r>
            <a:r>
              <a:rPr lang="en-US" sz="3600" b="0" i="0" u="none" strike="noStrike" baseline="0" dirty="0" err="1">
                <a:solidFill>
                  <a:schemeClr val="tx1">
                    <a:lumMod val="75000"/>
                    <a:lumOff val="25000"/>
                  </a:schemeClr>
                </a:solidFill>
                <a:latin typeface="Montserrat Light" panose="00000400000000000000" pitchFamily="2" charset="0"/>
              </a:rPr>
              <a:t>Baly</a:t>
            </a:r>
            <a:r>
              <a:rPr lang="en-US" sz="3600" b="0" i="0" u="none" strike="noStrike" baseline="0" dirty="0">
                <a:solidFill>
                  <a:schemeClr val="tx1">
                    <a:lumMod val="75000"/>
                    <a:lumOff val="25000"/>
                  </a:schemeClr>
                </a:solidFill>
                <a:latin typeface="Montserrat Light" panose="00000400000000000000" pitchFamily="2" charset="0"/>
              </a:rPr>
              <a:t>, and Hazem Hajj. </a:t>
            </a:r>
            <a:r>
              <a:rPr lang="en-US" sz="3600" b="0" i="0" u="none" strike="noStrike" baseline="0" dirty="0" err="1">
                <a:solidFill>
                  <a:schemeClr val="tx1">
                    <a:lumMod val="75000"/>
                    <a:lumOff val="25000"/>
                  </a:schemeClr>
                </a:solidFill>
                <a:latin typeface="Montserrat Light" panose="00000400000000000000" pitchFamily="2" charset="0"/>
              </a:rPr>
              <a:t>AraBERT</a:t>
            </a:r>
            <a:r>
              <a:rPr lang="en-US" sz="3600" b="0" i="0" u="none" strike="noStrike" baseline="0" dirty="0">
                <a:solidFill>
                  <a:schemeClr val="tx1">
                    <a:lumMod val="75000"/>
                    <a:lumOff val="25000"/>
                  </a:schemeClr>
                </a:solidFill>
                <a:latin typeface="Montserrat Light" panose="00000400000000000000" pitchFamily="2" charset="0"/>
              </a:rPr>
              <a:t>: Transformer-based Model for Arabic Language Understanding. American University of Beirut.</a:t>
            </a:r>
            <a:endParaRPr lang="en-US" sz="5400" b="0" i="0" dirty="0">
              <a:solidFill>
                <a:schemeClr val="tx1">
                  <a:lumMod val="75000"/>
                  <a:lumOff val="25000"/>
                </a:schemeClr>
              </a:solidFill>
              <a:effectLst/>
              <a:latin typeface="Montserrat Light" panose="00000400000000000000" pitchFamily="2" charset="0"/>
            </a:endParaRPr>
          </a:p>
        </p:txBody>
      </p:sp>
      <p:sp>
        <p:nvSpPr>
          <p:cNvPr id="57" name="TextBox 56">
            <a:extLst>
              <a:ext uri="{FF2B5EF4-FFF2-40B4-BE49-F238E27FC236}">
                <a16:creationId xmlns:a16="http://schemas.microsoft.com/office/drawing/2014/main" id="{992CC346-56CD-4384-BB14-A915BC781C78}"/>
              </a:ext>
            </a:extLst>
          </p:cNvPr>
          <p:cNvSpPr txBox="1"/>
          <p:nvPr/>
        </p:nvSpPr>
        <p:spPr>
          <a:xfrm>
            <a:off x="11685708" y="27271665"/>
            <a:ext cx="9508881" cy="923330"/>
          </a:xfrm>
          <a:prstGeom prst="rect">
            <a:avLst/>
          </a:prstGeom>
          <a:noFill/>
        </p:spPr>
        <p:txBody>
          <a:bodyPr wrap="square" rtlCol="0">
            <a:spAutoFit/>
          </a:bodyPr>
          <a:lstStyle>
            <a:defPPr>
              <a:defRPr kern="1200" smtId="4294967295"/>
            </a:defPPr>
          </a:lstStyle>
          <a:p>
            <a:r>
              <a:rPr lang="en-US" sz="5400" b="0" i="0" dirty="0">
                <a:solidFill>
                  <a:srgbClr val="235078"/>
                </a:solidFill>
                <a:effectLst/>
                <a:latin typeface="Montserrat Light" panose="00000400000000000000" pitchFamily="2" charset="0"/>
              </a:rPr>
              <a:t>References:</a:t>
            </a:r>
            <a:endParaRPr lang="en-US" sz="6600" dirty="0">
              <a:solidFill>
                <a:srgbClr val="235078"/>
              </a:solidFill>
              <a:latin typeface="Montserrat Light" panose="00000400000000000000" pitchFamily="2" charset="0"/>
            </a:endParaRPr>
          </a:p>
        </p:txBody>
      </p:sp>
      <p:sp>
        <p:nvSpPr>
          <p:cNvPr id="62" name="TextBox 61">
            <a:extLst>
              <a:ext uri="{FF2B5EF4-FFF2-40B4-BE49-F238E27FC236}">
                <a16:creationId xmlns:a16="http://schemas.microsoft.com/office/drawing/2014/main" id="{A067F8A1-EE95-4354-8E2F-952A6BBDBFFC}"/>
              </a:ext>
            </a:extLst>
          </p:cNvPr>
          <p:cNvSpPr txBox="1"/>
          <p:nvPr/>
        </p:nvSpPr>
        <p:spPr>
          <a:xfrm>
            <a:off x="1064600" y="13150219"/>
            <a:ext cx="9508881" cy="12480340"/>
          </a:xfrm>
          <a:prstGeom prst="rect">
            <a:avLst/>
          </a:prstGeom>
          <a:noFill/>
        </p:spPr>
        <p:txBody>
          <a:bodyPr wrap="square" rtlCol="0">
            <a:spAutoFit/>
          </a:bodyPr>
          <a:lstStyle>
            <a:defPPr>
              <a:defRPr kern="1200" smtId="4294967295"/>
            </a:defPPr>
          </a:lstStyle>
          <a:p>
            <a:pPr algn="just"/>
            <a:r>
              <a:rPr lang="en-US" sz="3500" dirty="0">
                <a:solidFill>
                  <a:schemeClr val="tx1">
                    <a:lumMod val="75000"/>
                    <a:lumOff val="25000"/>
                  </a:schemeClr>
                </a:solidFill>
                <a:latin typeface="Montserrat Light" panose="00000400000000000000" pitchFamily="2" charset="0"/>
                <a:ea typeface="Open Sans" panose="020B0606030504020204" pitchFamily="34" charset="0"/>
                <a:cs typeface="Open Sans" panose="020B0606030504020204" pitchFamily="34" charset="0"/>
              </a:rPr>
              <a:t>A dialect is the variation of a language in grammar, pronunciation and vocabulary. Every individual has their own way of talking that is affected by dialect, accent, background and many other factors[1]. The Arabic language has a variety of dialects throughout the Arabic world, dialects could differ not only across countries but also in the same country or even city.</a:t>
            </a:r>
            <a:r>
              <a:rPr lang="en-US" sz="3500" b="0" i="0" u="none" strike="noStrike" baseline="0" dirty="0">
                <a:solidFill>
                  <a:schemeClr val="tx1">
                    <a:lumMod val="75000"/>
                    <a:lumOff val="25000"/>
                  </a:schemeClr>
                </a:solidFill>
                <a:latin typeface="URWPalladioL-Roma"/>
              </a:rPr>
              <a:t> </a:t>
            </a:r>
            <a:r>
              <a:rPr lang="en-US" sz="3500" b="0" i="0" u="none" strike="noStrike" baseline="0" dirty="0">
                <a:solidFill>
                  <a:schemeClr val="tx1">
                    <a:lumMod val="75000"/>
                    <a:lumOff val="25000"/>
                  </a:schemeClr>
                </a:solidFill>
                <a:latin typeface="Montserrat Light" panose="00000400000000000000" pitchFamily="2" charset="0"/>
              </a:rPr>
              <a:t>Arabic dialects differ from one another </a:t>
            </a:r>
            <a:r>
              <a:rPr lang="en-US" sz="3500" b="0" i="0" u="none" strike="noStrike" baseline="0" dirty="0" err="1">
                <a:solidFill>
                  <a:schemeClr val="tx1">
                    <a:lumMod val="75000"/>
                    <a:lumOff val="25000"/>
                  </a:schemeClr>
                </a:solidFill>
                <a:latin typeface="Montserrat Light" panose="00000400000000000000" pitchFamily="2" charset="0"/>
              </a:rPr>
              <a:t>inpronunciation</a:t>
            </a:r>
            <a:r>
              <a:rPr lang="en-US" sz="3500" b="0" i="0" u="none" strike="noStrike" baseline="0" dirty="0">
                <a:solidFill>
                  <a:schemeClr val="tx1">
                    <a:lumMod val="75000"/>
                    <a:lumOff val="25000"/>
                  </a:schemeClr>
                </a:solidFill>
                <a:latin typeface="Montserrat Light" panose="00000400000000000000" pitchFamily="2" charset="0"/>
              </a:rPr>
              <a:t> and vocabulary, different dialects have different words or different variations of a word that could refer to the same meaning. </a:t>
            </a:r>
            <a:r>
              <a:rPr lang="en-US" sz="3500" dirty="0">
                <a:solidFill>
                  <a:schemeClr val="tx1">
                    <a:lumMod val="75000"/>
                    <a:lumOff val="25000"/>
                  </a:schemeClr>
                </a:solidFill>
                <a:latin typeface="Montserrat Light" panose="00000400000000000000" pitchFamily="2" charset="0"/>
                <a:ea typeface="Open Sans" panose="020B0606030504020204" pitchFamily="34" charset="0"/>
                <a:cs typeface="Open Sans" panose="020B0606030504020204" pitchFamily="34" charset="0"/>
              </a:rPr>
              <a:t>This research has many applications in Arabic text analysis, such as helping in identifying the regions customers most often come from by analyzing a product’s reviews and comments and breaking them down by region, which provides useful intel for a business. One of the major challenges in dialect recognition is dividing data into classes of dialects.</a:t>
            </a:r>
          </a:p>
        </p:txBody>
      </p:sp>
      <p:sp>
        <p:nvSpPr>
          <p:cNvPr id="63" name="TextBox 62">
            <a:extLst>
              <a:ext uri="{FF2B5EF4-FFF2-40B4-BE49-F238E27FC236}">
                <a16:creationId xmlns:a16="http://schemas.microsoft.com/office/drawing/2014/main" id="{92D5F59B-F8CA-463C-871F-D1042309DE00}"/>
              </a:ext>
            </a:extLst>
          </p:cNvPr>
          <p:cNvSpPr txBox="1"/>
          <p:nvPr/>
        </p:nvSpPr>
        <p:spPr>
          <a:xfrm>
            <a:off x="865676" y="12146218"/>
            <a:ext cx="9508881" cy="923330"/>
          </a:xfrm>
          <a:prstGeom prst="rect">
            <a:avLst/>
          </a:prstGeom>
          <a:noFill/>
        </p:spPr>
        <p:txBody>
          <a:bodyPr wrap="square" rtlCol="0">
            <a:spAutoFit/>
          </a:bodyPr>
          <a:lstStyle>
            <a:defPPr>
              <a:defRPr kern="1200" smtId="4294967295"/>
            </a:defPPr>
          </a:lstStyle>
          <a:p>
            <a:r>
              <a:rPr lang="en-US" sz="5400" b="0" i="0" dirty="0">
                <a:solidFill>
                  <a:srgbClr val="235078"/>
                </a:solidFill>
                <a:effectLst/>
                <a:latin typeface="Montserrat Light" panose="00000400000000000000" pitchFamily="2" charset="0"/>
              </a:rPr>
              <a:t>Introduction:</a:t>
            </a:r>
            <a:endParaRPr lang="en-US" sz="5400" dirty="0">
              <a:solidFill>
                <a:srgbClr val="235078"/>
              </a:solidFill>
              <a:latin typeface="Montserrat Light" panose="00000400000000000000" pitchFamily="2" charset="0"/>
            </a:endParaRPr>
          </a:p>
        </p:txBody>
      </p:sp>
      <p:sp>
        <p:nvSpPr>
          <p:cNvPr id="64" name="TextBox 63">
            <a:extLst>
              <a:ext uri="{FF2B5EF4-FFF2-40B4-BE49-F238E27FC236}">
                <a16:creationId xmlns:a16="http://schemas.microsoft.com/office/drawing/2014/main" id="{499918C8-D8D3-4947-B7FD-9341EAE5F7F2}"/>
              </a:ext>
            </a:extLst>
          </p:cNvPr>
          <p:cNvSpPr txBox="1"/>
          <p:nvPr/>
        </p:nvSpPr>
        <p:spPr>
          <a:xfrm>
            <a:off x="11704758" y="6496826"/>
            <a:ext cx="9508881" cy="4524315"/>
          </a:xfrm>
          <a:prstGeom prst="rect">
            <a:avLst/>
          </a:prstGeom>
          <a:noFill/>
        </p:spPr>
        <p:txBody>
          <a:bodyPr wrap="square" rtlCol="0">
            <a:spAutoFit/>
          </a:bodyPr>
          <a:lstStyle>
            <a:defPPr>
              <a:defRPr kern="1200" smtId="4294967295"/>
            </a:defPPr>
          </a:lstStyle>
          <a:p>
            <a:pPr algn="just"/>
            <a:r>
              <a:rPr lang="en-US" sz="3600"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The goal of this research is to analyze and understand Arabic text to classify the dialect of any piece of Arabic text.</a:t>
            </a:r>
          </a:p>
          <a:p>
            <a:pPr algn="just"/>
            <a:r>
              <a:rPr lang="en-US" sz="3600"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The objective is to implement the most appropriate state of the art NLP model that helps in achieving the best possible accuracy which correlates to correctly classifying what dialect the text is from.</a:t>
            </a:r>
          </a:p>
        </p:txBody>
      </p:sp>
      <p:sp>
        <p:nvSpPr>
          <p:cNvPr id="65" name="TextBox 64">
            <a:extLst>
              <a:ext uri="{FF2B5EF4-FFF2-40B4-BE49-F238E27FC236}">
                <a16:creationId xmlns:a16="http://schemas.microsoft.com/office/drawing/2014/main" id="{68744D3E-CEF9-4748-9719-25AAABF27BDD}"/>
              </a:ext>
            </a:extLst>
          </p:cNvPr>
          <p:cNvSpPr txBox="1"/>
          <p:nvPr/>
        </p:nvSpPr>
        <p:spPr>
          <a:xfrm>
            <a:off x="11704760" y="5634291"/>
            <a:ext cx="9508881" cy="923330"/>
          </a:xfrm>
          <a:prstGeom prst="rect">
            <a:avLst/>
          </a:prstGeom>
          <a:noFill/>
        </p:spPr>
        <p:txBody>
          <a:bodyPr wrap="square" rtlCol="0">
            <a:spAutoFit/>
          </a:bodyPr>
          <a:lstStyle>
            <a:defPPr>
              <a:defRPr kern="1200" smtId="4294967295"/>
            </a:defPPr>
          </a:lstStyle>
          <a:p>
            <a:r>
              <a:rPr lang="en-US" sz="5400" b="0" i="0" dirty="0">
                <a:solidFill>
                  <a:srgbClr val="235078"/>
                </a:solidFill>
                <a:effectLst/>
                <a:latin typeface="Montserrat Light" panose="00000400000000000000" pitchFamily="2" charset="0"/>
              </a:rPr>
              <a:t>Goals &amp; Objectives:</a:t>
            </a:r>
            <a:endParaRPr lang="en-US" sz="6600" dirty="0">
              <a:solidFill>
                <a:srgbClr val="235078"/>
              </a:solidFill>
              <a:latin typeface="Montserrat Light" panose="00000400000000000000" pitchFamily="2" charset="0"/>
            </a:endParaRPr>
          </a:p>
        </p:txBody>
      </p:sp>
      <p:sp>
        <p:nvSpPr>
          <p:cNvPr id="66" name="TextBox 65">
            <a:extLst>
              <a:ext uri="{FF2B5EF4-FFF2-40B4-BE49-F238E27FC236}">
                <a16:creationId xmlns:a16="http://schemas.microsoft.com/office/drawing/2014/main" id="{223EAA92-7B93-4F15-A4CA-18552CBA76AE}"/>
              </a:ext>
            </a:extLst>
          </p:cNvPr>
          <p:cNvSpPr txBox="1"/>
          <p:nvPr/>
        </p:nvSpPr>
        <p:spPr>
          <a:xfrm>
            <a:off x="11704758" y="12848789"/>
            <a:ext cx="9508881" cy="13557558"/>
          </a:xfrm>
          <a:prstGeom prst="rect">
            <a:avLst/>
          </a:prstGeom>
          <a:noFill/>
        </p:spPr>
        <p:txBody>
          <a:bodyPr wrap="square" rtlCol="0">
            <a:spAutoFit/>
          </a:bodyPr>
          <a:lstStyle>
            <a:defPPr>
              <a:defRPr kern="1200" smtId="4294967295"/>
            </a:defPPr>
          </a:lstStyle>
          <a:p>
            <a:pPr algn="just"/>
            <a:r>
              <a:rPr lang="en-US" sz="3500"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In this research we’ll be using the Social Media Arabic Dialect Corpus (SMADC) dataset. SMADC’s corpus is collected from three different sources, Facebook, Twitter and online newspapers. </a:t>
            </a:r>
          </a:p>
          <a:p>
            <a:pPr algn="just"/>
            <a:r>
              <a:rPr lang="en-US" sz="3500"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The researchers filtered Facebook and Twitter documents automatically by removing hashtags, </a:t>
            </a:r>
            <a:r>
              <a:rPr lang="en-US" sz="3500" dirty="0" err="1">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emojies</a:t>
            </a:r>
            <a:r>
              <a:rPr lang="en-US" sz="3500"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 redundant characters and so </a:t>
            </a:r>
            <a:r>
              <a:rPr lang="en-US" sz="350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on.</a:t>
            </a:r>
          </a:p>
          <a:p>
            <a:pPr algn="just"/>
            <a:r>
              <a:rPr lang="en-US" sz="350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 </a:t>
            </a:r>
            <a:r>
              <a:rPr lang="en-US" sz="3500"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They also found some difficulties making sure that their dataset is polished. They started filtering the noises of their dataset, to assure that it will improve the accuracy. Notable noises such as writing a nationality that conflicts with the label, non-Arabic characters, etc.[2] In their final records, SMADC dataset contained 1,088,578 documents. which consisted of 812,849 Facebook comments, 9,440 online newspaper comments, and 266,289  Twitter tweets[2]. And each one of them are distributed in the five labels (GLF, EGY, NOR, LEV and IRQ) The highest rate of the collected data was from Facebook comments.</a:t>
            </a:r>
          </a:p>
        </p:txBody>
      </p:sp>
      <p:sp>
        <p:nvSpPr>
          <p:cNvPr id="67" name="TextBox 66">
            <a:extLst>
              <a:ext uri="{FF2B5EF4-FFF2-40B4-BE49-F238E27FC236}">
                <a16:creationId xmlns:a16="http://schemas.microsoft.com/office/drawing/2014/main" id="{716F17B6-B5C7-4922-B9E2-CD14BD16A568}"/>
              </a:ext>
            </a:extLst>
          </p:cNvPr>
          <p:cNvSpPr txBox="1"/>
          <p:nvPr/>
        </p:nvSpPr>
        <p:spPr>
          <a:xfrm>
            <a:off x="11704759" y="11844481"/>
            <a:ext cx="9508881" cy="923330"/>
          </a:xfrm>
          <a:prstGeom prst="rect">
            <a:avLst/>
          </a:prstGeom>
          <a:noFill/>
        </p:spPr>
        <p:txBody>
          <a:bodyPr wrap="square" rtlCol="0">
            <a:spAutoFit/>
          </a:bodyPr>
          <a:lstStyle>
            <a:defPPr>
              <a:defRPr kern="1200" smtId="4294967295"/>
            </a:defPPr>
          </a:lstStyle>
          <a:p>
            <a:r>
              <a:rPr lang="en-US" sz="5400" b="0" i="0" dirty="0">
                <a:solidFill>
                  <a:srgbClr val="235078"/>
                </a:solidFill>
                <a:effectLst/>
                <a:latin typeface="Montserrat Light" panose="00000400000000000000" pitchFamily="2" charset="0"/>
              </a:rPr>
              <a:t>Dataset</a:t>
            </a:r>
            <a:r>
              <a:rPr lang="en-US" sz="5400" dirty="0">
                <a:solidFill>
                  <a:srgbClr val="235078"/>
                </a:solidFill>
                <a:latin typeface="Montserrat Light" panose="00000400000000000000" pitchFamily="2" charset="0"/>
              </a:rPr>
              <a:t>:</a:t>
            </a:r>
          </a:p>
        </p:txBody>
      </p:sp>
      <p:sp>
        <p:nvSpPr>
          <p:cNvPr id="68" name="TextBox 67">
            <a:extLst>
              <a:ext uri="{FF2B5EF4-FFF2-40B4-BE49-F238E27FC236}">
                <a16:creationId xmlns:a16="http://schemas.microsoft.com/office/drawing/2014/main" id="{47F717BC-0897-4243-A282-98EF911708EA}"/>
              </a:ext>
            </a:extLst>
          </p:cNvPr>
          <p:cNvSpPr txBox="1"/>
          <p:nvPr/>
        </p:nvSpPr>
        <p:spPr>
          <a:xfrm>
            <a:off x="22421117" y="6238348"/>
            <a:ext cx="9508881" cy="13388280"/>
          </a:xfrm>
          <a:prstGeom prst="rect">
            <a:avLst/>
          </a:prstGeom>
          <a:noFill/>
        </p:spPr>
        <p:txBody>
          <a:bodyPr wrap="square" rtlCol="0">
            <a:spAutoFit/>
          </a:bodyPr>
          <a:lstStyle>
            <a:defPPr>
              <a:defRPr kern="1200" smtId="4294967295"/>
            </a:defPPr>
          </a:lstStyle>
          <a:p>
            <a:pPr algn="just"/>
            <a:r>
              <a:rPr lang="en-US" sz="3200"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We used preprocessing techniques that help in transforming the data to a </a:t>
            </a:r>
            <a:r>
              <a:rPr lang="en-US" sz="3200" dirty="0" err="1">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represntation</a:t>
            </a:r>
            <a:r>
              <a:rPr lang="en-US" sz="3200"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 the model understands, like tokenization and segmentation.</a:t>
            </a:r>
          </a:p>
          <a:p>
            <a:pPr algn="just"/>
            <a:r>
              <a:rPr lang="en-US" sz="3200"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Before tokenizing our dataset we will normalize Arabic diacritics such as </a:t>
            </a:r>
            <a:r>
              <a:rPr lang="en-US" sz="3200" dirty="0" err="1">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fatha</a:t>
            </a:r>
            <a:r>
              <a:rPr lang="en-US" sz="3200"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 </a:t>
            </a:r>
            <a:r>
              <a:rPr lang="en-US" sz="3200" dirty="0" err="1">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damma</a:t>
            </a:r>
            <a:r>
              <a:rPr lang="en-US" sz="3200"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 </a:t>
            </a:r>
            <a:r>
              <a:rPr lang="en-US" sz="3200" dirty="0" err="1">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kasra</a:t>
            </a:r>
            <a:r>
              <a:rPr lang="en-US" sz="3200"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 and so on. this should helps the model group similar words, albeit lost a bit of accuracy.</a:t>
            </a:r>
          </a:p>
          <a:p>
            <a:pPr algn="just"/>
            <a:r>
              <a:rPr lang="en-US" sz="3200"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Word segmentation is a preprocessing step for many NLP tasks, especially when dealing with rich languages like Arabic. Arabic word segmentation works by separating the suffixes and prefixes attached to any given word, segmentation has shown to have significant impact in many NLP application such as context understanding, because it gives more information to the model.</a:t>
            </a:r>
          </a:p>
          <a:p>
            <a:pPr algn="just"/>
            <a:r>
              <a:rPr lang="en-US" sz="3200"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Tokenization is an essential task for NLP problems. We’ll be using tokenization to transform our dataset to be ready for model input. After applying normalization and segmentation on the data, we transform each token to a number, so if one token is repeated more than once then that token is transformed to the same number. This allows the model to understand the input.</a:t>
            </a:r>
          </a:p>
        </p:txBody>
      </p:sp>
      <p:sp>
        <p:nvSpPr>
          <p:cNvPr id="69" name="TextBox 68">
            <a:extLst>
              <a:ext uri="{FF2B5EF4-FFF2-40B4-BE49-F238E27FC236}">
                <a16:creationId xmlns:a16="http://schemas.microsoft.com/office/drawing/2014/main" id="{27A0BB3C-427E-42CA-963C-DA612C8F2B9C}"/>
              </a:ext>
            </a:extLst>
          </p:cNvPr>
          <p:cNvSpPr txBox="1"/>
          <p:nvPr/>
        </p:nvSpPr>
        <p:spPr>
          <a:xfrm>
            <a:off x="22363966" y="5424811"/>
            <a:ext cx="9508881" cy="923330"/>
          </a:xfrm>
          <a:prstGeom prst="rect">
            <a:avLst/>
          </a:prstGeom>
          <a:noFill/>
        </p:spPr>
        <p:txBody>
          <a:bodyPr wrap="square" rtlCol="0">
            <a:spAutoFit/>
          </a:bodyPr>
          <a:lstStyle>
            <a:defPPr>
              <a:defRPr kern="1200" smtId="4294967295"/>
            </a:defPPr>
          </a:lstStyle>
          <a:p>
            <a:r>
              <a:rPr lang="en-US" sz="5400" b="0" i="0" dirty="0">
                <a:solidFill>
                  <a:srgbClr val="235078"/>
                </a:solidFill>
                <a:effectLst/>
                <a:latin typeface="Montserrat Light" panose="00000400000000000000" pitchFamily="2" charset="0"/>
              </a:rPr>
              <a:t>Preprocess:</a:t>
            </a:r>
            <a:endParaRPr lang="en-US" sz="6600" dirty="0">
              <a:solidFill>
                <a:srgbClr val="235078"/>
              </a:solidFill>
              <a:latin typeface="Montserrat Light" panose="00000400000000000000" pitchFamily="2" charset="0"/>
            </a:endParaRPr>
          </a:p>
        </p:txBody>
      </p:sp>
      <p:sp>
        <p:nvSpPr>
          <p:cNvPr id="23" name="Rectangle 22">
            <a:extLst>
              <a:ext uri="{FF2B5EF4-FFF2-40B4-BE49-F238E27FC236}">
                <a16:creationId xmlns:a16="http://schemas.microsoft.com/office/drawing/2014/main" id="{D73170CB-3F5B-42F1-AFF7-A94DBF05DCCA}"/>
              </a:ext>
            </a:extLst>
          </p:cNvPr>
          <p:cNvSpPr/>
          <p:nvPr/>
        </p:nvSpPr>
        <p:spPr>
          <a:xfrm>
            <a:off x="22194714" y="19945061"/>
            <a:ext cx="9961685" cy="6880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7200"/>
          </a:p>
        </p:txBody>
      </p:sp>
      <p:sp>
        <p:nvSpPr>
          <p:cNvPr id="24" name="TextBox 23">
            <a:extLst>
              <a:ext uri="{FF2B5EF4-FFF2-40B4-BE49-F238E27FC236}">
                <a16:creationId xmlns:a16="http://schemas.microsoft.com/office/drawing/2014/main" id="{391616DD-53F1-4762-9B25-973CD9F9938F}"/>
              </a:ext>
            </a:extLst>
          </p:cNvPr>
          <p:cNvSpPr txBox="1"/>
          <p:nvPr/>
        </p:nvSpPr>
        <p:spPr>
          <a:xfrm>
            <a:off x="22363965" y="20069311"/>
            <a:ext cx="9508881" cy="923330"/>
          </a:xfrm>
          <a:prstGeom prst="rect">
            <a:avLst/>
          </a:prstGeom>
          <a:noFill/>
        </p:spPr>
        <p:txBody>
          <a:bodyPr wrap="square" rtlCol="0">
            <a:spAutoFit/>
          </a:bodyPr>
          <a:lstStyle>
            <a:defPPr>
              <a:defRPr kern="1200" smtId="4294967295"/>
            </a:defPPr>
          </a:lstStyle>
          <a:p>
            <a:r>
              <a:rPr lang="en-US" sz="5400" b="0" i="0" dirty="0">
                <a:solidFill>
                  <a:srgbClr val="235078"/>
                </a:solidFill>
                <a:effectLst/>
                <a:latin typeface="Montserrat Light" panose="00000400000000000000" pitchFamily="2" charset="0"/>
              </a:rPr>
              <a:t>Algorithm:</a:t>
            </a:r>
            <a:endParaRPr lang="en-US" sz="6600" dirty="0">
              <a:solidFill>
                <a:srgbClr val="235078"/>
              </a:solidFill>
              <a:latin typeface="Montserrat Light" panose="00000400000000000000" pitchFamily="2" charset="0"/>
            </a:endParaRPr>
          </a:p>
        </p:txBody>
      </p:sp>
      <p:sp>
        <p:nvSpPr>
          <p:cNvPr id="25" name="TextBox 24">
            <a:extLst>
              <a:ext uri="{FF2B5EF4-FFF2-40B4-BE49-F238E27FC236}">
                <a16:creationId xmlns:a16="http://schemas.microsoft.com/office/drawing/2014/main" id="{4CFE46D6-FDCD-4507-B5AF-1AEAC696A159}"/>
              </a:ext>
            </a:extLst>
          </p:cNvPr>
          <p:cNvSpPr txBox="1"/>
          <p:nvPr/>
        </p:nvSpPr>
        <p:spPr>
          <a:xfrm>
            <a:off x="22402067" y="20992641"/>
            <a:ext cx="9508881" cy="5555367"/>
          </a:xfrm>
          <a:prstGeom prst="rect">
            <a:avLst/>
          </a:prstGeom>
          <a:noFill/>
        </p:spPr>
        <p:txBody>
          <a:bodyPr wrap="square" rtlCol="0">
            <a:spAutoFit/>
          </a:bodyPr>
          <a:lstStyle>
            <a:defPPr>
              <a:defRPr kern="1200" smtId="4294967295"/>
            </a:defPPr>
          </a:lstStyle>
          <a:p>
            <a:pPr algn="just"/>
            <a:r>
              <a:rPr lang="en-US" sz="3200" b="0" i="0" dirty="0">
                <a:solidFill>
                  <a:schemeClr val="tx1">
                    <a:lumMod val="75000"/>
                    <a:lumOff val="25000"/>
                  </a:schemeClr>
                </a:solidFill>
                <a:effectLst/>
                <a:latin typeface="Montserrat Light" panose="00000400000000000000" pitchFamily="2" charset="0"/>
              </a:rPr>
              <a:t>For the purposes of this research, we’ll use an existing implementation of BERT to solve our problem. We’ll be using an Arabic BERT model called </a:t>
            </a:r>
            <a:r>
              <a:rPr lang="en-US" sz="3200" b="0" i="0" dirty="0" err="1">
                <a:solidFill>
                  <a:schemeClr val="tx1">
                    <a:lumMod val="75000"/>
                    <a:lumOff val="25000"/>
                  </a:schemeClr>
                </a:solidFill>
                <a:effectLst/>
                <a:latin typeface="Montserrat Light" panose="00000400000000000000" pitchFamily="2" charset="0"/>
              </a:rPr>
              <a:t>AraBERT</a:t>
            </a:r>
            <a:r>
              <a:rPr lang="en-US" sz="3200" b="0" i="0" dirty="0">
                <a:solidFill>
                  <a:schemeClr val="tx1">
                    <a:lumMod val="75000"/>
                    <a:lumOff val="25000"/>
                  </a:schemeClr>
                </a:solidFill>
                <a:effectLst/>
                <a:latin typeface="Montserrat Light" panose="00000400000000000000" pitchFamily="2" charset="0"/>
              </a:rPr>
              <a:t> and fine-tuning it to the problem we need to solve.[3] In order to use </a:t>
            </a:r>
            <a:r>
              <a:rPr lang="en-US" sz="3200" b="0" i="0" dirty="0" err="1">
                <a:solidFill>
                  <a:schemeClr val="tx1">
                    <a:lumMod val="75000"/>
                    <a:lumOff val="25000"/>
                  </a:schemeClr>
                </a:solidFill>
                <a:effectLst/>
                <a:latin typeface="Montserrat Light" panose="00000400000000000000" pitchFamily="2" charset="0"/>
              </a:rPr>
              <a:t>AraBERT</a:t>
            </a:r>
            <a:r>
              <a:rPr lang="en-US" sz="3200" b="0" i="0" dirty="0">
                <a:solidFill>
                  <a:schemeClr val="tx1">
                    <a:lumMod val="75000"/>
                    <a:lumOff val="25000"/>
                  </a:schemeClr>
                </a:solidFill>
                <a:effectLst/>
                <a:latin typeface="Montserrat Light" panose="00000400000000000000" pitchFamily="2" charset="0"/>
              </a:rPr>
              <a:t>, we need to provide a sequence of tokens represented as numbers, after tokenizing our data we’ll replace each token with a number representation, this forms a suitable input for </a:t>
            </a:r>
            <a:r>
              <a:rPr lang="en-US" sz="3200" b="0" i="0" dirty="0" err="1">
                <a:solidFill>
                  <a:schemeClr val="tx1">
                    <a:lumMod val="75000"/>
                    <a:lumOff val="25000"/>
                  </a:schemeClr>
                </a:solidFill>
                <a:effectLst/>
                <a:latin typeface="Montserrat Light" panose="00000400000000000000" pitchFamily="2" charset="0"/>
              </a:rPr>
              <a:t>AraBERT</a:t>
            </a:r>
            <a:r>
              <a:rPr lang="en-US" sz="3200" b="0" i="0" dirty="0">
                <a:solidFill>
                  <a:schemeClr val="tx1">
                    <a:lumMod val="75000"/>
                    <a:lumOff val="25000"/>
                  </a:schemeClr>
                </a:solidFill>
                <a:effectLst/>
                <a:latin typeface="Montserrat Light" panose="00000400000000000000" pitchFamily="2" charset="0"/>
              </a:rPr>
              <a:t>.</a:t>
            </a:r>
          </a:p>
          <a:p>
            <a:pPr algn="just"/>
            <a:endParaRPr lang="en-US" sz="3500" dirty="0">
              <a:solidFill>
                <a:schemeClr val="tx1">
                  <a:lumMod val="75000"/>
                  <a:lumOff val="25000"/>
                </a:schemeClr>
              </a:solidFill>
              <a:latin typeface="Montserrat Light" panose="00000400000000000000" pitchFamily="2" charset="0"/>
              <a:ea typeface="Open Sans" panose="020B0606030504020204" pitchFamily="34" charset="0"/>
              <a:cs typeface="Open Sans" panose="020B0606030504020204" pitchFamily="34" charset="0"/>
            </a:endParaRPr>
          </a:p>
        </p:txBody>
      </p:sp>
      <p:pic>
        <p:nvPicPr>
          <p:cNvPr id="6" name="Picture 5" descr="Text&#10;&#10;Description automatically generated">
            <a:extLst>
              <a:ext uri="{FF2B5EF4-FFF2-40B4-BE49-F238E27FC236}">
                <a16:creationId xmlns:a16="http://schemas.microsoft.com/office/drawing/2014/main" id="{67A8153D-BF60-4F63-A307-50D06C3B4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 y="-95980"/>
            <a:ext cx="8229600" cy="3161538"/>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20550CAB-1356-478E-8F9A-35C5AF5605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59000" y="165861"/>
            <a:ext cx="2286539" cy="2212603"/>
          </a:xfrm>
          <a:prstGeom prst="rect">
            <a:avLst/>
          </a:prstGeom>
        </p:spPr>
      </p:pic>
      <p:sp>
        <p:nvSpPr>
          <p:cNvPr id="33" name="Rectangle 32">
            <a:extLst>
              <a:ext uri="{FF2B5EF4-FFF2-40B4-BE49-F238E27FC236}">
                <a16:creationId xmlns:a16="http://schemas.microsoft.com/office/drawing/2014/main" id="{EF9AE8CF-2993-479C-89B8-9F463FF8F292}"/>
              </a:ext>
            </a:extLst>
          </p:cNvPr>
          <p:cNvSpPr/>
          <p:nvPr/>
        </p:nvSpPr>
        <p:spPr>
          <a:xfrm>
            <a:off x="761999" y="26149931"/>
            <a:ext cx="9961685" cy="64071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7200"/>
          </a:p>
        </p:txBody>
      </p:sp>
      <p:sp>
        <p:nvSpPr>
          <p:cNvPr id="34" name="TextBox 33">
            <a:extLst>
              <a:ext uri="{FF2B5EF4-FFF2-40B4-BE49-F238E27FC236}">
                <a16:creationId xmlns:a16="http://schemas.microsoft.com/office/drawing/2014/main" id="{D8060260-1303-47DD-9F7D-D2C2CE7A5843}"/>
              </a:ext>
            </a:extLst>
          </p:cNvPr>
          <p:cNvSpPr txBox="1"/>
          <p:nvPr/>
        </p:nvSpPr>
        <p:spPr>
          <a:xfrm>
            <a:off x="865677" y="26230602"/>
            <a:ext cx="9508881" cy="923330"/>
          </a:xfrm>
          <a:prstGeom prst="rect">
            <a:avLst/>
          </a:prstGeom>
          <a:noFill/>
        </p:spPr>
        <p:txBody>
          <a:bodyPr wrap="square" rtlCol="0">
            <a:spAutoFit/>
          </a:bodyPr>
          <a:lstStyle>
            <a:defPPr>
              <a:defRPr kern="1200" smtId="4294967295"/>
            </a:defPPr>
          </a:lstStyle>
          <a:p>
            <a:r>
              <a:rPr lang="en-US" sz="5400" b="0" i="0" dirty="0">
                <a:solidFill>
                  <a:srgbClr val="235078"/>
                </a:solidFill>
                <a:effectLst/>
                <a:latin typeface="Montserrat Light" panose="00000400000000000000" pitchFamily="2" charset="0"/>
              </a:rPr>
              <a:t>Problem statement:</a:t>
            </a:r>
            <a:endParaRPr lang="en-US" sz="5400" dirty="0">
              <a:solidFill>
                <a:srgbClr val="235078"/>
              </a:solidFill>
              <a:latin typeface="Montserrat Light" panose="00000400000000000000" pitchFamily="2" charset="0"/>
            </a:endParaRPr>
          </a:p>
        </p:txBody>
      </p:sp>
      <p:sp>
        <p:nvSpPr>
          <p:cNvPr id="35" name="TextBox 34">
            <a:extLst>
              <a:ext uri="{FF2B5EF4-FFF2-40B4-BE49-F238E27FC236}">
                <a16:creationId xmlns:a16="http://schemas.microsoft.com/office/drawing/2014/main" id="{C8B49D6F-8711-415D-BF51-EF37D8717720}"/>
              </a:ext>
            </a:extLst>
          </p:cNvPr>
          <p:cNvSpPr txBox="1"/>
          <p:nvPr/>
        </p:nvSpPr>
        <p:spPr>
          <a:xfrm>
            <a:off x="950305" y="26994872"/>
            <a:ext cx="9508881" cy="5509200"/>
          </a:xfrm>
          <a:prstGeom prst="rect">
            <a:avLst/>
          </a:prstGeom>
          <a:noFill/>
        </p:spPr>
        <p:txBody>
          <a:bodyPr wrap="square" rtlCol="0">
            <a:spAutoFit/>
          </a:bodyPr>
          <a:lstStyle>
            <a:defPPr>
              <a:defRPr kern="1200" smtId="4294967295"/>
            </a:defPPr>
          </a:lstStyle>
          <a:p>
            <a:pPr algn="just"/>
            <a:r>
              <a:rPr lang="en-US" sz="3200" b="0" i="0" u="none" strike="noStrike" baseline="0" dirty="0">
                <a:solidFill>
                  <a:schemeClr val="tx1">
                    <a:lumMod val="75000"/>
                    <a:lumOff val="25000"/>
                  </a:schemeClr>
                </a:solidFill>
                <a:latin typeface="Montserrat Light" panose="00000400000000000000" pitchFamily="2" charset="0"/>
              </a:rPr>
              <a:t>Dialects are formed mainly due to regional separation between the Arab world. This separation reduces interaction between different regions, and as a result of that, many Arabic speaking regions have formed dialects exclusive to their own. For example, many countries surrounding the Arabic Gulf have formed a dialect different to countries in the Levantine region. The research’s main problem is how to identify and predict dialect types from text.</a:t>
            </a:r>
            <a:endParaRPr lang="en-US" sz="3200" dirty="0">
              <a:solidFill>
                <a:schemeClr val="tx1">
                  <a:lumMod val="75000"/>
                  <a:lumOff val="25000"/>
                </a:schemeClr>
              </a:solidFill>
              <a:latin typeface="Montserrat Light" panose="00000400000000000000" pitchFamily="2" charset="0"/>
              <a:ea typeface="Open Sans" panose="020B0606030504020204" pitchFamily="34" charset="0"/>
              <a:cs typeface="Open Sans" panose="020B0606030504020204" pitchFamily="34"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ersuadingsapphire|09-2018"/>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3721</TotalTime>
  <Words>911</Words>
  <Application>Microsoft Office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Montserrat Light</vt:lpstr>
      <vt:lpstr>Times New Roman</vt:lpstr>
      <vt:lpstr>URWPalladioL-Roma</vt:lpstr>
      <vt:lpstr>Blank Presentation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عبدالرحمن الشاوي ID 439101980</cp:lastModifiedBy>
  <cp:revision>301</cp:revision>
  <cp:lastPrinted>2006-11-15T16:04:57Z</cp:lastPrinted>
  <dcterms:modified xsi:type="dcterms:W3CDTF">2021-12-08T18:11:13Z</dcterms:modified>
  <cp:category>templates for scientific poster</cp:category>
</cp:coreProperties>
</file>