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63" r:id="rId2"/>
  </p:sldIdLst>
  <p:sldSz cx="32918400" cy="32918400"/>
  <p:notesSz cx="31954788" cy="50149125"/>
  <p:embeddedFontLst>
    <p:embeddedFont>
      <p:font typeface="Montserrat Light" panose="00000400000000000000" pitchFamily="2" charset="0"/>
      <p:regular r:id="rId5"/>
    </p:embeddedFont>
  </p:embeddedFontLst>
  <p:custDataLst>
    <p:tags r:id="rId6"/>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9968" userDrawn="1">
          <p15:clr>
            <a:srgbClr val="A4A3A4"/>
          </p15:clr>
        </p15:guide>
        <p15:guide id="2" orient="horz" pos="5632" userDrawn="1">
          <p15:clr>
            <a:srgbClr val="A4A3A4"/>
          </p15:clr>
        </p15:guide>
        <p15:guide id="3" orient="horz" pos="3533" userDrawn="1">
          <p15:clr>
            <a:srgbClr val="A4A3A4"/>
          </p15:clr>
        </p15:guide>
        <p15:guide id="4" orient="horz" pos="6246" userDrawn="1">
          <p15:clr>
            <a:srgbClr val="A4A3A4"/>
          </p15:clr>
        </p15:guide>
        <p15:guide id="5" pos="540" userDrawn="1">
          <p15:clr>
            <a:srgbClr val="A4A3A4"/>
          </p15:clr>
        </p15:guide>
        <p15:guide id="6" pos="5184" userDrawn="1">
          <p15:clr>
            <a:srgbClr val="A4A3A4"/>
          </p15:clr>
        </p15:guide>
        <p15:guide id="7" pos="5544" userDrawn="1">
          <p15:clr>
            <a:srgbClr val="A4A3A4"/>
          </p15:clr>
        </p15:guide>
        <p15:guide id="8" pos="10188" userDrawn="1">
          <p15:clr>
            <a:srgbClr val="A4A3A4"/>
          </p15:clr>
        </p15:guide>
        <p15:guide id="9" pos="10548" userDrawn="1">
          <p15:clr>
            <a:srgbClr val="A4A3A4"/>
          </p15:clr>
        </p15:guide>
        <p15:guide id="10" pos="15192" userDrawn="1">
          <p15:clr>
            <a:srgbClr val="A4A3A4"/>
          </p15:clr>
        </p15:guide>
        <p15:guide id="11" pos="15552" userDrawn="1">
          <p15:clr>
            <a:srgbClr val="A4A3A4"/>
          </p15:clr>
        </p15:guide>
        <p15:guide id="12" pos="20196" userDrawn="1">
          <p15:clr>
            <a:srgbClr val="A4A3A4"/>
          </p15:clr>
        </p15:guide>
      </p15:sldGuideLst>
    </p:ext>
    <p:ext uri="{2D200454-40CA-4A62-9FC3-DE9A4176ACB9}">
      <p15:notesGuideLst xmlns:p15="http://schemas.microsoft.com/office/powerpoint/2012/main">
        <p15:guide id="1" orient="horz" pos="15795">
          <p15:clr>
            <a:srgbClr val="A4A3A4"/>
          </p15:clr>
        </p15:guide>
        <p15:guide id="2" pos="10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5078"/>
    <a:srgbClr val="1482A5"/>
    <a:srgbClr val="DCE1C8"/>
    <a:srgbClr val="EAEAEA"/>
    <a:srgbClr val="EEEEEE"/>
    <a:srgbClr val="006699"/>
    <a:srgbClr val="CC3300"/>
    <a:srgbClr val="006600"/>
    <a:srgbClr val="336699"/>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4660" autoAdjust="0"/>
  </p:normalViewPr>
  <p:slideViewPr>
    <p:cSldViewPr>
      <p:cViewPr varScale="1">
        <p:scale>
          <a:sx n="23" d="100"/>
          <a:sy n="23" d="100"/>
        </p:scale>
        <p:origin x="3018" y="30"/>
      </p:cViewPr>
      <p:guideLst>
        <p:guide orient="horz" pos="19968"/>
        <p:guide orient="horz" pos="5632"/>
        <p:guide orient="horz" pos="3533"/>
        <p:guide orient="horz" pos="6246"/>
        <p:guide pos="540"/>
        <p:guide pos="5184"/>
        <p:guide pos="5544"/>
        <p:guide pos="10188"/>
        <p:guide pos="10548"/>
        <p:guide pos="15192"/>
        <p:guide pos="15552"/>
        <p:guide pos="201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17" d="100"/>
          <a:sy n="17" d="100"/>
        </p:scale>
        <p:origin x="4416" y="178"/>
      </p:cViewPr>
      <p:guideLst>
        <p:guide orient="horz" pos="15795"/>
        <p:guide pos="1006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font" Target="fonts/font1.fntdata"/><Relationship Id="rId10" Type="http://schemas.openxmlformats.org/officeDocument/2006/relationships/tableStyles" Target="tableStyles.xml"/><Relationship Id="rId4" Type="http://schemas.openxmlformats.org/officeDocument/2006/relationships/handoutMaster" Target="handoutMasters/handout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defTabSz="4508500">
              <a:defRPr sz="6000"/>
            </a:lvl1pPr>
          </a:lstStyle>
          <a:p>
            <a:pPr>
              <a:defRPr/>
            </a:pPr>
            <a:endParaRPr lang="en-AU"/>
          </a:p>
        </p:txBody>
      </p:sp>
      <p:sp>
        <p:nvSpPr>
          <p:cNvPr id="4099" name="Rectangle 3"/>
          <p:cNvSpPr>
            <a:spLocks noGrp="1" noChangeArrowheads="1"/>
          </p:cNvSpPr>
          <p:nvPr>
            <p:ph type="dt" sz="quarter"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algn="r" defTabSz="4508500">
              <a:defRPr sz="6000"/>
            </a:lvl1pPr>
          </a:lstStyle>
          <a:p>
            <a:pPr>
              <a:defRPr/>
            </a:pPr>
            <a:endParaRPr lang="en-AU"/>
          </a:p>
        </p:txBody>
      </p:sp>
      <p:sp>
        <p:nvSpPr>
          <p:cNvPr id="4100" name="Rectangle 4"/>
          <p:cNvSpPr>
            <a:spLocks noGrp="1" noChangeArrowheads="1"/>
          </p:cNvSpPr>
          <p:nvPr>
            <p:ph type="ftr" sz="quarter" idx="2"/>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defTabSz="4508500">
              <a:defRPr sz="6000"/>
            </a:lvl1pPr>
          </a:lstStyle>
          <a:p>
            <a:pPr>
              <a:defRPr/>
            </a:pPr>
            <a:endParaRPr lang="en-AU"/>
          </a:p>
        </p:txBody>
      </p:sp>
      <p:sp>
        <p:nvSpPr>
          <p:cNvPr id="4101" name="Rectangle 5"/>
          <p:cNvSpPr>
            <a:spLocks noGrp="1" noChangeArrowheads="1"/>
          </p:cNvSpPr>
          <p:nvPr>
            <p:ph type="sldNum" sz="quarter" idx="3"/>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algn="r" defTabSz="4508500">
              <a:defRPr sz="6000"/>
            </a:lvl1pPr>
          </a:lstStyle>
          <a:p>
            <a:pPr>
              <a:defRPr/>
            </a:pPr>
            <a:fld id="{440C443C-8022-4F5D-8F2E-5133654FC91D}" type="slidenum">
              <a:rPr lang="en-AU"/>
              <a:pPr>
                <a:defRPr/>
              </a:pPr>
              <a:t>‹#›</a:t>
            </a:fld>
            <a:endParaRPr lang="en-AU"/>
          </a:p>
        </p:txBody>
      </p:sp>
    </p:spTree>
    <p:extLst>
      <p:ext uri="{BB962C8B-B14F-4D97-AF65-F5344CB8AC3E}">
        <p14:creationId xmlns:p14="http://schemas.microsoft.com/office/powerpoint/2010/main" val="39979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defTabSz="4508500">
              <a:defRPr sz="6000"/>
            </a:lvl1pPr>
          </a:lstStyle>
          <a:p>
            <a:pPr>
              <a:defRPr/>
            </a:pPr>
            <a:endParaRPr lang="en-AU"/>
          </a:p>
        </p:txBody>
      </p:sp>
      <p:sp>
        <p:nvSpPr>
          <p:cNvPr id="3075" name="Rectangle 3"/>
          <p:cNvSpPr>
            <a:spLocks noGrp="1" noChangeArrowheads="1"/>
          </p:cNvSpPr>
          <p:nvPr>
            <p:ph type="dt"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algn="r" defTabSz="4508500">
              <a:defRPr sz="6000"/>
            </a:lvl1pPr>
          </a:lstStyle>
          <a:p>
            <a:pPr>
              <a:defRPr/>
            </a:pPr>
            <a:endParaRPr lang="en-AU"/>
          </a:p>
        </p:txBody>
      </p:sp>
      <p:sp>
        <p:nvSpPr>
          <p:cNvPr id="3076" name="Rectangle 4"/>
          <p:cNvSpPr>
            <a:spLocks noGrp="1" noRot="1" noChangeAspect="1" noChangeArrowheads="1" noTextEdit="1"/>
          </p:cNvSpPr>
          <p:nvPr>
            <p:ph type="sldImg" idx="2"/>
          </p:nvPr>
        </p:nvSpPr>
        <p:spPr bwMode="auto">
          <a:xfrm>
            <a:off x="6502400" y="3757613"/>
            <a:ext cx="18748375" cy="187483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4137025" y="24004588"/>
            <a:ext cx="23456900" cy="2251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defTabSz="4508500">
              <a:defRPr sz="6000"/>
            </a:lvl1pPr>
          </a:lstStyle>
          <a:p>
            <a:pPr>
              <a:defRPr/>
            </a:pPr>
            <a:endParaRPr lang="en-AU"/>
          </a:p>
        </p:txBody>
      </p:sp>
      <p:sp>
        <p:nvSpPr>
          <p:cNvPr id="3079" name="Rectangle 7"/>
          <p:cNvSpPr>
            <a:spLocks noGrp="1" noChangeArrowheads="1"/>
          </p:cNvSpPr>
          <p:nvPr>
            <p:ph type="sldNum" sz="quarter" idx="5"/>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algn="r" defTabSz="4508500">
              <a:defRPr sz="6000"/>
            </a:lvl1pPr>
          </a:lstStyle>
          <a:p>
            <a:pPr>
              <a:defRPr/>
            </a:pPr>
            <a:fld id="{42207482-9F38-4AF6-9B91-768DCEDA59AC}" type="slidenum">
              <a:rPr lang="en-AU"/>
              <a:pPr>
                <a:defRPr/>
              </a:pPr>
              <a:t>‹#›</a:t>
            </a:fld>
            <a:endParaRPr lang="en-AU"/>
          </a:p>
        </p:txBody>
      </p:sp>
    </p:spTree>
    <p:extLst>
      <p:ext uri="{BB962C8B-B14F-4D97-AF65-F5344CB8AC3E}">
        <p14:creationId xmlns:p14="http://schemas.microsoft.com/office/powerpoint/2010/main" val="4090799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smtId="4294967295"/>
            </a:defPPr>
            <a:lvl1pPr defTabSz="4508500">
              <a:defRPr sz="2400">
                <a:solidFill>
                  <a:schemeClr val="tx1"/>
                </a:solidFill>
                <a:latin typeface="Times New Roman" pitchFamily="18" charset="0"/>
              </a:defRPr>
            </a:lvl1pPr>
            <a:lvl2pPr marL="742950" indent="-285750" defTabSz="4508500">
              <a:defRPr sz="2400">
                <a:solidFill>
                  <a:schemeClr val="tx1"/>
                </a:solidFill>
                <a:latin typeface="Times New Roman" pitchFamily="18" charset="0"/>
              </a:defRPr>
            </a:lvl2pPr>
            <a:lvl3pPr marL="1143000" indent="-228600" defTabSz="4508500">
              <a:defRPr sz="2400">
                <a:solidFill>
                  <a:schemeClr val="tx1"/>
                </a:solidFill>
                <a:latin typeface="Times New Roman" pitchFamily="18" charset="0"/>
              </a:defRPr>
            </a:lvl3pPr>
            <a:lvl4pPr marL="1600200" indent="-228600" defTabSz="4508500">
              <a:defRPr sz="2400">
                <a:solidFill>
                  <a:schemeClr val="tx1"/>
                </a:solidFill>
                <a:latin typeface="Times New Roman" pitchFamily="18" charset="0"/>
              </a:defRPr>
            </a:lvl4pPr>
            <a:lvl5pPr marL="2057400" indent="-228600" defTabSz="4508500">
              <a:defRPr sz="2400">
                <a:solidFill>
                  <a:schemeClr val="tx1"/>
                </a:solidFill>
                <a:latin typeface="Times New Roman" pitchFamily="18" charset="0"/>
              </a:defRPr>
            </a:lvl5pPr>
            <a:lvl6pPr marL="2514600" indent="-228600" defTabSz="4508500" eaLnBrk="0" fontAlgn="base" hangingPunct="0">
              <a:spcBef>
                <a:spcPct val="0"/>
              </a:spcBef>
              <a:spcAft>
                <a:spcPct val="0"/>
              </a:spcAft>
              <a:defRPr sz="2400">
                <a:solidFill>
                  <a:schemeClr val="tx1"/>
                </a:solidFill>
                <a:latin typeface="Times New Roman" pitchFamily="18" charset="0"/>
              </a:defRPr>
            </a:lvl6pPr>
            <a:lvl7pPr marL="2971800" indent="-228600" defTabSz="4508500" eaLnBrk="0" fontAlgn="base" hangingPunct="0">
              <a:spcBef>
                <a:spcPct val="0"/>
              </a:spcBef>
              <a:spcAft>
                <a:spcPct val="0"/>
              </a:spcAft>
              <a:defRPr sz="2400">
                <a:solidFill>
                  <a:schemeClr val="tx1"/>
                </a:solidFill>
                <a:latin typeface="Times New Roman" pitchFamily="18" charset="0"/>
              </a:defRPr>
            </a:lvl7pPr>
            <a:lvl8pPr marL="3429000" indent="-228600" defTabSz="4508500" eaLnBrk="0" fontAlgn="base" hangingPunct="0">
              <a:spcBef>
                <a:spcPct val="0"/>
              </a:spcBef>
              <a:spcAft>
                <a:spcPct val="0"/>
              </a:spcAft>
              <a:defRPr sz="2400">
                <a:solidFill>
                  <a:schemeClr val="tx1"/>
                </a:solidFill>
                <a:latin typeface="Times New Roman" pitchFamily="18" charset="0"/>
              </a:defRPr>
            </a:lvl8pPr>
            <a:lvl9pPr marL="3886200" indent="-228600" defTabSz="4508500" eaLnBrk="0" fontAlgn="base" hangingPunct="0">
              <a:spcBef>
                <a:spcPct val="0"/>
              </a:spcBef>
              <a:spcAft>
                <a:spcPct val="0"/>
              </a:spcAft>
              <a:defRPr sz="2400">
                <a:solidFill>
                  <a:schemeClr val="tx1"/>
                </a:solidFill>
                <a:latin typeface="Times New Roman" pitchFamily="18" charset="0"/>
              </a:defRPr>
            </a:lvl9pPr>
          </a:lstStyle>
          <a:p>
            <a:fld id="{842B0325-ACC9-488E-8876-C4E9E3B68AD8}" type="slidenum">
              <a:rPr lang="en-AU" sz="6000" smtClean="0"/>
              <a:t>1</a:t>
            </a:fld>
            <a:endParaRPr lang="en-AU" sz="6000"/>
          </a:p>
        </p:txBody>
      </p:sp>
      <p:sp>
        <p:nvSpPr>
          <p:cNvPr id="4099" name="Rectangle 2"/>
          <p:cNvSpPr>
            <a:spLocks noGrp="1" noRot="1" noChangeAspect="1" noChangeArrowheads="1" noTextEdit="1"/>
          </p:cNvSpPr>
          <p:nvPr>
            <p:ph type="sldImg"/>
          </p:nvPr>
        </p:nvSpPr>
        <p:spPr>
          <a:xfrm>
            <a:off x="6502400" y="3757613"/>
            <a:ext cx="18748375" cy="18748375"/>
          </a:xfrm>
        </p:spPr>
      </p:sp>
      <p:sp>
        <p:nvSpPr>
          <p:cNvPr id="4100" name="Rectangle 3"/>
          <p:cNvSpPr>
            <a:spLocks noGrp="1" noChangeArrowheads="1"/>
          </p:cNvSpPr>
          <p:nvPr>
            <p:ph type="body" idx="1"/>
          </p:nvPr>
        </p:nvSpPr>
        <p:spPr>
          <a:noFill/>
        </p:spPr>
        <p:txBody>
          <a:bodyPr/>
          <a:lstStyle>
            <a:defPPr>
              <a:defRPr kern="1200" smtId="4294967295"/>
            </a:defP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093" y="10226675"/>
            <a:ext cx="27980218"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4938184" y="18653125"/>
            <a:ext cx="23042032" cy="8413750"/>
          </a:xfrm>
        </p:spPr>
        <p:txBody>
          <a:bodyPr/>
          <a:lstStyle>
            <a:defPPr>
              <a:defRPr kern="1200" smtId="4294967295"/>
            </a:defPPr>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DA66E67-F948-4693-96A5-27BC239C04A3}" type="slidenum">
              <a:rPr lang="en-US"/>
              <a:pPr>
                <a:defRPr/>
              </a:pPr>
              <a:t>‹#›</a:t>
            </a:fld>
            <a:endParaRPr lang="en-US"/>
          </a:p>
        </p:txBody>
      </p:sp>
    </p:spTree>
    <p:extLst>
      <p:ext uri="{BB962C8B-B14F-4D97-AF65-F5344CB8AC3E}">
        <p14:creationId xmlns:p14="http://schemas.microsoft.com/office/powerpoint/2010/main" val="36489225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2DA27A25-0059-41B6-A6E5-54D93C10805F}" type="slidenum">
              <a:rPr lang="en-US"/>
              <a:pPr>
                <a:defRPr/>
              </a:pPr>
              <a:t>‹#›</a:t>
            </a:fld>
            <a:endParaRPr lang="en-US"/>
          </a:p>
        </p:txBody>
      </p:sp>
    </p:spTree>
    <p:extLst>
      <p:ext uri="{BB962C8B-B14F-4D97-AF65-F5344CB8AC3E}">
        <p14:creationId xmlns:p14="http://schemas.microsoft.com/office/powerpoint/2010/main" val="418118746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3727" y="2925763"/>
            <a:ext cx="6994525" cy="263350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470151" y="2925763"/>
            <a:ext cx="20881977" cy="263350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43B26BC-A2E6-4CDA-9F76-12293F26600A}" type="slidenum">
              <a:rPr lang="en-US"/>
              <a:pPr>
                <a:defRPr/>
              </a:pPr>
              <a:t>‹#›</a:t>
            </a:fld>
            <a:endParaRPr lang="en-US"/>
          </a:p>
        </p:txBody>
      </p:sp>
    </p:spTree>
    <p:extLst>
      <p:ext uri="{BB962C8B-B14F-4D97-AF65-F5344CB8AC3E}">
        <p14:creationId xmlns:p14="http://schemas.microsoft.com/office/powerpoint/2010/main" val="34941854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EC1B4D6-BEE2-4AF6-A92E-38CD68913D5A}" type="slidenum">
              <a:rPr lang="en-US"/>
              <a:pPr>
                <a:defRPr/>
              </a:pPr>
              <a:t>‹#›</a:t>
            </a:fld>
            <a:endParaRPr lang="en-US"/>
          </a:p>
        </p:txBody>
      </p:sp>
    </p:spTree>
    <p:extLst>
      <p:ext uri="{BB962C8B-B14F-4D97-AF65-F5344CB8AC3E}">
        <p14:creationId xmlns:p14="http://schemas.microsoft.com/office/powerpoint/2010/main" val="317776266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1153441"/>
            <a:ext cx="27980218" cy="6537325"/>
          </a:xfrm>
        </p:spPr>
        <p:txBody>
          <a:bodyPr anchor="t"/>
          <a:lstStyle>
            <a:defPPr>
              <a:defRPr kern="1200" smtId="4294967295"/>
            </a:defPPr>
            <a:lvl1pPr algn="l">
              <a:defRPr sz="3000" b="1" cap="all"/>
            </a:lvl1pPr>
          </a:lstStyle>
          <a:p>
            <a:r>
              <a:rPr lang="en-US"/>
              <a:t>Click to edit Master title style</a:t>
            </a:r>
          </a:p>
        </p:txBody>
      </p:sp>
      <p:sp>
        <p:nvSpPr>
          <p:cNvPr id="3" name="Text Placeholder 2"/>
          <p:cNvSpPr>
            <a:spLocks noGrp="1"/>
          </p:cNvSpPr>
          <p:nvPr>
            <p:ph type="body" idx="1"/>
          </p:nvPr>
        </p:nvSpPr>
        <p:spPr>
          <a:xfrm>
            <a:off x="2600326" y="13952538"/>
            <a:ext cx="27980218" cy="7200900"/>
          </a:xfrm>
        </p:spPr>
        <p:txBody>
          <a:bodyPr anchor="b"/>
          <a:lstStyle>
            <a:defPPr>
              <a:defRPr kern="1200" smtId="4294967295"/>
            </a:defPPr>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8650354-6837-43DB-843B-C6021BD2EF37}" type="slidenum">
              <a:rPr lang="en-US"/>
              <a:pPr>
                <a:defRPr/>
              </a:pPr>
              <a:t>‹#›</a:t>
            </a:fld>
            <a:endParaRPr lang="en-US"/>
          </a:p>
        </p:txBody>
      </p:sp>
    </p:spTree>
    <p:extLst>
      <p:ext uri="{BB962C8B-B14F-4D97-AF65-F5344CB8AC3E}">
        <p14:creationId xmlns:p14="http://schemas.microsoft.com/office/powerpoint/2010/main" val="25686382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470151" y="9509127"/>
            <a:ext cx="13938248" cy="19751675"/>
          </a:xfrm>
        </p:spPr>
        <p:txBody>
          <a:bodyPr/>
          <a:lstStyle>
            <a:defPPr>
              <a:defRPr kern="1200" smtId="4294967295"/>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0002" y="9509127"/>
            <a:ext cx="13938248" cy="19751675"/>
          </a:xfrm>
        </p:spPr>
        <p:txBody>
          <a:bodyPr/>
          <a:lstStyle>
            <a:defPPr>
              <a:defRPr kern="1200" smtId="4294967295"/>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4296FF25-ADB1-4315-9622-9852994CD1E5}" type="slidenum">
              <a:rPr lang="en-US"/>
              <a:pPr>
                <a:defRPr/>
              </a:pPr>
              <a:t>‹#›</a:t>
            </a:fld>
            <a:endParaRPr lang="en-US"/>
          </a:p>
        </p:txBody>
      </p:sp>
    </p:spTree>
    <p:extLst>
      <p:ext uri="{BB962C8B-B14F-4D97-AF65-F5344CB8AC3E}">
        <p14:creationId xmlns:p14="http://schemas.microsoft.com/office/powerpoint/2010/main" val="26183091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710" y="1317625"/>
            <a:ext cx="29626982"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1645709" y="7369177"/>
            <a:ext cx="14544675" cy="3070225"/>
          </a:xfrm>
        </p:spPr>
        <p:txBody>
          <a:bodyPr anchor="b"/>
          <a:lstStyle>
            <a:defPPr>
              <a:defRPr kern="1200" smtId="4294967295"/>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645709" y="10439400"/>
            <a:ext cx="14544675" cy="18965862"/>
          </a:xfrm>
        </p:spPr>
        <p:txBody>
          <a:bodyPr/>
          <a:lstStyle>
            <a:defPPr>
              <a:defRPr kern="1200" smtId="4294967295"/>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1666" y="7369177"/>
            <a:ext cx="14551027" cy="3070225"/>
          </a:xfrm>
        </p:spPr>
        <p:txBody>
          <a:bodyPr anchor="b"/>
          <a:lstStyle>
            <a:defPPr>
              <a:defRPr kern="1200" smtId="4294967295"/>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16721666" y="10439400"/>
            <a:ext cx="14551027" cy="18965862"/>
          </a:xfrm>
        </p:spPr>
        <p:txBody>
          <a:bodyPr/>
          <a:lstStyle>
            <a:defPPr>
              <a:defRPr kern="1200" smtId="4294967295"/>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72EF82B1-171C-4CAC-B9C4-22062286C8C4}" type="slidenum">
              <a:rPr lang="en-US"/>
              <a:pPr>
                <a:defRPr/>
              </a:pPr>
              <a:t>‹#›</a:t>
            </a:fld>
            <a:endParaRPr lang="en-US"/>
          </a:p>
        </p:txBody>
      </p:sp>
    </p:spTree>
    <p:extLst>
      <p:ext uri="{BB962C8B-B14F-4D97-AF65-F5344CB8AC3E}">
        <p14:creationId xmlns:p14="http://schemas.microsoft.com/office/powerpoint/2010/main" val="36012239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678F620B-8934-45A0-BE2C-EF6C76032C45}" type="slidenum">
              <a:rPr lang="en-US"/>
              <a:pPr>
                <a:defRPr/>
              </a:pPr>
              <a:t>‹#›</a:t>
            </a:fld>
            <a:endParaRPr lang="en-US"/>
          </a:p>
        </p:txBody>
      </p:sp>
    </p:spTree>
    <p:extLst>
      <p:ext uri="{BB962C8B-B14F-4D97-AF65-F5344CB8AC3E}">
        <p14:creationId xmlns:p14="http://schemas.microsoft.com/office/powerpoint/2010/main" val="352938633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A3ECE3F5-A3DD-46D3-8112-19EE7FD1DDFA}" type="slidenum">
              <a:rPr lang="en-US"/>
              <a:pPr>
                <a:defRPr/>
              </a:pPr>
              <a:t>‹#›</a:t>
            </a:fld>
            <a:endParaRPr lang="en-US"/>
          </a:p>
        </p:txBody>
      </p:sp>
    </p:spTree>
    <p:extLst>
      <p:ext uri="{BB962C8B-B14F-4D97-AF65-F5344CB8AC3E}">
        <p14:creationId xmlns:p14="http://schemas.microsoft.com/office/powerpoint/2010/main" val="233742527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709" y="1311275"/>
            <a:ext cx="10829925" cy="5576888"/>
          </a:xfrm>
        </p:spPr>
        <p:txBody>
          <a:bodyPr anchor="b"/>
          <a:lstStyle>
            <a:defPPr>
              <a:defRPr kern="1200" smtId="4294967295"/>
            </a:defPPr>
            <a:lvl1pPr algn="l">
              <a:defRPr sz="1500" b="1"/>
            </a:lvl1pPr>
          </a:lstStyle>
          <a:p>
            <a:r>
              <a:rPr lang="en-US"/>
              <a:t>Click to edit Master title style</a:t>
            </a:r>
          </a:p>
        </p:txBody>
      </p:sp>
      <p:sp>
        <p:nvSpPr>
          <p:cNvPr id="3" name="Content Placeholder 2"/>
          <p:cNvSpPr>
            <a:spLocks noGrp="1"/>
          </p:cNvSpPr>
          <p:nvPr>
            <p:ph idx="1"/>
          </p:nvPr>
        </p:nvSpPr>
        <p:spPr>
          <a:xfrm>
            <a:off x="12870392" y="1311275"/>
            <a:ext cx="18402300" cy="28093988"/>
          </a:xfrm>
        </p:spPr>
        <p:txBody>
          <a:bodyPr/>
          <a:lstStyle>
            <a:defPPr>
              <a:defRPr kern="1200" smtId="4294967295"/>
            </a:defPPr>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709" y="6888163"/>
            <a:ext cx="10829925" cy="22517100"/>
          </a:xfrm>
        </p:spPr>
        <p:txBody>
          <a:bodyPr/>
          <a:lstStyle>
            <a:defPPr>
              <a:defRPr kern="1200" smtId="4294967295"/>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96691E56-DA67-4BF5-BA67-706F30B37046}" type="slidenum">
              <a:rPr lang="en-US"/>
              <a:pPr>
                <a:defRPr/>
              </a:pPr>
              <a:t>‹#›</a:t>
            </a:fld>
            <a:endParaRPr lang="en-US"/>
          </a:p>
        </p:txBody>
      </p:sp>
    </p:spTree>
    <p:extLst>
      <p:ext uri="{BB962C8B-B14F-4D97-AF65-F5344CB8AC3E}">
        <p14:creationId xmlns:p14="http://schemas.microsoft.com/office/powerpoint/2010/main" val="39828956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659" y="23042566"/>
            <a:ext cx="19750618" cy="2720975"/>
          </a:xfrm>
        </p:spPr>
        <p:txBody>
          <a:bodyPr anchor="b"/>
          <a:lstStyle>
            <a:defPPr>
              <a:defRPr kern="1200" smtId="4294967295"/>
            </a:defPPr>
            <a:lvl1pPr algn="l">
              <a:defRPr sz="1500" b="1"/>
            </a:lvl1pPr>
          </a:lstStyle>
          <a:p>
            <a:r>
              <a:rPr lang="en-US"/>
              <a:t>Click to edit Master title style</a:t>
            </a:r>
          </a:p>
        </p:txBody>
      </p:sp>
      <p:sp>
        <p:nvSpPr>
          <p:cNvPr id="3" name="Picture Placeholder 2"/>
          <p:cNvSpPr>
            <a:spLocks noGrp="1"/>
          </p:cNvSpPr>
          <p:nvPr>
            <p:ph type="pic" idx="1"/>
          </p:nvPr>
        </p:nvSpPr>
        <p:spPr>
          <a:xfrm>
            <a:off x="6452659" y="2941638"/>
            <a:ext cx="19750618" cy="19750088"/>
          </a:xfrm>
        </p:spPr>
        <p:txBody>
          <a:bodyPr/>
          <a:lstStyle>
            <a:defPPr>
              <a:defRPr kern="1200" smtId="4294967295"/>
            </a:defPPr>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452659" y="25763541"/>
            <a:ext cx="19750618" cy="3862387"/>
          </a:xfrm>
        </p:spPr>
        <p:txBody>
          <a:bodyPr/>
          <a:lstStyle>
            <a:defPPr>
              <a:defRPr kern="1200" smtId="4294967295"/>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87F51DAE-E528-43E1-8BE0-91521416EFB0}" type="slidenum">
              <a:rPr lang="en-US"/>
              <a:pPr>
                <a:defRPr/>
              </a:pPr>
              <a:t>‹#›</a:t>
            </a:fld>
            <a:endParaRPr lang="en-US"/>
          </a:p>
        </p:txBody>
      </p:sp>
    </p:spTree>
    <p:extLst>
      <p:ext uri="{BB962C8B-B14F-4D97-AF65-F5344CB8AC3E}">
        <p14:creationId xmlns:p14="http://schemas.microsoft.com/office/powerpoint/2010/main" val="21542948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0094B3"/>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70548" y="2925763"/>
            <a:ext cx="27977306"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470548" y="9509126"/>
            <a:ext cx="27977306" cy="1975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470547" y="29992638"/>
            <a:ext cx="6858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defTabSz="3200400">
              <a:defRPr sz="4875"/>
            </a:lvl1pPr>
          </a:lstStyle>
          <a:p>
            <a:pPr>
              <a:defRPr/>
            </a:pPr>
            <a:endParaRPr lang="en-US"/>
          </a:p>
        </p:txBody>
      </p:sp>
      <p:sp>
        <p:nvSpPr>
          <p:cNvPr id="1029" name="Rectangle 5"/>
          <p:cNvSpPr>
            <a:spLocks noGrp="1" noChangeArrowheads="1"/>
          </p:cNvSpPr>
          <p:nvPr>
            <p:ph type="ftr" sz="quarter" idx="3"/>
          </p:nvPr>
        </p:nvSpPr>
        <p:spPr bwMode="auto">
          <a:xfrm>
            <a:off x="11245454" y="29992638"/>
            <a:ext cx="10427494"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algn="ctr" defTabSz="3200400">
              <a:defRPr sz="4875"/>
            </a:lvl1pPr>
          </a:lstStyle>
          <a:p>
            <a:pPr>
              <a:defRPr/>
            </a:pPr>
            <a:endParaRPr lang="en-US"/>
          </a:p>
        </p:txBody>
      </p:sp>
      <p:sp>
        <p:nvSpPr>
          <p:cNvPr id="1030" name="Rectangle 6"/>
          <p:cNvSpPr>
            <a:spLocks noGrp="1" noChangeArrowheads="1"/>
          </p:cNvSpPr>
          <p:nvPr>
            <p:ph type="sldNum" sz="quarter" idx="4"/>
          </p:nvPr>
        </p:nvSpPr>
        <p:spPr bwMode="auto">
          <a:xfrm>
            <a:off x="23589855" y="29992638"/>
            <a:ext cx="6858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algn="r" defTabSz="3200400">
              <a:defRPr sz="4875"/>
            </a:lvl1pPr>
          </a:lstStyle>
          <a:p>
            <a:pPr>
              <a:defRPr/>
            </a:pPr>
            <a:fld id="{469A0CB4-D18D-4AEF-B324-9EDF067D136D}"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30149800" y="16459200"/>
            <a:ext cx="14274800" cy="4368800"/>
          </a:xfrm>
          <a:prstGeom prst="rect">
            <a:avLst/>
          </a:prstGeom>
        </p:spPr>
      </p:pic>
      <p:pic>
        <p:nvPicPr>
          <p:cNvPr id="1033" name="New picture"/>
          <p:cNvPicPr/>
          <p:nvPr/>
        </p:nvPicPr>
        <p:blipFill>
          <a:blip r:embed="rId14"/>
          <a:stretch>
            <a:fillRect/>
          </a:stretch>
        </p:blipFill>
        <p:spPr>
          <a:xfrm>
            <a:off x="1473200" y="33426400"/>
            <a:ext cx="29972000" cy="1549400"/>
          </a:xfrm>
          <a:prstGeom prst="rect">
            <a:avLst/>
          </a:prstGeom>
        </p:spPr>
      </p:pic>
      <p:sp>
        <p:nvSpPr>
          <p:cNvPr id="1034" name="New shape"/>
          <p:cNvSpPr/>
          <p:nvPr/>
        </p:nvSpPr>
        <p:spPr>
          <a:xfrm>
            <a:off x="1473200" y="339979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persuadingsapphire  Size: 36x36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3200400" rtl="0" eaLnBrk="0" fontAlgn="base" hangingPunct="0">
        <a:spcBef>
          <a:spcPct val="0"/>
        </a:spcBef>
        <a:spcAft>
          <a:spcPct val="0"/>
        </a:spcAft>
        <a:defRPr sz="15375">
          <a:solidFill>
            <a:schemeClr val="tx2"/>
          </a:solidFill>
          <a:latin typeface="+mj-lt"/>
          <a:ea typeface="+mj-ea"/>
          <a:cs typeface="+mj-cs"/>
        </a:defRPr>
      </a:lvl1pPr>
      <a:lvl2pPr algn="ctr" defTabSz="3200400" rtl="0" eaLnBrk="0" fontAlgn="base" hangingPunct="0">
        <a:spcBef>
          <a:spcPct val="0"/>
        </a:spcBef>
        <a:spcAft>
          <a:spcPct val="0"/>
        </a:spcAft>
        <a:defRPr sz="15375">
          <a:solidFill>
            <a:schemeClr val="tx2"/>
          </a:solidFill>
          <a:latin typeface="Times New Roman" pitchFamily="18" charset="0"/>
        </a:defRPr>
      </a:lvl2pPr>
      <a:lvl3pPr algn="ctr" defTabSz="3200400" rtl="0" eaLnBrk="0" fontAlgn="base" hangingPunct="0">
        <a:spcBef>
          <a:spcPct val="0"/>
        </a:spcBef>
        <a:spcAft>
          <a:spcPct val="0"/>
        </a:spcAft>
        <a:defRPr sz="15375">
          <a:solidFill>
            <a:schemeClr val="tx2"/>
          </a:solidFill>
          <a:latin typeface="Times New Roman" pitchFamily="18" charset="0"/>
        </a:defRPr>
      </a:lvl3pPr>
      <a:lvl4pPr algn="ctr" defTabSz="3200400" rtl="0" eaLnBrk="0" fontAlgn="base" hangingPunct="0">
        <a:spcBef>
          <a:spcPct val="0"/>
        </a:spcBef>
        <a:spcAft>
          <a:spcPct val="0"/>
        </a:spcAft>
        <a:defRPr sz="15375">
          <a:solidFill>
            <a:schemeClr val="tx2"/>
          </a:solidFill>
          <a:latin typeface="Times New Roman" pitchFamily="18" charset="0"/>
        </a:defRPr>
      </a:lvl4pPr>
      <a:lvl5pPr algn="ctr" defTabSz="3200400" rtl="0" eaLnBrk="0" fontAlgn="base" hangingPunct="0">
        <a:spcBef>
          <a:spcPct val="0"/>
        </a:spcBef>
        <a:spcAft>
          <a:spcPct val="0"/>
        </a:spcAft>
        <a:defRPr sz="15375">
          <a:solidFill>
            <a:schemeClr val="tx2"/>
          </a:solidFill>
          <a:latin typeface="Times New Roman" pitchFamily="18" charset="0"/>
        </a:defRPr>
      </a:lvl5pPr>
      <a:lvl6pPr marL="342900" algn="ctr" defTabSz="3200400" rtl="0" eaLnBrk="0" fontAlgn="base" hangingPunct="0">
        <a:spcBef>
          <a:spcPct val="0"/>
        </a:spcBef>
        <a:spcAft>
          <a:spcPct val="0"/>
        </a:spcAft>
        <a:defRPr sz="15375">
          <a:solidFill>
            <a:schemeClr val="tx2"/>
          </a:solidFill>
          <a:latin typeface="Times New Roman" pitchFamily="18" charset="0"/>
        </a:defRPr>
      </a:lvl6pPr>
      <a:lvl7pPr marL="685800" algn="ctr" defTabSz="3200400" rtl="0" eaLnBrk="0" fontAlgn="base" hangingPunct="0">
        <a:spcBef>
          <a:spcPct val="0"/>
        </a:spcBef>
        <a:spcAft>
          <a:spcPct val="0"/>
        </a:spcAft>
        <a:defRPr sz="15375">
          <a:solidFill>
            <a:schemeClr val="tx2"/>
          </a:solidFill>
          <a:latin typeface="Times New Roman" pitchFamily="18" charset="0"/>
        </a:defRPr>
      </a:lvl7pPr>
      <a:lvl8pPr marL="1028700" algn="ctr" defTabSz="3200400" rtl="0" eaLnBrk="0" fontAlgn="base" hangingPunct="0">
        <a:spcBef>
          <a:spcPct val="0"/>
        </a:spcBef>
        <a:spcAft>
          <a:spcPct val="0"/>
        </a:spcAft>
        <a:defRPr sz="15375">
          <a:solidFill>
            <a:schemeClr val="tx2"/>
          </a:solidFill>
          <a:latin typeface="Times New Roman" pitchFamily="18" charset="0"/>
        </a:defRPr>
      </a:lvl8pPr>
      <a:lvl9pPr marL="1371600" algn="ctr" defTabSz="3200400" rtl="0" eaLnBrk="0" fontAlgn="base" hangingPunct="0">
        <a:spcBef>
          <a:spcPct val="0"/>
        </a:spcBef>
        <a:spcAft>
          <a:spcPct val="0"/>
        </a:spcAft>
        <a:defRPr sz="15375">
          <a:solidFill>
            <a:schemeClr val="tx2"/>
          </a:solidFill>
          <a:latin typeface="Times New Roman" pitchFamily="18" charset="0"/>
        </a:defRPr>
      </a:lvl9pPr>
    </p:titleStyle>
    <p:bodyStyle>
      <a:defPPr>
        <a:defRPr kern="1200" smtId="4294967295"/>
      </a:defPPr>
      <a:lvl1pPr marL="1200150" indent="-1200150" algn="l" defTabSz="3200400" rtl="0" eaLnBrk="0" fontAlgn="base" hangingPunct="0">
        <a:spcBef>
          <a:spcPct val="20000"/>
        </a:spcBef>
        <a:spcAft>
          <a:spcPct val="0"/>
        </a:spcAft>
        <a:buChar char="•"/>
        <a:defRPr sz="11175">
          <a:solidFill>
            <a:schemeClr val="tx1"/>
          </a:solidFill>
          <a:latin typeface="+mn-lt"/>
          <a:ea typeface="+mn-ea"/>
          <a:cs typeface="+mn-cs"/>
        </a:defRPr>
      </a:lvl1pPr>
      <a:lvl2pPr marL="2600325" indent="-1000125" algn="l" defTabSz="3200400" rtl="0" eaLnBrk="0" fontAlgn="base" hangingPunct="0">
        <a:spcBef>
          <a:spcPct val="20000"/>
        </a:spcBef>
        <a:spcAft>
          <a:spcPct val="0"/>
        </a:spcAft>
        <a:buChar char="–"/>
        <a:defRPr sz="9825">
          <a:solidFill>
            <a:schemeClr val="tx1"/>
          </a:solidFill>
          <a:latin typeface="+mn-lt"/>
        </a:defRPr>
      </a:lvl2pPr>
      <a:lvl3pPr marL="4000500" indent="-800100" algn="l" defTabSz="3200400" rtl="0" eaLnBrk="0" fontAlgn="base" hangingPunct="0">
        <a:spcBef>
          <a:spcPct val="20000"/>
        </a:spcBef>
        <a:spcAft>
          <a:spcPct val="0"/>
        </a:spcAft>
        <a:buChar char="•"/>
        <a:defRPr sz="8400">
          <a:solidFill>
            <a:schemeClr val="tx1"/>
          </a:solidFill>
          <a:latin typeface="+mn-lt"/>
        </a:defRPr>
      </a:lvl3pPr>
      <a:lvl4pPr marL="5600700" indent="-800100" algn="l" defTabSz="3200400" rtl="0" eaLnBrk="0" fontAlgn="base" hangingPunct="0">
        <a:spcBef>
          <a:spcPct val="20000"/>
        </a:spcBef>
        <a:spcAft>
          <a:spcPct val="0"/>
        </a:spcAft>
        <a:buChar char="–"/>
        <a:defRPr sz="6975">
          <a:solidFill>
            <a:schemeClr val="tx1"/>
          </a:solidFill>
          <a:latin typeface="+mn-lt"/>
        </a:defRPr>
      </a:lvl4pPr>
      <a:lvl5pPr marL="7200900" indent="-800100" algn="l" defTabSz="3200400" rtl="0" eaLnBrk="0" fontAlgn="base" hangingPunct="0">
        <a:spcBef>
          <a:spcPct val="20000"/>
        </a:spcBef>
        <a:spcAft>
          <a:spcPct val="0"/>
        </a:spcAft>
        <a:buChar char="»"/>
        <a:defRPr sz="6975">
          <a:solidFill>
            <a:schemeClr val="tx1"/>
          </a:solidFill>
          <a:latin typeface="+mn-lt"/>
        </a:defRPr>
      </a:lvl5pPr>
      <a:lvl6pPr marL="7543800" indent="-800100" algn="l" defTabSz="3200400" rtl="0" eaLnBrk="0" fontAlgn="base" hangingPunct="0">
        <a:spcBef>
          <a:spcPct val="20000"/>
        </a:spcBef>
        <a:spcAft>
          <a:spcPct val="0"/>
        </a:spcAft>
        <a:buChar char="»"/>
        <a:defRPr sz="6975">
          <a:solidFill>
            <a:schemeClr val="tx1"/>
          </a:solidFill>
          <a:latin typeface="+mn-lt"/>
        </a:defRPr>
      </a:lvl6pPr>
      <a:lvl7pPr marL="7886700" indent="-800100" algn="l" defTabSz="3200400" rtl="0" eaLnBrk="0" fontAlgn="base" hangingPunct="0">
        <a:spcBef>
          <a:spcPct val="20000"/>
        </a:spcBef>
        <a:spcAft>
          <a:spcPct val="0"/>
        </a:spcAft>
        <a:buChar char="»"/>
        <a:defRPr sz="6975">
          <a:solidFill>
            <a:schemeClr val="tx1"/>
          </a:solidFill>
          <a:latin typeface="+mn-lt"/>
        </a:defRPr>
      </a:lvl7pPr>
      <a:lvl8pPr marL="8229600" indent="-800100" algn="l" defTabSz="3200400" rtl="0" eaLnBrk="0" fontAlgn="base" hangingPunct="0">
        <a:spcBef>
          <a:spcPct val="20000"/>
        </a:spcBef>
        <a:spcAft>
          <a:spcPct val="0"/>
        </a:spcAft>
        <a:buChar char="»"/>
        <a:defRPr sz="6975">
          <a:solidFill>
            <a:schemeClr val="tx1"/>
          </a:solidFill>
          <a:latin typeface="+mn-lt"/>
        </a:defRPr>
      </a:lvl8pPr>
      <a:lvl9pPr marL="8572500" indent="-800100" algn="l" defTabSz="3200400" rtl="0" eaLnBrk="0" fontAlgn="base" hangingPunct="0">
        <a:spcBef>
          <a:spcPct val="20000"/>
        </a:spcBef>
        <a:spcAft>
          <a:spcPct val="0"/>
        </a:spcAft>
        <a:buChar char="»"/>
        <a:defRPr sz="6975">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11">
            <a:extLst>
              <a:ext uri="{FF2B5EF4-FFF2-40B4-BE49-F238E27FC236}">
                <a16:creationId xmlns:a16="http://schemas.microsoft.com/office/drawing/2014/main" id="{8785E597-B0C8-4CA8-9A56-A0F3996D088D}"/>
              </a:ext>
            </a:extLst>
          </p:cNvPr>
          <p:cNvSpPr txBox="1"/>
          <p:nvPr/>
        </p:nvSpPr>
        <p:spPr>
          <a:xfrm>
            <a:off x="2743200" y="2258911"/>
            <a:ext cx="27432000" cy="2060201"/>
          </a:xfrm>
          <a:prstGeom prst="rect">
            <a:avLst/>
          </a:prstGeom>
        </p:spPr>
        <p:txBody>
          <a:bodyPr lIns="96012" tIns="48006" rIns="96012" bIns="48006"/>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6600" b="0" i="0" dirty="0">
                <a:solidFill>
                  <a:srgbClr val="235078"/>
                </a:solidFill>
                <a:effectLst/>
              </a:rPr>
              <a:t>Arabic Dialect Classification Research</a:t>
            </a:r>
            <a:endParaRPr lang="en-US" sz="6600" dirty="0">
              <a:solidFill>
                <a:srgbClr val="235078"/>
              </a:solidFill>
            </a:endParaRPr>
          </a:p>
        </p:txBody>
      </p:sp>
      <p:sp>
        <p:nvSpPr>
          <p:cNvPr id="42" name="Text Placeholder 16">
            <a:extLst>
              <a:ext uri="{FF2B5EF4-FFF2-40B4-BE49-F238E27FC236}">
                <a16:creationId xmlns:a16="http://schemas.microsoft.com/office/drawing/2014/main" id="{EBC3B70E-A392-4069-A147-C1FCF37051AF}"/>
              </a:ext>
            </a:extLst>
          </p:cNvPr>
          <p:cNvSpPr txBox="1"/>
          <p:nvPr/>
        </p:nvSpPr>
        <p:spPr>
          <a:xfrm>
            <a:off x="2743200" y="3322243"/>
            <a:ext cx="27432000" cy="1722010"/>
          </a:xfrm>
          <a:prstGeom prst="rect">
            <a:avLst/>
          </a:prstGeom>
        </p:spPr>
        <p:txBody>
          <a:bodyPr lIns="96012" tIns="48006" rIns="96012" bIns="48006">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4800" dirty="0">
                <a:solidFill>
                  <a:srgbClr val="235078"/>
                </a:solidFill>
                <a:latin typeface="+mj-lt"/>
              </a:rPr>
              <a:t>Abdulrahman Alshawi,</a:t>
            </a:r>
            <a:r>
              <a:rPr lang="en-US" sz="4800" b="0" i="0" u="none" strike="noStrike" baseline="0" dirty="0">
                <a:solidFill>
                  <a:srgbClr val="235078"/>
                </a:solidFill>
                <a:latin typeface="+mj-lt"/>
              </a:rPr>
              <a:t> </a:t>
            </a:r>
            <a:r>
              <a:rPr lang="en-US" sz="4800" i="0" u="none" strike="noStrike" baseline="0" dirty="0">
                <a:solidFill>
                  <a:srgbClr val="235078"/>
                </a:solidFill>
                <a:latin typeface="+mj-lt"/>
              </a:rPr>
              <a:t>Mohand Alrasheed, </a:t>
            </a:r>
            <a:r>
              <a:rPr lang="en-US" sz="4800" b="0" i="0" u="none" strike="noStrike" baseline="0" dirty="0">
                <a:solidFill>
                  <a:srgbClr val="235078"/>
                </a:solidFill>
                <a:latin typeface="+mj-lt"/>
              </a:rPr>
              <a:t>Khalid </a:t>
            </a:r>
            <a:r>
              <a:rPr lang="en-US" sz="4800" b="0" i="0" u="none" strike="noStrike" baseline="0" dirty="0" err="1">
                <a:solidFill>
                  <a:srgbClr val="235078"/>
                </a:solidFill>
                <a:latin typeface="+mj-lt"/>
              </a:rPr>
              <a:t>Albader</a:t>
            </a:r>
            <a:r>
              <a:rPr lang="en-US" sz="4800" b="0" i="0" u="none" strike="noStrike" baseline="0" dirty="0">
                <a:solidFill>
                  <a:srgbClr val="235078"/>
                </a:solidFill>
                <a:latin typeface="+mj-lt"/>
              </a:rPr>
              <a:t>, Abdullah </a:t>
            </a:r>
            <a:r>
              <a:rPr lang="en-US" sz="4800" b="0" i="0" u="none" strike="noStrike" baseline="0" dirty="0" err="1">
                <a:solidFill>
                  <a:srgbClr val="235078"/>
                </a:solidFill>
                <a:latin typeface="+mj-lt"/>
              </a:rPr>
              <a:t>Alsuwailem</a:t>
            </a:r>
            <a:r>
              <a:rPr lang="en-US" sz="4800" b="0" i="0" u="none" strike="noStrike" baseline="0" dirty="0">
                <a:solidFill>
                  <a:srgbClr val="235078"/>
                </a:solidFill>
                <a:latin typeface="+mj-lt"/>
              </a:rPr>
              <a:t>, </a:t>
            </a:r>
            <a:r>
              <a:rPr lang="en-US" sz="4800" b="0" i="0" u="none" strike="noStrike" baseline="0" dirty="0" err="1">
                <a:solidFill>
                  <a:srgbClr val="235078"/>
                </a:solidFill>
                <a:latin typeface="+mj-lt"/>
              </a:rPr>
              <a:t>Musaad</a:t>
            </a:r>
            <a:r>
              <a:rPr lang="en-US" sz="4800" b="0" i="0" u="none" strike="noStrike" baseline="0" dirty="0">
                <a:solidFill>
                  <a:srgbClr val="235078"/>
                </a:solidFill>
                <a:latin typeface="+mj-lt"/>
              </a:rPr>
              <a:t> </a:t>
            </a:r>
            <a:r>
              <a:rPr lang="en-US" sz="4800" b="0" i="0" u="none" strike="noStrike" baseline="0" dirty="0" err="1">
                <a:solidFill>
                  <a:srgbClr val="235078"/>
                </a:solidFill>
                <a:latin typeface="+mj-lt"/>
              </a:rPr>
              <a:t>Alqubayl</a:t>
            </a:r>
            <a:endParaRPr lang="en-US" sz="4800" dirty="0">
              <a:solidFill>
                <a:srgbClr val="235078"/>
              </a:solidFill>
              <a:latin typeface="+mj-lt"/>
            </a:endParaRPr>
          </a:p>
          <a:p>
            <a:pPr algn="ctr"/>
            <a:r>
              <a:rPr lang="en-US" sz="4800" b="0" i="0" u="none" strike="noStrike" baseline="0" dirty="0">
                <a:solidFill>
                  <a:srgbClr val="235078"/>
                </a:solidFill>
                <a:latin typeface="+mj-lt"/>
              </a:rPr>
              <a:t>Supervised by: Dr. Nasser </a:t>
            </a:r>
            <a:r>
              <a:rPr lang="en-US" sz="4800" b="0" i="0" u="none" strike="noStrike" baseline="0" dirty="0" err="1">
                <a:solidFill>
                  <a:srgbClr val="235078"/>
                </a:solidFill>
                <a:latin typeface="+mj-lt"/>
              </a:rPr>
              <a:t>Alsadhan</a:t>
            </a:r>
            <a:endParaRPr lang="en-US" sz="4800" dirty="0">
              <a:solidFill>
                <a:srgbClr val="235078"/>
              </a:solidFill>
              <a:latin typeface="+mj-lt"/>
            </a:endParaRPr>
          </a:p>
        </p:txBody>
      </p:sp>
      <p:sp>
        <p:nvSpPr>
          <p:cNvPr id="46" name="Rectangle 45">
            <a:extLst>
              <a:ext uri="{FF2B5EF4-FFF2-40B4-BE49-F238E27FC236}">
                <a16:creationId xmlns:a16="http://schemas.microsoft.com/office/drawing/2014/main" id="{2C718E78-BDD8-4BAD-851F-D423AE935B0D}"/>
              </a:ext>
            </a:extLst>
          </p:cNvPr>
          <p:cNvSpPr/>
          <p:nvPr/>
        </p:nvSpPr>
        <p:spPr>
          <a:xfrm>
            <a:off x="762000" y="5300938"/>
            <a:ext cx="9961685" cy="64625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7200">
              <a:latin typeface="+mj-lt"/>
            </a:endParaRPr>
          </a:p>
        </p:txBody>
      </p:sp>
      <p:sp>
        <p:nvSpPr>
          <p:cNvPr id="47" name="Rectangle 46">
            <a:extLst>
              <a:ext uri="{FF2B5EF4-FFF2-40B4-BE49-F238E27FC236}">
                <a16:creationId xmlns:a16="http://schemas.microsoft.com/office/drawing/2014/main" id="{B9C39BF6-8B9A-45D3-A730-4CDDF5EAA7F1}"/>
              </a:ext>
            </a:extLst>
          </p:cNvPr>
          <p:cNvSpPr/>
          <p:nvPr/>
        </p:nvSpPr>
        <p:spPr>
          <a:xfrm>
            <a:off x="22156614" y="5427115"/>
            <a:ext cx="9961685" cy="14717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7200"/>
          </a:p>
        </p:txBody>
      </p:sp>
      <p:sp>
        <p:nvSpPr>
          <p:cNvPr id="49" name="Rectangle 48">
            <a:extLst>
              <a:ext uri="{FF2B5EF4-FFF2-40B4-BE49-F238E27FC236}">
                <a16:creationId xmlns:a16="http://schemas.microsoft.com/office/drawing/2014/main" id="{8F25EFAD-7AAF-4CAF-BA69-869B3D423F7F}"/>
              </a:ext>
            </a:extLst>
          </p:cNvPr>
          <p:cNvSpPr/>
          <p:nvPr/>
        </p:nvSpPr>
        <p:spPr>
          <a:xfrm>
            <a:off x="761999" y="12071993"/>
            <a:ext cx="9961685" cy="134550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7200"/>
          </a:p>
        </p:txBody>
      </p:sp>
      <p:sp>
        <p:nvSpPr>
          <p:cNvPr id="50" name="Rectangle 49">
            <a:extLst>
              <a:ext uri="{FF2B5EF4-FFF2-40B4-BE49-F238E27FC236}">
                <a16:creationId xmlns:a16="http://schemas.microsoft.com/office/drawing/2014/main" id="{2EC9A64B-144F-4668-B416-097C0312FF96}"/>
              </a:ext>
            </a:extLst>
          </p:cNvPr>
          <p:cNvSpPr/>
          <p:nvPr/>
        </p:nvSpPr>
        <p:spPr>
          <a:xfrm>
            <a:off x="11478358" y="13247120"/>
            <a:ext cx="9961685" cy="14448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7200"/>
          </a:p>
        </p:txBody>
      </p:sp>
      <p:sp>
        <p:nvSpPr>
          <p:cNvPr id="51" name="Rectangle 50">
            <a:extLst>
              <a:ext uri="{FF2B5EF4-FFF2-40B4-BE49-F238E27FC236}">
                <a16:creationId xmlns:a16="http://schemas.microsoft.com/office/drawing/2014/main" id="{BF801B80-E24E-4773-AC4E-37DC17B0424E}"/>
              </a:ext>
            </a:extLst>
          </p:cNvPr>
          <p:cNvSpPr/>
          <p:nvPr/>
        </p:nvSpPr>
        <p:spPr>
          <a:xfrm>
            <a:off x="11478358" y="5353518"/>
            <a:ext cx="9961685" cy="75609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7200"/>
          </a:p>
        </p:txBody>
      </p:sp>
      <p:sp>
        <p:nvSpPr>
          <p:cNvPr id="53" name="TextBox 52">
            <a:extLst>
              <a:ext uri="{FF2B5EF4-FFF2-40B4-BE49-F238E27FC236}">
                <a16:creationId xmlns:a16="http://schemas.microsoft.com/office/drawing/2014/main" id="{B9BDD4D7-12C6-4DBA-AD93-2C88BC17BC8B}"/>
              </a:ext>
            </a:extLst>
          </p:cNvPr>
          <p:cNvSpPr txBox="1"/>
          <p:nvPr/>
        </p:nvSpPr>
        <p:spPr>
          <a:xfrm>
            <a:off x="1026500" y="6365323"/>
            <a:ext cx="9508881" cy="5478423"/>
          </a:xfrm>
          <a:prstGeom prst="rect">
            <a:avLst/>
          </a:prstGeom>
          <a:noFill/>
        </p:spPr>
        <p:txBody>
          <a:bodyPr wrap="square" rtlCol="0">
            <a:spAutoFit/>
          </a:bodyPr>
          <a:lstStyle>
            <a:defPPr>
              <a:defRPr kern="1200" smtId="4294967295"/>
            </a:defPPr>
          </a:lstStyle>
          <a:p>
            <a:pPr algn="just"/>
            <a:r>
              <a:rPr lang="en-US" sz="3400" dirty="0">
                <a:solidFill>
                  <a:schemeClr val="tx1">
                    <a:lumMod val="75000"/>
                    <a:lumOff val="25000"/>
                  </a:schemeClr>
                </a:solidFill>
                <a:latin typeface="Montserrat Light" panose="00000400000000000000" pitchFamily="2" charset="0"/>
                <a:ea typeface="Open Sans" panose="020B0606030504020204" pitchFamily="34" charset="0"/>
                <a:cs typeface="Open Sans" panose="020B0606030504020204" pitchFamily="34" charset="0"/>
              </a:rPr>
              <a:t>The Arabic language is one of the oldest languages widely used today, and as a result of that, many Arabic speaking regions have formed dialects exclusive to their own, for example, many countries surrounding the Arabic Gulf have formed a dialect different to countries in the Levantine region. We intend on identifying and systematically determining the dialect of a piece of text.</a:t>
            </a:r>
          </a:p>
        </p:txBody>
      </p:sp>
      <p:sp>
        <p:nvSpPr>
          <p:cNvPr id="54" name="TextBox 53">
            <a:extLst>
              <a:ext uri="{FF2B5EF4-FFF2-40B4-BE49-F238E27FC236}">
                <a16:creationId xmlns:a16="http://schemas.microsoft.com/office/drawing/2014/main" id="{E4864E4E-50A2-403F-84B8-E4F7E820612B}"/>
              </a:ext>
            </a:extLst>
          </p:cNvPr>
          <p:cNvSpPr txBox="1"/>
          <p:nvPr/>
        </p:nvSpPr>
        <p:spPr>
          <a:xfrm>
            <a:off x="1026500" y="5424811"/>
            <a:ext cx="9508881" cy="923330"/>
          </a:xfrm>
          <a:prstGeom prst="rect">
            <a:avLst/>
          </a:prstGeom>
          <a:noFill/>
        </p:spPr>
        <p:txBody>
          <a:bodyPr wrap="square" rtlCol="0">
            <a:spAutoFit/>
          </a:bodyPr>
          <a:lstStyle>
            <a:defPPr>
              <a:defRPr kern="1200" smtId="4294967295"/>
            </a:defPPr>
          </a:lstStyle>
          <a:p>
            <a:r>
              <a:rPr lang="en-US" sz="5400" dirty="0">
                <a:solidFill>
                  <a:srgbClr val="235078"/>
                </a:solidFill>
                <a:latin typeface="Montserrat Light" panose="00000400000000000000" pitchFamily="2" charset="0"/>
              </a:rPr>
              <a:t>Abstract:</a:t>
            </a:r>
          </a:p>
        </p:txBody>
      </p:sp>
      <p:sp>
        <p:nvSpPr>
          <p:cNvPr id="55" name="Rectangle 54">
            <a:extLst>
              <a:ext uri="{FF2B5EF4-FFF2-40B4-BE49-F238E27FC236}">
                <a16:creationId xmlns:a16="http://schemas.microsoft.com/office/drawing/2014/main" id="{32418A42-DDE0-497E-98DF-5F9BFF98DA6B}"/>
              </a:ext>
            </a:extLst>
          </p:cNvPr>
          <p:cNvSpPr/>
          <p:nvPr/>
        </p:nvSpPr>
        <p:spPr>
          <a:xfrm>
            <a:off x="11497408" y="28027999"/>
            <a:ext cx="20658991" cy="4529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7200"/>
          </a:p>
        </p:txBody>
      </p:sp>
      <p:sp>
        <p:nvSpPr>
          <p:cNvPr id="56" name="TextBox 55">
            <a:extLst>
              <a:ext uri="{FF2B5EF4-FFF2-40B4-BE49-F238E27FC236}">
                <a16:creationId xmlns:a16="http://schemas.microsoft.com/office/drawing/2014/main" id="{1D434DB1-CA03-4AE7-BD42-F2F4837CE20D}"/>
              </a:ext>
            </a:extLst>
          </p:cNvPr>
          <p:cNvSpPr txBox="1"/>
          <p:nvPr/>
        </p:nvSpPr>
        <p:spPr>
          <a:xfrm>
            <a:off x="11647608" y="28951329"/>
            <a:ext cx="19861093" cy="3416320"/>
          </a:xfrm>
          <a:prstGeom prst="rect">
            <a:avLst/>
          </a:prstGeom>
          <a:noFill/>
        </p:spPr>
        <p:txBody>
          <a:bodyPr wrap="square" rtlCol="0">
            <a:spAutoFit/>
          </a:bodyPr>
          <a:lstStyle>
            <a:defPPr>
              <a:defRPr kern="1200" smtId="4294967295"/>
            </a:defPPr>
          </a:lstStyle>
          <a:p>
            <a:pPr marL="514350" indent="-514350" algn="l">
              <a:buFont typeface="+mj-lt"/>
              <a:buAutoNum type="arabicPeriod"/>
            </a:pPr>
            <a:r>
              <a:rPr lang="en-US" sz="3600" b="0" i="0" dirty="0" err="1">
                <a:solidFill>
                  <a:schemeClr val="tx1">
                    <a:lumMod val="75000"/>
                    <a:lumOff val="25000"/>
                  </a:schemeClr>
                </a:solidFill>
                <a:effectLst/>
                <a:latin typeface="Montserrat Light" panose="00000400000000000000" pitchFamily="2" charset="0"/>
              </a:rPr>
              <a:t>Fadi</a:t>
            </a:r>
            <a:r>
              <a:rPr lang="en-US" sz="3600" b="0" i="0" dirty="0">
                <a:solidFill>
                  <a:schemeClr val="tx1">
                    <a:lumMod val="75000"/>
                    <a:lumOff val="25000"/>
                  </a:schemeClr>
                </a:solidFill>
                <a:effectLst/>
                <a:latin typeface="Montserrat Light" panose="00000400000000000000" pitchFamily="2" charset="0"/>
              </a:rPr>
              <a:t> </a:t>
            </a:r>
            <a:r>
              <a:rPr lang="en-US" sz="3600" b="0" i="0" dirty="0" err="1">
                <a:solidFill>
                  <a:schemeClr val="tx1">
                    <a:lumMod val="75000"/>
                    <a:lumOff val="25000"/>
                  </a:schemeClr>
                </a:solidFill>
                <a:effectLst/>
                <a:latin typeface="Montserrat Light" panose="00000400000000000000" pitchFamily="2" charset="0"/>
              </a:rPr>
              <a:t>Biadsy</a:t>
            </a:r>
            <a:r>
              <a:rPr lang="en-US" sz="3600" b="0" i="0" dirty="0">
                <a:solidFill>
                  <a:schemeClr val="tx1">
                    <a:lumMod val="75000"/>
                    <a:lumOff val="25000"/>
                  </a:schemeClr>
                </a:solidFill>
                <a:effectLst/>
                <a:latin typeface="Montserrat Light" panose="00000400000000000000" pitchFamily="2" charset="0"/>
              </a:rPr>
              <a:t>. Automatic Dialect and Accent Recognition and Its Application to Speech Recognition. PhD thesis, Columbia University, USA, 2011.</a:t>
            </a:r>
            <a:endParaRPr lang="en-US" sz="3600" dirty="0">
              <a:solidFill>
                <a:schemeClr val="tx1">
                  <a:lumMod val="75000"/>
                  <a:lumOff val="25000"/>
                </a:schemeClr>
              </a:solidFill>
              <a:latin typeface="Montserrat Light" panose="00000400000000000000" pitchFamily="2" charset="0"/>
            </a:endParaRPr>
          </a:p>
          <a:p>
            <a:pPr marL="514350" indent="-514350" algn="l">
              <a:buFont typeface="+mj-lt"/>
              <a:buAutoNum type="arabicPeriod"/>
            </a:pPr>
            <a:r>
              <a:rPr lang="en-US" sz="3600" b="0" i="0" u="none" strike="noStrike" baseline="0" dirty="0" err="1">
                <a:solidFill>
                  <a:schemeClr val="tx1">
                    <a:lumMod val="75000"/>
                    <a:lumOff val="25000"/>
                  </a:schemeClr>
                </a:solidFill>
                <a:latin typeface="Montserrat Light" panose="00000400000000000000" pitchFamily="2" charset="0"/>
              </a:rPr>
              <a:t>Areej</a:t>
            </a:r>
            <a:r>
              <a:rPr lang="en-US" sz="3600" b="0" i="0" u="none" strike="noStrike" baseline="0" dirty="0">
                <a:solidFill>
                  <a:schemeClr val="tx1">
                    <a:lumMod val="75000"/>
                    <a:lumOff val="25000"/>
                  </a:schemeClr>
                </a:solidFill>
                <a:latin typeface="Montserrat Light" panose="00000400000000000000" pitchFamily="2" charset="0"/>
              </a:rPr>
              <a:t> </a:t>
            </a:r>
            <a:r>
              <a:rPr lang="en-US" sz="3600" b="0" i="0" u="none" strike="noStrike" baseline="0" dirty="0" err="1">
                <a:solidFill>
                  <a:schemeClr val="tx1">
                    <a:lumMod val="75000"/>
                    <a:lumOff val="25000"/>
                  </a:schemeClr>
                </a:solidFill>
                <a:latin typeface="Montserrat Light" panose="00000400000000000000" pitchFamily="2" charset="0"/>
              </a:rPr>
              <a:t>Odah</a:t>
            </a:r>
            <a:r>
              <a:rPr lang="en-US" sz="3600" b="0" i="0" u="none" strike="noStrike" baseline="0" dirty="0">
                <a:solidFill>
                  <a:schemeClr val="tx1">
                    <a:lumMod val="75000"/>
                    <a:lumOff val="25000"/>
                  </a:schemeClr>
                </a:solidFill>
                <a:latin typeface="Montserrat Light" panose="00000400000000000000" pitchFamily="2" charset="0"/>
              </a:rPr>
              <a:t> O. </a:t>
            </a:r>
            <a:r>
              <a:rPr lang="en-US" sz="3600" b="0" i="0" u="none" strike="noStrike" baseline="0" dirty="0" err="1">
                <a:solidFill>
                  <a:schemeClr val="tx1">
                    <a:lumMod val="75000"/>
                    <a:lumOff val="25000"/>
                  </a:schemeClr>
                </a:solidFill>
                <a:latin typeface="Montserrat Light" panose="00000400000000000000" pitchFamily="2" charset="0"/>
              </a:rPr>
              <a:t>Alshutayri</a:t>
            </a:r>
            <a:r>
              <a:rPr lang="en-US" sz="3600" b="0" i="0" u="none" strike="noStrike" baseline="0" dirty="0">
                <a:solidFill>
                  <a:schemeClr val="tx1">
                    <a:lumMod val="75000"/>
                    <a:lumOff val="25000"/>
                  </a:schemeClr>
                </a:solidFill>
                <a:latin typeface="Montserrat Light" panose="00000400000000000000" pitchFamily="2" charset="0"/>
              </a:rPr>
              <a:t>. Arabic Dialect Texts Classification. PhD thesis, The University Of Leeds, 2018.</a:t>
            </a:r>
          </a:p>
          <a:p>
            <a:pPr marL="514350" indent="-514350" algn="l">
              <a:buFont typeface="+mj-lt"/>
              <a:buAutoNum type="arabicPeriod"/>
            </a:pPr>
            <a:r>
              <a:rPr lang="en-US" sz="3600" b="0" i="0" u="none" strike="noStrike" baseline="0" dirty="0">
                <a:solidFill>
                  <a:schemeClr val="tx1">
                    <a:lumMod val="75000"/>
                    <a:lumOff val="25000"/>
                  </a:schemeClr>
                </a:solidFill>
                <a:latin typeface="Montserrat Light" panose="00000400000000000000" pitchFamily="2" charset="0"/>
              </a:rPr>
              <a:t>Wissam </a:t>
            </a:r>
            <a:r>
              <a:rPr lang="en-US" sz="3600" b="0" i="0" u="none" strike="noStrike" baseline="0" dirty="0" err="1">
                <a:solidFill>
                  <a:schemeClr val="tx1">
                    <a:lumMod val="75000"/>
                    <a:lumOff val="25000"/>
                  </a:schemeClr>
                </a:solidFill>
                <a:latin typeface="Montserrat Light" panose="00000400000000000000" pitchFamily="2" charset="0"/>
              </a:rPr>
              <a:t>Antoun</a:t>
            </a:r>
            <a:r>
              <a:rPr lang="en-US" sz="3600" b="0" i="0" u="none" strike="noStrike" baseline="0" dirty="0">
                <a:solidFill>
                  <a:schemeClr val="tx1">
                    <a:lumMod val="75000"/>
                    <a:lumOff val="25000"/>
                  </a:schemeClr>
                </a:solidFill>
                <a:latin typeface="Montserrat Light" panose="00000400000000000000" pitchFamily="2" charset="0"/>
              </a:rPr>
              <a:t>, Fady </a:t>
            </a:r>
            <a:r>
              <a:rPr lang="en-US" sz="3600" b="0" i="0" u="none" strike="noStrike" baseline="0" dirty="0" err="1">
                <a:solidFill>
                  <a:schemeClr val="tx1">
                    <a:lumMod val="75000"/>
                    <a:lumOff val="25000"/>
                  </a:schemeClr>
                </a:solidFill>
                <a:latin typeface="Montserrat Light" panose="00000400000000000000" pitchFamily="2" charset="0"/>
              </a:rPr>
              <a:t>Baly</a:t>
            </a:r>
            <a:r>
              <a:rPr lang="en-US" sz="3600" b="0" i="0" u="none" strike="noStrike" baseline="0" dirty="0">
                <a:solidFill>
                  <a:schemeClr val="tx1">
                    <a:lumMod val="75000"/>
                    <a:lumOff val="25000"/>
                  </a:schemeClr>
                </a:solidFill>
                <a:latin typeface="Montserrat Light" panose="00000400000000000000" pitchFamily="2" charset="0"/>
              </a:rPr>
              <a:t>, and Hazem Hajj. </a:t>
            </a:r>
            <a:r>
              <a:rPr lang="en-US" sz="3600" b="0" i="0" u="none" strike="noStrike" baseline="0" dirty="0" err="1">
                <a:solidFill>
                  <a:schemeClr val="tx1">
                    <a:lumMod val="75000"/>
                    <a:lumOff val="25000"/>
                  </a:schemeClr>
                </a:solidFill>
                <a:latin typeface="Montserrat Light" panose="00000400000000000000" pitchFamily="2" charset="0"/>
              </a:rPr>
              <a:t>AraBERT</a:t>
            </a:r>
            <a:r>
              <a:rPr lang="en-US" sz="3600" b="0" i="0" u="none" strike="noStrike" baseline="0" dirty="0">
                <a:solidFill>
                  <a:schemeClr val="tx1">
                    <a:lumMod val="75000"/>
                    <a:lumOff val="25000"/>
                  </a:schemeClr>
                </a:solidFill>
                <a:latin typeface="Montserrat Light" panose="00000400000000000000" pitchFamily="2" charset="0"/>
              </a:rPr>
              <a:t>: Transformer-based Model for Arabic Language Understanding. American University of Beirut.</a:t>
            </a:r>
            <a:endParaRPr lang="en-US" sz="5400" b="0" i="0" dirty="0">
              <a:solidFill>
                <a:schemeClr val="tx1">
                  <a:lumMod val="75000"/>
                  <a:lumOff val="25000"/>
                </a:schemeClr>
              </a:solidFill>
              <a:effectLst/>
              <a:latin typeface="Montserrat Light" panose="00000400000000000000" pitchFamily="2" charset="0"/>
            </a:endParaRPr>
          </a:p>
        </p:txBody>
      </p:sp>
      <p:sp>
        <p:nvSpPr>
          <p:cNvPr id="57" name="TextBox 56">
            <a:extLst>
              <a:ext uri="{FF2B5EF4-FFF2-40B4-BE49-F238E27FC236}">
                <a16:creationId xmlns:a16="http://schemas.microsoft.com/office/drawing/2014/main" id="{992CC346-56CD-4384-BB14-A915BC781C78}"/>
              </a:ext>
            </a:extLst>
          </p:cNvPr>
          <p:cNvSpPr txBox="1"/>
          <p:nvPr/>
        </p:nvSpPr>
        <p:spPr>
          <a:xfrm>
            <a:off x="11647608" y="28027999"/>
            <a:ext cx="9508881" cy="923330"/>
          </a:xfrm>
          <a:prstGeom prst="rect">
            <a:avLst/>
          </a:prstGeom>
          <a:noFill/>
        </p:spPr>
        <p:txBody>
          <a:bodyPr wrap="square" rtlCol="0">
            <a:spAutoFit/>
          </a:bodyPr>
          <a:lstStyle>
            <a:defPPr>
              <a:defRPr kern="1200" smtId="4294967295"/>
            </a:defPPr>
          </a:lstStyle>
          <a:p>
            <a:r>
              <a:rPr lang="en-US" sz="5400" b="0" i="0" dirty="0">
                <a:solidFill>
                  <a:srgbClr val="235078"/>
                </a:solidFill>
                <a:effectLst/>
                <a:latin typeface="Montserrat Light" panose="00000400000000000000" pitchFamily="2" charset="0"/>
              </a:rPr>
              <a:t>References:</a:t>
            </a:r>
            <a:endParaRPr lang="en-US" sz="6600" dirty="0">
              <a:solidFill>
                <a:srgbClr val="235078"/>
              </a:solidFill>
              <a:latin typeface="Montserrat Light" panose="00000400000000000000" pitchFamily="2" charset="0"/>
            </a:endParaRPr>
          </a:p>
        </p:txBody>
      </p:sp>
      <p:sp>
        <p:nvSpPr>
          <p:cNvPr id="62" name="TextBox 61">
            <a:extLst>
              <a:ext uri="{FF2B5EF4-FFF2-40B4-BE49-F238E27FC236}">
                <a16:creationId xmlns:a16="http://schemas.microsoft.com/office/drawing/2014/main" id="{A067F8A1-EE95-4354-8E2F-952A6BBDBFFC}"/>
              </a:ext>
            </a:extLst>
          </p:cNvPr>
          <p:cNvSpPr txBox="1"/>
          <p:nvPr/>
        </p:nvSpPr>
        <p:spPr>
          <a:xfrm>
            <a:off x="988400" y="13247121"/>
            <a:ext cx="9508881" cy="12480340"/>
          </a:xfrm>
          <a:prstGeom prst="rect">
            <a:avLst/>
          </a:prstGeom>
          <a:noFill/>
        </p:spPr>
        <p:txBody>
          <a:bodyPr wrap="square" rtlCol="0">
            <a:spAutoFit/>
          </a:bodyPr>
          <a:lstStyle>
            <a:defPPr>
              <a:defRPr kern="1200" smtId="4294967295"/>
            </a:defPPr>
          </a:lstStyle>
          <a:p>
            <a:pPr algn="just"/>
            <a:r>
              <a:rPr lang="en-US" sz="3400" dirty="0">
                <a:solidFill>
                  <a:schemeClr val="tx1">
                    <a:lumMod val="75000"/>
                    <a:lumOff val="25000"/>
                  </a:schemeClr>
                </a:solidFill>
                <a:latin typeface="Montserrat Light" panose="00000400000000000000" pitchFamily="2" charset="0"/>
                <a:ea typeface="Open Sans" panose="020B0606030504020204" pitchFamily="34" charset="0"/>
                <a:cs typeface="Open Sans" panose="020B0606030504020204" pitchFamily="34" charset="0"/>
              </a:rPr>
              <a:t>A dialect is the variation of a language in grammar, pronunciation and vocabulary. Every individual has their own way of talking that is affected by dialect, accent, background and many other factors[1]. </a:t>
            </a:r>
            <a:endParaRPr lang="ar-SA" sz="3400" dirty="0">
              <a:solidFill>
                <a:schemeClr val="tx1">
                  <a:lumMod val="75000"/>
                  <a:lumOff val="25000"/>
                </a:schemeClr>
              </a:solidFill>
              <a:latin typeface="Montserrat Light" panose="00000400000000000000" pitchFamily="2" charset="0"/>
              <a:ea typeface="Open Sans" panose="020B0606030504020204" pitchFamily="34" charset="0"/>
              <a:cs typeface="Open Sans" panose="020B0606030504020204" pitchFamily="34" charset="0"/>
            </a:endParaRPr>
          </a:p>
          <a:p>
            <a:pPr algn="just"/>
            <a:r>
              <a:rPr lang="en-US" sz="3400" dirty="0">
                <a:solidFill>
                  <a:schemeClr val="tx1">
                    <a:lumMod val="75000"/>
                    <a:lumOff val="25000"/>
                  </a:schemeClr>
                </a:solidFill>
                <a:latin typeface="Montserrat Light" panose="00000400000000000000" pitchFamily="2" charset="0"/>
                <a:ea typeface="Open Sans" panose="020B0606030504020204" pitchFamily="34" charset="0"/>
                <a:cs typeface="Open Sans" panose="020B0606030504020204" pitchFamily="34" charset="0"/>
              </a:rPr>
              <a:t>The Arabic language has a variety of dialects throughout the Arabic world, dialects could differ not only across countries but also in the same country or even city.</a:t>
            </a:r>
            <a:r>
              <a:rPr lang="en-US" sz="3400" b="0" i="0" u="none" strike="noStrike" baseline="0" dirty="0">
                <a:solidFill>
                  <a:schemeClr val="tx1">
                    <a:lumMod val="75000"/>
                    <a:lumOff val="25000"/>
                  </a:schemeClr>
                </a:solidFill>
                <a:latin typeface="URWPalladioL-Roma"/>
              </a:rPr>
              <a:t> </a:t>
            </a:r>
            <a:r>
              <a:rPr lang="en-US" sz="3400" b="0" i="0" u="none" strike="noStrike" baseline="0" dirty="0">
                <a:solidFill>
                  <a:schemeClr val="tx1">
                    <a:lumMod val="75000"/>
                    <a:lumOff val="25000"/>
                  </a:schemeClr>
                </a:solidFill>
                <a:latin typeface="Montserrat Light" panose="00000400000000000000" pitchFamily="2" charset="0"/>
              </a:rPr>
              <a:t>Arabic dialects differ from one another in pronunciation and vocabulary, different dialects have different words or different variations of a word that could refer to the same meaning. </a:t>
            </a:r>
            <a:r>
              <a:rPr lang="en-US" sz="3400" dirty="0">
                <a:solidFill>
                  <a:schemeClr val="tx1">
                    <a:lumMod val="75000"/>
                    <a:lumOff val="25000"/>
                  </a:schemeClr>
                </a:solidFill>
                <a:latin typeface="Montserrat Light" panose="00000400000000000000" pitchFamily="2" charset="0"/>
                <a:ea typeface="Open Sans" panose="020B0606030504020204" pitchFamily="34" charset="0"/>
                <a:cs typeface="Open Sans" panose="020B0606030504020204" pitchFamily="34" charset="0"/>
              </a:rPr>
              <a:t>This research has many applications in Arabic text analysis, such as helping in identifying the regions customers most often come from by analyzing a product’s reviews and comments and breaking them down by region, which provides useful intel for a business. One of the major challenges in dialect recognition is dividing data into classes of dialects.</a:t>
            </a:r>
          </a:p>
        </p:txBody>
      </p:sp>
      <p:sp>
        <p:nvSpPr>
          <p:cNvPr id="63" name="TextBox 62">
            <a:extLst>
              <a:ext uri="{FF2B5EF4-FFF2-40B4-BE49-F238E27FC236}">
                <a16:creationId xmlns:a16="http://schemas.microsoft.com/office/drawing/2014/main" id="{92D5F59B-F8CA-463C-871F-D1042309DE00}"/>
              </a:ext>
            </a:extLst>
          </p:cNvPr>
          <p:cNvSpPr txBox="1"/>
          <p:nvPr/>
        </p:nvSpPr>
        <p:spPr>
          <a:xfrm>
            <a:off x="988400" y="12260504"/>
            <a:ext cx="9508881" cy="923330"/>
          </a:xfrm>
          <a:prstGeom prst="rect">
            <a:avLst/>
          </a:prstGeom>
          <a:noFill/>
        </p:spPr>
        <p:txBody>
          <a:bodyPr wrap="square" rtlCol="0">
            <a:spAutoFit/>
          </a:bodyPr>
          <a:lstStyle>
            <a:defPPr>
              <a:defRPr kern="1200" smtId="4294967295"/>
            </a:defPPr>
          </a:lstStyle>
          <a:p>
            <a:r>
              <a:rPr lang="en-US" sz="5400" b="0" i="0" dirty="0">
                <a:solidFill>
                  <a:srgbClr val="235078"/>
                </a:solidFill>
                <a:effectLst/>
                <a:latin typeface="Montserrat Light" panose="00000400000000000000" pitchFamily="2" charset="0"/>
              </a:rPr>
              <a:t>Introduction:</a:t>
            </a:r>
            <a:endParaRPr lang="en-US" sz="5400" dirty="0">
              <a:solidFill>
                <a:srgbClr val="235078"/>
              </a:solidFill>
              <a:latin typeface="Montserrat Light" panose="00000400000000000000" pitchFamily="2" charset="0"/>
            </a:endParaRPr>
          </a:p>
        </p:txBody>
      </p:sp>
      <p:sp>
        <p:nvSpPr>
          <p:cNvPr id="64" name="TextBox 63">
            <a:extLst>
              <a:ext uri="{FF2B5EF4-FFF2-40B4-BE49-F238E27FC236}">
                <a16:creationId xmlns:a16="http://schemas.microsoft.com/office/drawing/2014/main" id="{499918C8-D8D3-4947-B7FD-9341EAE5F7F2}"/>
              </a:ext>
            </a:extLst>
          </p:cNvPr>
          <p:cNvSpPr txBox="1"/>
          <p:nvPr/>
        </p:nvSpPr>
        <p:spPr>
          <a:xfrm>
            <a:off x="11704758" y="6496826"/>
            <a:ext cx="9508881" cy="6247864"/>
          </a:xfrm>
          <a:prstGeom prst="rect">
            <a:avLst/>
          </a:prstGeom>
          <a:noFill/>
        </p:spPr>
        <p:txBody>
          <a:bodyPr wrap="square" rtlCol="0">
            <a:spAutoFit/>
          </a:bodyPr>
          <a:lstStyle>
            <a:defPPr>
              <a:defRPr kern="1200" smtId="4294967295"/>
            </a:defPPr>
          </a:lstStyle>
          <a:p>
            <a:pPr algn="just"/>
            <a:r>
              <a:rPr lang="en-US" sz="4000" dirty="0">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The goal of this research is to analyze and understand Arabic text to classify the dialect of any piece of Arabic text.</a:t>
            </a:r>
          </a:p>
          <a:p>
            <a:pPr algn="just"/>
            <a:r>
              <a:rPr lang="en-US" sz="4000" dirty="0">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The objective is to implement the most appropriate state of the art NLP model that helps in achieving the best possible accuracy which correlates to correctly classifying what dialect the text is from.</a:t>
            </a:r>
          </a:p>
        </p:txBody>
      </p:sp>
      <p:sp>
        <p:nvSpPr>
          <p:cNvPr id="65" name="TextBox 64">
            <a:extLst>
              <a:ext uri="{FF2B5EF4-FFF2-40B4-BE49-F238E27FC236}">
                <a16:creationId xmlns:a16="http://schemas.microsoft.com/office/drawing/2014/main" id="{68744D3E-CEF9-4748-9719-25AAABF27BDD}"/>
              </a:ext>
            </a:extLst>
          </p:cNvPr>
          <p:cNvSpPr txBox="1"/>
          <p:nvPr/>
        </p:nvSpPr>
        <p:spPr>
          <a:xfrm>
            <a:off x="11704758" y="5528181"/>
            <a:ext cx="9508881" cy="923330"/>
          </a:xfrm>
          <a:prstGeom prst="rect">
            <a:avLst/>
          </a:prstGeom>
          <a:noFill/>
        </p:spPr>
        <p:txBody>
          <a:bodyPr wrap="square" rtlCol="0">
            <a:spAutoFit/>
          </a:bodyPr>
          <a:lstStyle>
            <a:defPPr>
              <a:defRPr kern="1200" smtId="4294967295"/>
            </a:defPPr>
          </a:lstStyle>
          <a:p>
            <a:r>
              <a:rPr lang="en-US" sz="5400" b="0" i="0" dirty="0">
                <a:solidFill>
                  <a:srgbClr val="235078"/>
                </a:solidFill>
                <a:effectLst/>
                <a:latin typeface="Montserrat Light" panose="00000400000000000000" pitchFamily="2" charset="0"/>
              </a:rPr>
              <a:t>Goals &amp; Objectives:</a:t>
            </a:r>
            <a:endParaRPr lang="en-US" sz="6600" dirty="0">
              <a:solidFill>
                <a:srgbClr val="235078"/>
              </a:solidFill>
              <a:latin typeface="Montserrat Light" panose="00000400000000000000" pitchFamily="2" charset="0"/>
            </a:endParaRPr>
          </a:p>
        </p:txBody>
      </p:sp>
      <p:sp>
        <p:nvSpPr>
          <p:cNvPr id="66" name="TextBox 65">
            <a:extLst>
              <a:ext uri="{FF2B5EF4-FFF2-40B4-BE49-F238E27FC236}">
                <a16:creationId xmlns:a16="http://schemas.microsoft.com/office/drawing/2014/main" id="{223EAA92-7B93-4F15-A4CA-18552CBA76AE}"/>
              </a:ext>
            </a:extLst>
          </p:cNvPr>
          <p:cNvSpPr txBox="1"/>
          <p:nvPr/>
        </p:nvSpPr>
        <p:spPr>
          <a:xfrm>
            <a:off x="11596474" y="14687049"/>
            <a:ext cx="9508881" cy="12957393"/>
          </a:xfrm>
          <a:prstGeom prst="rect">
            <a:avLst/>
          </a:prstGeom>
          <a:noFill/>
        </p:spPr>
        <p:txBody>
          <a:bodyPr wrap="square" rtlCol="0">
            <a:spAutoFit/>
          </a:bodyPr>
          <a:lstStyle>
            <a:defPPr>
              <a:defRPr kern="1200" smtId="4294967295"/>
            </a:defPPr>
          </a:lstStyle>
          <a:p>
            <a:pPr algn="just"/>
            <a:r>
              <a:rPr lang="en-US" sz="3800" dirty="0">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In this research we’ll be using the Social Media Arabic Dialect Corpus (</a:t>
            </a:r>
            <a:r>
              <a:rPr lang="en-US" sz="3800" i="1" dirty="0">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SMADC</a:t>
            </a:r>
            <a:r>
              <a:rPr lang="en-US" sz="3800" dirty="0">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 dataset. SMADC’s corpus is collected from three different sources, Facebook, Twitter and online newspapers. </a:t>
            </a:r>
          </a:p>
          <a:p>
            <a:pPr algn="just"/>
            <a:r>
              <a:rPr lang="en-US" sz="3800" dirty="0">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The researchers filtered Facebook and Twitter documents automatically by removing hashtags, </a:t>
            </a:r>
            <a:r>
              <a:rPr lang="en-US" sz="3800" dirty="0" err="1">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emojies</a:t>
            </a:r>
            <a:r>
              <a:rPr lang="en-US" sz="3800" dirty="0">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 redundant characters and so on.</a:t>
            </a:r>
          </a:p>
          <a:p>
            <a:pPr algn="just"/>
            <a:r>
              <a:rPr lang="en-US" sz="3800" dirty="0">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They also started filtering the noises in their dataset, such as writing a nationality that conflicts with the label, non-Arabic characters, etc. [2]</a:t>
            </a:r>
          </a:p>
          <a:p>
            <a:pPr algn="just"/>
            <a:r>
              <a:rPr lang="en-US" sz="3800" dirty="0">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In their final records, SMADC dataset contained 1,088,578 documents. which consisted of 812,849 Facebook comments, 9,440 online newspaper comments, and 266,289 tweets[2]. And each one of them is distributed by the five labels (GLF, EGY, NOR, LEV and IRQ).</a:t>
            </a:r>
          </a:p>
        </p:txBody>
      </p:sp>
      <p:sp>
        <p:nvSpPr>
          <p:cNvPr id="67" name="TextBox 66">
            <a:extLst>
              <a:ext uri="{FF2B5EF4-FFF2-40B4-BE49-F238E27FC236}">
                <a16:creationId xmlns:a16="http://schemas.microsoft.com/office/drawing/2014/main" id="{716F17B6-B5C7-4922-B9E2-CD14BD16A568}"/>
              </a:ext>
            </a:extLst>
          </p:cNvPr>
          <p:cNvSpPr txBox="1"/>
          <p:nvPr/>
        </p:nvSpPr>
        <p:spPr>
          <a:xfrm>
            <a:off x="11704758" y="13712821"/>
            <a:ext cx="9508881" cy="923330"/>
          </a:xfrm>
          <a:prstGeom prst="rect">
            <a:avLst/>
          </a:prstGeom>
          <a:noFill/>
        </p:spPr>
        <p:txBody>
          <a:bodyPr wrap="square" rtlCol="0">
            <a:spAutoFit/>
          </a:bodyPr>
          <a:lstStyle>
            <a:defPPr>
              <a:defRPr kern="1200" smtId="4294967295"/>
            </a:defPPr>
          </a:lstStyle>
          <a:p>
            <a:r>
              <a:rPr lang="en-US" sz="5400" b="0" i="0" dirty="0">
                <a:solidFill>
                  <a:srgbClr val="235078"/>
                </a:solidFill>
                <a:effectLst/>
                <a:latin typeface="Montserrat Light" panose="00000400000000000000" pitchFamily="2" charset="0"/>
              </a:rPr>
              <a:t>Dataset</a:t>
            </a:r>
            <a:r>
              <a:rPr lang="en-US" sz="5400" dirty="0">
                <a:solidFill>
                  <a:srgbClr val="235078"/>
                </a:solidFill>
                <a:latin typeface="Montserrat Light" panose="00000400000000000000" pitchFamily="2" charset="0"/>
              </a:rPr>
              <a:t>:</a:t>
            </a:r>
          </a:p>
        </p:txBody>
      </p:sp>
      <p:sp>
        <p:nvSpPr>
          <p:cNvPr id="68" name="TextBox 67">
            <a:extLst>
              <a:ext uri="{FF2B5EF4-FFF2-40B4-BE49-F238E27FC236}">
                <a16:creationId xmlns:a16="http://schemas.microsoft.com/office/drawing/2014/main" id="{47F717BC-0897-4243-A282-98EF911708EA}"/>
              </a:ext>
            </a:extLst>
          </p:cNvPr>
          <p:cNvSpPr txBox="1"/>
          <p:nvPr/>
        </p:nvSpPr>
        <p:spPr>
          <a:xfrm>
            <a:off x="22363966" y="6448511"/>
            <a:ext cx="9508881" cy="13696057"/>
          </a:xfrm>
          <a:prstGeom prst="rect">
            <a:avLst/>
          </a:prstGeom>
          <a:noFill/>
        </p:spPr>
        <p:txBody>
          <a:bodyPr wrap="square" rtlCol="0">
            <a:spAutoFit/>
          </a:bodyPr>
          <a:lstStyle>
            <a:defPPr>
              <a:defRPr kern="1200" smtId="4294967295"/>
            </a:defPPr>
          </a:lstStyle>
          <a:p>
            <a:pPr algn="just"/>
            <a:r>
              <a:rPr lang="en-US" sz="3400" dirty="0">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We used preprocessing techniques that help in transforming the data to a representation the model understands, like </a:t>
            </a:r>
            <a:r>
              <a:rPr lang="en-US" sz="3400" i="1" dirty="0">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tokenization</a:t>
            </a:r>
            <a:r>
              <a:rPr lang="en-US" sz="3400" dirty="0">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 and </a:t>
            </a:r>
            <a:r>
              <a:rPr lang="en-US" sz="3400" i="1" dirty="0">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segmentation</a:t>
            </a:r>
            <a:r>
              <a:rPr lang="en-US" sz="3400" dirty="0">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a:t>
            </a:r>
          </a:p>
          <a:p>
            <a:pPr algn="just"/>
            <a:r>
              <a:rPr lang="en-US" sz="3400" dirty="0">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Before tokenizing our dataset, we will normalize Arabic diacritics such as Fatha, </a:t>
            </a:r>
            <a:r>
              <a:rPr lang="en-US" sz="3400" dirty="0" err="1">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Damma</a:t>
            </a:r>
            <a:r>
              <a:rPr lang="en-US" sz="3400" dirty="0">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 </a:t>
            </a:r>
            <a:r>
              <a:rPr lang="en-US" sz="3400" dirty="0" err="1">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Kasra</a:t>
            </a:r>
            <a:r>
              <a:rPr lang="en-US" sz="3400" dirty="0">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 and so on. this should help the model group similar words, albeit lose a bit of accuracy.</a:t>
            </a:r>
          </a:p>
          <a:p>
            <a:pPr algn="just"/>
            <a:r>
              <a:rPr lang="en-US" sz="3400" dirty="0">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Arabic word</a:t>
            </a:r>
            <a:r>
              <a:rPr lang="en-US" sz="3400" b="1" dirty="0">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 </a:t>
            </a:r>
            <a:r>
              <a:rPr lang="en-US" sz="3400" dirty="0">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segmentation</a:t>
            </a:r>
            <a:r>
              <a:rPr lang="en-US" sz="3400" b="1" dirty="0">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 </a:t>
            </a:r>
            <a:r>
              <a:rPr lang="en-US" sz="3400" dirty="0">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works by separating the suffixes and prefixes attached to any given word, segmentation has shown to have significant impact in many NLP application such as context understanding, because it gives more information to the model.</a:t>
            </a:r>
          </a:p>
          <a:p>
            <a:pPr algn="just"/>
            <a:r>
              <a:rPr lang="en-US" sz="3400" i="1" dirty="0">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Tokenization</a:t>
            </a:r>
            <a:r>
              <a:rPr lang="en-US" sz="3400" dirty="0">
                <a:solidFill>
                  <a:schemeClr val="tx1">
                    <a:lumMod val="75000"/>
                    <a:lumOff val="25000"/>
                  </a:schemeClr>
                </a:solidFill>
                <a:latin typeface="Montserrat Light" panose="00000400000000000000" pitchFamily="50" charset="0"/>
                <a:ea typeface="Open Sans" panose="020B0606030504020204" pitchFamily="34" charset="0"/>
                <a:cs typeface="Open Sans" panose="020B0606030504020204" pitchFamily="34" charset="0"/>
              </a:rPr>
              <a:t> is an essential task for NLP problems. We’ll be using tokenization to transform our dataset to be ready for model input, after applying normalization and segmentation on the data we transform each token to a number, so if one token is repeated more than once then that token is transformed to the same number. This allows the model to understand the input.</a:t>
            </a:r>
          </a:p>
        </p:txBody>
      </p:sp>
      <p:sp>
        <p:nvSpPr>
          <p:cNvPr id="69" name="TextBox 68">
            <a:extLst>
              <a:ext uri="{FF2B5EF4-FFF2-40B4-BE49-F238E27FC236}">
                <a16:creationId xmlns:a16="http://schemas.microsoft.com/office/drawing/2014/main" id="{27A0BB3C-427E-42CA-963C-DA612C8F2B9C}"/>
              </a:ext>
            </a:extLst>
          </p:cNvPr>
          <p:cNvSpPr txBox="1"/>
          <p:nvPr/>
        </p:nvSpPr>
        <p:spPr>
          <a:xfrm>
            <a:off x="22363966" y="5424811"/>
            <a:ext cx="9508881" cy="923330"/>
          </a:xfrm>
          <a:prstGeom prst="rect">
            <a:avLst/>
          </a:prstGeom>
          <a:noFill/>
        </p:spPr>
        <p:txBody>
          <a:bodyPr wrap="square" rtlCol="0">
            <a:spAutoFit/>
          </a:bodyPr>
          <a:lstStyle>
            <a:defPPr>
              <a:defRPr kern="1200" smtId="4294967295"/>
            </a:defPPr>
          </a:lstStyle>
          <a:p>
            <a:r>
              <a:rPr lang="en-US" sz="5400" b="0" i="0" dirty="0">
                <a:solidFill>
                  <a:srgbClr val="235078"/>
                </a:solidFill>
                <a:effectLst/>
                <a:latin typeface="Montserrat Light" panose="00000400000000000000" pitchFamily="2" charset="0"/>
              </a:rPr>
              <a:t>Preprocess:</a:t>
            </a:r>
            <a:endParaRPr lang="en-US" sz="6600" dirty="0">
              <a:solidFill>
                <a:srgbClr val="235078"/>
              </a:solidFill>
              <a:latin typeface="Montserrat Light" panose="00000400000000000000" pitchFamily="2" charset="0"/>
            </a:endParaRPr>
          </a:p>
        </p:txBody>
      </p:sp>
      <p:sp>
        <p:nvSpPr>
          <p:cNvPr id="23" name="Rectangle 22">
            <a:extLst>
              <a:ext uri="{FF2B5EF4-FFF2-40B4-BE49-F238E27FC236}">
                <a16:creationId xmlns:a16="http://schemas.microsoft.com/office/drawing/2014/main" id="{D73170CB-3F5B-42F1-AFF7-A94DBF05DCCA}"/>
              </a:ext>
            </a:extLst>
          </p:cNvPr>
          <p:cNvSpPr/>
          <p:nvPr/>
        </p:nvSpPr>
        <p:spPr>
          <a:xfrm>
            <a:off x="22194716" y="20477227"/>
            <a:ext cx="9961685" cy="7218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7200"/>
          </a:p>
        </p:txBody>
      </p:sp>
      <p:sp>
        <p:nvSpPr>
          <p:cNvPr id="24" name="TextBox 23">
            <a:extLst>
              <a:ext uri="{FF2B5EF4-FFF2-40B4-BE49-F238E27FC236}">
                <a16:creationId xmlns:a16="http://schemas.microsoft.com/office/drawing/2014/main" id="{391616DD-53F1-4762-9B25-973CD9F9938F}"/>
              </a:ext>
            </a:extLst>
          </p:cNvPr>
          <p:cNvSpPr txBox="1"/>
          <p:nvPr/>
        </p:nvSpPr>
        <p:spPr>
          <a:xfrm>
            <a:off x="22363965" y="20708041"/>
            <a:ext cx="9508881" cy="923330"/>
          </a:xfrm>
          <a:prstGeom prst="rect">
            <a:avLst/>
          </a:prstGeom>
          <a:noFill/>
        </p:spPr>
        <p:txBody>
          <a:bodyPr wrap="square" rtlCol="0">
            <a:spAutoFit/>
          </a:bodyPr>
          <a:lstStyle>
            <a:defPPr>
              <a:defRPr kern="1200" smtId="4294967295"/>
            </a:defPPr>
          </a:lstStyle>
          <a:p>
            <a:r>
              <a:rPr lang="en-US" sz="5400" b="0" i="0" dirty="0">
                <a:solidFill>
                  <a:srgbClr val="235078"/>
                </a:solidFill>
                <a:effectLst/>
                <a:latin typeface="Montserrat Light" panose="00000400000000000000" pitchFamily="2" charset="0"/>
              </a:rPr>
              <a:t>Algorithm:</a:t>
            </a:r>
            <a:endParaRPr lang="en-US" sz="6600" dirty="0">
              <a:solidFill>
                <a:srgbClr val="235078"/>
              </a:solidFill>
              <a:latin typeface="Montserrat Light" panose="00000400000000000000" pitchFamily="2" charset="0"/>
            </a:endParaRPr>
          </a:p>
        </p:txBody>
      </p:sp>
      <p:sp>
        <p:nvSpPr>
          <p:cNvPr id="25" name="TextBox 24">
            <a:extLst>
              <a:ext uri="{FF2B5EF4-FFF2-40B4-BE49-F238E27FC236}">
                <a16:creationId xmlns:a16="http://schemas.microsoft.com/office/drawing/2014/main" id="{4CFE46D6-FDCD-4507-B5AF-1AEAC696A159}"/>
              </a:ext>
            </a:extLst>
          </p:cNvPr>
          <p:cNvSpPr txBox="1"/>
          <p:nvPr/>
        </p:nvSpPr>
        <p:spPr>
          <a:xfrm>
            <a:off x="22421119" y="21713700"/>
            <a:ext cx="9508881" cy="6260175"/>
          </a:xfrm>
          <a:prstGeom prst="rect">
            <a:avLst/>
          </a:prstGeom>
          <a:noFill/>
        </p:spPr>
        <p:txBody>
          <a:bodyPr wrap="square" rtlCol="0">
            <a:spAutoFit/>
          </a:bodyPr>
          <a:lstStyle>
            <a:defPPr>
              <a:defRPr kern="1200" smtId="4294967295"/>
            </a:defPPr>
          </a:lstStyle>
          <a:p>
            <a:pPr algn="just"/>
            <a:r>
              <a:rPr lang="en-US" sz="3340" b="0" i="0" dirty="0">
                <a:solidFill>
                  <a:schemeClr val="tx1">
                    <a:lumMod val="75000"/>
                    <a:lumOff val="25000"/>
                  </a:schemeClr>
                </a:solidFill>
                <a:effectLst/>
                <a:latin typeface="Montserrat Light" panose="00000400000000000000" pitchFamily="2" charset="0"/>
              </a:rPr>
              <a:t>For the purposes of this research, we’ll use an existing implementation of BERT to solve our problem. We’ll be using an Arabic BERT model called </a:t>
            </a:r>
            <a:r>
              <a:rPr lang="en-US" sz="3340" b="0" i="1" dirty="0" err="1">
                <a:solidFill>
                  <a:schemeClr val="tx1">
                    <a:lumMod val="75000"/>
                    <a:lumOff val="25000"/>
                  </a:schemeClr>
                </a:solidFill>
                <a:effectLst/>
                <a:latin typeface="Montserrat Light" panose="00000400000000000000" pitchFamily="2" charset="0"/>
              </a:rPr>
              <a:t>AraBERT</a:t>
            </a:r>
            <a:r>
              <a:rPr lang="en-US" sz="3340" b="0" i="0" dirty="0">
                <a:solidFill>
                  <a:schemeClr val="tx1">
                    <a:lumMod val="75000"/>
                    <a:lumOff val="25000"/>
                  </a:schemeClr>
                </a:solidFill>
                <a:effectLst/>
                <a:latin typeface="Montserrat Light" panose="00000400000000000000" pitchFamily="2" charset="0"/>
              </a:rPr>
              <a:t> and fine-tuning it to the problem we need to solve.[3] </a:t>
            </a:r>
          </a:p>
          <a:p>
            <a:pPr algn="just"/>
            <a:r>
              <a:rPr lang="en-US" sz="3340" b="0" i="0" dirty="0">
                <a:solidFill>
                  <a:schemeClr val="tx1">
                    <a:lumMod val="75000"/>
                    <a:lumOff val="25000"/>
                  </a:schemeClr>
                </a:solidFill>
                <a:effectLst/>
                <a:latin typeface="Montserrat Light" panose="00000400000000000000" pitchFamily="2" charset="0"/>
              </a:rPr>
              <a:t>In order to use </a:t>
            </a:r>
            <a:r>
              <a:rPr lang="en-US" sz="3340" b="0" i="0" dirty="0" err="1">
                <a:solidFill>
                  <a:schemeClr val="tx1">
                    <a:lumMod val="75000"/>
                    <a:lumOff val="25000"/>
                  </a:schemeClr>
                </a:solidFill>
                <a:effectLst/>
                <a:latin typeface="Montserrat Light" panose="00000400000000000000" pitchFamily="2" charset="0"/>
              </a:rPr>
              <a:t>AraBERT</a:t>
            </a:r>
            <a:r>
              <a:rPr lang="en-US" sz="3340" b="0" i="0" dirty="0">
                <a:solidFill>
                  <a:schemeClr val="tx1">
                    <a:lumMod val="75000"/>
                    <a:lumOff val="25000"/>
                  </a:schemeClr>
                </a:solidFill>
                <a:effectLst/>
                <a:latin typeface="Montserrat Light" panose="00000400000000000000" pitchFamily="2" charset="0"/>
              </a:rPr>
              <a:t>, we need to provide a sequence of tokens represented as numbers, after tokenizing our data we’ll replace each token with a number representation, this forms a suitable input for </a:t>
            </a:r>
            <a:r>
              <a:rPr lang="en-US" sz="3340" b="0" i="0" dirty="0" err="1">
                <a:solidFill>
                  <a:schemeClr val="tx1">
                    <a:lumMod val="75000"/>
                    <a:lumOff val="25000"/>
                  </a:schemeClr>
                </a:solidFill>
                <a:effectLst/>
                <a:latin typeface="Montserrat Light" panose="00000400000000000000" pitchFamily="2" charset="0"/>
              </a:rPr>
              <a:t>AraBERT</a:t>
            </a:r>
            <a:r>
              <a:rPr lang="en-US" sz="3340" b="0" i="0" dirty="0">
                <a:solidFill>
                  <a:schemeClr val="tx1">
                    <a:lumMod val="75000"/>
                    <a:lumOff val="25000"/>
                  </a:schemeClr>
                </a:solidFill>
                <a:effectLst/>
                <a:latin typeface="Montserrat Light" panose="00000400000000000000" pitchFamily="2" charset="0"/>
              </a:rPr>
              <a:t>.</a:t>
            </a:r>
          </a:p>
          <a:p>
            <a:pPr algn="just"/>
            <a:endParaRPr lang="en-US" sz="3340" dirty="0">
              <a:solidFill>
                <a:schemeClr val="tx1">
                  <a:lumMod val="75000"/>
                  <a:lumOff val="25000"/>
                </a:schemeClr>
              </a:solidFill>
              <a:latin typeface="Montserrat Light" panose="00000400000000000000" pitchFamily="2" charset="0"/>
              <a:ea typeface="Open Sans" panose="020B0606030504020204" pitchFamily="34" charset="0"/>
              <a:cs typeface="Open Sans" panose="020B0606030504020204" pitchFamily="34" charset="0"/>
            </a:endParaRPr>
          </a:p>
        </p:txBody>
      </p:sp>
      <p:pic>
        <p:nvPicPr>
          <p:cNvPr id="6" name="Picture 5" descr="Text&#10;&#10;Description automatically generated">
            <a:extLst>
              <a:ext uri="{FF2B5EF4-FFF2-40B4-BE49-F238E27FC236}">
                <a16:creationId xmlns:a16="http://schemas.microsoft.com/office/drawing/2014/main" id="{67A8153D-BF60-4F63-A307-50D06C3B4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2222"/>
            <a:ext cx="6362700" cy="2444337"/>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20550CAB-1356-478E-8F9A-35C5AF56051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96878" y="129512"/>
            <a:ext cx="2286539" cy="2212603"/>
          </a:xfrm>
          <a:prstGeom prst="rect">
            <a:avLst/>
          </a:prstGeom>
        </p:spPr>
      </p:pic>
      <p:sp>
        <p:nvSpPr>
          <p:cNvPr id="33" name="Rectangle 32">
            <a:extLst>
              <a:ext uri="{FF2B5EF4-FFF2-40B4-BE49-F238E27FC236}">
                <a16:creationId xmlns:a16="http://schemas.microsoft.com/office/drawing/2014/main" id="{EF9AE8CF-2993-479C-89B8-9F463FF8F292}"/>
              </a:ext>
            </a:extLst>
          </p:cNvPr>
          <p:cNvSpPr/>
          <p:nvPr/>
        </p:nvSpPr>
        <p:spPr>
          <a:xfrm>
            <a:off x="761999" y="25957619"/>
            <a:ext cx="9961685" cy="65994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7200"/>
          </a:p>
        </p:txBody>
      </p:sp>
      <p:sp>
        <p:nvSpPr>
          <p:cNvPr id="34" name="TextBox 33">
            <a:extLst>
              <a:ext uri="{FF2B5EF4-FFF2-40B4-BE49-F238E27FC236}">
                <a16:creationId xmlns:a16="http://schemas.microsoft.com/office/drawing/2014/main" id="{D8060260-1303-47DD-9F7D-D2C2CE7A5843}"/>
              </a:ext>
            </a:extLst>
          </p:cNvPr>
          <p:cNvSpPr txBox="1"/>
          <p:nvPr/>
        </p:nvSpPr>
        <p:spPr>
          <a:xfrm>
            <a:off x="950304" y="26071542"/>
            <a:ext cx="9508881" cy="923330"/>
          </a:xfrm>
          <a:prstGeom prst="rect">
            <a:avLst/>
          </a:prstGeom>
          <a:noFill/>
        </p:spPr>
        <p:txBody>
          <a:bodyPr wrap="square" rtlCol="0">
            <a:spAutoFit/>
          </a:bodyPr>
          <a:lstStyle>
            <a:defPPr>
              <a:defRPr kern="1200" smtId="4294967295"/>
            </a:defPPr>
          </a:lstStyle>
          <a:p>
            <a:r>
              <a:rPr lang="en-US" sz="5400" b="0" i="0" dirty="0">
                <a:solidFill>
                  <a:srgbClr val="235078"/>
                </a:solidFill>
                <a:effectLst/>
                <a:latin typeface="Montserrat Light" panose="00000400000000000000" pitchFamily="2" charset="0"/>
              </a:rPr>
              <a:t>Problem statement:</a:t>
            </a:r>
            <a:endParaRPr lang="en-US" sz="5400" dirty="0">
              <a:solidFill>
                <a:srgbClr val="235078"/>
              </a:solidFill>
              <a:latin typeface="Montserrat Light" panose="00000400000000000000" pitchFamily="2" charset="0"/>
            </a:endParaRPr>
          </a:p>
        </p:txBody>
      </p:sp>
      <p:sp>
        <p:nvSpPr>
          <p:cNvPr id="35" name="TextBox 34">
            <a:extLst>
              <a:ext uri="{FF2B5EF4-FFF2-40B4-BE49-F238E27FC236}">
                <a16:creationId xmlns:a16="http://schemas.microsoft.com/office/drawing/2014/main" id="{C8B49D6F-8711-415D-BF51-EF37D8717720}"/>
              </a:ext>
            </a:extLst>
          </p:cNvPr>
          <p:cNvSpPr txBox="1"/>
          <p:nvPr/>
        </p:nvSpPr>
        <p:spPr>
          <a:xfrm>
            <a:off x="950304" y="26876916"/>
            <a:ext cx="9508881" cy="5678478"/>
          </a:xfrm>
          <a:prstGeom prst="rect">
            <a:avLst/>
          </a:prstGeom>
          <a:noFill/>
        </p:spPr>
        <p:txBody>
          <a:bodyPr wrap="square" rtlCol="0">
            <a:spAutoFit/>
          </a:bodyPr>
          <a:lstStyle>
            <a:defPPr>
              <a:defRPr kern="1200" smtId="4294967295"/>
            </a:defPPr>
          </a:lstStyle>
          <a:p>
            <a:pPr algn="just"/>
            <a:r>
              <a:rPr lang="en-US" sz="3300" b="0" i="0" u="none" strike="noStrike" baseline="0" dirty="0">
                <a:solidFill>
                  <a:schemeClr val="tx1">
                    <a:lumMod val="75000"/>
                    <a:lumOff val="25000"/>
                  </a:schemeClr>
                </a:solidFill>
                <a:latin typeface="Montserrat Light" panose="00000400000000000000" pitchFamily="2" charset="0"/>
              </a:rPr>
              <a:t>Dialects are formed mainly due to regional separation between the Arab world. This separation reduces interaction between different regions, and as a result of that, many Arabic speaking regions have formed dialects exclusive to their own. For example, many countries surrounding the Arabic Gulf have formed a dialect different to countries in the Levantine region. The research’s main problem is how to identify and predict dialect types from text.</a:t>
            </a:r>
            <a:endParaRPr lang="en-US" sz="3300" dirty="0">
              <a:solidFill>
                <a:schemeClr val="tx1">
                  <a:lumMod val="75000"/>
                  <a:lumOff val="25000"/>
                </a:schemeClr>
              </a:solidFill>
              <a:latin typeface="Montserrat Light" panose="00000400000000000000" pitchFamily="2" charset="0"/>
              <a:ea typeface="Open Sans" panose="020B0606030504020204" pitchFamily="34" charset="0"/>
              <a:cs typeface="Open Sans" panose="020B0606030504020204" pitchFamily="34" charset="0"/>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persuadingsapphire|09-2018"/>
</p:tagLst>
</file>

<file path=ppt/theme/theme1.xml><?xml version="1.0" encoding="utf-8"?>
<a:theme xmlns:a="http://schemas.openxmlformats.org/drawingml/2006/main" name="Blank Presentatio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Blank Presentatio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TM03457444[[fn=Basis]]</Template>
  <TotalTime>3763</TotalTime>
  <Words>856</Words>
  <Application>Microsoft Office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Montserrat Light</vt:lpstr>
      <vt:lpstr>URWPalladioL-Roma</vt:lpstr>
      <vt:lpstr>Times New Roman</vt:lpstr>
      <vt:lpstr>Arial</vt:lpstr>
      <vt:lpstr>Blank Presentation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مهند السليمان الرشيد ID 439101298</cp:lastModifiedBy>
  <cp:revision>303</cp:revision>
  <cp:lastPrinted>2006-11-15T16:04:57Z</cp:lastPrinted>
  <dcterms:modified xsi:type="dcterms:W3CDTF">2021-12-09T10:05:18Z</dcterms:modified>
  <cp:category>templates for scientific poster</cp:category>
</cp:coreProperties>
</file>