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13" r:id="rId2"/>
    <p:sldMasterId id="2147483663" r:id="rId3"/>
    <p:sldMasterId id="2147483660" r:id="rId4"/>
    <p:sldMasterId id="2147483661" r:id="rId5"/>
  </p:sldMasterIdLst>
  <p:notesMasterIdLst>
    <p:notesMasterId r:id="rId21"/>
  </p:notesMasterIdLst>
  <p:handoutMasterIdLst>
    <p:handoutMasterId r:id="rId22"/>
  </p:handoutMasterIdLst>
  <p:sldIdLst>
    <p:sldId id="262" r:id="rId6"/>
    <p:sldId id="431" r:id="rId7"/>
    <p:sldId id="411" r:id="rId8"/>
    <p:sldId id="432" r:id="rId9"/>
    <p:sldId id="410" r:id="rId10"/>
    <p:sldId id="413" r:id="rId11"/>
    <p:sldId id="434" r:id="rId12"/>
    <p:sldId id="430" r:id="rId13"/>
    <p:sldId id="412" r:id="rId14"/>
    <p:sldId id="425" r:id="rId15"/>
    <p:sldId id="414" r:id="rId16"/>
    <p:sldId id="436" r:id="rId17"/>
    <p:sldId id="433" r:id="rId18"/>
    <p:sldId id="435" r:id="rId19"/>
    <p:sldId id="409" r:id="rId2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CC"/>
    <a:srgbClr val="66FF99"/>
    <a:srgbClr val="66FF33"/>
    <a:srgbClr val="FF7C80"/>
    <a:srgbClr val="FFCCCC"/>
    <a:srgbClr val="FF99CC"/>
    <a:srgbClr val="B82204"/>
    <a:srgbClr val="BB0018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9" autoAdjust="0"/>
    <p:restoredTop sz="94746" autoAdjust="0"/>
  </p:normalViewPr>
  <p:slideViewPr>
    <p:cSldViewPr snapToGrid="0">
      <p:cViewPr varScale="1">
        <p:scale>
          <a:sx n="75" d="100"/>
          <a:sy n="75" d="100"/>
        </p:scale>
        <p:origin x="-1596" y="-102"/>
      </p:cViewPr>
      <p:guideLst>
        <p:guide orient="horz" pos="501"/>
        <p:guide orient="horz" pos="1785"/>
        <p:guide orient="horz" pos="1423"/>
        <p:guide orient="horz" pos="1145"/>
        <p:guide orient="horz" pos="3396"/>
        <p:guide/>
        <p:guide pos="2889"/>
        <p:guide pos="1531"/>
        <p:guide pos="678"/>
        <p:guide pos="17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63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1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97" tIns="49348" rIns="98697" bIns="49348" numCol="1" anchor="t" anchorCtr="0" compatLnSpc="1">
            <a:prstTxWarp prst="textNoShape">
              <a:avLst/>
            </a:prstTxWarp>
          </a:bodyPr>
          <a:lstStyle>
            <a:lvl1pPr defTabSz="987732" eaLnBrk="0" hangingPunct="0">
              <a:defRPr sz="13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152" y="0"/>
            <a:ext cx="30761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97" tIns="49348" rIns="98697" bIns="49348" numCol="1" anchor="t" anchorCtr="0" compatLnSpc="1">
            <a:prstTxWarp prst="textNoShape">
              <a:avLst/>
            </a:prstTxWarp>
          </a:bodyPr>
          <a:lstStyle>
            <a:lvl1pPr algn="r" defTabSz="987732" eaLnBrk="0" hangingPunct="0">
              <a:defRPr sz="13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1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97" tIns="49348" rIns="98697" bIns="49348" numCol="1" anchor="b" anchorCtr="0" compatLnSpc="1">
            <a:prstTxWarp prst="textNoShape">
              <a:avLst/>
            </a:prstTxWarp>
          </a:bodyPr>
          <a:lstStyle>
            <a:lvl1pPr defTabSz="987732" eaLnBrk="0" hangingPunct="0">
              <a:defRPr sz="13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152" y="9722882"/>
            <a:ext cx="30761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97" tIns="49348" rIns="98697" bIns="49348" numCol="1" anchor="b" anchorCtr="0" compatLnSpc="1">
            <a:prstTxWarp prst="textNoShape">
              <a:avLst/>
            </a:prstTxWarp>
          </a:bodyPr>
          <a:lstStyle>
            <a:lvl1pPr algn="r" defTabSz="987732" eaLnBrk="0" hangingPunct="0">
              <a:defRPr sz="13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3D40DE40-1F51-42FA-B9D4-4FB8EDE4F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53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1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97" tIns="49348" rIns="98697" bIns="49348" numCol="1" anchor="t" anchorCtr="0" compatLnSpc="1">
            <a:prstTxWarp prst="textNoShape">
              <a:avLst/>
            </a:prstTxWarp>
          </a:bodyPr>
          <a:lstStyle>
            <a:lvl1pPr defTabSz="987732" eaLnBrk="0" hangingPunct="0">
              <a:defRPr sz="13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152" y="0"/>
            <a:ext cx="30761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97" tIns="49348" rIns="98697" bIns="49348" numCol="1" anchor="t" anchorCtr="0" compatLnSpc="1">
            <a:prstTxWarp prst="textNoShape">
              <a:avLst/>
            </a:prstTxWarp>
          </a:bodyPr>
          <a:lstStyle>
            <a:lvl1pPr algn="r" defTabSz="987732" eaLnBrk="0" hangingPunct="0">
              <a:defRPr sz="13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003" y="4861441"/>
            <a:ext cx="5205294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97" tIns="49348" rIns="98697" bIns="493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1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97" tIns="49348" rIns="98697" bIns="49348" numCol="1" anchor="b" anchorCtr="0" compatLnSpc="1">
            <a:prstTxWarp prst="textNoShape">
              <a:avLst/>
            </a:prstTxWarp>
          </a:bodyPr>
          <a:lstStyle>
            <a:lvl1pPr defTabSz="987732" eaLnBrk="0" hangingPunct="0">
              <a:defRPr sz="13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152" y="9722882"/>
            <a:ext cx="307614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97" tIns="49348" rIns="98697" bIns="49348" numCol="1" anchor="b" anchorCtr="0" compatLnSpc="1">
            <a:prstTxWarp prst="textNoShape">
              <a:avLst/>
            </a:prstTxWarp>
          </a:bodyPr>
          <a:lstStyle>
            <a:lvl1pPr algn="r" defTabSz="987732" eaLnBrk="0" hangingPunct="0">
              <a:defRPr sz="13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84AAE66E-6AF4-46D8-9706-63F3ADAE1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9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722B25-DA01-4A9A-87A8-B86EE5D3B968}" type="slidenum">
              <a:rPr lang="en-US" smtClean="0">
                <a:cs typeface="Arial" charset="0"/>
              </a:rPr>
              <a:pPr/>
              <a:t>1</a:t>
            </a:fld>
            <a:endParaRPr lang="en-US" smtClean="0">
              <a:cs typeface="Arial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AAE66E-6AF4-46D8-9706-63F3ADAE13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 userDrawn="1"/>
        </p:nvSpPr>
        <p:spPr bwMode="auto">
          <a:xfrm>
            <a:off x="838200" y="685800"/>
            <a:ext cx="731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pic>
        <p:nvPicPr>
          <p:cNvPr id="5" name="Picture 14" descr="jwst_circle_design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3263" y="12700"/>
            <a:ext cx="795337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untitled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63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ukatc-dark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3363" y="6534150"/>
            <a:ext cx="1220787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17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GB" smtClean="0"/>
              <a:t>Click to edit Master title style</a:t>
            </a:r>
          </a:p>
        </p:txBody>
      </p:sp>
      <p:sp>
        <p:nvSpPr>
          <p:cNvPr id="135173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en-GB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Infrared in Astronomy, RAS Discussion Meeting,  8</a:t>
            </a:r>
            <a:r>
              <a:rPr lang="en-GB" baseline="30000"/>
              <a:t>th</a:t>
            </a:r>
            <a:r>
              <a:rPr lang="en-GB"/>
              <a:t> October 2010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Infrared in Astronomy, RAS Discussion Meeting,  8</a:t>
            </a:r>
            <a:r>
              <a:rPr lang="en-GB" baseline="30000"/>
              <a:t>th</a:t>
            </a:r>
            <a:r>
              <a:rPr lang="en-GB"/>
              <a:t> October 2010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Infrared in Astronomy, RAS Discussion Meeting,  8</a:t>
            </a:r>
            <a:r>
              <a:rPr lang="en-GB" baseline="30000"/>
              <a:t>th</a:t>
            </a:r>
            <a:r>
              <a:rPr lang="en-GB"/>
              <a:t> October 2010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Infrared in Astronomy, RAS Discussion Meeting,  8</a:t>
            </a:r>
            <a:r>
              <a:rPr lang="en-GB" baseline="30000"/>
              <a:t>th</a:t>
            </a:r>
            <a:r>
              <a:rPr lang="en-GB"/>
              <a:t> October 2010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4813" y="152400"/>
            <a:ext cx="2198687" cy="637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52400"/>
            <a:ext cx="6445250" cy="637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Infrared in Astronomy, RAS Discussion Meeting,  8</a:t>
            </a:r>
            <a:r>
              <a:rPr lang="en-GB" baseline="30000"/>
              <a:t>th</a:t>
            </a:r>
            <a:r>
              <a:rPr lang="en-GB"/>
              <a:t> October 2010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275513" cy="406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163" y="1041400"/>
            <a:ext cx="8796337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Infrared in Astronomy, RAS Discussion Meeting,  8</a:t>
            </a:r>
            <a:r>
              <a:rPr lang="en-GB" baseline="30000"/>
              <a:t>th</a:t>
            </a:r>
            <a:r>
              <a:rPr lang="en-GB"/>
              <a:t> October 2010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6208713" cy="406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63" y="1041400"/>
            <a:ext cx="4321175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0738" y="1041400"/>
            <a:ext cx="4322762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0738" y="3860800"/>
            <a:ext cx="4322762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Infrared in Astronomy, RAS Discussion Meeting,  8</a:t>
            </a:r>
            <a:r>
              <a:rPr lang="en-GB" baseline="30000"/>
              <a:t>th</a:t>
            </a:r>
            <a:r>
              <a:rPr lang="en-GB"/>
              <a:t> October 2010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13978-910A-4EF8-99D3-816F1E2F322B}" type="datetimeFigureOut">
              <a:rPr lang="en-US"/>
              <a:pPr>
                <a:defRPr/>
              </a:pPr>
              <a:t>9/27/2016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58F28-8941-486F-9B61-158ACE29AC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7C263-BABA-4EAA-A83B-CD40E7689D8A}" type="datetimeFigureOut">
              <a:rPr lang="en-US"/>
              <a:pPr>
                <a:defRPr/>
              </a:pPr>
              <a:t>9/27/2016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9894-5170-4197-8DF3-BDBF1885B5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166E7-5968-4A31-840C-48992ADE0F22}" type="datetimeFigureOut">
              <a:rPr lang="en-US"/>
              <a:pPr>
                <a:defRPr/>
              </a:pPr>
              <a:t>9/27/2016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2EF2C-2876-4742-A020-310D1B5BB6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EC3B5-066A-4D09-9F7D-2057954659C7}" type="datetimeFigureOut">
              <a:rPr lang="en-US"/>
              <a:pPr>
                <a:defRPr/>
              </a:pPr>
              <a:t>9/27/2016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76834-DC04-4736-802B-D532EB87A4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Infrared in Astronomy, RAS Discussion Meeting,  8</a:t>
            </a:r>
            <a:r>
              <a:rPr lang="en-GB" baseline="30000"/>
              <a:t>th</a:t>
            </a:r>
            <a:r>
              <a:rPr lang="en-GB"/>
              <a:t> October 2010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A5390-16ED-41D1-8D0F-E43C1DAEE6D4}" type="datetimeFigureOut">
              <a:rPr lang="en-US"/>
              <a:pPr>
                <a:defRPr/>
              </a:pPr>
              <a:t>9/27/2016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13361-0965-4688-B4E0-C38D7F4DD3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9B4EA-A7D6-4A63-817A-D94E02D1F4B7}" type="datetimeFigureOut">
              <a:rPr lang="en-US"/>
              <a:pPr>
                <a:defRPr/>
              </a:pPr>
              <a:t>9/27/2016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25A24-2476-4BC7-A3C9-ED69DA42FB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90CEA-EED5-484F-B81E-611DE6B7D509}" type="datetimeFigureOut">
              <a:rPr lang="en-US"/>
              <a:pPr>
                <a:defRPr/>
              </a:pPr>
              <a:t>9/27/2016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A84ED-318B-4485-B118-D3921C5DA1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0C786-FB79-41CF-BD15-7E8484C61967}" type="datetimeFigureOut">
              <a:rPr lang="en-US"/>
              <a:pPr>
                <a:defRPr/>
              </a:pPr>
              <a:t>9/27/2016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9B968-617E-4243-A411-64C49163EB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AC38E-A817-4A90-A185-CD1FA3A852F8}" type="datetimeFigureOut">
              <a:rPr lang="en-US"/>
              <a:pPr>
                <a:defRPr/>
              </a:pPr>
              <a:t>9/27/2016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811B0-8149-4653-B124-C1EAA2D9DD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01694-DBCF-4844-BF86-59952B460CCD}" type="datetimeFigureOut">
              <a:rPr lang="en-US"/>
              <a:pPr>
                <a:defRPr/>
              </a:pPr>
              <a:t>9/27/2016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FD722-8299-417C-958C-2342B0EFDA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95FD6-38C4-4586-BC7A-35253017EC2B}" type="datetimeFigureOut">
              <a:rPr lang="en-US"/>
              <a:pPr>
                <a:defRPr/>
              </a:pPr>
              <a:t>9/27/2016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3DFCB-3720-456E-BC49-6BFE9B08B8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AD5F7-E28F-467F-A346-158D807EA607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B7912-0DFF-453C-8412-3D8A0D9BC1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57ED9-ACEA-48D7-8BCE-4DA71E76178D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E39E7-1C60-458F-8BB5-A83D4C1C86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BE76F-B0C4-4AA0-A9BA-765B6AF061D7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DCB7E-6DEB-4EE9-BC2B-CF88CB5F80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Infrared in Astronomy, RAS Discussion Meeting,  8</a:t>
            </a:r>
            <a:r>
              <a:rPr lang="en-GB" baseline="30000"/>
              <a:t>th</a:t>
            </a:r>
            <a:r>
              <a:rPr lang="en-GB"/>
              <a:t> October 2010 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78D61-10C4-46C7-A9C4-88DF1052F215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8A791-CA0C-403C-BF75-BC424EF3300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B6DD0-C0FB-4216-B2C5-4247F8C9ABF9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FBB2F-DC62-493B-B971-7722781C76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06104-59DC-4BBD-B86A-A38E0073A796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87709-AB2F-412D-ADC4-57DDFBBFFF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00B8E-AB75-4D07-B124-E2A654F7176C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4D1E3-B2E1-4B77-AB3B-1B5CFAD01B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55953-F67F-432F-AA7E-2D028CA9F6CF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BD869-4E7F-4E4D-8E16-BF6BDE196B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561B3-32C5-4DE7-94DE-E9F8E5249504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85085-7C6B-4463-83BB-83BFB266A3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98585-A8BC-4DF6-826B-0D50F250145B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915C0-71C3-4493-864E-6707491C67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E507C-0E4A-4DBF-87D0-A82E144BA204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71B1A-312D-4477-B6BA-472AE8ED47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Infrared in Astronomy, RAS Discussion Meeting,  8</a:t>
            </a:r>
            <a:r>
              <a:rPr lang="en-GB" baseline="30000"/>
              <a:t>th</a:t>
            </a:r>
            <a:r>
              <a:rPr lang="en-GB"/>
              <a:t> October 2010 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496C4-D2A3-488F-A089-8CDF3BCE2661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544DA-7092-4191-92FE-1C96D7CC17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Infrared in Astronomy, RAS Discussion Meeting,  8</a:t>
            </a:r>
            <a:r>
              <a:rPr lang="en-GB" baseline="30000"/>
              <a:t>th</a:t>
            </a:r>
            <a:r>
              <a:rPr lang="en-GB"/>
              <a:t> October 2010 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4339A-3A30-442F-9A14-8816C727E888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9D623-E794-4B4C-B01E-0360022C7C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7BBFA-B94B-4AF2-A8C4-981C29BA0170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D39E4-75A9-4A85-B238-AAC8E91BDF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00206-78EF-433B-B9C6-A249E4A82274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21A27-2702-4FA5-87EB-959A399414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F32FA-B072-4DE6-9698-65D31DC7F3E8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B632E-D7FE-4ECE-873B-9DE13B4402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2F90C-5E1A-4B1B-988E-F854D161A7D5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6035A-95DA-465D-AFA5-5767ACE8EE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69D42-3173-49F5-8664-16A087830CD3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FB6A0-D7B1-4311-A699-4F0C8B7E8D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54763-7787-49E8-A056-BBCBED329058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3BBF5-DCCB-475B-9E31-53595E8079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14CA3-CF6D-4D7C-B69A-BDAB116C490F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61366-24A9-4528-A649-2477401ED1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A66A9-268F-4295-8B17-64FB2F84DFA8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49316-1B01-423D-A144-0F0569D4E5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D0C32-4C8C-4C48-B3CF-09710A1530CB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DA59C-8D60-4DE1-A1EB-2F586D5554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1041400"/>
            <a:ext cx="4321175" cy="548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1041400"/>
            <a:ext cx="4322762" cy="548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Infrared in Astronomy, RAS Discussion Meeting,  8</a:t>
            </a:r>
            <a:r>
              <a:rPr lang="en-GB" baseline="30000"/>
              <a:t>th</a:t>
            </a:r>
            <a:r>
              <a:rPr lang="en-GB"/>
              <a:t> October 2010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Infrared in Astronomy, RAS Discussion Meeting,  8</a:t>
            </a:r>
            <a:r>
              <a:rPr lang="en-GB" baseline="30000"/>
              <a:t>th</a:t>
            </a:r>
            <a:r>
              <a:rPr lang="en-GB"/>
              <a:t> October 2010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Infrared in Astronomy, RAS Discussion Meeting,  8</a:t>
            </a:r>
            <a:r>
              <a:rPr lang="en-GB" baseline="30000"/>
              <a:t>th</a:t>
            </a:r>
            <a:r>
              <a:rPr lang="en-GB"/>
              <a:t> October 2010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Infrared in Astronomy, RAS Discussion Meeting,  8</a:t>
            </a:r>
            <a:r>
              <a:rPr lang="en-GB" baseline="30000"/>
              <a:t>th</a:t>
            </a:r>
            <a:r>
              <a:rPr lang="en-GB"/>
              <a:t> October 2010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62087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Line 13"/>
          <p:cNvSpPr>
            <a:spLocks noChangeShapeType="1"/>
          </p:cNvSpPr>
          <p:nvPr userDrawn="1"/>
        </p:nvSpPr>
        <p:spPr bwMode="auto">
          <a:xfrm>
            <a:off x="838200" y="685800"/>
            <a:ext cx="7312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pic>
        <p:nvPicPr>
          <p:cNvPr id="1028" name="Picture 14" descr="jwst_circle_design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323263" y="12700"/>
            <a:ext cx="795337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163" y="1041400"/>
            <a:ext cx="879633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9" descr="untitled1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863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8913"/>
            <a:ext cx="875188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Infrared in Astronomy, RAS Discussion Meeting,  8</a:t>
            </a:r>
            <a:r>
              <a:rPr lang="en-GB" baseline="30000"/>
              <a:t>th</a:t>
            </a:r>
            <a:r>
              <a:rPr lang="en-GB"/>
              <a:t> October 2010 </a:t>
            </a:r>
          </a:p>
        </p:txBody>
      </p:sp>
      <p:pic>
        <p:nvPicPr>
          <p:cNvPr id="1032" name="Picture 11" descr="ukatc-dark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853363" y="6534150"/>
            <a:ext cx="1220787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1" r:id="rId14"/>
    <p:sldLayoutId id="2147483862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40000"/>
        </a:spcAft>
        <a:buFont typeface="Wingdings" pitchFamily="2" charset="2"/>
        <a:buChar char="l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35000"/>
        </a:spcAft>
        <a:buSzPct val="7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3500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0"/>
        </a:spcBef>
        <a:spcAft>
          <a:spcPct val="35000"/>
        </a:spcAft>
        <a:buClr>
          <a:srgbClr val="BB0018"/>
        </a:buClr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0"/>
        </a:spcBef>
        <a:spcAft>
          <a:spcPct val="35000"/>
        </a:spcAft>
        <a:buClr>
          <a:srgbClr val="BB0018"/>
        </a:buClr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0"/>
        </a:spcBef>
        <a:spcAft>
          <a:spcPct val="35000"/>
        </a:spcAft>
        <a:buClr>
          <a:srgbClr val="BB0018"/>
        </a:buClr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0"/>
        </a:spcBef>
        <a:spcAft>
          <a:spcPct val="35000"/>
        </a:spcAft>
        <a:buClr>
          <a:srgbClr val="BB0018"/>
        </a:buClr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BBEACBD9-6440-4B04-92CB-798626E99EB1}" type="datetimeFigureOut">
              <a:rPr lang="en-US"/>
              <a:pPr>
                <a:defRPr/>
              </a:pPr>
              <a:t>9/27/2016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E13041AB-2255-43B2-BDF3-DCE22F21AD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fld id="{ACFF4F59-13AE-4962-8AE8-4488C71C2CE8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fld id="{3017B5BA-926B-4231-87EC-38D43B4375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fld id="{226C5118-8E32-4F70-B0BC-58FE8880BEFD}" type="datetimeFigureOut">
              <a:rPr lang="en-GB"/>
              <a:pPr>
                <a:defRPr/>
              </a:pPr>
              <a:t>27/09/2016</a:t>
            </a:fld>
            <a:endParaRPr lang="en-GB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7975" y="6178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fld id="{BED5A37C-9255-4316-8336-069D34D331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 descr="Observatory front view_updat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6975" y="704850"/>
            <a:ext cx="6835775" cy="543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199" y="1865313"/>
            <a:ext cx="8289131" cy="1179338"/>
          </a:xfrm>
        </p:spPr>
        <p:txBody>
          <a:bodyPr/>
          <a:lstStyle/>
          <a:p>
            <a:pPr algn="ctr" eaLnBrk="1" hangingPunct="1"/>
            <a:r>
              <a:rPr lang="en-GB" sz="4400" smtClean="0">
                <a:solidFill>
                  <a:schemeClr val="accent6">
                    <a:lumMod val="75000"/>
                  </a:schemeClr>
                </a:solidFill>
              </a:rPr>
              <a:t>JWST-MIRIM</a:t>
            </a:r>
            <a:br>
              <a:rPr lang="en-GB" sz="44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4400" smtClean="0">
                <a:solidFill>
                  <a:schemeClr val="accent6">
                    <a:lumMod val="75000"/>
                  </a:schemeClr>
                </a:solidFill>
              </a:rPr>
              <a:t>(The MIRI Imager)</a:t>
            </a:r>
            <a:endParaRPr lang="en-US" sz="44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57313" y="3343275"/>
            <a:ext cx="6400800" cy="1860550"/>
          </a:xfrm>
        </p:spPr>
        <p:txBody>
          <a:bodyPr/>
          <a:lstStyle/>
          <a:p>
            <a:r>
              <a:rPr lang="en-US" sz="1600" i="1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Alistair Glasse, UKATC</a:t>
            </a:r>
          </a:p>
          <a:p>
            <a:endParaRPr lang="en-US" sz="1600" i="1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  <a:p>
            <a:r>
              <a:rPr lang="en-US" sz="1600" smtClean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GB" sz="1600">
                <a:solidFill>
                  <a:schemeClr val="accent2">
                    <a:lumMod val="75000"/>
                  </a:schemeClr>
                </a:solidFill>
              </a:rPr>
              <a:t>Mastering the Science Instruments and the Observing Modes of </a:t>
            </a:r>
            <a:r>
              <a:rPr lang="en-GB" sz="1600" smtClean="0">
                <a:solidFill>
                  <a:schemeClr val="accent2">
                    <a:lumMod val="75000"/>
                  </a:schemeClr>
                </a:solidFill>
              </a:rPr>
              <a:t>JWST’</a:t>
            </a:r>
            <a:endParaRPr lang="en-US" sz="1600" i="1" smtClean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  <a:p>
            <a:r>
              <a:rPr lang="en-US" sz="1600" i="1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27</a:t>
            </a:r>
            <a:r>
              <a:rPr lang="en-US" sz="1600" i="1" baseline="3000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th</a:t>
            </a:r>
            <a:r>
              <a:rPr lang="en-US" sz="1600" i="1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September 2016</a:t>
            </a:r>
          </a:p>
          <a:p>
            <a:endParaRPr lang="en-US" sz="1600" i="1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  <a:p>
            <a:r>
              <a:rPr lang="en-GB" sz="1600">
                <a:solidFill>
                  <a:schemeClr val="tx2">
                    <a:lumMod val="95000"/>
                    <a:lumOff val="5000"/>
                  </a:schemeClr>
                </a:solidFill>
              </a:rPr>
              <a:t>See papers in PASP Vol 127, 2015 and go to,</a:t>
            </a:r>
          </a:p>
          <a:p>
            <a:r>
              <a:rPr lang="en-GB" sz="1600">
                <a:solidFill>
                  <a:schemeClr val="tx2">
                    <a:lumMod val="95000"/>
                    <a:lumOff val="5000"/>
                  </a:schemeClr>
                </a:solidFill>
              </a:rPr>
              <a:t>     </a:t>
            </a:r>
            <a:r>
              <a:rPr lang="en-GB" sz="1600" u="sng">
                <a:solidFill>
                  <a:srgbClr val="0033CC"/>
                </a:solidFill>
              </a:rPr>
              <a:t>http://ircamera.as.arizona.edu/MIRI/</a:t>
            </a:r>
            <a:r>
              <a:rPr lang="en-GB" sz="160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</a:p>
          <a:p>
            <a:endParaRPr lang="en-US" sz="1600" i="1" smtClean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7173" name="Picture 14" descr="jwst_circle_design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8663" y="6062663"/>
            <a:ext cx="795337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9" descr="untitled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863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Image sampling and Encircled Energy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34" y="851487"/>
            <a:ext cx="8796337" cy="421640"/>
          </a:xfrm>
        </p:spPr>
        <p:txBody>
          <a:bodyPr/>
          <a:lstStyle/>
          <a:p>
            <a:r>
              <a:rPr lang="en-GB" smtClean="0"/>
              <a:t>What do the image/sampling dimensions look like in practice?</a:t>
            </a:r>
          </a:p>
          <a:p>
            <a:pPr lvl="1"/>
            <a:r>
              <a:rPr lang="en-GB" smtClean="0"/>
              <a:t>This is an F560W test image from GSFC testing (CV3 campaign, 2013)</a:t>
            </a:r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426422" y="3526323"/>
            <a:ext cx="2351965" cy="2333733"/>
            <a:chOff x="107266" y="1981200"/>
            <a:chExt cx="4914900" cy="4876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66" y="1981200"/>
              <a:ext cx="4914900" cy="48768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 bwMode="auto">
            <a:xfrm>
              <a:off x="2039818" y="3439560"/>
              <a:ext cx="1301258" cy="1315323"/>
            </a:xfrm>
            <a:prstGeom prst="ellipse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21816" y="2130481"/>
            <a:ext cx="249758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rgbClr val="0B3D9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rgbClr val="0B3D9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rgbClr val="0B3D9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rgbClr val="0B3D9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rgbClr val="0B3D9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B3D9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B3D9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B3D9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B3D91"/>
                </a:solidFill>
                <a:latin typeface="Arial" pitchFamily="34" charset="0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en-US" sz="1600" b="1" smtClean="0">
                <a:solidFill>
                  <a:schemeClr val="tx1"/>
                </a:solidFill>
              </a:rPr>
              <a:t>Linear image scale.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en-US" sz="1600" b="0" smtClean="0">
                <a:solidFill>
                  <a:schemeClr val="tx1"/>
                </a:solidFill>
              </a:rPr>
              <a:t>The FWHM of the image is ~ 1.6 pixels.  (&gt; 2 pixels for </a:t>
            </a:r>
            <a:r>
              <a:rPr lang="en-GB" altLang="en-US" sz="1600" b="0" smtClean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r>
              <a:rPr lang="en-GB" altLang="en-US" sz="1600" b="0" smtClean="0">
                <a:solidFill>
                  <a:schemeClr val="tx1"/>
                </a:solidFill>
              </a:rPr>
              <a:t> &gt; 7 microns).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034655" y="1649714"/>
            <a:ext cx="43461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rgbClr val="0B3D9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rgbClr val="0B3D9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rgbClr val="0B3D9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rgbClr val="0B3D9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rgbClr val="0B3D9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B3D9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B3D9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B3D9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B3D91"/>
                </a:solidFill>
                <a:latin typeface="Arial" pitchFamily="34" charset="0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en-US" sz="1600" b="1" smtClean="0">
                <a:solidFill>
                  <a:schemeClr val="tx1"/>
                </a:solidFill>
              </a:rPr>
              <a:t>Log</a:t>
            </a:r>
            <a:r>
              <a:rPr lang="en-GB" altLang="en-US" sz="1600" b="1" baseline="-25000" smtClean="0">
                <a:solidFill>
                  <a:schemeClr val="tx1"/>
                </a:solidFill>
              </a:rPr>
              <a:t>10</a:t>
            </a:r>
            <a:r>
              <a:rPr lang="en-GB" altLang="en-US" sz="1600" b="1" smtClean="0">
                <a:solidFill>
                  <a:schemeClr val="tx1"/>
                </a:solidFill>
              </a:rPr>
              <a:t> image scale (3 orders of magnitude).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en-US" sz="1600" b="0" smtClean="0">
                <a:solidFill>
                  <a:schemeClr val="tx1"/>
                </a:solidFill>
              </a:rPr>
              <a:t>The photometric aperture is predicted to include ~ 58 % of the flux from a point source at F560W. </a:t>
            </a:r>
            <a:endParaRPr lang="en-GB" altLang="en-US" sz="1600" b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970199" y="3336073"/>
            <a:ext cx="4063653" cy="3394478"/>
            <a:chOff x="2970199" y="3336073"/>
            <a:chExt cx="4063653" cy="3394478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135" y="3819244"/>
              <a:ext cx="3646717" cy="275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970199" y="3336073"/>
              <a:ext cx="2178572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wrap="square">
              <a:spAutoFit/>
            </a:bodyPr>
            <a:lstStyle>
              <a:lvl1pPr>
                <a:defRPr sz="1200">
                  <a:solidFill>
                    <a:srgbClr val="0B3D91"/>
                  </a:solidFill>
                  <a:latin typeface="Arial" pitchFamily="34" charset="0"/>
                </a:defRPr>
              </a:lvl1pPr>
              <a:lvl2pPr marL="742950" indent="-285750">
                <a:defRPr sz="1200">
                  <a:solidFill>
                    <a:srgbClr val="0B3D91"/>
                  </a:solidFill>
                  <a:latin typeface="Arial" pitchFamily="34" charset="0"/>
                </a:defRPr>
              </a:lvl2pPr>
              <a:lvl3pPr marL="1143000" indent="-228600">
                <a:defRPr sz="1200">
                  <a:solidFill>
                    <a:srgbClr val="0B3D91"/>
                  </a:solidFill>
                  <a:latin typeface="Arial" pitchFamily="34" charset="0"/>
                </a:defRPr>
              </a:lvl3pPr>
              <a:lvl4pPr marL="1600200" indent="-228600">
                <a:defRPr sz="1200">
                  <a:solidFill>
                    <a:srgbClr val="0B3D91"/>
                  </a:solidFill>
                  <a:latin typeface="Arial" pitchFamily="34" charset="0"/>
                </a:defRPr>
              </a:lvl4pPr>
              <a:lvl5pPr marL="2057400" indent="-228600">
                <a:defRPr sz="1200">
                  <a:solidFill>
                    <a:srgbClr val="0B3D9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B3D9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B3D9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B3D9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B3D91"/>
                  </a:solidFill>
                  <a:latin typeface="Arial" pitchFamily="34" charset="0"/>
                </a:defRPr>
              </a:lvl9pPr>
            </a:lstStyle>
            <a:p>
              <a:r>
                <a:rPr lang="en-GB" altLang="en-US" sz="1400" smtClean="0">
                  <a:solidFill>
                    <a:schemeClr val="tx1"/>
                  </a:solidFill>
                </a:rPr>
                <a:t>Fraction of point source flux included in photometric aperture</a:t>
              </a:r>
              <a:endParaRPr lang="en-GB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495929" y="4890139"/>
              <a:ext cx="1711784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wrap="square" lIns="36000" tIns="0" rIns="36000" bIns="0">
              <a:spAutoFit/>
            </a:bodyPr>
            <a:lstStyle>
              <a:lvl1pPr>
                <a:defRPr sz="1200">
                  <a:solidFill>
                    <a:srgbClr val="0B3D91"/>
                  </a:solidFill>
                  <a:latin typeface="Arial" pitchFamily="34" charset="0"/>
                </a:defRPr>
              </a:lvl1pPr>
              <a:lvl2pPr marL="742950" indent="-285750">
                <a:defRPr sz="1200">
                  <a:solidFill>
                    <a:srgbClr val="0B3D91"/>
                  </a:solidFill>
                  <a:latin typeface="Arial" pitchFamily="34" charset="0"/>
                </a:defRPr>
              </a:lvl2pPr>
              <a:lvl3pPr marL="1143000" indent="-228600">
                <a:defRPr sz="1200">
                  <a:solidFill>
                    <a:srgbClr val="0B3D91"/>
                  </a:solidFill>
                  <a:latin typeface="Arial" pitchFamily="34" charset="0"/>
                </a:defRPr>
              </a:lvl3pPr>
              <a:lvl4pPr marL="1600200" indent="-228600">
                <a:defRPr sz="1200">
                  <a:solidFill>
                    <a:srgbClr val="0B3D91"/>
                  </a:solidFill>
                  <a:latin typeface="Arial" pitchFamily="34" charset="0"/>
                </a:defRPr>
              </a:lvl4pPr>
              <a:lvl5pPr marL="2057400" indent="-228600">
                <a:defRPr sz="1200">
                  <a:solidFill>
                    <a:srgbClr val="0B3D9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B3D9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B3D9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B3D9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B3D91"/>
                  </a:solidFill>
                  <a:latin typeface="Arial" pitchFamily="34" charset="0"/>
                </a:defRPr>
              </a:lvl9pPr>
            </a:lstStyle>
            <a:p>
              <a:r>
                <a:rPr lang="en-GB" altLang="en-US" sz="1600" b="0" smtClean="0">
                  <a:solidFill>
                    <a:srgbClr val="C00000"/>
                  </a:solidFill>
                </a:rPr>
                <a:t>Worst case </a:t>
              </a:r>
            </a:p>
            <a:p>
              <a:r>
                <a:rPr lang="en-GB" altLang="en-US" sz="1600" b="0" smtClean="0">
                  <a:solidFill>
                    <a:srgbClr val="C00000"/>
                  </a:solidFill>
                </a:rPr>
                <a:t>(</a:t>
              </a:r>
              <a:r>
                <a:rPr lang="en-GB" altLang="en-US" sz="1600" b="0" smtClean="0">
                  <a:solidFill>
                    <a:srgbClr val="C00000"/>
                  </a:solidFill>
                  <a:latin typeface="Symbol" panose="05050102010706020507" pitchFamily="18" charset="2"/>
                </a:rPr>
                <a:t>D</a:t>
              </a:r>
              <a:r>
                <a:rPr lang="en-GB" altLang="en-US" sz="1600" b="0" smtClean="0">
                  <a:solidFill>
                    <a:srgbClr val="C00000"/>
                  </a:solidFill>
                </a:rPr>
                <a:t>focus = 5 mm </a:t>
              </a:r>
            </a:p>
            <a:p>
              <a:r>
                <a:rPr lang="en-GB" altLang="en-US" sz="1600" b="0" smtClean="0">
                  <a:solidFill>
                    <a:srgbClr val="C00000"/>
                  </a:solidFill>
                  <a:latin typeface="Symbol" panose="05050102010706020507" pitchFamily="18" charset="2"/>
                </a:rPr>
                <a:t>D</a:t>
              </a:r>
              <a:r>
                <a:rPr lang="en-GB" altLang="en-US" sz="1600" b="0" smtClean="0">
                  <a:solidFill>
                    <a:srgbClr val="C00000"/>
                  </a:solidFill>
                </a:rPr>
                <a:t>pupil = 2 %, etc)</a:t>
              </a:r>
              <a:endParaRPr lang="en-GB" altLang="en-US" sz="1600" b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4022" y="6422774"/>
              <a:ext cx="1614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smtClean="0">
                  <a:latin typeface="+mn-lt"/>
                </a:rPr>
                <a:t>Wavelength [</a:t>
              </a:r>
              <a:r>
                <a:rPr lang="en-GB" sz="1400" smtClean="0">
                  <a:latin typeface="Symbol" panose="05050102010706020507" pitchFamily="18" charset="2"/>
                </a:rPr>
                <a:t>m</a:t>
              </a:r>
              <a:r>
                <a:rPr lang="en-GB" sz="1400" smtClean="0">
                  <a:latin typeface="+mn-lt"/>
                </a:rPr>
                <a:t>m]</a:t>
              </a:r>
              <a:endParaRPr lang="en-GB" sz="1400">
                <a:latin typeface="+mn-lt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217708" y="4002491"/>
              <a:ext cx="1076303" cy="3189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wrap="square" lIns="36000" tIns="36000" rIns="36000" bIns="36000">
              <a:spAutoFit/>
            </a:bodyPr>
            <a:lstStyle>
              <a:lvl1pPr>
                <a:defRPr sz="1200">
                  <a:solidFill>
                    <a:srgbClr val="0B3D91"/>
                  </a:solidFill>
                  <a:latin typeface="Arial" pitchFamily="34" charset="0"/>
                </a:defRPr>
              </a:lvl1pPr>
              <a:lvl2pPr marL="742950" indent="-285750">
                <a:defRPr sz="1200">
                  <a:solidFill>
                    <a:srgbClr val="0B3D91"/>
                  </a:solidFill>
                  <a:latin typeface="Arial" pitchFamily="34" charset="0"/>
                </a:defRPr>
              </a:lvl2pPr>
              <a:lvl3pPr marL="1143000" indent="-228600">
                <a:defRPr sz="1200">
                  <a:solidFill>
                    <a:srgbClr val="0B3D91"/>
                  </a:solidFill>
                  <a:latin typeface="Arial" pitchFamily="34" charset="0"/>
                </a:defRPr>
              </a:lvl3pPr>
              <a:lvl4pPr marL="1600200" indent="-228600">
                <a:defRPr sz="1200">
                  <a:solidFill>
                    <a:srgbClr val="0B3D91"/>
                  </a:solidFill>
                  <a:latin typeface="Arial" pitchFamily="34" charset="0"/>
                </a:defRPr>
              </a:lvl4pPr>
              <a:lvl5pPr marL="2057400" indent="-228600">
                <a:defRPr sz="1200">
                  <a:solidFill>
                    <a:srgbClr val="0B3D9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B3D9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B3D9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B3D9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B3D91"/>
                  </a:solidFill>
                  <a:latin typeface="Arial" pitchFamily="34" charset="0"/>
                </a:defRPr>
              </a:lvl9pPr>
            </a:lstStyle>
            <a:p>
              <a:r>
                <a:rPr lang="en-GB" altLang="en-US" sz="1600" b="0" smtClean="0">
                  <a:solidFill>
                    <a:srgbClr val="008000"/>
                  </a:solidFill>
                </a:rPr>
                <a:t>Best Case</a:t>
              </a:r>
              <a:endParaRPr lang="en-GB" altLang="en-US" sz="1600" b="0">
                <a:solidFill>
                  <a:srgbClr val="008000"/>
                </a:solidFill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831956" y="4473815"/>
              <a:ext cx="858421" cy="3189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wrap="square" lIns="36000" tIns="36000" rIns="36000" bIns="36000">
              <a:spAutoFit/>
            </a:bodyPr>
            <a:lstStyle>
              <a:lvl1pPr>
                <a:defRPr sz="1200">
                  <a:solidFill>
                    <a:srgbClr val="0B3D91"/>
                  </a:solidFill>
                  <a:latin typeface="Arial" pitchFamily="34" charset="0"/>
                </a:defRPr>
              </a:lvl1pPr>
              <a:lvl2pPr marL="742950" indent="-285750">
                <a:defRPr sz="1200">
                  <a:solidFill>
                    <a:srgbClr val="0B3D91"/>
                  </a:solidFill>
                  <a:latin typeface="Arial" pitchFamily="34" charset="0"/>
                </a:defRPr>
              </a:lvl2pPr>
              <a:lvl3pPr marL="1143000" indent="-228600">
                <a:defRPr sz="1200">
                  <a:solidFill>
                    <a:srgbClr val="0B3D91"/>
                  </a:solidFill>
                  <a:latin typeface="Arial" pitchFamily="34" charset="0"/>
                </a:defRPr>
              </a:lvl3pPr>
              <a:lvl4pPr marL="1600200" indent="-228600">
                <a:defRPr sz="1200">
                  <a:solidFill>
                    <a:srgbClr val="0B3D91"/>
                  </a:solidFill>
                  <a:latin typeface="Arial" pitchFamily="34" charset="0"/>
                </a:defRPr>
              </a:lvl4pPr>
              <a:lvl5pPr marL="2057400" indent="-228600">
                <a:defRPr sz="1200">
                  <a:solidFill>
                    <a:srgbClr val="0B3D9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B3D9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B3D9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B3D9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B3D91"/>
                  </a:solidFill>
                  <a:latin typeface="Arial" pitchFamily="34" charset="0"/>
                </a:defRPr>
              </a:lvl9pPr>
            </a:lstStyle>
            <a:p>
              <a:r>
                <a:rPr lang="en-GB" altLang="en-US" sz="1600" b="0" smtClean="0">
                  <a:solidFill>
                    <a:schemeClr val="tx1"/>
                  </a:solidFill>
                </a:rPr>
                <a:t>Nominal</a:t>
              </a:r>
              <a:endParaRPr lang="en-GB" altLang="en-US" sz="16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6688576" y="2750690"/>
            <a:ext cx="2282135" cy="2264444"/>
            <a:chOff x="4175466" y="1981200"/>
            <a:chExt cx="4914900" cy="48768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466" y="1981200"/>
              <a:ext cx="4914900" cy="4876800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 bwMode="auto">
            <a:xfrm>
              <a:off x="6124133" y="3439559"/>
              <a:ext cx="1301258" cy="1315323"/>
            </a:xfrm>
            <a:prstGeom prst="ellipse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 bwMode="auto">
          <a:xfrm flipV="1">
            <a:off x="667282" y="6035040"/>
            <a:ext cx="1990578" cy="211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72616" y="6103547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>
                <a:latin typeface="+mn-lt"/>
              </a:rPr>
              <a:t>14 pixels = 1.54 arcseconds</a:t>
            </a:r>
            <a:endParaRPr lang="en-GB" sz="1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94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Image quality</a:t>
            </a:r>
            <a:endParaRPr lang="en-GB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58750" y="861220"/>
            <a:ext cx="8792369" cy="169545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defRPr/>
            </a:pPr>
            <a:r>
              <a:rPr lang="en-GB" sz="1600" b="0" smtClean="0"/>
              <a:t>MIRI’s PSF is well described at long wavelengths by the JWST’s diffraction profile.</a:t>
            </a:r>
          </a:p>
          <a:p>
            <a:pPr>
              <a:spcBef>
                <a:spcPts val="600"/>
              </a:spcBef>
              <a:defRPr/>
            </a:pPr>
            <a:r>
              <a:rPr lang="en-GB" sz="1600" b="0" smtClean="0"/>
              <a:t>At short wavelengths</a:t>
            </a:r>
            <a:r>
              <a:rPr lang="en-GB" sz="1600" b="0"/>
              <a:t> (F560W, F770W filters)</a:t>
            </a:r>
            <a:r>
              <a:rPr lang="en-GB" sz="1600" b="0" smtClean="0"/>
              <a:t> a cruciform pattern appears, at a level comparable to the telescope diffraction spikes.  Identified with scattering in the detector.</a:t>
            </a:r>
          </a:p>
          <a:p>
            <a:pPr>
              <a:spcBef>
                <a:spcPts val="600"/>
              </a:spcBef>
              <a:defRPr/>
            </a:pPr>
            <a:r>
              <a:rPr lang="en-GB" sz="1600" b="0" smtClean="0"/>
              <a:t>A model has been developed using PSF and out-of-field straylight test data</a:t>
            </a:r>
            <a:r>
              <a:rPr lang="en-GB" sz="1600" b="0"/>
              <a:t> </a:t>
            </a:r>
            <a:r>
              <a:rPr lang="en-GB" sz="1600" b="0" smtClean="0"/>
              <a:t>which predicts that 22 % of the point source light at F560W is scattered into the cross (11 % for F770W).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156326" y="3078587"/>
            <a:ext cx="2909095" cy="254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7182" y="5680868"/>
            <a:ext cx="2559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B3D9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rgbClr val="0B3D9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rgbClr val="0B3D9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rgbClr val="0B3D9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rgbClr val="0B3D9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B3D9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B3D9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B3D9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B3D91"/>
                </a:solidFill>
                <a:latin typeface="Arial" pitchFamily="34" charset="0"/>
              </a:defRPr>
            </a:lvl9pPr>
          </a:lstStyle>
          <a:p>
            <a:r>
              <a:rPr lang="en-GB" altLang="en-US" b="1">
                <a:solidFill>
                  <a:schemeClr val="tx1"/>
                </a:solidFill>
              </a:rPr>
              <a:t>CV2 F560W image of OSIM IR LED</a:t>
            </a:r>
            <a:endParaRPr lang="en-GB" altLang="en-US">
              <a:solidFill>
                <a:schemeClr val="tx1"/>
              </a:solidFill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3362325" y="5680868"/>
            <a:ext cx="2559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B3D9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rgbClr val="0B3D9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rgbClr val="0B3D9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rgbClr val="0B3D9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rgbClr val="0B3D9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B3D9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B3D9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B3D9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B3D91"/>
                </a:solidFill>
                <a:latin typeface="Arial" pitchFamily="34" charset="0"/>
              </a:defRPr>
            </a:lvl9pPr>
          </a:lstStyle>
          <a:p>
            <a:r>
              <a:rPr lang="en-GB" altLang="en-US" b="1">
                <a:solidFill>
                  <a:schemeClr val="tx1"/>
                </a:solidFill>
              </a:rPr>
              <a:t>Model JWST diffraction limited PSF</a:t>
            </a:r>
            <a:endParaRPr lang="en-GB" altLang="en-US">
              <a:solidFill>
                <a:schemeClr val="tx1"/>
              </a:solidFill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6156326" y="5680868"/>
            <a:ext cx="284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B3D9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rgbClr val="0B3D9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rgbClr val="0B3D9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rgbClr val="0B3D9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rgbClr val="0B3D9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B3D9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B3D9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B3D9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B3D91"/>
                </a:solidFill>
                <a:latin typeface="Arial" pitchFamily="34" charset="0"/>
              </a:defRPr>
            </a:lvl9pPr>
          </a:lstStyle>
          <a:p>
            <a:r>
              <a:rPr lang="en-GB" altLang="en-US" b="1">
                <a:solidFill>
                  <a:schemeClr val="tx1"/>
                </a:solidFill>
              </a:rPr>
              <a:t>Model MIRI PSF, including scattering.</a:t>
            </a:r>
            <a:endParaRPr lang="en-GB" altLang="en-US">
              <a:solidFill>
                <a:schemeClr val="tx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83"/>
          <a:stretch>
            <a:fillRect/>
          </a:stretch>
        </p:blipFill>
        <p:spPr bwMode="auto">
          <a:xfrm>
            <a:off x="64294" y="3038026"/>
            <a:ext cx="5985669" cy="2592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</a:rPr>
              <a:t>Field distortion</a:t>
            </a:r>
            <a:endParaRPr lang="en-GB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4"/>
          <a:stretch/>
        </p:blipFill>
        <p:spPr bwMode="auto">
          <a:xfrm>
            <a:off x="3832349" y="1172573"/>
            <a:ext cx="5311651" cy="551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3395074"/>
            <a:ext cx="2918222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2565399"/>
            <a:ext cx="2825750" cy="8169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3" y="1041400"/>
            <a:ext cx="5697537" cy="1435100"/>
          </a:xfrm>
        </p:spPr>
        <p:txBody>
          <a:bodyPr/>
          <a:lstStyle/>
          <a:p>
            <a:r>
              <a:rPr lang="en-GB" smtClean="0">
                <a:solidFill>
                  <a:schemeClr val="bg1"/>
                </a:solidFill>
              </a:rPr>
              <a:t>Measured using a 7600 point source grid target plate with at CEA. </a:t>
            </a:r>
          </a:p>
          <a:p>
            <a:r>
              <a:rPr lang="en-GB" smtClean="0">
                <a:solidFill>
                  <a:schemeClr val="bg1"/>
                </a:solidFill>
              </a:rPr>
              <a:t>The pixel area projected onto JWST focal plane varies by &lt; 4 %.</a:t>
            </a:r>
          </a:p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31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Dither Patterns from the MIRI OCD.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3" y="774700"/>
            <a:ext cx="8796337" cy="2679700"/>
          </a:xfrm>
        </p:spPr>
        <p:txBody>
          <a:bodyPr/>
          <a:lstStyle/>
          <a:p>
            <a:r>
              <a:rPr lang="en-GB" b="0" smtClean="0"/>
              <a:t>In order to achieve the optimum sensitive performance from MIRI’s detectors, the target must be moved on the detector every few minutes a distance &gt; several </a:t>
            </a:r>
            <a:r>
              <a:rPr lang="en-GB" b="0" smtClean="0">
                <a:latin typeface="Symbol" panose="05050102010706020507" pitchFamily="18" charset="2"/>
              </a:rPr>
              <a:t>l</a:t>
            </a:r>
            <a:r>
              <a:rPr lang="en-GB" b="0" smtClean="0"/>
              <a:t> / D.  (several = 6).</a:t>
            </a:r>
          </a:p>
          <a:p>
            <a:r>
              <a:rPr lang="en-GB" b="0" smtClean="0"/>
              <a:t>In general, the observations will be differenced to remove the background level.  This will add noise (</a:t>
            </a:r>
            <a:r>
              <a:rPr lang="en-GB" b="0" smtClean="0">
                <a:latin typeface="Mathcad UniMath"/>
              </a:rPr>
              <a:t>√2</a:t>
            </a:r>
            <a:r>
              <a:rPr lang="en-GB" b="0" smtClean="0"/>
              <a:t> for faint sources).  This will be budgeted by the ETC. </a:t>
            </a:r>
            <a:endParaRPr lang="en-GB" smtClean="0"/>
          </a:p>
          <a:p>
            <a:r>
              <a:rPr lang="en-GB" b="0" smtClean="0"/>
              <a:t>A range of patterns will be provided, consistent with the support of self-calibration. (measurement of flat field and background levels using ‘empty’ parts of the science data set).</a:t>
            </a:r>
          </a:p>
          <a:p>
            <a:pPr marL="0" indent="0">
              <a:buNone/>
            </a:pPr>
            <a:endParaRPr lang="en-GB" smtClean="0"/>
          </a:p>
        </p:txBody>
      </p:sp>
      <p:pic>
        <p:nvPicPr>
          <p:cNvPr id="4" name="Picture 3" descr="Macintosh HD:Users:hines:Desktop:Screen Shot 2016-02-15 at 2.34.40 P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32" y="3479800"/>
            <a:ext cx="227393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7" t="3759" b="-1"/>
          <a:stretch/>
        </p:blipFill>
        <p:spPr bwMode="auto">
          <a:xfrm>
            <a:off x="6376038" y="3688195"/>
            <a:ext cx="2323462" cy="252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1131" y="3406775"/>
            <a:ext cx="296307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35000"/>
              </a:spcAft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800" b="0" kern="0" smtClean="0"/>
              <a:t>In general they are scaleable and will include a simple 2 point dither.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4" t="8116" r="10173" b="5325"/>
          <a:stretch/>
        </p:blipFill>
        <p:spPr bwMode="auto">
          <a:xfrm>
            <a:off x="1025356" y="4622800"/>
            <a:ext cx="2892276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40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MIRIM Strengths and Weaknesses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3" y="1041400"/>
            <a:ext cx="8796337" cy="3878330"/>
          </a:xfrm>
        </p:spPr>
        <p:txBody>
          <a:bodyPr/>
          <a:lstStyle/>
          <a:p>
            <a:r>
              <a:rPr lang="en-GB" smtClean="0"/>
              <a:t>Strengths</a:t>
            </a:r>
          </a:p>
          <a:p>
            <a:pPr lvl="1"/>
            <a:r>
              <a:rPr lang="en-GB"/>
              <a:t>Built by heroes.</a:t>
            </a:r>
          </a:p>
          <a:p>
            <a:pPr lvl="1"/>
            <a:r>
              <a:rPr lang="en-GB"/>
              <a:t>The MIRIM detector has great cosmetics (less than 300 dead, hot or noisy pixels in the science field</a:t>
            </a:r>
            <a:r>
              <a:rPr lang="en-GB" smtClean="0"/>
              <a:t>).</a:t>
            </a:r>
          </a:p>
          <a:p>
            <a:pPr lvl="1"/>
            <a:r>
              <a:rPr lang="en-GB" smtClean="0"/>
              <a:t>Does everything we asked for in 2003.</a:t>
            </a:r>
          </a:p>
          <a:p>
            <a:pPr lvl="1"/>
            <a:endParaRPr lang="en-GB" smtClean="0"/>
          </a:p>
          <a:p>
            <a:endParaRPr lang="en-GB" smtClean="0"/>
          </a:p>
          <a:p>
            <a:pPr marL="0" indent="0">
              <a:buNone/>
            </a:pPr>
            <a:endParaRPr lang="en-GB" smtClean="0"/>
          </a:p>
          <a:p>
            <a:r>
              <a:rPr lang="en-GB" smtClean="0"/>
              <a:t>Weaknesses</a:t>
            </a:r>
          </a:p>
          <a:p>
            <a:pPr lvl="1"/>
            <a:r>
              <a:rPr lang="en-GB" smtClean="0"/>
              <a:t>Columns 385/286 are shorted together.</a:t>
            </a:r>
          </a:p>
          <a:p>
            <a:pPr lvl="1"/>
            <a:r>
              <a:rPr lang="en-GB" smtClean="0"/>
              <a:t>That’s it.</a:t>
            </a:r>
          </a:p>
          <a:p>
            <a:pPr lvl="1"/>
            <a:endParaRPr lang="en-GB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5449750" y="3685351"/>
            <a:ext cx="2535238" cy="2586636"/>
            <a:chOff x="5200650" y="2813050"/>
            <a:chExt cx="3367088" cy="343535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0650" y="3040063"/>
              <a:ext cx="3367088" cy="3084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6621463" y="3040063"/>
              <a:ext cx="0" cy="2973387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/>
            <p:cNvSpPr/>
            <p:nvPr/>
          </p:nvSpPr>
          <p:spPr>
            <a:xfrm>
              <a:off x="6491288" y="6019800"/>
              <a:ext cx="247650" cy="22860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6491288" y="2813050"/>
              <a:ext cx="247650" cy="228600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439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mtClean="0"/>
              <a:t>End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1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7163" y="889000"/>
            <a:ext cx="4059237" cy="2509838"/>
          </a:xfrm>
        </p:spPr>
        <p:txBody>
          <a:bodyPr/>
          <a:lstStyle/>
          <a:p>
            <a:r>
              <a:rPr lang="en-GB" b="0" smtClean="0"/>
              <a:t>Designed, built and tested at CEA/Saclay.</a:t>
            </a:r>
          </a:p>
          <a:p>
            <a:r>
              <a:rPr lang="en-GB" b="0" smtClean="0"/>
              <a:t>Diffraction limited image quality, fully Nyquist sampled longward of </a:t>
            </a:r>
            <a:r>
              <a:rPr lang="en-GB" b="0" smtClean="0">
                <a:latin typeface="Symbol" panose="05050102010706020507" pitchFamily="18" charset="2"/>
              </a:rPr>
              <a:t>l</a:t>
            </a:r>
            <a:r>
              <a:rPr lang="en-GB" b="0" smtClean="0"/>
              <a:t> = 7 </a:t>
            </a:r>
            <a:r>
              <a:rPr lang="en-GB" b="0" smtClean="0">
                <a:latin typeface="Symbol" panose="05050102010706020507" pitchFamily="18" charset="2"/>
              </a:rPr>
              <a:t>m</a:t>
            </a:r>
            <a:r>
              <a:rPr lang="en-GB" b="0" smtClean="0"/>
              <a:t>m</a:t>
            </a:r>
            <a:r>
              <a:rPr lang="en-GB" b="0" smtClean="0"/>
              <a:t>.</a:t>
            </a:r>
          </a:p>
          <a:p>
            <a:r>
              <a:rPr lang="en-GB" b="0" smtClean="0"/>
              <a:t>0.11 arcseconds / pixel</a:t>
            </a:r>
            <a:endParaRPr lang="en-GB" b="0" smtClean="0"/>
          </a:p>
          <a:p>
            <a:r>
              <a:rPr lang="en-GB" b="0" smtClean="0"/>
              <a:t>Background limited sensitivity. </a:t>
            </a:r>
          </a:p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3398838"/>
            <a:ext cx="46767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796035"/>
            <a:ext cx="4227640" cy="3967541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5211763" y="4776695"/>
            <a:ext cx="3932237" cy="189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35000"/>
              </a:spcAft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800" b="0" kern="0" smtClean="0"/>
              <a:t>High throughput.</a:t>
            </a:r>
          </a:p>
          <a:p>
            <a:r>
              <a:rPr lang="en-GB" sz="1800" b="0" kern="0" smtClean="0"/>
              <a:t>Low distortion.</a:t>
            </a:r>
          </a:p>
          <a:p>
            <a:r>
              <a:rPr lang="en-GB" sz="1800" b="0" kern="0" smtClean="0"/>
              <a:t>Stable and well defined boresight.</a:t>
            </a:r>
          </a:p>
          <a:p>
            <a:endParaRPr lang="en-GB" sz="1800" kern="0"/>
          </a:p>
        </p:txBody>
      </p:sp>
    </p:spTree>
    <p:extLst>
      <p:ext uri="{BB962C8B-B14F-4D97-AF65-F5344CB8AC3E}">
        <p14:creationId xmlns:p14="http://schemas.microsoft.com/office/powerpoint/2010/main" val="400243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Reminder of MIRI capabilities</a:t>
            </a:r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34377" y="949960"/>
            <a:ext cx="8520113" cy="386471"/>
          </a:xfrm>
        </p:spPr>
        <p:txBody>
          <a:bodyPr/>
          <a:lstStyle/>
          <a:p>
            <a:r>
              <a:rPr lang="en-GB" b="0" smtClean="0"/>
              <a:t>MIRI optical configurations map onto the JWST focal plane as follows,  </a:t>
            </a:r>
            <a:endParaRPr lang="en-GB" b="0"/>
          </a:p>
        </p:txBody>
      </p:sp>
      <p:grpSp>
        <p:nvGrpSpPr>
          <p:cNvPr id="3" name="Group 2"/>
          <p:cNvGrpSpPr/>
          <p:nvPr/>
        </p:nvGrpSpPr>
        <p:grpSpPr>
          <a:xfrm>
            <a:off x="2036762" y="1475369"/>
            <a:ext cx="5070475" cy="4535487"/>
            <a:chOff x="2036762" y="1551569"/>
            <a:chExt cx="5070475" cy="4535487"/>
          </a:xfrm>
        </p:grpSpPr>
        <p:pic>
          <p:nvPicPr>
            <p:cNvPr id="4" name="Picture 2" descr="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762" y="1551569"/>
              <a:ext cx="5070475" cy="4535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519578">
              <a:off x="3082077" y="2360395"/>
              <a:ext cx="3090033" cy="29178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 rot="20531771">
              <a:off x="2814637" y="4966281"/>
              <a:ext cx="190500" cy="203200"/>
            </a:xfrm>
            <a:prstGeom prst="rect">
              <a:avLst/>
            </a:prstGeom>
            <a:solidFill>
              <a:srgbClr val="FF99CC"/>
            </a:solidFill>
            <a:ln w="28575" algn="ctr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defRPr sz="2400">
                  <a:solidFill>
                    <a:srgbClr val="0B3D9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rgbClr val="0B3D9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rgbClr val="0B3D9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rgbClr val="0B3D9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rgbClr val="0B3D91"/>
                  </a:solidFill>
                  <a:latin typeface="Times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B3D91"/>
                  </a:solidFill>
                  <a:latin typeface="Times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B3D91"/>
                  </a:solidFill>
                  <a:latin typeface="Times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B3D91"/>
                  </a:solidFill>
                  <a:latin typeface="Times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B3D91"/>
                  </a:solidFill>
                  <a:latin typeface="Times" pitchFamily="18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B3D91"/>
                </a:solidFill>
                <a:effectLst/>
                <a:uLnTx/>
                <a:uFillTx/>
                <a:latin typeface="Times" pitchFamily="18" charset="0"/>
                <a:cs typeface="+mn-cs"/>
              </a:endParaRPr>
            </a:p>
          </p:txBody>
        </p:sp>
      </p:grpSp>
      <p:sp>
        <p:nvSpPr>
          <p:cNvPr id="10" name="AutoShape 10"/>
          <p:cNvSpPr>
            <a:spLocks/>
          </p:cNvSpPr>
          <p:nvPr/>
        </p:nvSpPr>
        <p:spPr bwMode="auto">
          <a:xfrm>
            <a:off x="7358062" y="1823701"/>
            <a:ext cx="1532720" cy="1328630"/>
          </a:xfrm>
          <a:prstGeom prst="borderCallout2">
            <a:avLst>
              <a:gd name="adj1" fmla="val 9332"/>
              <a:gd name="adj2" fmla="val -1316"/>
              <a:gd name="adj3" fmla="val 9861"/>
              <a:gd name="adj4" fmla="val -46356"/>
              <a:gd name="adj5" fmla="val 77668"/>
              <a:gd name="adj6" fmla="val -108153"/>
            </a:avLst>
          </a:prstGeom>
          <a:solidFill>
            <a:srgbClr val="FFFFFF"/>
          </a:solidFill>
          <a:ln w="19050">
            <a:solidFill>
              <a:srgbClr val="339966"/>
            </a:solidFill>
            <a:miter lim="800000"/>
            <a:headEnd/>
            <a:tailEnd type="oval" w="med" len="med"/>
          </a:ln>
        </p:spPr>
        <p:txBody>
          <a:bodyPr lIns="36000" tIns="36000" rIns="36000" bIns="36000"/>
          <a:lstStyle>
            <a:lvl1pPr>
              <a:defRPr sz="2400">
                <a:solidFill>
                  <a:srgbClr val="0B3D9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rgbClr val="0B3D9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rgbClr val="0B3D9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rgbClr val="0B3D9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rgbClr val="0B3D9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B3D9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B3D9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B3D9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B3D91"/>
                </a:solidFill>
                <a:latin typeface="Times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cs typeface="Arial" pitchFamily="34" charset="0"/>
              </a:rPr>
              <a:t>4QPM Coronagraphs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400" b="0" kern="0" smtClea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10.65</a:t>
            </a:r>
            <a:r>
              <a:rPr lang="en-GB" altLang="en-US" sz="1400" b="0" kern="0" smtClean="0">
                <a:solidFill>
                  <a:srgbClr val="000000"/>
                </a:solidFill>
                <a:latin typeface="Arial" pitchFamily="34" charset="0"/>
              </a:rPr>
              <a:t>µm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cs typeface="Arial" pitchFamily="34" charset="0"/>
              </a:rPr>
              <a:t>11.4</a:t>
            </a:r>
            <a:r>
              <a:rPr kumimoji="0" lang="en-GB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+mn-cs"/>
              </a:rPr>
              <a:t>µm</a:t>
            </a:r>
            <a:endParaRPr kumimoji="0" lang="en-GB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altLang="en-US" sz="1400" b="0" kern="0" smtClean="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15.5µm</a:t>
            </a:r>
            <a:endParaRPr kumimoji="0" lang="en-GB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+mn-cs"/>
              </a:rPr>
              <a:t>24</a:t>
            </a:r>
            <a:r>
              <a:rPr kumimoji="0" lang="en-GB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+mn-cs"/>
              </a:rPr>
              <a:t> x 24 arcsec.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+mn-cs"/>
            </a:endParaRP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>
            <a:off x="7358062" y="3804231"/>
            <a:ext cx="1532720" cy="728663"/>
          </a:xfrm>
          <a:prstGeom prst="borderCallout2">
            <a:avLst>
              <a:gd name="adj1" fmla="val 14720"/>
              <a:gd name="adj2" fmla="val -185"/>
              <a:gd name="adj3" fmla="val 15685"/>
              <a:gd name="adj4" fmla="val -66546"/>
              <a:gd name="adj5" fmla="val -73602"/>
              <a:gd name="adj6" fmla="val -148391"/>
            </a:avLst>
          </a:prstGeom>
          <a:solidFill>
            <a:srgbClr val="FFFFFF"/>
          </a:solidFill>
          <a:ln w="19050">
            <a:solidFill>
              <a:srgbClr val="339966"/>
            </a:solidFill>
            <a:miter lim="800000"/>
            <a:headEnd/>
            <a:tailEnd type="oval" w="med" len="med"/>
          </a:ln>
        </p:spPr>
        <p:txBody>
          <a:bodyPr lIns="36000" tIns="36000" rIns="36000" bIns="36000"/>
          <a:lstStyle>
            <a:lvl1pPr>
              <a:defRPr sz="2400">
                <a:solidFill>
                  <a:srgbClr val="0B3D9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rgbClr val="0B3D9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rgbClr val="0B3D9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rgbClr val="0B3D9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rgbClr val="0B3D9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B3D9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B3D9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B3D9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B3D91"/>
                </a:solidFill>
                <a:latin typeface="Times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cs typeface="Arial" pitchFamily="34" charset="0"/>
              </a:rPr>
              <a:t>Low Resolution Spectrometer Slit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+mn-cs"/>
              </a:rPr>
              <a:t>5</a:t>
            </a:r>
            <a:r>
              <a:rPr kumimoji="0" lang="en-GB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+mn-cs"/>
              </a:rPr>
              <a:t> x 0.6 arcsec</a:t>
            </a:r>
            <a:endParaRPr kumimoji="0" lang="en-GB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+mn-cs"/>
            </a:endParaRPr>
          </a:p>
        </p:txBody>
      </p:sp>
      <p:sp>
        <p:nvSpPr>
          <p:cNvPr id="12" name="AutoShape 12"/>
          <p:cNvSpPr>
            <a:spLocks/>
          </p:cNvSpPr>
          <p:nvPr/>
        </p:nvSpPr>
        <p:spPr bwMode="auto">
          <a:xfrm>
            <a:off x="334377" y="2713495"/>
            <a:ext cx="1702386" cy="538163"/>
          </a:xfrm>
          <a:prstGeom prst="borderCallout2">
            <a:avLst>
              <a:gd name="adj1" fmla="val 21241"/>
              <a:gd name="adj2" fmla="val 100324"/>
              <a:gd name="adj3" fmla="val 21241"/>
              <a:gd name="adj4" fmla="val 147088"/>
              <a:gd name="adj5" fmla="val 199551"/>
              <a:gd name="adj6" fmla="val 205642"/>
            </a:avLst>
          </a:prstGeom>
          <a:solidFill>
            <a:srgbClr val="FFFFFF"/>
          </a:solidFill>
          <a:ln w="19050">
            <a:solidFill>
              <a:srgbClr val="339966"/>
            </a:solidFill>
            <a:miter lim="800000"/>
            <a:headEnd/>
            <a:tailEnd type="oval" w="med" len="med"/>
          </a:ln>
        </p:spPr>
        <p:txBody>
          <a:bodyPr lIns="36000" tIns="36000" rIns="36000" bIns="36000"/>
          <a:lstStyle>
            <a:lvl1pPr>
              <a:defRPr sz="2400">
                <a:solidFill>
                  <a:srgbClr val="0B3D9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rgbClr val="0B3D9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rgbClr val="0B3D9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rgbClr val="0B3D9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rgbClr val="0B3D9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B3D9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B3D9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B3D9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B3D91"/>
                </a:solidFill>
                <a:latin typeface="Times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cs typeface="Arial" pitchFamily="34" charset="0"/>
              </a:rPr>
              <a:t>Imager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34" charset="0"/>
                <a:cs typeface="Arial" pitchFamily="34" charset="0"/>
              </a:rPr>
              <a:t>75 x 113 arcsec</a:t>
            </a:r>
            <a:endParaRPr kumimoji="0" lang="en-US" altLang="en-US" sz="1400" b="0" i="0" u="none" strike="noStrike" kern="0" cap="none" spc="0" normalizeH="0" baseline="3000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itchFamily="34" charset="0"/>
              <a:cs typeface="Arial" pitchFamily="34" charset="0"/>
            </a:endParaRPr>
          </a:p>
        </p:txBody>
      </p:sp>
      <p:sp>
        <p:nvSpPr>
          <p:cNvPr id="13" name="AutoShape 13"/>
          <p:cNvSpPr>
            <a:spLocks/>
          </p:cNvSpPr>
          <p:nvPr/>
        </p:nvSpPr>
        <p:spPr bwMode="auto">
          <a:xfrm>
            <a:off x="334376" y="4475187"/>
            <a:ext cx="1702387" cy="738188"/>
          </a:xfrm>
          <a:prstGeom prst="borderCallout2">
            <a:avLst>
              <a:gd name="adj1" fmla="val 16439"/>
              <a:gd name="adj2" fmla="val 100262"/>
              <a:gd name="adj3" fmla="val 15486"/>
              <a:gd name="adj4" fmla="val 124486"/>
              <a:gd name="adj5" fmla="val 72951"/>
              <a:gd name="adj6" fmla="val 151948"/>
            </a:avLst>
          </a:prstGeom>
          <a:solidFill>
            <a:srgbClr val="FFFFFF"/>
          </a:solidFill>
          <a:ln w="19050">
            <a:solidFill>
              <a:srgbClr val="339966"/>
            </a:solidFill>
            <a:miter lim="800000"/>
            <a:headEnd/>
            <a:tailEnd type="oval" w="med" len="med"/>
          </a:ln>
        </p:spPr>
        <p:txBody>
          <a:bodyPr lIns="36000" tIns="36000" rIns="36000" bIns="36000"/>
          <a:lstStyle>
            <a:lvl1pPr>
              <a:defRPr sz="2400">
                <a:solidFill>
                  <a:srgbClr val="0B3D9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rgbClr val="0B3D9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rgbClr val="0B3D9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rgbClr val="0B3D9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rgbClr val="0B3D9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B3D9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B3D9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B3D9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B3D91"/>
                </a:solidFill>
                <a:latin typeface="Times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cs typeface="Arial" pitchFamily="34" charset="0"/>
              </a:rPr>
              <a:t>Medium Resolution Spectrometer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+mn-cs"/>
              </a:rPr>
              <a:t>&gt; 3.5 x 3.5 arcsec</a:t>
            </a:r>
            <a:endParaRPr kumimoji="0" lang="en-US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itchFamily="34" charset="0"/>
              <a:cs typeface="Arial" pitchFamily="34" charset="0"/>
            </a:endParaRPr>
          </a:p>
        </p:txBody>
      </p:sp>
      <p:sp>
        <p:nvSpPr>
          <p:cNvPr id="14" name="AutoShape 14"/>
          <p:cNvSpPr>
            <a:spLocks/>
          </p:cNvSpPr>
          <p:nvPr/>
        </p:nvSpPr>
        <p:spPr bwMode="auto">
          <a:xfrm>
            <a:off x="7358062" y="5243382"/>
            <a:ext cx="1532720" cy="750887"/>
          </a:xfrm>
          <a:prstGeom prst="borderCallout2">
            <a:avLst>
              <a:gd name="adj1" fmla="val 23737"/>
              <a:gd name="adj2" fmla="val -250"/>
              <a:gd name="adj3" fmla="val 22361"/>
              <a:gd name="adj4" fmla="val -44981"/>
              <a:gd name="adj5" fmla="val -74029"/>
              <a:gd name="adj6" fmla="val -102645"/>
            </a:avLst>
          </a:prstGeom>
          <a:solidFill>
            <a:srgbClr val="FFFFFF"/>
          </a:solidFill>
          <a:ln w="19050">
            <a:solidFill>
              <a:srgbClr val="339966"/>
            </a:solidFill>
            <a:miter lim="800000"/>
            <a:headEnd/>
            <a:tailEnd type="oval" w="med" len="med"/>
          </a:ln>
        </p:spPr>
        <p:txBody>
          <a:bodyPr lIns="36000" tIns="36000" rIns="36000" bIns="36000"/>
          <a:lstStyle>
            <a:lvl1pPr>
              <a:defRPr sz="2400">
                <a:solidFill>
                  <a:srgbClr val="0B3D9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rgbClr val="0B3D9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rgbClr val="0B3D9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rgbClr val="0B3D9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rgbClr val="0B3D9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B3D9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B3D9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B3D9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B3D91"/>
                </a:solidFill>
                <a:latin typeface="Times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cs typeface="Arial" pitchFamily="34" charset="0"/>
              </a:rPr>
              <a:t>Lyot Coronagraph Mask 23</a:t>
            </a:r>
            <a:r>
              <a:rPr kumimoji="0" lang="en-GB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cs typeface="Arial" pitchFamily="34" charset="0"/>
              </a:rPr>
              <a:t>m</a:t>
            </a:r>
            <a:r>
              <a:rPr kumimoji="0" lang="en-GB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cs typeface="Arial" pitchFamily="34" charset="0"/>
              </a:rPr>
              <a:t>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34" charset="0"/>
                <a:cs typeface="Arial" pitchFamily="34" charset="0"/>
              </a:rPr>
              <a:t>30” x 30”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9121" y="5753346"/>
            <a:ext cx="1378904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sz="1200" smtClean="0"/>
              <a:t>(arcminutes on sky)</a:t>
            </a:r>
            <a:endParaRPr lang="en-GB" sz="1200"/>
          </a:p>
        </p:txBody>
      </p:sp>
      <p:sp>
        <p:nvSpPr>
          <p:cNvPr id="15" name="Content Placeholder 16"/>
          <p:cNvSpPr txBox="1">
            <a:spLocks/>
          </p:cNvSpPr>
          <p:nvPr/>
        </p:nvSpPr>
        <p:spPr bwMode="auto">
          <a:xfrm>
            <a:off x="311942" y="6106545"/>
            <a:ext cx="8520113" cy="649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35000"/>
              </a:spcAft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800" b="0" kern="0" smtClean="0"/>
              <a:t>Light falling in the imager field (and the Lyot mask) only sees the filter selected in the MIRI filter wheel. </a:t>
            </a:r>
            <a:endParaRPr lang="en-GB" sz="1800" b="0" kern="0"/>
          </a:p>
        </p:txBody>
      </p:sp>
    </p:spTree>
    <p:extLst>
      <p:ext uri="{BB962C8B-B14F-4D97-AF65-F5344CB8AC3E}">
        <p14:creationId xmlns:p14="http://schemas.microsoft.com/office/powerpoint/2010/main" val="14671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PCE </a:t>
            </a:r>
            <a:r>
              <a:rPr lang="en-GB"/>
              <a:t>(Photon Conversion </a:t>
            </a:r>
            <a:r>
              <a:rPr lang="en-GB" smtClean="0"/>
              <a:t>Efficiency)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3" y="800099"/>
            <a:ext cx="8618537" cy="1219199"/>
          </a:xfrm>
        </p:spPr>
        <p:txBody>
          <a:bodyPr/>
          <a:lstStyle/>
          <a:p>
            <a:r>
              <a:rPr lang="en-GB" b="0" smtClean="0"/>
              <a:t>MIRI PCE is the fraction of photons crossing the MIRI Entrance Focal Plane which are detected as photoelectrons.  (It does not include photoelectric gain/quantum yield).</a:t>
            </a:r>
          </a:p>
          <a:p>
            <a:r>
              <a:rPr lang="en-GB" b="0" smtClean="0"/>
              <a:t>It includes a factor of 0.8 to account for Beginning Of Life contamination.</a:t>
            </a:r>
            <a:endParaRPr lang="en-GB" b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4" y="2247899"/>
            <a:ext cx="6383336" cy="4513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62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543800" cy="419100"/>
          </a:xfrm>
        </p:spPr>
        <p:txBody>
          <a:bodyPr/>
          <a:lstStyle/>
          <a:p>
            <a:r>
              <a:rPr lang="en-GB" sz="2000" smtClean="0"/>
              <a:t>Observatory background and bright source sensitivity</a:t>
            </a:r>
            <a:endParaRPr lang="en-GB" sz="200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158751" y="861220"/>
            <a:ext cx="8724998" cy="108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35000"/>
              </a:spcAft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GB" sz="1600" b="0" kern="0" smtClean="0"/>
              <a:t>MIRI’s faint source sensitivity limit is set by shot noise on the background radiation from the sky and telescope optics.</a:t>
            </a:r>
          </a:p>
          <a:p>
            <a:pPr>
              <a:spcBef>
                <a:spcPts val="600"/>
              </a:spcBef>
              <a:defRPr/>
            </a:pPr>
            <a:r>
              <a:rPr lang="en-GB" sz="1600" b="0" kern="0" smtClean="0"/>
              <a:t>This generates a signal at the detector (el / second) which can be compared with the signal collected from a 1 milliJansky point source.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18" y="2170666"/>
            <a:ext cx="3258551" cy="328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34319" y="5412189"/>
            <a:ext cx="3116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>
                <a:latin typeface="+mn-lt"/>
              </a:rPr>
              <a:t>10                       20                      30</a:t>
            </a:r>
            <a:endParaRPr lang="en-GB" sz="140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1530" y="5657517"/>
            <a:ext cx="1614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>
                <a:latin typeface="+mn-lt"/>
              </a:rPr>
              <a:t>Wavelength [</a:t>
            </a:r>
            <a:r>
              <a:rPr lang="en-GB" sz="1400" smtClean="0">
                <a:latin typeface="Symbol" panose="05050102010706020507" pitchFamily="18" charset="2"/>
              </a:rPr>
              <a:t>m</a:t>
            </a:r>
            <a:r>
              <a:rPr lang="en-GB" sz="1400" smtClean="0">
                <a:latin typeface="+mn-lt"/>
              </a:rPr>
              <a:t>m]</a:t>
            </a:r>
            <a:endParaRPr lang="en-GB" sz="140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651" y="2056532"/>
            <a:ext cx="56303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smtClean="0">
                <a:latin typeface="+mn-lt"/>
              </a:rPr>
              <a:t>10</a:t>
            </a:r>
            <a:r>
              <a:rPr lang="en-GB" sz="1400" baseline="30000" smtClean="0">
                <a:latin typeface="+mn-lt"/>
              </a:rPr>
              <a:t>4</a:t>
            </a:r>
          </a:p>
          <a:p>
            <a:pPr algn="r"/>
            <a:endParaRPr lang="en-GB" sz="1400" smtClean="0">
              <a:latin typeface="+mn-lt"/>
            </a:endParaRPr>
          </a:p>
          <a:p>
            <a:pPr algn="r"/>
            <a:endParaRPr lang="en-GB" sz="1400" smtClean="0">
              <a:latin typeface="+mn-lt"/>
            </a:endParaRPr>
          </a:p>
          <a:p>
            <a:pPr algn="r"/>
            <a:r>
              <a:rPr lang="en-GB" sz="1400" smtClean="0">
                <a:latin typeface="+mn-lt"/>
              </a:rPr>
              <a:t>10</a:t>
            </a:r>
            <a:r>
              <a:rPr lang="en-GB" sz="1400" baseline="30000" smtClean="0">
                <a:latin typeface="+mn-lt"/>
              </a:rPr>
              <a:t>3</a:t>
            </a:r>
          </a:p>
          <a:p>
            <a:pPr algn="r"/>
            <a:endParaRPr lang="en-GB" sz="1400" smtClean="0">
              <a:latin typeface="+mn-lt"/>
            </a:endParaRPr>
          </a:p>
          <a:p>
            <a:pPr algn="r"/>
            <a:endParaRPr lang="en-GB" sz="1400">
              <a:latin typeface="+mn-lt"/>
            </a:endParaRPr>
          </a:p>
          <a:p>
            <a:pPr algn="r"/>
            <a:r>
              <a:rPr lang="en-GB" sz="1400" smtClean="0">
                <a:latin typeface="+mn-lt"/>
              </a:rPr>
              <a:t>10</a:t>
            </a:r>
            <a:r>
              <a:rPr lang="en-GB" sz="1400" baseline="30000" smtClean="0">
                <a:latin typeface="+mn-lt"/>
              </a:rPr>
              <a:t>2</a:t>
            </a:r>
          </a:p>
          <a:p>
            <a:pPr algn="r"/>
            <a:endParaRPr lang="en-GB" sz="1400" smtClean="0">
              <a:latin typeface="+mn-lt"/>
            </a:endParaRPr>
          </a:p>
          <a:p>
            <a:pPr algn="r"/>
            <a:endParaRPr lang="en-GB" sz="1400">
              <a:latin typeface="+mn-lt"/>
            </a:endParaRPr>
          </a:p>
          <a:p>
            <a:pPr algn="r"/>
            <a:r>
              <a:rPr lang="en-GB" sz="1400" smtClean="0">
                <a:latin typeface="+mn-lt"/>
              </a:rPr>
              <a:t>10</a:t>
            </a:r>
          </a:p>
          <a:p>
            <a:pPr algn="r"/>
            <a:endParaRPr lang="en-GB" sz="1400" smtClean="0">
              <a:latin typeface="+mn-lt"/>
            </a:endParaRPr>
          </a:p>
          <a:p>
            <a:pPr algn="r"/>
            <a:endParaRPr lang="en-GB" sz="1400">
              <a:latin typeface="+mn-lt"/>
            </a:endParaRPr>
          </a:p>
          <a:p>
            <a:pPr algn="r"/>
            <a:r>
              <a:rPr lang="en-GB" sz="1400" smtClean="0">
                <a:latin typeface="+mn-lt"/>
              </a:rPr>
              <a:t>1</a:t>
            </a:r>
          </a:p>
          <a:p>
            <a:pPr algn="r"/>
            <a:endParaRPr lang="en-GB" sz="1400" smtClean="0">
              <a:latin typeface="+mn-lt"/>
            </a:endParaRPr>
          </a:p>
          <a:p>
            <a:pPr algn="r"/>
            <a:endParaRPr lang="en-GB" sz="1400">
              <a:latin typeface="+mn-lt"/>
            </a:endParaRPr>
          </a:p>
          <a:p>
            <a:pPr algn="r"/>
            <a:r>
              <a:rPr lang="en-GB" sz="1400" smtClean="0">
                <a:latin typeface="+mn-lt"/>
              </a:rPr>
              <a:t>0.1</a:t>
            </a:r>
          </a:p>
          <a:p>
            <a:endParaRPr lang="en-GB" sz="140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1043784" y="3578856"/>
            <a:ext cx="2856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>
                <a:latin typeface="+mn-lt"/>
              </a:rPr>
              <a:t>Background flux [MJy sterad</a:t>
            </a:r>
            <a:r>
              <a:rPr lang="en-GB" sz="1400" baseline="30000" smtClean="0">
                <a:latin typeface="+mn-lt"/>
              </a:rPr>
              <a:t>-1</a:t>
            </a:r>
            <a:r>
              <a:rPr lang="en-GB" sz="1400" smtClean="0">
                <a:latin typeface="+mn-lt"/>
              </a:rPr>
              <a:t>]</a:t>
            </a:r>
            <a:endParaRPr lang="en-GB" sz="140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8674" y="2892766"/>
            <a:ext cx="597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>
                <a:latin typeface="+mn-lt"/>
              </a:rPr>
              <a:t>Total</a:t>
            </a:r>
            <a:endParaRPr lang="en-GB" sz="140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0693" y="362619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>
                <a:solidFill>
                  <a:srgbClr val="FF0000"/>
                </a:solidFill>
                <a:latin typeface="+mn-lt"/>
              </a:rPr>
              <a:t>JWST</a:t>
            </a:r>
            <a:endParaRPr lang="en-GB" sz="14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0863" y="4086369"/>
            <a:ext cx="1335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>
                <a:solidFill>
                  <a:srgbClr val="0033CC"/>
                </a:solidFill>
                <a:latin typeface="+mn-lt"/>
              </a:rPr>
              <a:t>Zodiacal light</a:t>
            </a:r>
            <a:endParaRPr lang="en-GB" sz="1400">
              <a:solidFill>
                <a:srgbClr val="0033CC"/>
              </a:solidFill>
              <a:latin typeface="+mn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231" y="2096092"/>
            <a:ext cx="3545676" cy="356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848466" y="2052146"/>
            <a:ext cx="45082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smtClean="0">
                <a:latin typeface="+mn-lt"/>
              </a:rPr>
              <a:t>10</a:t>
            </a:r>
            <a:r>
              <a:rPr lang="en-GB" sz="1400" baseline="30000" smtClean="0">
                <a:latin typeface="+mn-lt"/>
              </a:rPr>
              <a:t>4</a:t>
            </a:r>
          </a:p>
          <a:p>
            <a:pPr algn="r"/>
            <a:endParaRPr lang="en-GB" sz="1400" smtClean="0">
              <a:latin typeface="+mn-lt"/>
            </a:endParaRPr>
          </a:p>
          <a:p>
            <a:pPr algn="r"/>
            <a:endParaRPr lang="en-GB" sz="1400" smtClean="0">
              <a:latin typeface="+mn-lt"/>
            </a:endParaRPr>
          </a:p>
          <a:p>
            <a:pPr algn="r"/>
            <a:endParaRPr lang="en-GB" sz="1400" smtClean="0">
              <a:latin typeface="+mn-lt"/>
            </a:endParaRPr>
          </a:p>
          <a:p>
            <a:pPr algn="r"/>
            <a:r>
              <a:rPr lang="en-GB" sz="1400" smtClean="0">
                <a:latin typeface="+mn-lt"/>
              </a:rPr>
              <a:t>10</a:t>
            </a:r>
            <a:r>
              <a:rPr lang="en-GB" sz="1400" baseline="30000" smtClean="0">
                <a:latin typeface="+mn-lt"/>
              </a:rPr>
              <a:t>3</a:t>
            </a:r>
          </a:p>
          <a:p>
            <a:pPr algn="r"/>
            <a:endParaRPr lang="en-GB" sz="1400" smtClean="0">
              <a:latin typeface="+mn-lt"/>
            </a:endParaRPr>
          </a:p>
          <a:p>
            <a:pPr algn="r"/>
            <a:endParaRPr lang="en-GB" sz="1400" smtClean="0">
              <a:latin typeface="+mn-lt"/>
            </a:endParaRPr>
          </a:p>
          <a:p>
            <a:pPr algn="r"/>
            <a:endParaRPr lang="en-GB" sz="1400">
              <a:latin typeface="+mn-lt"/>
            </a:endParaRPr>
          </a:p>
          <a:p>
            <a:pPr algn="r"/>
            <a:r>
              <a:rPr lang="en-GB" sz="1400" smtClean="0">
                <a:latin typeface="+mn-lt"/>
              </a:rPr>
              <a:t>10</a:t>
            </a:r>
            <a:r>
              <a:rPr lang="en-GB" sz="1400" baseline="30000" smtClean="0">
                <a:latin typeface="+mn-lt"/>
              </a:rPr>
              <a:t>2</a:t>
            </a:r>
          </a:p>
          <a:p>
            <a:pPr algn="r"/>
            <a:endParaRPr lang="en-GB" sz="1400" smtClean="0">
              <a:latin typeface="+mn-lt"/>
            </a:endParaRPr>
          </a:p>
          <a:p>
            <a:pPr algn="r"/>
            <a:endParaRPr lang="en-GB" sz="1400" smtClean="0">
              <a:latin typeface="+mn-lt"/>
            </a:endParaRPr>
          </a:p>
          <a:p>
            <a:pPr algn="r"/>
            <a:endParaRPr lang="en-GB" sz="1400">
              <a:latin typeface="+mn-lt"/>
            </a:endParaRPr>
          </a:p>
          <a:p>
            <a:pPr algn="r"/>
            <a:r>
              <a:rPr lang="en-GB" sz="1400" smtClean="0">
                <a:latin typeface="+mn-lt"/>
              </a:rPr>
              <a:t>10</a:t>
            </a:r>
          </a:p>
          <a:p>
            <a:pPr algn="r"/>
            <a:endParaRPr lang="en-GB" sz="1400" smtClean="0">
              <a:latin typeface="+mn-lt"/>
            </a:endParaRPr>
          </a:p>
          <a:p>
            <a:pPr algn="r"/>
            <a:endParaRPr lang="en-GB" sz="1400" smtClean="0">
              <a:latin typeface="+mn-lt"/>
            </a:endParaRPr>
          </a:p>
          <a:p>
            <a:pPr algn="r"/>
            <a:endParaRPr lang="en-GB" sz="1400">
              <a:latin typeface="+mn-lt"/>
            </a:endParaRPr>
          </a:p>
          <a:p>
            <a:pPr algn="r"/>
            <a:r>
              <a:rPr lang="en-GB" sz="1400" smtClean="0">
                <a:latin typeface="+mn-lt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93799" y="5637008"/>
            <a:ext cx="3116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>
                <a:latin typeface="+mn-lt"/>
              </a:rPr>
              <a:t>10                       20                      30</a:t>
            </a:r>
            <a:endParaRPr lang="en-GB" sz="140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1010" y="5850218"/>
            <a:ext cx="1614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>
                <a:latin typeface="+mn-lt"/>
              </a:rPr>
              <a:t>Wavelength [</a:t>
            </a:r>
            <a:r>
              <a:rPr lang="en-GB" sz="1400" smtClean="0">
                <a:latin typeface="Symbol" panose="05050102010706020507" pitchFamily="18" charset="2"/>
              </a:rPr>
              <a:t>m</a:t>
            </a:r>
            <a:r>
              <a:rPr lang="en-GB" sz="1400" smtClean="0">
                <a:latin typeface="+mn-lt"/>
              </a:rPr>
              <a:t>m]</a:t>
            </a:r>
            <a:endParaRPr lang="en-GB" sz="140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3429018" y="3722916"/>
            <a:ext cx="2727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>
                <a:latin typeface="+mn-lt"/>
              </a:rPr>
              <a:t>Photocurrent [electrons sec</a:t>
            </a:r>
            <a:r>
              <a:rPr lang="en-GB" sz="1400" baseline="30000" smtClean="0">
                <a:latin typeface="+mn-lt"/>
              </a:rPr>
              <a:t>-1</a:t>
            </a:r>
            <a:r>
              <a:rPr lang="en-GB" sz="1400" smtClean="0">
                <a:latin typeface="+mn-lt"/>
              </a:rPr>
              <a:t>]</a:t>
            </a:r>
            <a:endParaRPr lang="en-GB" sz="140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26637" y="2785044"/>
            <a:ext cx="18149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smtClean="0">
                <a:solidFill>
                  <a:srgbClr val="FF0000"/>
                </a:solidFill>
                <a:latin typeface="+mn-lt"/>
              </a:rPr>
              <a:t>1 mJy point source</a:t>
            </a:r>
            <a:endParaRPr lang="en-GB" sz="14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2079" y="2938933"/>
            <a:ext cx="121362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</a:rPr>
              <a:t>Sky + JWST background</a:t>
            </a:r>
            <a:endParaRPr lang="en-GB" sz="1400">
              <a:solidFill>
                <a:schemeClr val="accent4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0" name="Content Placeholder 1"/>
          <p:cNvSpPr txBox="1">
            <a:spLocks/>
          </p:cNvSpPr>
          <p:nvPr/>
        </p:nvSpPr>
        <p:spPr bwMode="auto">
          <a:xfrm>
            <a:off x="285360" y="6141887"/>
            <a:ext cx="7409938" cy="7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35000"/>
              </a:spcAft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GB" sz="1600" b="0" kern="0" smtClean="0"/>
              <a:t>For the imager, the SNR of an observation will be dominated by the source’s own flux for sources brighter than &gt; 1 mJy at short wavelengths.</a:t>
            </a:r>
          </a:p>
        </p:txBody>
      </p:sp>
    </p:spTree>
    <p:extLst>
      <p:ext uri="{BB962C8B-B14F-4D97-AF65-F5344CB8AC3E}">
        <p14:creationId xmlns:p14="http://schemas.microsoft.com/office/powerpoint/2010/main" val="74528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8341" y="5930810"/>
            <a:ext cx="38110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smtClean="0"/>
              <a:t>* The bright limit for extended targets is given by F</a:t>
            </a:r>
            <a:r>
              <a:rPr lang="en-GB" sz="1600" b="0" baseline="-25000" smtClean="0"/>
              <a:t>bright_ext</a:t>
            </a:r>
            <a:r>
              <a:rPr lang="en-GB" sz="1600" b="0" smtClean="0"/>
              <a:t> </a:t>
            </a:r>
            <a:r>
              <a:rPr lang="en-GB" sz="1600" b="0"/>
              <a:t>= F</a:t>
            </a:r>
            <a:r>
              <a:rPr lang="en-GB" sz="1600" b="0" baseline="-25000"/>
              <a:t>bright_point</a:t>
            </a:r>
            <a:r>
              <a:rPr lang="en-GB" sz="1600" b="0"/>
              <a:t> </a:t>
            </a:r>
            <a:r>
              <a:rPr lang="en-GB" sz="1600" b="0" smtClean="0"/>
              <a:t>x </a:t>
            </a:r>
            <a:r>
              <a:rPr lang="en-GB" sz="1600" b="0" i="1" smtClean="0"/>
              <a:t>f</a:t>
            </a:r>
            <a:r>
              <a:rPr lang="en-GB" sz="1600" b="0" i="1" baseline="-25000" smtClean="0"/>
              <a:t>br_pix_imager</a:t>
            </a:r>
            <a:r>
              <a:rPr lang="en-GB" sz="1600" b="0" smtClean="0"/>
              <a:t> / A</a:t>
            </a:r>
            <a:r>
              <a:rPr lang="en-GB" sz="1600" b="0" baseline="-25000" smtClean="0"/>
              <a:t>pix</a:t>
            </a:r>
            <a:r>
              <a:rPr lang="en-GB" sz="1600" b="0" smtClean="0"/>
              <a:t> , where</a:t>
            </a:r>
            <a:endParaRPr lang="en-GB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153422" cy="406400"/>
          </a:xfrm>
        </p:spPr>
        <p:txBody>
          <a:bodyPr/>
          <a:lstStyle/>
          <a:p>
            <a:r>
              <a:rPr lang="en-GB" smtClean="0"/>
              <a:t>Sensitivity and saturation limits</a:t>
            </a:r>
            <a:endParaRPr lang="en-GB"/>
          </a:p>
        </p:txBody>
      </p:sp>
      <p:graphicFrame>
        <p:nvGraphicFramePr>
          <p:cNvPr id="4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02837"/>
              </p:ext>
            </p:extLst>
          </p:nvPr>
        </p:nvGraphicFramePr>
        <p:xfrm>
          <a:off x="553355" y="2194687"/>
          <a:ext cx="7697347" cy="3632400"/>
        </p:xfrm>
        <a:graphic>
          <a:graphicData uri="http://schemas.openxmlformats.org/drawingml/2006/table">
            <a:tbl>
              <a:tblPr/>
              <a:tblGrid>
                <a:gridCol w="1008062"/>
                <a:gridCol w="675346"/>
                <a:gridCol w="710419"/>
                <a:gridCol w="1273126"/>
                <a:gridCol w="1568547"/>
                <a:gridCol w="1244991"/>
                <a:gridCol w="1216856"/>
              </a:tblGrid>
              <a:tr h="287338">
                <a:tc row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Filter Name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B3D9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Wave-length 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B3D9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Band-width 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B3D9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Arial" pitchFamily="34" charset="0"/>
                        </a:rPr>
                        <a:t>Sensitivity S/N = 10 in 10,000 second on-chip integration.</a:t>
                      </a: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Arial" pitchFamily="34" charset="0"/>
                        </a:rPr>
                        <a:t>Saturation Limit (F</a:t>
                      </a:r>
                      <a:r>
                        <a:rPr kumimoji="0" lang="fr-FR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Arial" pitchFamily="34" charset="0"/>
                        </a:rPr>
                        <a:t>bright</a:t>
                      </a: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4447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Arial" pitchFamily="34" charset="0"/>
                        </a:rPr>
                        <a:t>Point Source</a:t>
                      </a: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Arial" pitchFamily="34" charset="0"/>
                        </a:rPr>
                        <a:t>Extended Source</a:t>
                      </a: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Arial" pitchFamily="34" charset="0"/>
                        </a:rPr>
                        <a:t>Point Source</a:t>
                      </a: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Arial" pitchFamily="34" charset="0"/>
                        </a:rPr>
                        <a:t>Extended Source*</a:t>
                      </a: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µm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B3D9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µ</a:t>
                      </a:r>
                      <a:r>
                        <a:rPr kumimoji="0" lang="fr-F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m</a:t>
                      </a:r>
                      <a:endParaRPr kumimoji="0" lang="fr-F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B3D9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Arial" pitchFamily="34" charset="0"/>
                        </a:rPr>
                        <a:t>microJansky</a:t>
                      </a: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Arial" pitchFamily="34" charset="0"/>
                        </a:rPr>
                        <a:t>microJansky arcsec</a:t>
                      </a:r>
                      <a:r>
                        <a:rPr kumimoji="0" lang="fr-FR" alt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Arial" pitchFamily="34" charset="0"/>
                        </a:rPr>
                        <a:t>-2</a:t>
                      </a: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Arial" pitchFamily="34" charset="0"/>
                        </a:rPr>
                        <a:t>milliJansky</a:t>
                      </a:r>
                      <a:endParaRPr kumimoji="0" lang="fr-FR" altLang="en-US" sz="1400" b="1" i="0" u="none" strike="noStrike" cap="none" normalizeH="0" baseline="30000" smtClean="0">
                        <a:ln>
                          <a:noFill/>
                        </a:ln>
                        <a:solidFill>
                          <a:srgbClr val="0B3D9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Arial" pitchFamily="34" charset="0"/>
                        </a:rPr>
                        <a:t>milliJansky arcsec</a:t>
                      </a:r>
                      <a:r>
                        <a:rPr kumimoji="0" lang="fr-FR" alt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Arial" pitchFamily="34" charset="0"/>
                        </a:rPr>
                        <a:t>-2</a:t>
                      </a: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F560W</a:t>
                      </a:r>
                      <a:endParaRPr kumimoji="0" lang="pl-PL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5.6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1.2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0.16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0.89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</a:t>
                      </a:r>
                    </a:p>
                  </a:txBody>
                  <a:tcPr marL="9525" marR="108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F770W</a:t>
                      </a:r>
                      <a:endParaRPr kumimoji="0" lang="pl-PL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7.7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2.2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0.25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0.77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marL="9525" marR="108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F1000W</a:t>
                      </a:r>
                      <a:endParaRPr kumimoji="0" lang="pl-PL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10.0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2.0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0.54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0.99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</a:p>
                  </a:txBody>
                  <a:tcPr marL="9525" marR="108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F1130W</a:t>
                      </a:r>
                      <a:endParaRPr kumimoji="0" lang="pl-PL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11.3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0.7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1.35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1.89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366</a:t>
                      </a:r>
                    </a:p>
                  </a:txBody>
                  <a:tcPr marL="9525" marR="108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F1280W</a:t>
                      </a:r>
                      <a:endParaRPr kumimoji="0" lang="pl-PL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12.8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2.4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0.84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0.88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</a:t>
                      </a:r>
                    </a:p>
                  </a:txBody>
                  <a:tcPr marL="9525" marR="108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F1500W</a:t>
                      </a:r>
                      <a:endParaRPr kumimoji="0" lang="pl-PL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15.0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3.0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1.39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1.11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36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</a:t>
                      </a:r>
                    </a:p>
                  </a:txBody>
                  <a:tcPr marL="9525" marR="108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F1800W</a:t>
                      </a:r>
                      <a:endParaRPr kumimoji="0" lang="pl-PL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18.0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3.0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3.46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1.9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</a:p>
                  </a:txBody>
                  <a:tcPr marL="9525" marR="108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F2100W</a:t>
                      </a:r>
                      <a:endParaRPr kumimoji="0" lang="pl-PL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21.0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5.0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7.09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2.9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66</a:t>
                      </a:r>
                      <a:endParaRPr kumimoji="0" lang="pl-PL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</a:p>
                  </a:txBody>
                  <a:tcPr marL="9525" marR="108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F2550W</a:t>
                      </a:r>
                      <a:endParaRPr kumimoji="0" lang="pl-PL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25.5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4.0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26.2</a:t>
                      </a: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7.3</a:t>
                      </a: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195</a:t>
                      </a:r>
                    </a:p>
                  </a:txBody>
                  <a:tcPr marL="72000" marR="10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206</a:t>
                      </a:r>
                    </a:p>
                  </a:txBody>
                  <a:tcPr marL="9525" marR="10800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368765" y="727614"/>
            <a:ext cx="8479813" cy="157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35000"/>
              </a:spcAft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b="0" kern="0" smtClean="0"/>
              <a:t>These sensitivity limits (below) apply to faint sources observed with the FULL imager field of view.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b="0" kern="0" smtClean="0"/>
              <a:t>They assume a photometric aperture of radius, r</a:t>
            </a:r>
            <a:r>
              <a:rPr lang="en-GB" sz="1800" b="0" kern="0" baseline="-25000"/>
              <a:t>p</a:t>
            </a:r>
            <a:r>
              <a:rPr lang="en-GB" sz="1800" b="0" kern="0" baseline="-25000" smtClean="0"/>
              <a:t>hot</a:t>
            </a:r>
            <a:r>
              <a:rPr lang="en-GB" sz="1800" b="0" kern="0" smtClean="0"/>
              <a:t> = 0.42 (</a:t>
            </a:r>
            <a:r>
              <a:rPr lang="en-GB" sz="1800" b="0" kern="0" smtClean="0">
                <a:latin typeface="Symbol" panose="05050102010706020507" pitchFamily="18" charset="2"/>
              </a:rPr>
              <a:t>l</a:t>
            </a:r>
            <a:r>
              <a:rPr lang="en-GB" sz="1800" b="0" kern="0" smtClean="0"/>
              <a:t> / 10 </a:t>
            </a:r>
            <a:r>
              <a:rPr lang="en-GB" sz="1800" b="0" kern="0" smtClean="0">
                <a:latin typeface="Symbol" panose="05050102010706020507" pitchFamily="18" charset="2"/>
              </a:rPr>
              <a:t>m</a:t>
            </a:r>
            <a:r>
              <a:rPr lang="en-GB" sz="1800" b="0" kern="0" smtClean="0"/>
              <a:t>m) </a:t>
            </a:r>
            <a:r>
              <a:rPr lang="en-GB" sz="1600" b="0" kern="0" smtClean="0"/>
              <a:t> (Note: The full width at half maximum intensity (FWHM) of the point spread function (PSF) is d</a:t>
            </a:r>
            <a:r>
              <a:rPr lang="en-GB" sz="1600" b="0" kern="0" baseline="-25000" smtClean="0"/>
              <a:t>FWHM</a:t>
            </a:r>
            <a:r>
              <a:rPr lang="en-GB" sz="1600" b="0" kern="0" smtClean="0"/>
              <a:t> = 0.32 </a:t>
            </a:r>
            <a:r>
              <a:rPr lang="en-GB" sz="1600" b="0" kern="0"/>
              <a:t>(</a:t>
            </a:r>
            <a:r>
              <a:rPr lang="en-GB" sz="1600" b="0" kern="0">
                <a:latin typeface="Symbol" panose="05050102010706020507" pitchFamily="18" charset="2"/>
              </a:rPr>
              <a:t>l</a:t>
            </a:r>
            <a:r>
              <a:rPr lang="en-GB" sz="1600" b="0" kern="0"/>
              <a:t> / 10 </a:t>
            </a:r>
            <a:r>
              <a:rPr lang="en-GB" sz="1600" b="0" kern="0" smtClean="0">
                <a:latin typeface="Symbol" panose="05050102010706020507" pitchFamily="18" charset="2"/>
              </a:rPr>
              <a:t>m</a:t>
            </a:r>
            <a:r>
              <a:rPr lang="en-GB" sz="1600" b="0" kern="0" smtClean="0"/>
              <a:t>m).</a:t>
            </a:r>
            <a:endParaRPr lang="en-GB" sz="1600" b="0" ker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26569" y="5958005"/>
                <a:ext cx="4092012" cy="777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/>
                            </a:rPr>
                            <m:t>𝒃𝒓</m:t>
                          </m:r>
                          <m:r>
                            <a:rPr lang="en-GB" sz="1400" b="1" i="1" smtClean="0">
                              <a:latin typeface="Cambria Math"/>
                            </a:rPr>
                            <m:t>_</m:t>
                          </m:r>
                          <m:r>
                            <a:rPr lang="en-GB" sz="1400" b="1" i="1" smtClean="0">
                              <a:latin typeface="Cambria Math"/>
                            </a:rPr>
                            <m:t>𝒑𝒊𝒙</m:t>
                          </m:r>
                          <m:r>
                            <a:rPr lang="en-GB" sz="1400" b="1" i="1" smtClean="0">
                              <a:latin typeface="Cambria Math"/>
                            </a:rPr>
                            <m:t>_</m:t>
                          </m:r>
                          <m:r>
                            <a:rPr lang="en-GB" sz="1400" b="1" i="1" smtClean="0">
                              <a:latin typeface="Cambria Math"/>
                            </a:rPr>
                            <m:t>𝒊𝒎𝒂𝒈𝒆𝒓</m:t>
                          </m:r>
                        </m:sub>
                      </m:sSub>
                      <m:r>
                        <a:rPr lang="en-GB" sz="1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GB" sz="1400" b="1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1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i="1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GB" sz="1400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GB" sz="1400" i="1">
                                    <a:latin typeface="Cambria Math"/>
                                  </a:rPr>
                                  <m:t>𝟏𝟑</m:t>
                                </m:r>
                                <m:r>
                                  <a:rPr lang="en-GB" sz="1400" b="1" i="1" smtClean="0">
                                    <a:latin typeface="Cambria Math"/>
                                  </a:rPr>
                                  <m:t>        </m:t>
                                </m:r>
                                <m:r>
                                  <a:rPr lang="en-GB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GB" sz="1400" b="1" i="1" smtClean="0">
                                    <a:latin typeface="Cambria Math"/>
                                  </a:rPr>
                                  <m:t>               </m:t>
                                </m:r>
                                <m:d>
                                  <m:dPr>
                                    <m:ctrlPr>
                                      <a:rPr lang="en-GB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400" b="1" i="1" smtClean="0">
                                        <a:latin typeface="Cambria Math"/>
                                      </a:rPr>
                                      <m:t>𝒇𝒐𝒓</m:t>
                                    </m:r>
                                    <m:r>
                                      <a:rPr lang="en-GB" sz="1400" b="1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/>
                                        <a:ea typeface="Cambria Math"/>
                                      </a:rPr>
                                      <m:t>𝝀</m:t>
                                    </m:r>
                                    <m:r>
                                      <a:rPr lang="en-GB" sz="1400" i="1" smtClean="0">
                                        <a:latin typeface="Cambria Math"/>
                                        <a:ea typeface="Cambria Math"/>
                                      </a:rPr>
                                      <m:t>≤</m:t>
                                    </m:r>
                                    <m:r>
                                      <a:rPr lang="en-GB" sz="1400" i="1">
                                        <a:latin typeface="Cambria Math"/>
                                        <a:ea typeface="Cambria Math"/>
                                      </a:rPr>
                                      <m:t>𝟖</m:t>
                                    </m:r>
                                    <m:r>
                                      <a:rPr lang="en-GB" sz="1400" i="1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GB" sz="1400" i="1">
                                        <a:latin typeface="Cambria Math"/>
                                        <a:ea typeface="Cambria Math"/>
                                      </a:rPr>
                                      <m:t>𝝁</m:t>
                                    </m:r>
                                    <m:r>
                                      <a:rPr lang="en-GB" sz="1400" i="1">
                                        <a:latin typeface="Cambria Math"/>
                                        <a:ea typeface="Cambria Math"/>
                                      </a:rPr>
                                      <m:t>𝒎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GB" sz="1400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GB" sz="1400" i="1">
                                    <a:latin typeface="Cambria Math"/>
                                  </a:rPr>
                                  <m:t>𝟏𝟑</m:t>
                                </m:r>
                                <m:r>
                                  <a:rPr lang="en-GB" sz="1400" i="1">
                                    <a:latin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GB" sz="1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skw"/>
                                            <m:ctrlPr>
                                              <a:rPr lang="en-GB" sz="1400" i="1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1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𝟖</m:t>
                                            </m:r>
                                            <m:r>
                                              <a:rPr lang="en-GB" sz="1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GB" sz="1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𝝁</m:t>
                                            </m:r>
                                            <m:r>
                                              <a:rPr lang="en-GB" sz="1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𝒎</m:t>
                                            </m:r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GB" sz="1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𝝀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GB" sz="1400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400" b="1" i="1" smtClean="0">
                                        <a:latin typeface="Cambria Math"/>
                                      </a:rPr>
                                      <m:t>𝒇𝒐𝒓</m:t>
                                    </m:r>
                                    <m:r>
                                      <a:rPr lang="en-GB" sz="1400" b="1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/>
                                        <a:ea typeface="Cambria Math"/>
                                      </a:rPr>
                                      <m:t>𝝀</m:t>
                                    </m:r>
                                    <m:r>
                                      <a:rPr lang="en-GB" sz="1400" i="1" smtClean="0">
                                        <a:latin typeface="Cambria Math"/>
                                        <a:ea typeface="Cambria Math"/>
                                      </a:rPr>
                                      <m:t>&gt;</m:t>
                                    </m:r>
                                    <m:r>
                                      <a:rPr lang="en-GB" sz="1400" i="1">
                                        <a:latin typeface="Cambria Math"/>
                                        <a:ea typeface="Cambria Math"/>
                                      </a:rPr>
                                      <m:t>𝟖</m:t>
                                    </m:r>
                                    <m:r>
                                      <a:rPr lang="en-GB" sz="1400" i="1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GB" sz="1400" i="1">
                                        <a:latin typeface="Cambria Math"/>
                                        <a:ea typeface="Cambria Math"/>
                                      </a:rPr>
                                      <m:t>𝝁</m:t>
                                    </m:r>
                                    <m:r>
                                      <a:rPr lang="en-GB" sz="1400" i="1">
                                        <a:latin typeface="Cambria Math"/>
                                        <a:ea typeface="Cambria Math"/>
                                      </a:rPr>
                                      <m:t>𝒎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569" y="5958005"/>
                <a:ext cx="4092012" cy="777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Update to Sensitivity Predictions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749300"/>
            <a:ext cx="8377237" cy="1625600"/>
          </a:xfrm>
        </p:spPr>
        <p:txBody>
          <a:bodyPr/>
          <a:lstStyle/>
          <a:p>
            <a:r>
              <a:rPr lang="en-GB" b="0" smtClean="0"/>
              <a:t>Recent updates to the model of the JWST thermal background (Lightsey) and the expectation of a quantum yield ‘G’ &gt; 1 (Rieke) will require us to revise the sensitivity model at short wavelengths (for all MIRI modes).</a:t>
            </a:r>
          </a:p>
          <a:p>
            <a:r>
              <a:rPr lang="en-GB" b="0" smtClean="0"/>
              <a:t>We have calculated the impact on sensitivity and saturation limit (for the point source case) to give the values we will aim to have implemented by the ETC.</a:t>
            </a:r>
            <a:endParaRPr lang="en-GB" b="0"/>
          </a:p>
        </p:txBody>
      </p:sp>
      <p:graphicFrame>
        <p:nvGraphicFramePr>
          <p:cNvPr id="4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891263"/>
              </p:ext>
            </p:extLst>
          </p:nvPr>
        </p:nvGraphicFramePr>
        <p:xfrm>
          <a:off x="273955" y="2410587"/>
          <a:ext cx="8577944" cy="4137973"/>
        </p:xfrm>
        <a:graphic>
          <a:graphicData uri="http://schemas.openxmlformats.org/drawingml/2006/table">
            <a:tbl>
              <a:tblPr/>
              <a:tblGrid>
                <a:gridCol w="1034145"/>
                <a:gridCol w="787400"/>
                <a:gridCol w="749300"/>
                <a:gridCol w="800100"/>
                <a:gridCol w="876300"/>
                <a:gridCol w="1193800"/>
                <a:gridCol w="774700"/>
                <a:gridCol w="1028700"/>
                <a:gridCol w="1333499"/>
              </a:tblGrid>
              <a:tr h="287338">
                <a:tc row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Filter Name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B3D91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Wave-length 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B3D91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fr-F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Band-width </a:t>
                      </a:r>
                      <a:endParaRPr kumimoji="0" lang="fr-F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B3D91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fr-F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+mn-lt"/>
                        </a:rPr>
                        <a:t>Sensitivity S/N = 10 in 10,000 second on-chip integration.</a:t>
                      </a: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fr-F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+mn-lt"/>
                        </a:rPr>
                        <a:t>Saturation Limit (F</a:t>
                      </a:r>
                      <a:r>
                        <a:rPr kumimoji="0" lang="fr-FR" alt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+mn-lt"/>
                        </a:rPr>
                        <a:t>bright</a:t>
                      </a:r>
                      <a:r>
                        <a:rPr kumimoji="0" lang="fr-F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693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+mn-lt"/>
                        </a:rPr>
                        <a:t>Scale factor</a:t>
                      </a: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fr-F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+mn-lt"/>
                        </a:rPr>
                        <a:t>PASP</a:t>
                      </a: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fr-F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+mn-lt"/>
                        </a:rPr>
                        <a:t>ETC Target</a:t>
                      </a: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+mn-lt"/>
                        </a:rPr>
                        <a:t>Scale factor</a:t>
                      </a: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fr-F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+mn-lt"/>
                        </a:rPr>
                        <a:t>PASP</a:t>
                      </a: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fr-F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+mn-lt"/>
                        </a:rPr>
                        <a:t>ETC Target</a:t>
                      </a: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74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µm</a:t>
                      </a:r>
                      <a:endParaRPr kumimoji="0" lang="en-US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B3D91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µ</a:t>
                      </a:r>
                      <a:r>
                        <a:rPr kumimoji="0" lang="fr-F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</a:t>
                      </a:r>
                      <a:endParaRPr kumimoji="0" lang="fr-F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B3D91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+mn-lt"/>
                        </a:rPr>
                        <a:t>microJansky</a:t>
                      </a: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fr-F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B3D91"/>
                          </a:solidFill>
                          <a:effectLst/>
                          <a:latin typeface="+mn-lt"/>
                        </a:rPr>
                        <a:t>milliJansky</a:t>
                      </a:r>
                      <a:endParaRPr kumimoji="0" lang="fr-FR" altLang="en-US" sz="1600" b="1" i="0" u="none" strike="noStrike" cap="none" normalizeH="0" baseline="30000" smtClean="0">
                        <a:ln>
                          <a:noFill/>
                        </a:ln>
                        <a:solidFill>
                          <a:srgbClr val="0B3D91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57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F560W</a:t>
                      </a:r>
                      <a:endParaRPr kumimoji="0" lang="pl-PL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5.6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1.2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1.170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0.16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smtClean="0">
                          <a:latin typeface="+mn-lt"/>
                        </a:rPr>
                        <a:t>1.19</a:t>
                      </a:r>
                      <a:endParaRPr lang="en-GB" sz="1600"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F770W</a:t>
                      </a:r>
                      <a:endParaRPr kumimoji="0" lang="pl-PL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7.7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2.2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1.118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0.25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smtClean="0">
                          <a:latin typeface="+mn-lt"/>
                        </a:rPr>
                        <a:t>1.12</a:t>
                      </a:r>
                      <a:endParaRPr lang="en-GB" sz="1600"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F1000W</a:t>
                      </a:r>
                      <a:endParaRPr kumimoji="0" lang="pl-PL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10.0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2.0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1.088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0.54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smtClean="0">
                          <a:latin typeface="+mn-lt"/>
                        </a:rPr>
                        <a:t>1.06</a:t>
                      </a:r>
                      <a:endParaRPr lang="en-GB" sz="1600"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F1130W</a:t>
                      </a:r>
                      <a:endParaRPr kumimoji="0" lang="pl-PL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11.3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0.7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1.087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1.35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smtClean="0">
                          <a:latin typeface="+mn-lt"/>
                        </a:rPr>
                        <a:t>1.04</a:t>
                      </a:r>
                      <a:endParaRPr lang="en-GB" sz="1600"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65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F1280W</a:t>
                      </a:r>
                      <a:endParaRPr kumimoji="0" lang="pl-PL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12.8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2.4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1.126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0.84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smtClean="0">
                          <a:latin typeface="+mn-lt"/>
                        </a:rPr>
                        <a:t>1.01</a:t>
                      </a:r>
                      <a:endParaRPr lang="en-GB" sz="1600"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F1500W</a:t>
                      </a:r>
                      <a:endParaRPr kumimoji="0" lang="pl-PL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15.0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3.0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1.163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1.39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smtClean="0">
                          <a:latin typeface="+mn-lt"/>
                        </a:rPr>
                        <a:t>1.00</a:t>
                      </a:r>
                      <a:endParaRPr lang="en-GB" sz="1600"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F1800W</a:t>
                      </a:r>
                      <a:endParaRPr kumimoji="0" lang="pl-PL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18.0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3.0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1.122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3.46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smtClean="0">
                          <a:latin typeface="+mn-lt"/>
                        </a:rPr>
                        <a:t>1.00</a:t>
                      </a:r>
                      <a:endParaRPr lang="en-GB" sz="1600"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65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65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F2100W</a:t>
                      </a:r>
                      <a:endParaRPr kumimoji="0" lang="pl-PL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21.0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5.0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1.065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7.09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7.55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smtClean="0">
                          <a:latin typeface="+mn-lt"/>
                        </a:rPr>
                        <a:t>1.00</a:t>
                      </a:r>
                      <a:endParaRPr lang="en-GB" sz="1600"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66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66</a:t>
                      </a:r>
                      <a:endParaRPr kumimoji="0" lang="pl-PL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pl-PL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F2550W</a:t>
                      </a:r>
                      <a:endParaRPr kumimoji="0" lang="pl-PL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25.5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4.0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1.028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26.2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smtClean="0">
                          <a:latin typeface="+mn-lt"/>
                        </a:rPr>
                        <a:t>1.00</a:t>
                      </a:r>
                      <a:endParaRPr lang="en-GB" sz="1600">
                        <a:latin typeface="+mn-lt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B3D91"/>
                        </a:buClr>
                        <a:buSzPct val="110000"/>
                        <a:defRPr sz="1600" b="1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16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14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2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B3D9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33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084088" cy="406400"/>
          </a:xfrm>
        </p:spPr>
        <p:txBody>
          <a:bodyPr/>
          <a:lstStyle/>
          <a:p>
            <a:r>
              <a:rPr lang="en-GB" smtClean="0"/>
              <a:t>A note on saturation and readout patterns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234" y="711983"/>
            <a:ext cx="8796337" cy="1368278"/>
          </a:xfrm>
        </p:spPr>
        <p:txBody>
          <a:bodyPr/>
          <a:lstStyle/>
          <a:p>
            <a:r>
              <a:rPr lang="en-GB" b="0" smtClean="0"/>
              <a:t>The MIRI calibration and pipeline reduction strategies are optimised for a </a:t>
            </a:r>
            <a:r>
              <a:rPr lang="en-GB" b="0" smtClean="0"/>
              <a:t>minimum </a:t>
            </a:r>
            <a:r>
              <a:rPr lang="en-GB" b="0" smtClean="0"/>
              <a:t>of 5 groups/frames per integration. </a:t>
            </a:r>
          </a:p>
          <a:p>
            <a:r>
              <a:rPr lang="en-GB" b="0" smtClean="0"/>
              <a:t>The quoted saturation limits are based on the point source flux which will fill the brightest pixel to 60 % of the hard saturation limit, using an integration time of 5.6 seconds, comprising a reset followed by 2 FULL frame reads.   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147725" y="2334715"/>
            <a:ext cx="2911719" cy="3226120"/>
            <a:chOff x="6239020" y="3271380"/>
            <a:chExt cx="2911719" cy="35866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020" y="3271380"/>
              <a:ext cx="2911719" cy="3586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5"/>
            <p:cNvCxnSpPr/>
            <p:nvPr/>
          </p:nvCxnSpPr>
          <p:spPr bwMode="auto">
            <a:xfrm flipV="1">
              <a:off x="6689183" y="4149968"/>
              <a:ext cx="1969480" cy="210313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8658663" y="4149969"/>
              <a:ext cx="37982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6865033" y="5043590"/>
              <a:ext cx="1969480" cy="211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2" name="Rectangle 51"/>
          <p:cNvSpPr/>
          <p:nvPr/>
        </p:nvSpPr>
        <p:spPr>
          <a:xfrm>
            <a:off x="6773733" y="3529516"/>
            <a:ext cx="1237814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1200" smtClean="0"/>
              <a:t>Nominal Bright Source Limit</a:t>
            </a:r>
            <a:endParaRPr lang="en-GB" sz="1200"/>
          </a:p>
        </p:txBody>
      </p:sp>
      <p:sp>
        <p:nvSpPr>
          <p:cNvPr id="53" name="Rectangle 52"/>
          <p:cNvSpPr/>
          <p:nvPr/>
        </p:nvSpPr>
        <p:spPr>
          <a:xfrm>
            <a:off x="7441807" y="2916161"/>
            <a:ext cx="1336432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1200" smtClean="0"/>
              <a:t>Hard Saturation Limit</a:t>
            </a:r>
            <a:endParaRPr lang="en-GB" sz="1200"/>
          </a:p>
        </p:txBody>
      </p:sp>
      <p:sp>
        <p:nvSpPr>
          <p:cNvPr id="54" name="Rectangle 53"/>
          <p:cNvSpPr/>
          <p:nvPr/>
        </p:nvSpPr>
        <p:spPr>
          <a:xfrm>
            <a:off x="8018580" y="4457602"/>
            <a:ext cx="661183" cy="442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36000" tIns="36000" rIns="36000" bIns="36000">
            <a:spAutoFit/>
          </a:bodyPr>
          <a:lstStyle/>
          <a:p>
            <a:r>
              <a:rPr lang="en-GB" sz="1200" b="0" smtClean="0">
                <a:solidFill>
                  <a:srgbClr val="FF0000"/>
                </a:solidFill>
              </a:rPr>
              <a:t>Measured response</a:t>
            </a:r>
            <a:endParaRPr lang="en-GB" sz="1200" b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 flipH="1" flipV="1">
            <a:off x="7603584" y="4117930"/>
            <a:ext cx="407963" cy="3396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>
          <a:xfrm rot="16200000">
            <a:off x="5830498" y="3900933"/>
            <a:ext cx="853441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GB" sz="1200" smtClean="0"/>
              <a:t>Signal [DN]</a:t>
            </a:r>
            <a:endParaRPr lang="en-GB" sz="1200"/>
          </a:p>
        </p:txBody>
      </p:sp>
      <p:sp>
        <p:nvSpPr>
          <p:cNvPr id="59" name="Content Placeholder 2"/>
          <p:cNvSpPr txBox="1">
            <a:spLocks/>
          </p:cNvSpPr>
          <p:nvPr/>
        </p:nvSpPr>
        <p:spPr bwMode="auto">
          <a:xfrm>
            <a:off x="584821" y="2263628"/>
            <a:ext cx="5345789" cy="441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35000"/>
              </a:spcAft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368300">
              <a:buNone/>
            </a:pPr>
            <a:r>
              <a:rPr lang="en-GB" sz="1800" b="0" kern="0" smtClean="0"/>
              <a:t>(to measure the slope.)</a:t>
            </a:r>
          </a:p>
        </p:txBody>
      </p:sp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242915" y="6181539"/>
            <a:ext cx="7649057" cy="52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35000"/>
              </a:spcAft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800" b="0" kern="0" smtClean="0"/>
              <a:t>The preferred mitigation for bright sources with optimum noise (but reduced field of view) is to use subarrays...</a:t>
            </a:r>
            <a:endParaRPr lang="en-GB" sz="1800" b="0" kern="0"/>
          </a:p>
        </p:txBody>
      </p:sp>
      <p:sp>
        <p:nvSpPr>
          <p:cNvPr id="61" name="Content Placeholder 2"/>
          <p:cNvSpPr txBox="1">
            <a:spLocks/>
          </p:cNvSpPr>
          <p:nvPr/>
        </p:nvSpPr>
        <p:spPr bwMode="auto">
          <a:xfrm>
            <a:off x="242915" y="5548316"/>
            <a:ext cx="8691326" cy="130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35000"/>
              </a:spcAft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800" b="0" kern="0" smtClean="0"/>
              <a:t>The potential use of 2 (or 1) frames per integration is under discussion at/with STScI.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91391" y="2986994"/>
            <a:ext cx="2556125" cy="2052762"/>
            <a:chOff x="3391391" y="3317194"/>
            <a:chExt cx="2556125" cy="2052762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3810873" y="3415216"/>
              <a:ext cx="14068" cy="161618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3824941" y="5031402"/>
              <a:ext cx="212257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5" name="Rectangle 64"/>
            <p:cNvSpPr/>
            <p:nvPr/>
          </p:nvSpPr>
          <p:spPr>
            <a:xfrm>
              <a:off x="5261707" y="5031402"/>
              <a:ext cx="6370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smtClean="0"/>
                <a:t>time</a:t>
              </a:r>
              <a:endParaRPr lang="en-GB" sz="1600"/>
            </a:p>
          </p:txBody>
        </p:sp>
        <p:sp>
          <p:nvSpPr>
            <p:cNvPr id="66" name="Rectangle 65"/>
            <p:cNvSpPr/>
            <p:nvPr/>
          </p:nvSpPr>
          <p:spPr>
            <a:xfrm rot="16200000">
              <a:off x="2922346" y="4027445"/>
              <a:ext cx="127664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smtClean="0"/>
                <a:t>Pixel Address</a:t>
              </a:r>
              <a:endParaRPr lang="en-GB" sz="1600"/>
            </a:p>
          </p:txBody>
        </p:sp>
        <p:cxnSp>
          <p:nvCxnSpPr>
            <p:cNvPr id="88" name="Straight Connector 87"/>
            <p:cNvCxnSpPr/>
            <p:nvPr/>
          </p:nvCxnSpPr>
          <p:spPr bwMode="auto">
            <a:xfrm flipV="1">
              <a:off x="4401228" y="3982648"/>
              <a:ext cx="329267" cy="3540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 flipV="1">
              <a:off x="4730495" y="3993787"/>
              <a:ext cx="329267" cy="3540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flipV="1">
              <a:off x="4767477" y="4002578"/>
              <a:ext cx="328158" cy="3452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 flipV="1">
              <a:off x="5086344" y="4002578"/>
              <a:ext cx="329267" cy="3540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 flipV="1">
              <a:off x="5415611" y="3989391"/>
              <a:ext cx="329267" cy="3540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 flipV="1">
              <a:off x="5452593" y="3998182"/>
              <a:ext cx="328158" cy="3452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 flipV="1">
              <a:off x="4036088" y="3989390"/>
              <a:ext cx="329267" cy="3540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 flipV="1">
              <a:off x="4073070" y="3998181"/>
              <a:ext cx="328158" cy="3452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>
            <a:xfrm>
              <a:off x="4023121" y="3320903"/>
              <a:ext cx="603587" cy="257369"/>
            </a:xfrm>
            <a:prstGeom prst="rect">
              <a:avLst/>
            </a:prstGeom>
            <a:noFill/>
            <a:ln>
              <a:solidFill>
                <a:srgbClr val="0033CC"/>
              </a:solidFill>
            </a:ln>
          </p:spPr>
          <p:txBody>
            <a:bodyPr wrap="square" lIns="36000" tIns="36000" rIns="36000" bIns="36000">
              <a:spAutoFit/>
            </a:bodyPr>
            <a:lstStyle/>
            <a:p>
              <a:r>
                <a:rPr lang="en-GB" sz="1200" b="0" smtClean="0">
                  <a:ln>
                    <a:solidFill>
                      <a:srgbClr val="0033CC"/>
                    </a:solidFill>
                  </a:ln>
                  <a:solidFill>
                    <a:srgbClr val="0033CC"/>
                  </a:solidFill>
                </a:rPr>
                <a:t>Pixel 1,1</a:t>
              </a:r>
              <a:endParaRPr lang="en-GB" sz="1200" b="0">
                <a:ln>
                  <a:solidFill>
                    <a:srgbClr val="0033CC"/>
                  </a:solidFill>
                </a:ln>
                <a:solidFill>
                  <a:srgbClr val="0033CC"/>
                </a:solidFill>
              </a:endParaRPr>
            </a:p>
          </p:txBody>
        </p:sp>
        <p:cxnSp>
          <p:nvCxnSpPr>
            <p:cNvPr id="98" name="Straight Arrow Connector 97"/>
            <p:cNvCxnSpPr>
              <a:stCxn id="97" idx="2"/>
            </p:cNvCxnSpPr>
            <p:nvPr/>
          </p:nvCxnSpPr>
          <p:spPr bwMode="auto">
            <a:xfrm>
              <a:off x="4324915" y="3578272"/>
              <a:ext cx="76313" cy="6886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0" name="Rectangle 99"/>
            <p:cNvSpPr/>
            <p:nvPr/>
          </p:nvSpPr>
          <p:spPr>
            <a:xfrm>
              <a:off x="4779108" y="3317194"/>
              <a:ext cx="1092590" cy="257369"/>
            </a:xfrm>
            <a:prstGeom prst="rect">
              <a:avLst/>
            </a:prstGeom>
            <a:noFill/>
            <a:ln>
              <a:solidFill>
                <a:srgbClr val="0033CC"/>
              </a:solidFill>
            </a:ln>
          </p:spPr>
          <p:txBody>
            <a:bodyPr wrap="square" lIns="36000" tIns="36000" rIns="36000" bIns="36000">
              <a:spAutoFit/>
            </a:bodyPr>
            <a:lstStyle/>
            <a:p>
              <a:r>
                <a:rPr lang="en-GB" sz="1200" b="0" smtClean="0">
                  <a:ln>
                    <a:solidFill>
                      <a:srgbClr val="0033CC"/>
                    </a:solidFill>
                  </a:ln>
                  <a:solidFill>
                    <a:srgbClr val="0033CC"/>
                  </a:solidFill>
                </a:rPr>
                <a:t>Pixel 1024,1024</a:t>
              </a:r>
              <a:endParaRPr lang="en-GB" sz="1200" b="0">
                <a:ln>
                  <a:solidFill>
                    <a:srgbClr val="0033CC"/>
                  </a:solidFill>
                </a:ln>
                <a:solidFill>
                  <a:srgbClr val="0033CC"/>
                </a:solidFill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 bwMode="auto">
            <a:xfrm flipH="1">
              <a:off x="4767477" y="3568334"/>
              <a:ext cx="483500" cy="4055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7" name="Straight Arrow Connector 106"/>
            <p:cNvCxnSpPr/>
            <p:nvPr/>
          </p:nvCxnSpPr>
          <p:spPr bwMode="auto">
            <a:xfrm>
              <a:off x="4389597" y="4670964"/>
              <a:ext cx="37788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sp>
          <p:nvSpPr>
            <p:cNvPr id="110" name="Rectangle 109"/>
            <p:cNvSpPr/>
            <p:nvPr/>
          </p:nvSpPr>
          <p:spPr>
            <a:xfrm>
              <a:off x="4237149" y="4671338"/>
              <a:ext cx="7629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smtClean="0"/>
                <a:t>2.8 sec</a:t>
              </a:r>
              <a:endParaRPr lang="en-GB" sz="16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2435" y="2717699"/>
            <a:ext cx="2755059" cy="2282789"/>
            <a:chOff x="292435" y="3047899"/>
            <a:chExt cx="2755059" cy="2282789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V="1">
              <a:off x="910851" y="3558400"/>
              <a:ext cx="0" cy="143373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924919" y="4992134"/>
              <a:ext cx="212257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ectangle 25"/>
            <p:cNvSpPr/>
            <p:nvPr/>
          </p:nvSpPr>
          <p:spPr>
            <a:xfrm>
              <a:off x="2364050" y="4992134"/>
              <a:ext cx="6370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smtClean="0"/>
                <a:t>time</a:t>
              </a:r>
              <a:endParaRPr lang="en-GB" sz="1600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-53499" y="4013299"/>
              <a:ext cx="127664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/>
                <a:t>P</a:t>
              </a:r>
              <a:r>
                <a:rPr lang="en-GB" sz="1600" b="0" smtClean="0"/>
                <a:t>hoton flux / Photocurrent</a:t>
              </a:r>
              <a:endParaRPr lang="en-GB" sz="160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044494" y="3906566"/>
              <a:ext cx="1931304" cy="548643"/>
              <a:chOff x="1139483" y="3781858"/>
              <a:chExt cx="1931304" cy="548643"/>
            </a:xfrm>
          </p:grpSpPr>
          <p:cxnSp>
            <p:nvCxnSpPr>
              <p:cNvPr id="29" name="Straight Connector 28"/>
              <p:cNvCxnSpPr/>
              <p:nvPr/>
            </p:nvCxnSpPr>
            <p:spPr bwMode="auto">
              <a:xfrm flipV="1">
                <a:off x="1139483" y="3784206"/>
                <a:ext cx="351692" cy="2532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 flipV="1">
                <a:off x="1491175" y="3784206"/>
                <a:ext cx="789806" cy="54629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flipV="1">
                <a:off x="2280981" y="3784205"/>
                <a:ext cx="789806" cy="54629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 flipV="1">
                <a:off x="1491175" y="3784206"/>
                <a:ext cx="0" cy="54629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flipV="1">
                <a:off x="2280981" y="3781858"/>
                <a:ext cx="0" cy="54629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8" name="Straight Connector 37"/>
            <p:cNvCxnSpPr/>
            <p:nvPr/>
          </p:nvCxnSpPr>
          <p:spPr bwMode="auto">
            <a:xfrm flipV="1">
              <a:off x="1393841" y="3431957"/>
              <a:ext cx="0" cy="27314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flipV="1">
              <a:off x="1356323" y="3436643"/>
              <a:ext cx="0" cy="27314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flipV="1">
              <a:off x="1758430" y="3452050"/>
              <a:ext cx="0" cy="27314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flipV="1">
              <a:off x="2186322" y="3454398"/>
              <a:ext cx="0" cy="27314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V="1">
              <a:off x="2148804" y="3459084"/>
              <a:ext cx="0" cy="27314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flipV="1">
              <a:off x="2534495" y="3463190"/>
              <a:ext cx="0" cy="27314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flipV="1">
              <a:off x="2962387" y="3465538"/>
              <a:ext cx="0" cy="27314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flipV="1">
              <a:off x="2924869" y="3470224"/>
              <a:ext cx="0" cy="27314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Rectangle 48"/>
            <p:cNvSpPr/>
            <p:nvPr/>
          </p:nvSpPr>
          <p:spPr>
            <a:xfrm>
              <a:off x="1376962" y="3228570"/>
              <a:ext cx="555618" cy="18466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GB" sz="1200" smtClean="0">
                  <a:solidFill>
                    <a:srgbClr val="FF0000"/>
                  </a:solidFill>
                </a:rPr>
                <a:t>RESET</a:t>
              </a:r>
              <a:endParaRPr lang="en-GB" sz="1200">
                <a:solidFill>
                  <a:srgbClr val="FF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80729" y="3047899"/>
              <a:ext cx="453352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GB" sz="1200" smtClean="0">
                  <a:solidFill>
                    <a:srgbClr val="0033CC"/>
                  </a:solidFill>
                </a:rPr>
                <a:t>FRAME</a:t>
              </a:r>
            </a:p>
            <a:p>
              <a:pPr algn="r"/>
              <a:r>
                <a:rPr lang="en-GB" sz="1200" smtClean="0">
                  <a:solidFill>
                    <a:srgbClr val="0033CC"/>
                  </a:solidFill>
                </a:rPr>
                <a:t>READ</a:t>
              </a:r>
              <a:endParaRPr lang="en-GB" sz="1200">
                <a:solidFill>
                  <a:srgbClr val="0033CC"/>
                </a:solidFill>
              </a:endParaRPr>
            </a:p>
          </p:txBody>
        </p:sp>
        <p:cxnSp>
          <p:nvCxnSpPr>
            <p:cNvPr id="111" name="Straight Arrow Connector 110"/>
            <p:cNvCxnSpPr/>
            <p:nvPr/>
          </p:nvCxnSpPr>
          <p:spPr bwMode="auto">
            <a:xfrm>
              <a:off x="1380550" y="4574317"/>
              <a:ext cx="80544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sp>
          <p:nvSpPr>
            <p:cNvPr id="114" name="Rectangle 113"/>
            <p:cNvSpPr/>
            <p:nvPr/>
          </p:nvSpPr>
          <p:spPr>
            <a:xfrm>
              <a:off x="1375430" y="4512499"/>
              <a:ext cx="98861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smtClean="0"/>
                <a:t>integration</a:t>
              </a:r>
              <a:endParaRPr lang="en-GB" sz="1600"/>
            </a:p>
          </p:txBody>
        </p:sp>
      </p:grpSp>
    </p:spTree>
    <p:extLst>
      <p:ext uri="{BB962C8B-B14F-4D97-AF65-F5344CB8AC3E}">
        <p14:creationId xmlns:p14="http://schemas.microsoft.com/office/powerpoint/2010/main" val="29820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Subarrays for imaging bright targets</a:t>
            </a:r>
            <a:endParaRPr lang="en-GB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760405"/>
              </p:ext>
            </p:extLst>
          </p:nvPr>
        </p:nvGraphicFramePr>
        <p:xfrm>
          <a:off x="4952957" y="1478328"/>
          <a:ext cx="3783079" cy="356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621"/>
                <a:gridCol w="1019908"/>
                <a:gridCol w="1153550"/>
              </a:tblGrid>
              <a:tr h="434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Subarray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Frame time</a:t>
                      </a:r>
                      <a:r>
                        <a:rPr lang="en-GB" sz="1400" baseline="-250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</a:rPr>
                        <a:t>[sec]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Times New Roman"/>
                        </a:rPr>
                        <a:t>Gain in bright source</a:t>
                      </a:r>
                      <a:r>
                        <a:rPr lang="en-GB" sz="1400" baseline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Times New Roman"/>
                        </a:rPr>
                        <a:t> limit</a:t>
                      </a:r>
                      <a:endParaRPr lang="en-GB" sz="140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FULL</a:t>
                      </a:r>
                      <a:endParaRPr lang="en-GB" sz="14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2.775</a:t>
                      </a:r>
                      <a:endParaRPr lang="en-GB" sz="14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36000" marR="72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BRIGHTSKY</a:t>
                      </a:r>
                      <a:endParaRPr lang="en-GB" sz="14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0.865</a:t>
                      </a:r>
                      <a:endParaRPr lang="en-GB" sz="14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3.21</a:t>
                      </a:r>
                    </a:p>
                  </a:txBody>
                  <a:tcPr marL="36000" marR="72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SUB256</a:t>
                      </a:r>
                      <a:endParaRPr lang="en-GB" sz="14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0.300</a:t>
                      </a:r>
                      <a:endParaRPr lang="en-GB" sz="14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9.25</a:t>
                      </a:r>
                    </a:p>
                  </a:txBody>
                  <a:tcPr marL="36000" marR="72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SUB128</a:t>
                      </a:r>
                      <a:endParaRPr lang="en-GB" sz="14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0.119</a:t>
                      </a:r>
                      <a:endParaRPr lang="en-GB" sz="14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23.32</a:t>
                      </a:r>
                    </a:p>
                  </a:txBody>
                  <a:tcPr marL="36000" marR="72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SUB64</a:t>
                      </a:r>
                      <a:endParaRPr lang="en-GB" sz="14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0.085</a:t>
                      </a:r>
                      <a:endParaRPr lang="en-GB" sz="14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32.65</a:t>
                      </a:r>
                    </a:p>
                  </a:txBody>
                  <a:tcPr marL="36000" marR="72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i="1">
                          <a:effectLst/>
                        </a:rPr>
                        <a:t>MASKLYOT</a:t>
                      </a:r>
                      <a:endParaRPr lang="en-GB" sz="1400" i="1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i="1">
                          <a:effectLst/>
                        </a:rPr>
                        <a:t>0.324</a:t>
                      </a:r>
                      <a:endParaRPr lang="en-GB" sz="1400" i="1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8.56</a:t>
                      </a:r>
                    </a:p>
                  </a:txBody>
                  <a:tcPr marL="36000" marR="72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i="1">
                          <a:effectLst/>
                        </a:rPr>
                        <a:t>MASK1550</a:t>
                      </a:r>
                      <a:endParaRPr lang="en-GB" sz="1400" i="1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i="1">
                          <a:effectLst/>
                        </a:rPr>
                        <a:t>0.240</a:t>
                      </a:r>
                      <a:endParaRPr lang="en-GB" sz="1400" i="1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11.56</a:t>
                      </a:r>
                    </a:p>
                  </a:txBody>
                  <a:tcPr marL="36000" marR="72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i="1">
                          <a:effectLst/>
                        </a:rPr>
                        <a:t>MASK1140</a:t>
                      </a:r>
                      <a:endParaRPr lang="en-GB" sz="1400" i="1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i="1">
                          <a:effectLst/>
                        </a:rPr>
                        <a:t>0.240</a:t>
                      </a:r>
                      <a:endParaRPr lang="en-GB" sz="1400" i="1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11.56</a:t>
                      </a:r>
                    </a:p>
                  </a:txBody>
                  <a:tcPr marL="36000" marR="72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i="1">
                          <a:effectLst/>
                        </a:rPr>
                        <a:t>MASK1065</a:t>
                      </a:r>
                      <a:endParaRPr lang="en-GB" sz="1400" i="1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i="1">
                          <a:effectLst/>
                        </a:rPr>
                        <a:t>0.240</a:t>
                      </a:r>
                      <a:endParaRPr lang="en-GB" sz="1400" i="1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11.56</a:t>
                      </a:r>
                    </a:p>
                  </a:txBody>
                  <a:tcPr marL="36000" marR="72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2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i="1">
                          <a:effectLst/>
                        </a:rPr>
                        <a:t>SLITLESSPRISM</a:t>
                      </a:r>
                      <a:endParaRPr lang="en-GB" sz="1400" i="1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i="1">
                          <a:effectLst/>
                        </a:rPr>
                        <a:t>0.159</a:t>
                      </a:r>
                      <a:endParaRPr lang="en-GB" sz="1400" i="1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17.45</a:t>
                      </a:r>
                    </a:p>
                  </a:txBody>
                  <a:tcPr marL="36000" marR="72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46" y="1429091"/>
            <a:ext cx="4414838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349445" y="5642316"/>
            <a:ext cx="8548369" cy="86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35000"/>
              </a:spcAft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800" b="0" kern="0" smtClean="0"/>
              <a:t>For example, the SUB128 subarray will have a field of 14 x 14 arcseconds and can measure point sources </a:t>
            </a:r>
            <a:r>
              <a:rPr lang="en-GB" sz="1800" b="0" kern="0"/>
              <a:t>through the F1280W filter with </a:t>
            </a:r>
            <a:r>
              <a:rPr lang="en-GB" sz="1800" b="0" kern="0" smtClean="0"/>
              <a:t>fluxes up to 0.027 Jy x 23.32 = 0.6 Jansky without approaching saturation.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394042" y="694836"/>
            <a:ext cx="8180292" cy="63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" pitchFamily="2" charset="2"/>
              <a:buChar char="l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35000"/>
              </a:spcAft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BB0018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800" b="0" kern="0" smtClean="0"/>
              <a:t>The use of subarrays with the imager allows us to increase the bright source / saturation limit at the cost of a reduced field of view. </a:t>
            </a:r>
            <a:endParaRPr lang="en-GB" sz="1800" b="0" kern="0"/>
          </a:p>
        </p:txBody>
      </p:sp>
    </p:spTree>
    <p:extLst>
      <p:ext uri="{BB962C8B-B14F-4D97-AF65-F5344CB8AC3E}">
        <p14:creationId xmlns:p14="http://schemas.microsoft.com/office/powerpoint/2010/main" val="6936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24047</TotalTime>
  <Words>1441</Words>
  <Application>Microsoft Office PowerPoint</Application>
  <PresentationFormat>On-screen Show (4:3)</PresentationFormat>
  <Paragraphs>367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Blank Presentation</vt:lpstr>
      <vt:lpstr>3_Custom Design</vt:lpstr>
      <vt:lpstr>2_Custom Design</vt:lpstr>
      <vt:lpstr>Custom Design</vt:lpstr>
      <vt:lpstr>1_Custom Design</vt:lpstr>
      <vt:lpstr>JWST-MIRIM (The MIRI Imager)</vt:lpstr>
      <vt:lpstr>Summary</vt:lpstr>
      <vt:lpstr>Reminder of MIRI capabilities</vt:lpstr>
      <vt:lpstr>PCE (Photon Conversion Efficiency)</vt:lpstr>
      <vt:lpstr>Observatory background and bright source sensitivity</vt:lpstr>
      <vt:lpstr>Sensitivity and saturation limits</vt:lpstr>
      <vt:lpstr>Update to Sensitivity Predictions</vt:lpstr>
      <vt:lpstr>A note on saturation and readout patterns</vt:lpstr>
      <vt:lpstr>Subarrays for imaging bright targets</vt:lpstr>
      <vt:lpstr>Image sampling and Encircled Energy</vt:lpstr>
      <vt:lpstr>Image quality</vt:lpstr>
      <vt:lpstr>Field distortion</vt:lpstr>
      <vt:lpstr>Dither Patterns from the MIRI OCD.</vt:lpstr>
      <vt:lpstr>MIRIM Strengths and Weaknesses</vt:lpstr>
      <vt:lpstr>End</vt:lpstr>
    </vt:vector>
  </TitlesOfParts>
  <Company>NASA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HSTNet User</dc:creator>
  <cp:lastModifiedBy>Alistair Glasse</cp:lastModifiedBy>
  <cp:revision>906</cp:revision>
  <cp:lastPrinted>2016-09-07T08:01:00Z</cp:lastPrinted>
  <dcterms:created xsi:type="dcterms:W3CDTF">2010-03-01T21:08:47Z</dcterms:created>
  <dcterms:modified xsi:type="dcterms:W3CDTF">2016-09-27T07:36:09Z</dcterms:modified>
</cp:coreProperties>
</file>