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5" r:id="rId1"/>
  </p:sldMasterIdLst>
  <p:sldIdLst>
    <p:sldId id="262" r:id="rId2"/>
    <p:sldId id="277" r:id="rId3"/>
    <p:sldId id="278" r:id="rId4"/>
    <p:sldId id="279" r:id="rId5"/>
    <p:sldId id="280" r:id="rId6"/>
    <p:sldId id="289" r:id="rId7"/>
    <p:sldId id="281" r:id="rId8"/>
    <p:sldId id="287" r:id="rId9"/>
    <p:sldId id="285" r:id="rId10"/>
    <p:sldId id="282" r:id="rId11"/>
    <p:sldId id="283" r:id="rId12"/>
    <p:sldId id="284" r:id="rId13"/>
    <p:sldId id="286" r:id="rId14"/>
    <p:sldId id="288" r:id="rId15"/>
  </p:sldIdLst>
  <p:sldSz cx="9144000" cy="6858000" type="screen4x3"/>
  <p:notesSz cx="7023100" cy="93091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FFF"/>
    <a:srgbClr val="FFA741"/>
    <a:srgbClr val="FF8000"/>
    <a:srgbClr val="0A5AB2"/>
    <a:srgbClr val="FFC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7" autoAdjust="0"/>
    <p:restoredTop sz="94675" autoAdjust="0"/>
  </p:normalViewPr>
  <p:slideViewPr>
    <p:cSldViewPr snapToGrid="0" snapToObjects="1">
      <p:cViewPr>
        <p:scale>
          <a:sx n="82" d="100"/>
          <a:sy n="82" d="100"/>
        </p:scale>
        <p:origin x="-182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30.png"/><Relationship Id="rId27" Type="http://schemas.openxmlformats.org/officeDocument/2006/relationships/image" Target="../media/image31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16950723446_e7d8e1bfb9_o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2" b="48267"/>
          <a:stretch/>
        </p:blipFill>
        <p:spPr>
          <a:xfrm rot="5400000">
            <a:off x="1142999" y="-1143002"/>
            <a:ext cx="6858002" cy="9144001"/>
          </a:xfrm>
          <a:prstGeom prst="rect">
            <a:avLst/>
          </a:prstGeom>
        </p:spPr>
      </p:pic>
      <p:sp>
        <p:nvSpPr>
          <p:cNvPr id="563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14361" y="3886200"/>
            <a:ext cx="7948800" cy="41910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Verdana" pitchFamily="34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296975" y="5849826"/>
            <a:ext cx="50165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en-GB" sz="800" dirty="0">
              <a:solidFill>
                <a:srgbClr val="000000"/>
              </a:solidFill>
              <a:latin typeface="Verdana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1652" y="6621093"/>
            <a:ext cx="6436141" cy="111519"/>
            <a:chOff x="171652" y="6621093"/>
            <a:chExt cx="6436141" cy="111519"/>
          </a:xfrm>
        </p:grpSpPr>
        <p:pic>
          <p:nvPicPr>
            <p:cNvPr id="11" name="Picture 10" descr="at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652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 descr="be.png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180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12" descr="ca.png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887" y="6621093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 descr="ch.png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8225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Picture 14" descr="cz.png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914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Picture 15" descr="de.png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9855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Picture 16" descr="dk.png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149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 descr="ee.png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681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" name="Picture 18" descr="es.png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9705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" name="Picture 19" descr="fi.png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1339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 descr="fr.png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98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 descr="gr.png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7216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Picture 22" descr="hu.png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4578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" name="Picture 23" descr="ie.png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938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 descr="it.png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296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Picture 25" descr="lu.png"/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7855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Picture 26" descr="nl.png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9012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" name="Picture 27" descr="no.png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2770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" name="Picture 28" descr="pl.png"/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8830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" name="Picture 29" descr="pt.png"/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8686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" name="Picture 30" descr="ro.png"/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843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" name="Picture 31" descr="se.png"/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8359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3" name="Picture 32" descr="uk.png"/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3093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98" b="-5313"/>
          <a:stretch/>
        </p:blipFill>
        <p:spPr>
          <a:xfrm>
            <a:off x="7788176" y="6611881"/>
            <a:ext cx="1196912" cy="144000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165932" y="6504478"/>
            <a:ext cx="8824779" cy="0"/>
          </a:xfrm>
          <a:prstGeom prst="line">
            <a:avLst/>
          </a:prstGeom>
          <a:ln w="635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28614"/>
          <a:stretch/>
        </p:blipFill>
        <p:spPr>
          <a:xfrm>
            <a:off x="7787917" y="156199"/>
            <a:ext cx="1210456" cy="468000"/>
          </a:xfrm>
          <a:prstGeom prst="rect">
            <a:avLst/>
          </a:prstGeom>
        </p:spPr>
      </p:pic>
      <p:sp>
        <p:nvSpPr>
          <p:cNvPr id="56325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87374" y="2574925"/>
            <a:ext cx="7947025" cy="57943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3200" b="0" noProof="0" dirty="0" smtClean="0">
                <a:solidFill>
                  <a:schemeClr val="bg1">
                    <a:lumMod val="95000"/>
                  </a:schemeClr>
                </a:solidFill>
                <a:latin typeface="Verdana"/>
                <a:ea typeface="+mj-ea"/>
                <a:cs typeface="Verdan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42" name="Text Box 58"/>
          <p:cNvSpPr txBox="1">
            <a:spLocks noChangeArrowheads="1"/>
          </p:cNvSpPr>
          <p:nvPr/>
        </p:nvSpPr>
        <p:spPr bwMode="auto">
          <a:xfrm>
            <a:off x="78032" y="6287708"/>
            <a:ext cx="50165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800">
                <a:solidFill>
                  <a:srgbClr val="FFFFFF"/>
                </a:solidFill>
                <a:latin typeface="Verdana" pitchFamily="34" charset="0"/>
              </a:rPr>
              <a:t>ESA UNCLASSIFIED - For Official Use</a:t>
            </a:r>
            <a:endParaRPr lang="en-GB" sz="800" dirty="0">
              <a:solidFill>
                <a:srgbClr val="FFFFFF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601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86" y="200173"/>
            <a:ext cx="7174846" cy="52322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72800" y="864000"/>
            <a:ext cx="8748000" cy="533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t-IT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69057"/>
      </p:ext>
    </p:extLst>
  </p:cSld>
  <p:clrMapOvr>
    <a:masterClrMapping/>
  </p:clrMapOvr>
  <p:transition xmlns:p14="http://schemas.microsoft.com/office/powerpoint/2010/main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20" Type="http://schemas.openxmlformats.org/officeDocument/2006/relationships/image" Target="../media/image17.png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23" Type="http://schemas.openxmlformats.org/officeDocument/2006/relationships/image" Target="../media/image20.png"/><Relationship Id="rId24" Type="http://schemas.openxmlformats.org/officeDocument/2006/relationships/image" Target="../media/image21.png"/><Relationship Id="rId25" Type="http://schemas.openxmlformats.org/officeDocument/2006/relationships/image" Target="../media/image22.png"/><Relationship Id="rId26" Type="http://schemas.openxmlformats.org/officeDocument/2006/relationships/image" Target="../media/image23.png"/><Relationship Id="rId27" Type="http://schemas.openxmlformats.org/officeDocument/2006/relationships/image" Target="../media/image24.png"/><Relationship Id="rId28" Type="http://schemas.openxmlformats.org/officeDocument/2006/relationships/image" Target="../media/image25.png"/><Relationship Id="rId29" Type="http://schemas.openxmlformats.org/officeDocument/2006/relationships/image" Target="../media/image26.png"/><Relationship Id="rId30" Type="http://schemas.openxmlformats.org/officeDocument/2006/relationships/image" Target="../media/image27.png"/><Relationship Id="rId31" Type="http://schemas.openxmlformats.org/officeDocument/2006/relationships/image" Target="../media/image28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DG"/>
          <p:cNvSpPr txBox="1">
            <a:spLocks noChangeArrowheads="1"/>
          </p:cNvSpPr>
          <p:nvPr/>
        </p:nvSpPr>
        <p:spPr bwMode="auto">
          <a:xfrm>
            <a:off x="578164" y="335522"/>
            <a:ext cx="50165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en-GB" sz="80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3" name="Picture 2" descr="PPT_Footer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1287"/>
            <a:ext cx="9144000" cy="366713"/>
          </a:xfrm>
          <a:prstGeom prst="rect">
            <a:avLst/>
          </a:prstGeom>
        </p:spPr>
      </p:pic>
      <p:sp>
        <p:nvSpPr>
          <p:cNvPr id="4" name="Text Box 34"/>
          <p:cNvSpPr txBox="1">
            <a:spLocks noChangeAspect="1" noChangeArrowheads="1"/>
          </p:cNvSpPr>
          <p:nvPr/>
        </p:nvSpPr>
        <p:spPr bwMode="auto">
          <a:xfrm>
            <a:off x="5638354" y="6279900"/>
            <a:ext cx="336245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GB" sz="800" noProof="1" smtClean="0">
                <a:solidFill>
                  <a:srgbClr val="4D4F53"/>
                </a:solidFill>
                <a:latin typeface="Verdana" pitchFamily="34" charset="0"/>
              </a:rPr>
              <a:t>Sarah</a:t>
            </a:r>
            <a:r>
              <a:rPr lang="en-GB" sz="800" baseline="0" noProof="1" smtClean="0">
                <a:solidFill>
                  <a:srgbClr val="4D4F53"/>
                </a:solidFill>
                <a:latin typeface="Verdana" pitchFamily="34" charset="0"/>
              </a:rPr>
              <a:t> Kendrew, ESAC JWST Workshop, 26-28 September 2016</a:t>
            </a:r>
            <a:endParaRPr lang="en-GB" sz="800" noProof="1">
              <a:solidFill>
                <a:srgbClr val="4D4F53"/>
              </a:solidFill>
              <a:latin typeface="Verdana" pitchFamily="34" charset="0"/>
            </a:endParaRPr>
          </a:p>
        </p:txBody>
      </p:sp>
      <p:sp>
        <p:nvSpPr>
          <p:cNvPr id="5" name="Text Box 38"/>
          <p:cNvSpPr txBox="1">
            <a:spLocks noChangeArrowheads="1"/>
          </p:cNvSpPr>
          <p:nvPr/>
        </p:nvSpPr>
        <p:spPr bwMode="auto">
          <a:xfrm>
            <a:off x="166064" y="6279900"/>
            <a:ext cx="20809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>
                    <a:lumMod val="75000"/>
                    <a:lumOff val="25000"/>
                  </a:srgbClr>
                </a:solidFill>
                <a:latin typeface="Verdana" pitchFamily="34" charset="0"/>
              </a:rPr>
              <a:t>ESA UNCLASSIFIED </a:t>
            </a:r>
            <a:r>
              <a:rPr lang="en-US" sz="8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Verdana" pitchFamily="34" charset="0"/>
              </a:rPr>
              <a:t>– </a:t>
            </a:r>
            <a:r>
              <a:rPr lang="en-US" sz="800" dirty="0">
                <a:solidFill>
                  <a:srgbClr val="000000">
                    <a:lumMod val="75000"/>
                    <a:lumOff val="25000"/>
                  </a:srgbClr>
                </a:solidFill>
                <a:latin typeface="Verdana" pitchFamily="34" charset="0"/>
              </a:rPr>
              <a:t>For </a:t>
            </a:r>
            <a:r>
              <a:rPr lang="en-US" sz="8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Verdana" pitchFamily="34" charset="0"/>
              </a:rPr>
              <a:t>Internal</a:t>
            </a:r>
            <a:r>
              <a:rPr lang="en-US" sz="800" baseline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Verdana" pitchFamily="34" charset="0"/>
              </a:rPr>
              <a:t> </a:t>
            </a:r>
            <a:r>
              <a:rPr lang="en-US" sz="8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Verdana" pitchFamily="34" charset="0"/>
              </a:rPr>
              <a:t>Use</a:t>
            </a:r>
            <a:endParaRPr lang="en-GB" sz="800" dirty="0">
              <a:solidFill>
                <a:srgbClr val="000000">
                  <a:lumMod val="75000"/>
                  <a:lumOff val="25000"/>
                </a:srgbClr>
              </a:solidFill>
              <a:latin typeface="Verdana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3122"/>
          <a:stretch/>
        </p:blipFill>
        <p:spPr>
          <a:xfrm>
            <a:off x="7787917" y="155434"/>
            <a:ext cx="1210456" cy="504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71652" y="6621093"/>
            <a:ext cx="6436141" cy="111519"/>
            <a:chOff x="171652" y="6621093"/>
            <a:chExt cx="6436141" cy="111519"/>
          </a:xfrm>
        </p:grpSpPr>
        <p:pic>
          <p:nvPicPr>
            <p:cNvPr id="8" name="Picture 7" descr="at.png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652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Picture 8" descr="be.png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180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10" descr="ca.png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887" y="6621093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 descr="ch.png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8225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12" descr="cz.png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914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 descr="de.png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9855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Picture 14" descr="dk.png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149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Picture 15" descr="ee.png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681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Picture 16" descr="es.png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9705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 descr="fi.png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1339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" name="Picture 18" descr="fr.png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98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" name="Picture 19" descr="gr.png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7216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 descr="hu.png"/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4578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 descr="ie.png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938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Picture 22" descr="it.png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296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" name="Picture 23" descr="lu.png"/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7855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 descr="nl.png"/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9012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Picture 25" descr="no.png"/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2770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Picture 26" descr="pl.png"/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8830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" name="Picture 27" descr="pt.png"/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8686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" name="Picture 28" descr="ro.png"/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843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" name="Picture 29" descr="se.png"/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8359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" name="Picture 30" descr="uk.png"/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3093" y="6624268"/>
              <a:ext cx="163906" cy="10834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3086" y="161566"/>
            <a:ext cx="7174846" cy="4270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33" name="Rectangle 2"/>
          <p:cNvSpPr/>
          <p:nvPr/>
        </p:nvSpPr>
        <p:spPr>
          <a:xfrm>
            <a:off x="172800" y="864000"/>
            <a:ext cx="8748000" cy="533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t-IT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34" name="Picture 36" descr="PPT_Header01" hidden="1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0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5" descr="PPT_Header02" hidden="1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0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2" descr="signature" hidden="1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71" t="-8163"/>
          <a:stretch>
            <a:fillRect/>
          </a:stretch>
        </p:blipFill>
        <p:spPr bwMode="auto">
          <a:xfrm>
            <a:off x="7705725" y="6391276"/>
            <a:ext cx="143827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 Placeholder 36"/>
          <p:cNvSpPr>
            <a:spLocks noGrp="1"/>
          </p:cNvSpPr>
          <p:nvPr>
            <p:ph type="body" idx="1"/>
          </p:nvPr>
        </p:nvSpPr>
        <p:spPr>
          <a:xfrm>
            <a:off x="172800" y="864000"/>
            <a:ext cx="8748000" cy="53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574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6" r:id="rId1"/>
    <p:sldLayoutId id="2147484196" r:id="rId2"/>
  </p:sldLayoutIdLst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200" b="0" dirty="0" smtClean="0">
          <a:solidFill>
            <a:srgbClr val="0070C0"/>
          </a:solidFill>
          <a:latin typeface="Verdana"/>
          <a:ea typeface="+mj-ea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9pPr>
    </p:titleStyle>
    <p:bodyStyle>
      <a:lvl1pPr marL="0" indent="-34290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v"/>
        <a:defRPr sz="1600">
          <a:solidFill>
            <a:schemeClr val="bg2"/>
          </a:solidFill>
          <a:latin typeface="+mn-lt"/>
          <a:ea typeface="+mn-ea"/>
          <a:cs typeface="+mn-cs"/>
        </a:defRPr>
      </a:lvl1pPr>
      <a:lvl2pPr marL="810000" indent="-41910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Ø"/>
        <a:defRPr sz="1600">
          <a:solidFill>
            <a:schemeClr val="bg2"/>
          </a:solidFill>
          <a:latin typeface="+mn-lt"/>
        </a:defRPr>
      </a:lvl2pPr>
      <a:lvl3pPr marL="1407600" indent="-41910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v"/>
        <a:defRPr sz="1600">
          <a:solidFill>
            <a:schemeClr val="bg2"/>
          </a:solidFill>
          <a:latin typeface="+mn-lt"/>
        </a:defRPr>
      </a:lvl3pPr>
      <a:lvl4pPr marL="2005200" indent="-41910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v"/>
        <a:defRPr sz="1600">
          <a:solidFill>
            <a:schemeClr val="bg2"/>
          </a:solidFill>
          <a:latin typeface="+mn-lt"/>
        </a:defRPr>
      </a:lvl4pPr>
      <a:lvl5pPr marL="2602800" indent="-41910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v"/>
        <a:defRPr sz="1600">
          <a:solidFill>
            <a:schemeClr val="bg2"/>
          </a:solidFill>
          <a:latin typeface="+mn-lt"/>
        </a:defRPr>
      </a:lvl5pPr>
      <a:lvl6pPr marL="3479800" indent="-41910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600">
          <a:solidFill>
            <a:schemeClr val="bg2"/>
          </a:solidFill>
          <a:latin typeface="+mn-lt"/>
        </a:defRPr>
      </a:lvl6pPr>
      <a:lvl7pPr marL="3937000" indent="-41910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600">
          <a:solidFill>
            <a:schemeClr val="bg2"/>
          </a:solidFill>
          <a:latin typeface="+mn-lt"/>
        </a:defRPr>
      </a:lvl7pPr>
      <a:lvl8pPr marL="4394200" indent="-41910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600">
          <a:solidFill>
            <a:schemeClr val="bg2"/>
          </a:solidFill>
          <a:latin typeface="+mn-lt"/>
        </a:defRPr>
      </a:lvl8pPr>
      <a:lvl9pPr marL="4851400" indent="-41910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6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85599" y="3886200"/>
            <a:ext cx="7948800" cy="1183247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Sarah Kendrew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European Space Agency (Baltimore)</a:t>
            </a:r>
          </a:p>
          <a:p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b="1" dirty="0" smtClean="0">
                <a:solidFill>
                  <a:schemeClr val="bg1"/>
                </a:solidFill>
              </a:rPr>
              <a:t>n behalf of the MIRI Team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7374" y="2572256"/>
            <a:ext cx="8331441" cy="584776"/>
          </a:xfrm>
        </p:spPr>
        <p:txBody>
          <a:bodyPr/>
          <a:lstStyle/>
          <a:p>
            <a:r>
              <a:rPr lang="en-US" b="1" dirty="0" smtClean="0"/>
              <a:t>MIRI </a:t>
            </a:r>
            <a:r>
              <a:rPr lang="en-US" b="1" dirty="0" smtClean="0"/>
              <a:t>Low Resolution Spectroscopy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865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Performance: Line sensitivity (SLIT)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23" r="-8823"/>
          <a:stretch>
            <a:fillRect/>
          </a:stretch>
        </p:blipFill>
        <p:spPr bwMode="auto">
          <a:xfrm>
            <a:off x="691850" y="864000"/>
            <a:ext cx="8228950" cy="502203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957065" y="938837"/>
            <a:ext cx="380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/>
              <a:t>Glasse</a:t>
            </a:r>
            <a:r>
              <a:rPr lang="en-US" sz="1600" i="1" dirty="0" smtClean="0"/>
              <a:t> et al, PASP 2015 (erratum)</a:t>
            </a:r>
            <a:endParaRPr lang="en-US" sz="16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2714633" y="4698517"/>
            <a:ext cx="529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SLITLESS sensitivity: Factor ~10 worse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424365"/>
            <a:ext cx="4352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NB: does not yet include revised detector quantum yield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46802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85" y="-15270"/>
            <a:ext cx="8229378" cy="954107"/>
          </a:xfrm>
        </p:spPr>
        <p:txBody>
          <a:bodyPr/>
          <a:lstStyle/>
          <a:p>
            <a:r>
              <a:rPr lang="en-US" dirty="0" smtClean="0"/>
              <a:t>Performance: Continuum sensitivity (SLIT)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49" r="-10049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957065" y="938837"/>
            <a:ext cx="380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/>
              <a:t>Glasse</a:t>
            </a:r>
            <a:r>
              <a:rPr lang="en-US" sz="1600" i="1" dirty="0" smtClean="0"/>
              <a:t> et al, PASP 2015 (erratum)</a:t>
            </a:r>
            <a:endParaRPr lang="en-US" sz="1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373887" y="4883183"/>
            <a:ext cx="529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SLITLESS sensitivity: Factor ~10 worse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494509"/>
            <a:ext cx="4352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NB: does not yet include revised detector quantum yield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1888161"/>
      </p:ext>
    </p:extLst>
  </p:cSld>
  <p:clrMapOvr>
    <a:masterClrMapping/>
  </p:clrMapOvr>
  <p:transition xmlns:p14="http://schemas.microsoft.com/office/powerpoint/2010/main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Bright limits (SLIT)</a:t>
            </a:r>
            <a:endParaRPr lang="en-US" dirty="0"/>
          </a:p>
        </p:txBody>
      </p:sp>
      <p:pic>
        <p:nvPicPr>
          <p:cNvPr id="5" name="Content Placeholder 4" descr="LRS_brightlim_glasse15.pdf"/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4" t="4010" r="4924" b="4152"/>
          <a:stretch/>
        </p:blipFill>
        <p:spPr>
          <a:xfrm>
            <a:off x="974573" y="1210743"/>
            <a:ext cx="6851540" cy="4903055"/>
          </a:xfrm>
        </p:spPr>
      </p:pic>
      <p:sp>
        <p:nvSpPr>
          <p:cNvPr id="6" name="TextBox 5"/>
          <p:cNvSpPr txBox="1"/>
          <p:nvPr/>
        </p:nvSpPr>
        <p:spPr>
          <a:xfrm>
            <a:off x="2071958" y="4712817"/>
            <a:ext cx="4886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Assumes 2-frame reads, &lt; 60% full well</a:t>
            </a:r>
          </a:p>
          <a:p>
            <a:r>
              <a:rPr lang="en-US" dirty="0" smtClean="0"/>
              <a:t>Full array FAST mode (frame time ~3s)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56614" y="3920904"/>
            <a:ext cx="468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Min value: 63 </a:t>
            </a:r>
            <a:r>
              <a:rPr lang="en-US" b="1" dirty="0" err="1" smtClean="0">
                <a:solidFill>
                  <a:schemeClr val="accent1"/>
                </a:solidFill>
              </a:rPr>
              <a:t>mJy</a:t>
            </a:r>
            <a:r>
              <a:rPr lang="en-US" b="1" dirty="0" smtClean="0">
                <a:solidFill>
                  <a:schemeClr val="accent1"/>
                </a:solidFill>
              </a:rPr>
              <a:t> @ 5.5 </a:t>
            </a:r>
            <a:r>
              <a:rPr lang="en-US" b="1" dirty="0" smtClean="0">
                <a:solidFill>
                  <a:schemeClr val="accent1"/>
                </a:solidFill>
              </a:rPr>
              <a:t>µm (K~8)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1958" y="1462182"/>
            <a:ext cx="5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SLITLESS MODE: Factor 17 higher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9884" y="1041466"/>
            <a:ext cx="271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/>
              <a:t>Glasse</a:t>
            </a:r>
            <a:r>
              <a:rPr lang="en-US" sz="1600" i="1" dirty="0" smtClean="0"/>
              <a:t> et al, PASP 2015</a:t>
            </a:r>
            <a:endParaRPr lang="en-US" sz="16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610240"/>
            <a:ext cx="4352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NB: does not yet include revised detector quantum yield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9323969"/>
      </p:ext>
    </p:extLst>
  </p:cSld>
  <p:clrMapOvr>
    <a:masterClrMapping/>
  </p:clrMapOvr>
  <p:transition xmlns:p14="http://schemas.microsoft.com/office/powerpoint/2010/main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Limitations/Open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72800" y="864000"/>
            <a:ext cx="5193392" cy="5338800"/>
          </a:xfrm>
        </p:spPr>
        <p:txBody>
          <a:bodyPr/>
          <a:lstStyle/>
          <a:p>
            <a:r>
              <a:rPr lang="en-US" dirty="0" smtClean="0"/>
              <a:t>Slitless/Time Series Observations: </a:t>
            </a:r>
          </a:p>
          <a:p>
            <a:pPr lvl="1"/>
            <a:r>
              <a:rPr lang="en-US" dirty="0" smtClean="0"/>
              <a:t>Effect of the turnover in dispersion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Bright </a:t>
            </a:r>
            <a:r>
              <a:rPr lang="en-US" dirty="0" smtClean="0"/>
              <a:t>limits</a:t>
            </a:r>
          </a:p>
          <a:p>
            <a:pPr lvl="1"/>
            <a:r>
              <a:rPr lang="en-US" dirty="0" smtClean="0"/>
              <a:t>Achievable stability &amp; precision for very short ramps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Calibration data products based on ground test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Focused on nominal range of 5-10 µm</a:t>
            </a:r>
          </a:p>
          <a:p>
            <a:pPr lvl="1"/>
            <a:r>
              <a:rPr lang="en-US" dirty="0" smtClean="0"/>
              <a:t>PSF model not yet optimal</a:t>
            </a:r>
          </a:p>
          <a:p>
            <a:pPr lvl="1"/>
            <a:r>
              <a:rPr lang="en-US" dirty="0" smtClean="0"/>
              <a:t>Wavelength calibration for </a:t>
            </a:r>
            <a:r>
              <a:rPr lang="en-US" dirty="0" err="1" smtClean="0"/>
              <a:t>λ</a:t>
            </a:r>
            <a:r>
              <a:rPr lang="en-US" dirty="0" smtClean="0"/>
              <a:t> &lt; 5 </a:t>
            </a:r>
            <a:r>
              <a:rPr lang="en-US" dirty="0" smtClean="0"/>
              <a:t>µm and </a:t>
            </a:r>
            <a:r>
              <a:rPr lang="en-US" dirty="0" err="1" smtClean="0"/>
              <a:t>λ</a:t>
            </a:r>
            <a:r>
              <a:rPr lang="en-US" dirty="0" smtClean="0"/>
              <a:t> &gt; 10 µm has larger uncertainties</a:t>
            </a:r>
            <a:endParaRPr lang="en-US" dirty="0" smtClean="0"/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5441358" y="972701"/>
            <a:ext cx="3274414" cy="2117473"/>
            <a:chOff x="5241032" y="3532484"/>
            <a:chExt cx="4176464" cy="2560812"/>
          </a:xfrm>
        </p:grpSpPr>
        <p:grpSp>
          <p:nvGrpSpPr>
            <p:cNvPr id="5" name="Group 50"/>
            <p:cNvGrpSpPr>
              <a:grpSpLocks/>
            </p:cNvGrpSpPr>
            <p:nvPr/>
          </p:nvGrpSpPr>
          <p:grpSpPr bwMode="auto">
            <a:xfrm>
              <a:off x="5241032" y="3532484"/>
              <a:ext cx="4176464" cy="2560812"/>
              <a:chOff x="4953000" y="2956484"/>
              <a:chExt cx="4176464" cy="2560812"/>
            </a:xfrm>
          </p:grpSpPr>
          <p:grpSp>
            <p:nvGrpSpPr>
              <p:cNvPr id="7" name="Group 49"/>
              <p:cNvGrpSpPr>
                <a:grpSpLocks/>
              </p:cNvGrpSpPr>
              <p:nvPr/>
            </p:nvGrpSpPr>
            <p:grpSpPr bwMode="auto">
              <a:xfrm>
                <a:off x="4953000" y="2956484"/>
                <a:ext cx="4176464" cy="2560812"/>
                <a:chOff x="4953000" y="2956484"/>
                <a:chExt cx="4176464" cy="2560812"/>
              </a:xfrm>
            </p:grpSpPr>
            <p:pic>
              <p:nvPicPr>
                <p:cNvPr id="9" name="Picture 40" descr="dispersion_ppt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53000" y="2956484"/>
                  <a:ext cx="4176464" cy="25608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8409384" y="3429000"/>
                  <a:ext cx="72008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 u="sng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 b="1" u="sng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 u="sng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 u="sng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 u="sng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u="sng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u="sng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u="sng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u="sng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400" b="0" u="none"/>
                    <a:t>µm</a:t>
                  </a:r>
                </a:p>
              </p:txBody>
            </p:sp>
          </p:grpSp>
          <p:sp>
            <p:nvSpPr>
              <p:cNvPr id="8" name="TextBox 42"/>
              <p:cNvSpPr txBox="1">
                <a:spLocks noChangeArrowheads="1"/>
              </p:cNvSpPr>
              <p:nvPr/>
            </p:nvSpPr>
            <p:spPr bwMode="auto">
              <a:xfrm>
                <a:off x="5529064" y="5085184"/>
                <a:ext cx="64807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 u="sng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 u="sng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 u="sng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 u="sng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 u="sng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u="sng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u="sng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u="sng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u="sng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800" b="0" u="none"/>
                  <a:t>px</a:t>
                </a:r>
              </a:p>
            </p:txBody>
          </p:sp>
        </p:grpSp>
        <p:cxnSp>
          <p:nvCxnSpPr>
            <p:cNvPr id="6" name="Straight Connector 5"/>
            <p:cNvCxnSpPr/>
            <p:nvPr/>
          </p:nvCxnSpPr>
          <p:spPr bwMode="auto">
            <a:xfrm>
              <a:off x="6681143" y="3717072"/>
              <a:ext cx="0" cy="23762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67270042"/>
      </p:ext>
    </p:extLst>
  </p:cSld>
  <p:clrMapOvr>
    <a:masterClrMapping/>
  </p:clrMapOvr>
  <p:transition xmlns:p14="http://schemas.microsoft.com/office/powerpoint/2010/main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86" y="200173"/>
            <a:ext cx="7174846" cy="523220"/>
          </a:xfrm>
        </p:spPr>
        <p:txBody>
          <a:bodyPr/>
          <a:lstStyle/>
          <a:p>
            <a:r>
              <a:rPr lang="en-US" dirty="0" smtClean="0"/>
              <a:t>LRS strengths &amp; 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Built by the same heroes as the MIRI Imager</a:t>
            </a:r>
          </a:p>
          <a:p>
            <a:pPr lvl="1"/>
            <a:r>
              <a:rPr lang="en-US" dirty="0" smtClean="0"/>
              <a:t>Meets &amp; exceeds requirements e.g. wavelength coverage</a:t>
            </a:r>
          </a:p>
          <a:p>
            <a:pPr lvl="1"/>
            <a:r>
              <a:rPr lang="en-US" dirty="0" smtClean="0"/>
              <a:t>Excellent complement to MRS and NIR spectroscopic modes:</a:t>
            </a:r>
            <a:br>
              <a:rPr lang="en-US" dirty="0" smtClean="0"/>
            </a:br>
            <a:r>
              <a:rPr lang="en-US" dirty="0" smtClean="0"/>
              <a:t>low-resolution, instantaneous broad wavelength coverage</a:t>
            </a:r>
          </a:p>
          <a:p>
            <a:pPr lvl="1"/>
            <a:r>
              <a:rPr lang="en-US" dirty="0" smtClean="0"/>
              <a:t>Slitless mode offers the ability to perform high-quality time series observations, e.g. suitable for MANY exoplanet host stars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WEAKNESSES (/CAVEATS)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Spectral </a:t>
            </a:r>
            <a:r>
              <a:rPr lang="en-US" dirty="0" err="1" smtClean="0"/>
              <a:t>foldover</a:t>
            </a:r>
            <a:r>
              <a:rPr lang="en-US" dirty="0" smtClean="0"/>
              <a:t> below 4.5 µm unmitigated for slitless mode</a:t>
            </a:r>
          </a:p>
          <a:p>
            <a:pPr lvl="1"/>
            <a:r>
              <a:rPr lang="en-US" dirty="0" smtClean="0"/>
              <a:t>Calibration not yet optimal, especially outside the nominal range</a:t>
            </a:r>
          </a:p>
        </p:txBody>
      </p:sp>
    </p:spTree>
    <p:extLst>
      <p:ext uri="{BB962C8B-B14F-4D97-AF65-F5344CB8AC3E}">
        <p14:creationId xmlns:p14="http://schemas.microsoft.com/office/powerpoint/2010/main" val="4106631003"/>
      </p:ext>
    </p:extLst>
  </p:cSld>
  <p:clrMapOvr>
    <a:masterClrMapping/>
  </p:clrMapOvr>
  <p:transition xmlns:p14="http://schemas.microsoft.com/office/powerpoint/2010/main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86" y="200173"/>
            <a:ext cx="7174846" cy="523220"/>
          </a:xfrm>
        </p:spPr>
        <p:txBody>
          <a:bodyPr/>
          <a:lstStyle/>
          <a:p>
            <a:r>
              <a:rPr lang="en-US" dirty="0" smtClean="0"/>
              <a:t>Low-resolution Spectroscopy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Design and operating </a:t>
            </a:r>
            <a:r>
              <a:rPr lang="en-US" dirty="0" smtClean="0"/>
              <a:t>principles</a:t>
            </a:r>
            <a:endParaRPr lang="en-US" dirty="0" smtClean="0"/>
          </a:p>
          <a:p>
            <a:r>
              <a:rPr lang="en-US" dirty="0" smtClean="0"/>
              <a:t>Focal plane </a:t>
            </a:r>
            <a:r>
              <a:rPr lang="en-US" dirty="0" smtClean="0"/>
              <a:t>locations</a:t>
            </a:r>
            <a:endParaRPr lang="en-US" dirty="0" smtClean="0"/>
          </a:p>
          <a:p>
            <a:r>
              <a:rPr lang="en-US" dirty="0" smtClean="0"/>
              <a:t>LRS testing &amp; data</a:t>
            </a:r>
          </a:p>
          <a:p>
            <a:r>
              <a:rPr lang="en-US" dirty="0" smtClean="0"/>
              <a:t>Preparing an LRS </a:t>
            </a:r>
            <a:r>
              <a:rPr lang="en-US" dirty="0" smtClean="0"/>
              <a:t>observation: slit vs. slitless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Strengths &amp; weaknesses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Further reading: </a:t>
            </a:r>
          </a:p>
          <a:p>
            <a:pPr lvl="1"/>
            <a:r>
              <a:rPr lang="en-US" b="1" dirty="0" smtClean="0"/>
              <a:t>Kendrew et al, PASP 2015 and SPIE 2016: MIRI LRS</a:t>
            </a:r>
          </a:p>
          <a:p>
            <a:pPr lvl="1"/>
            <a:r>
              <a:rPr lang="en-US" b="1" dirty="0" err="1" smtClean="0"/>
              <a:t>Bouchet</a:t>
            </a:r>
            <a:r>
              <a:rPr lang="en-US" b="1" dirty="0" smtClean="0"/>
              <a:t> at al, PASP 2015: MIRI Imager</a:t>
            </a:r>
          </a:p>
          <a:p>
            <a:pPr lvl="1"/>
            <a:r>
              <a:rPr lang="en-US" b="1" dirty="0" err="1" smtClean="0"/>
              <a:t>Glasse</a:t>
            </a:r>
            <a:r>
              <a:rPr lang="en-US" b="1" dirty="0" smtClean="0"/>
              <a:t> et al, PASP 2015: MIRI Sensitivity</a:t>
            </a:r>
          </a:p>
          <a:p>
            <a:pPr lvl="1"/>
            <a:r>
              <a:rPr lang="en-US" b="1" dirty="0" smtClean="0"/>
              <a:t>Gordon et al, PASP 2015: MIRI Operations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32724611"/>
      </p:ext>
    </p:extLst>
  </p:cSld>
  <p:clrMapOvr>
    <a:masterClrMapping/>
  </p:clrMapOvr>
  <p:transition xmlns:p14="http://schemas.microsoft.com/office/powerpoint/2010/main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LRS Basics &amp;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 ~ 100 spectroscopy of compact sources from </a:t>
            </a:r>
            <a:r>
              <a:rPr lang="en-US" b="1" dirty="0" smtClean="0"/>
              <a:t>5</a:t>
            </a:r>
            <a:r>
              <a:rPr lang="en-US" b="1" dirty="0" smtClean="0"/>
              <a:t>- </a:t>
            </a:r>
            <a:r>
              <a:rPr lang="en-US" b="1" strike="sngStrike" dirty="0" smtClean="0"/>
              <a:t>(10) </a:t>
            </a:r>
            <a:r>
              <a:rPr lang="en-US" b="1" dirty="0" smtClean="0"/>
              <a:t>12 µm</a:t>
            </a:r>
            <a:br>
              <a:rPr lang="en-US" b="1" dirty="0" smtClean="0"/>
            </a:br>
            <a:r>
              <a:rPr lang="en-US" dirty="0" smtClean="0"/>
              <a:t> (</a:t>
            </a:r>
            <a:r>
              <a:rPr lang="en-US" dirty="0"/>
              <a:t>~40 to 160 over the 5-10 µm </a:t>
            </a:r>
            <a:r>
              <a:rPr lang="en-US" dirty="0" smtClean="0"/>
              <a:t>range)</a:t>
            </a:r>
            <a:endParaRPr lang="en-US" dirty="0"/>
          </a:p>
          <a:p>
            <a:pPr indent="0">
              <a:buNone/>
            </a:pPr>
            <a:endParaRPr lang="en-US" b="1" dirty="0" smtClean="0"/>
          </a:p>
          <a:p>
            <a:r>
              <a:rPr lang="en-US" dirty="0" smtClean="0"/>
              <a:t>Can </a:t>
            </a:r>
            <a:r>
              <a:rPr lang="en-US" dirty="0" smtClean="0"/>
              <a:t>be operated in </a:t>
            </a:r>
            <a:r>
              <a:rPr lang="en-US" dirty="0" err="1" smtClean="0"/>
              <a:t>slitted</a:t>
            </a:r>
            <a:r>
              <a:rPr lang="en-US" dirty="0" smtClean="0"/>
              <a:t> (</a:t>
            </a:r>
            <a:r>
              <a:rPr lang="en-US" dirty="0"/>
              <a:t>4.7 x 0.52</a:t>
            </a:r>
            <a:r>
              <a:rPr lang="en-US" dirty="0" smtClean="0"/>
              <a:t>”) or slitless mode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Shares </a:t>
            </a:r>
            <a:r>
              <a:rPr lang="en-US" dirty="0" smtClean="0"/>
              <a:t>focal plane with </a:t>
            </a:r>
            <a:r>
              <a:rPr lang="en-US" dirty="0" smtClean="0"/>
              <a:t>the imager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&amp; </a:t>
            </a:r>
            <a:r>
              <a:rPr lang="en-US" dirty="0" smtClean="0"/>
              <a:t>coronagraph modes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Dispersion via double prism in filter wheel</a:t>
            </a:r>
          </a:p>
          <a:p>
            <a:pPr indent="0">
              <a:buNone/>
            </a:pPr>
            <a:endParaRPr lang="en-US" dirty="0" smtClean="0"/>
          </a:p>
        </p:txBody>
      </p:sp>
      <p:pic>
        <p:nvPicPr>
          <p:cNvPr id="4" name="Picture 3" descr="MIRIMDiagram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072" y="2575854"/>
            <a:ext cx="3475324" cy="34483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19225" y="2790498"/>
            <a:ext cx="2359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Imager focal plane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1898550" y="4047789"/>
            <a:ext cx="3451500" cy="2377654"/>
            <a:chOff x="5241032" y="3532484"/>
            <a:chExt cx="4176464" cy="2560812"/>
          </a:xfrm>
        </p:grpSpPr>
        <p:grpSp>
          <p:nvGrpSpPr>
            <p:cNvPr id="10" name="Group 50"/>
            <p:cNvGrpSpPr>
              <a:grpSpLocks/>
            </p:cNvGrpSpPr>
            <p:nvPr/>
          </p:nvGrpSpPr>
          <p:grpSpPr bwMode="auto">
            <a:xfrm>
              <a:off x="5241032" y="3532484"/>
              <a:ext cx="4176464" cy="2560812"/>
              <a:chOff x="4953000" y="2956484"/>
              <a:chExt cx="4176464" cy="2560812"/>
            </a:xfrm>
          </p:grpSpPr>
          <p:grpSp>
            <p:nvGrpSpPr>
              <p:cNvPr id="12" name="Group 49"/>
              <p:cNvGrpSpPr>
                <a:grpSpLocks/>
              </p:cNvGrpSpPr>
              <p:nvPr/>
            </p:nvGrpSpPr>
            <p:grpSpPr bwMode="auto">
              <a:xfrm>
                <a:off x="4953000" y="2956484"/>
                <a:ext cx="4176464" cy="2560812"/>
                <a:chOff x="4953000" y="2956484"/>
                <a:chExt cx="4176464" cy="2560812"/>
              </a:xfrm>
            </p:grpSpPr>
            <p:pic>
              <p:nvPicPr>
                <p:cNvPr id="14" name="Picture 40" descr="dispersion_ppt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53000" y="2956484"/>
                  <a:ext cx="4176464" cy="25608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8409384" y="3429000"/>
                  <a:ext cx="72008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 u="sng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 b="1" u="sng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 u="sng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 u="sng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 u="sng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u="sng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u="sng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u="sng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 u="sng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400" b="0" u="none"/>
                    <a:t>µm</a:t>
                  </a:r>
                </a:p>
              </p:txBody>
            </p:sp>
          </p:grpSp>
          <p:sp>
            <p:nvSpPr>
              <p:cNvPr id="13" name="TextBox 42"/>
              <p:cNvSpPr txBox="1">
                <a:spLocks noChangeArrowheads="1"/>
              </p:cNvSpPr>
              <p:nvPr/>
            </p:nvSpPr>
            <p:spPr bwMode="auto">
              <a:xfrm>
                <a:off x="5529064" y="5085184"/>
                <a:ext cx="64807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 u="sng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 u="sng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 u="sng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 u="sng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 u="sng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u="sng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u="sng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u="sng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u="sng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800" b="0" u="none"/>
                  <a:t>px</a:t>
                </a:r>
              </a:p>
            </p:txBody>
          </p:sp>
        </p:grpSp>
        <p:cxnSp>
          <p:nvCxnSpPr>
            <p:cNvPr id="11" name="Straight Connector 10"/>
            <p:cNvCxnSpPr/>
            <p:nvPr/>
          </p:nvCxnSpPr>
          <p:spPr bwMode="auto">
            <a:xfrm>
              <a:off x="6681143" y="3717072"/>
              <a:ext cx="0" cy="23762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4972589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Focal plane layout</a:t>
            </a:r>
            <a:endParaRPr lang="en-US" dirty="0"/>
          </a:p>
        </p:txBody>
      </p:sp>
      <p:pic>
        <p:nvPicPr>
          <p:cNvPr id="6" name="Content Placeholder 5" descr="MIRIMDiagram_2.png"/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5" r="-243"/>
          <a:stretch/>
        </p:blipFill>
        <p:spPr>
          <a:xfrm>
            <a:off x="3484835" y="864000"/>
            <a:ext cx="5419214" cy="5338800"/>
          </a:xfrm>
        </p:spPr>
      </p:pic>
      <p:sp>
        <p:nvSpPr>
          <p:cNvPr id="7" name="TextBox 6"/>
          <p:cNvSpPr txBox="1"/>
          <p:nvPr/>
        </p:nvSpPr>
        <p:spPr>
          <a:xfrm>
            <a:off x="143086" y="1358678"/>
            <a:ext cx="3341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Slitless spectroscopy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Fixed pointing position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Subarray readout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Min. frame time 0.16s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3086" y="3549094"/>
            <a:ext cx="33417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Slitted</a:t>
            </a:r>
            <a:r>
              <a:rPr lang="en-US" b="1" dirty="0" smtClean="0"/>
              <a:t> spectroscopy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Fixed slit location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Full array readout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Imager field not blocked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5-12 µm spectrum dispersed over ~370 </a:t>
            </a:r>
            <a:r>
              <a:rPr lang="en-US" dirty="0" err="1" smtClean="0"/>
              <a:t>px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Dedicated target acquisition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4598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LRS Spectrum</a:t>
            </a:r>
            <a:endParaRPr lang="en-US" dirty="0"/>
          </a:p>
        </p:txBody>
      </p:sp>
      <p:pic>
        <p:nvPicPr>
          <p:cNvPr id="4" name="Content Placeholder 3" descr="lrs_example_screenshot_1.jpg"/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5" t="8413" r="16052" b="8413"/>
          <a:stretch/>
        </p:blipFill>
        <p:spPr>
          <a:xfrm>
            <a:off x="1043827" y="841539"/>
            <a:ext cx="5936032" cy="5338763"/>
          </a:xfrm>
        </p:spPr>
      </p:pic>
      <p:pic>
        <p:nvPicPr>
          <p:cNvPr id="5" name="Picture 4" descr="lrs_example_slitles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17932" y="1587631"/>
            <a:ext cx="595346" cy="4592671"/>
          </a:xfrm>
          <a:prstGeom prst="rect">
            <a:avLst/>
          </a:prstGeom>
        </p:spPr>
      </p:pic>
      <p:pic>
        <p:nvPicPr>
          <p:cNvPr id="6" name="Picture 6" descr="lrs_spectra_examp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963" y="3718878"/>
            <a:ext cx="3210896" cy="246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50952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72800" y="864000"/>
            <a:ext cx="5821234" cy="5564165"/>
          </a:xfrm>
        </p:spPr>
        <p:txBody>
          <a:bodyPr>
            <a:normAutofit/>
          </a:bodyPr>
          <a:lstStyle/>
          <a:p>
            <a:r>
              <a:rPr lang="en-US" dirty="0" smtClean="0"/>
              <a:t>Numerous test campaigns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MIRI Imager testing @ CEA </a:t>
            </a:r>
            <a:r>
              <a:rPr lang="en-US" dirty="0" err="1" smtClean="0"/>
              <a:t>Saclay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2009-2010</a:t>
            </a:r>
          </a:p>
          <a:p>
            <a:pPr lvl="1"/>
            <a:r>
              <a:rPr lang="en-US" dirty="0" smtClean="0"/>
              <a:t>MIRI flight test campaign @ RAL, 2011</a:t>
            </a:r>
          </a:p>
          <a:p>
            <a:pPr lvl="1"/>
            <a:r>
              <a:rPr lang="en-US" dirty="0" smtClean="0"/>
              <a:t>CV campaigns @ Goddard, 2013-2016</a:t>
            </a:r>
          </a:p>
          <a:p>
            <a:pPr lvl="1"/>
            <a:r>
              <a:rPr lang="en-US" dirty="0" smtClean="0"/>
              <a:t>JPL detector testing (persistence, </a:t>
            </a:r>
            <a:br>
              <a:rPr lang="en-US" dirty="0" smtClean="0"/>
            </a:br>
            <a:r>
              <a:rPr lang="en-US" dirty="0" err="1" smtClean="0"/>
              <a:t>subarrays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Further analysis &amp; modeling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Sensitivity, PCE, detector yield </a:t>
            </a:r>
            <a:br>
              <a:rPr lang="en-US" dirty="0" smtClean="0"/>
            </a:br>
            <a:r>
              <a:rPr lang="en-US" dirty="0" smtClean="0"/>
              <a:t>(see </a:t>
            </a:r>
            <a:r>
              <a:rPr lang="en-US" dirty="0" err="1" smtClean="0"/>
              <a:t>Glasse</a:t>
            </a:r>
            <a:r>
              <a:rPr lang="en-US" dirty="0" smtClean="0"/>
              <a:t>, </a:t>
            </a:r>
            <a:r>
              <a:rPr lang="en-US" dirty="0" err="1" smtClean="0"/>
              <a:t>Dicken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PSF modeling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505584" y="3808050"/>
            <a:ext cx="3349580" cy="2427233"/>
            <a:chOff x="5366192" y="3191871"/>
            <a:chExt cx="3349580" cy="242723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1943" b="2741"/>
            <a:stretch/>
          </p:blipFill>
          <p:spPr>
            <a:xfrm>
              <a:off x="5366192" y="3191871"/>
              <a:ext cx="3349580" cy="2427233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262039" y="4948818"/>
              <a:ext cx="229900" cy="262769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84235" y="4628341"/>
              <a:ext cx="8299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solidFill>
                    <a:srgbClr val="0098DB"/>
                  </a:solidFill>
                </a:rPr>
                <a:t>(</a:t>
              </a:r>
              <a:r>
                <a:rPr lang="en-US" sz="1050" dirty="0" err="1" smtClean="0">
                  <a:solidFill>
                    <a:srgbClr val="0098DB"/>
                  </a:solidFill>
                </a:rPr>
                <a:t>artefact</a:t>
              </a:r>
              <a:r>
                <a:rPr lang="en-US" sz="1050" dirty="0" smtClean="0">
                  <a:solidFill>
                    <a:srgbClr val="0098DB"/>
                  </a:solidFill>
                </a:rPr>
                <a:t>)</a:t>
              </a:r>
              <a:endParaRPr lang="en-US" sz="1050" dirty="0">
                <a:solidFill>
                  <a:srgbClr val="0098DB"/>
                </a:solidFill>
              </a:endParaRPr>
            </a:p>
          </p:txBody>
        </p:sp>
      </p:grpSp>
      <p:pic>
        <p:nvPicPr>
          <p:cNvPr id="10" name="Picture 9" descr="f5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91"/>
          <a:stretch/>
        </p:blipFill>
        <p:spPr>
          <a:xfrm>
            <a:off x="5505585" y="970248"/>
            <a:ext cx="3290020" cy="283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21833"/>
      </p:ext>
    </p:extLst>
  </p:cSld>
  <p:clrMapOvr>
    <a:masterClrMapping/>
  </p:clrMapOvr>
  <p:transition xmlns:p14="http://schemas.microsoft.com/office/powerpoint/2010/main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an LRS </a:t>
            </a:r>
            <a:r>
              <a:rPr lang="en-US" dirty="0" smtClean="0"/>
              <a:t>observation: SLIT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72799" y="864000"/>
            <a:ext cx="8129015" cy="5338800"/>
          </a:xfrm>
        </p:spPr>
        <p:txBody>
          <a:bodyPr lIns="91440" numCol="1">
            <a:normAutofit/>
          </a:bodyPr>
          <a:lstStyle/>
          <a:p>
            <a:pPr indent="0">
              <a:buNone/>
            </a:pPr>
            <a:endParaRPr lang="en-US" dirty="0" smtClean="0"/>
          </a:p>
          <a:p>
            <a:pPr marL="285750" indent="-285750"/>
            <a:r>
              <a:rPr lang="en-US" dirty="0" smtClean="0"/>
              <a:t>Source: point or extended</a:t>
            </a:r>
            <a:br>
              <a:rPr lang="en-US" dirty="0" smtClean="0"/>
            </a:br>
            <a:endParaRPr lang="en-US" dirty="0" smtClean="0"/>
          </a:p>
          <a:p>
            <a:pPr marL="285750" indent="-285750"/>
            <a:r>
              <a:rPr lang="en-US" dirty="0" smtClean="0"/>
              <a:t>Target acquisition:</a:t>
            </a:r>
          </a:p>
          <a:p>
            <a:pPr marL="1095750" lvl="1" indent="-285750"/>
            <a:r>
              <a:rPr lang="en-US" sz="1800" dirty="0" smtClean="0"/>
              <a:t>Choice of 4 filters</a:t>
            </a:r>
          </a:p>
          <a:p>
            <a:pPr marL="1095750" lvl="1" indent="-285750"/>
            <a:r>
              <a:rPr lang="en-US" sz="1800" dirty="0" smtClean="0"/>
              <a:t>Dedicated TA region</a:t>
            </a:r>
          </a:p>
          <a:p>
            <a:pPr marL="1095750" lvl="1" indent="-285750"/>
            <a:r>
              <a:rPr lang="en-US" sz="1800" dirty="0" smtClean="0"/>
              <a:t>Not compulsory</a:t>
            </a:r>
            <a:br>
              <a:rPr lang="en-US" sz="1800" dirty="0" smtClean="0"/>
            </a:br>
            <a:endParaRPr lang="en-US" sz="1800" dirty="0" smtClean="0"/>
          </a:p>
          <a:p>
            <a:pPr marL="285750" indent="-285750"/>
            <a:r>
              <a:rPr lang="en-US" dirty="0" smtClean="0"/>
              <a:t>Dithering</a:t>
            </a:r>
          </a:p>
          <a:p>
            <a:pPr marL="1095750" lvl="1" indent="-285750"/>
            <a:r>
              <a:rPr lang="en-US" sz="1800" dirty="0" smtClean="0"/>
              <a:t>2 along-slit nods</a:t>
            </a:r>
          </a:p>
          <a:p>
            <a:pPr marL="1095750" lvl="1" indent="-285750"/>
            <a:r>
              <a:rPr lang="en-US" sz="1800" dirty="0" smtClean="0"/>
              <a:t>Off-slit background</a:t>
            </a:r>
            <a:endParaRPr lang="en-US" sz="1800" dirty="0"/>
          </a:p>
          <a:p>
            <a:pPr marL="1095750" lvl="1" indent="-285750"/>
            <a:endParaRPr lang="en-US" sz="1800" dirty="0" smtClean="0"/>
          </a:p>
          <a:p>
            <a:pPr marL="285750" indent="-285750"/>
            <a:r>
              <a:rPr lang="en-US" dirty="0" smtClean="0"/>
              <a:t>Read mode</a:t>
            </a:r>
            <a:r>
              <a:rPr lang="en-US" dirty="0"/>
              <a:t> </a:t>
            </a:r>
            <a:r>
              <a:rPr lang="en-US" dirty="0" smtClean="0"/>
              <a:t>FAST/</a:t>
            </a:r>
            <a:r>
              <a:rPr lang="en-US" dirty="0" smtClean="0"/>
              <a:t>SLOW</a:t>
            </a:r>
            <a:endParaRPr lang="en-US" dirty="0" smtClean="0"/>
          </a:p>
        </p:txBody>
      </p:sp>
      <p:pic>
        <p:nvPicPr>
          <p:cNvPr id="5" name="Picture 4" descr="MIRIMDiagram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07" y="1349212"/>
            <a:ext cx="3475324" cy="34483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0060" y="1318977"/>
            <a:ext cx="2359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Imager focal plane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70099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86" y="-15270"/>
            <a:ext cx="7585656" cy="954107"/>
          </a:xfrm>
        </p:spPr>
        <p:txBody>
          <a:bodyPr/>
          <a:lstStyle/>
          <a:p>
            <a:r>
              <a:rPr lang="en-US" dirty="0"/>
              <a:t>Preparing an LRS observation: </a:t>
            </a:r>
            <a:r>
              <a:rPr lang="en-US" dirty="0" smtClean="0"/>
              <a:t>SLITLESS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-34290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v"/>
              <a:defRPr sz="1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10000" indent="-41910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Ø"/>
              <a:defRPr sz="1600">
                <a:solidFill>
                  <a:schemeClr val="bg2"/>
                </a:solidFill>
                <a:latin typeface="+mn-lt"/>
              </a:defRPr>
            </a:lvl2pPr>
            <a:lvl3pPr marL="1407600" indent="-41910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v"/>
              <a:defRPr sz="1600">
                <a:solidFill>
                  <a:schemeClr val="bg2"/>
                </a:solidFill>
                <a:latin typeface="+mn-lt"/>
              </a:defRPr>
            </a:lvl3pPr>
            <a:lvl4pPr marL="2005200" indent="-41910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v"/>
              <a:defRPr sz="1600">
                <a:solidFill>
                  <a:schemeClr val="bg2"/>
                </a:solidFill>
                <a:latin typeface="+mn-lt"/>
              </a:defRPr>
            </a:lvl4pPr>
            <a:lvl5pPr marL="2602800" indent="-41910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v"/>
              <a:defRPr sz="1600">
                <a:solidFill>
                  <a:schemeClr val="bg2"/>
                </a:solidFill>
                <a:latin typeface="+mn-lt"/>
              </a:defRPr>
            </a:lvl5pPr>
            <a:lvl6pPr marL="3479800" indent="-41910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600">
                <a:solidFill>
                  <a:schemeClr val="bg2"/>
                </a:solidFill>
                <a:latin typeface="+mn-lt"/>
              </a:defRPr>
            </a:lvl6pPr>
            <a:lvl7pPr marL="3937000" indent="-41910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600">
                <a:solidFill>
                  <a:schemeClr val="bg2"/>
                </a:solidFill>
                <a:latin typeface="+mn-lt"/>
              </a:defRPr>
            </a:lvl7pPr>
            <a:lvl8pPr marL="4394200" indent="-41910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600">
                <a:solidFill>
                  <a:schemeClr val="bg2"/>
                </a:solidFill>
                <a:latin typeface="+mn-lt"/>
              </a:defRPr>
            </a:lvl8pPr>
            <a:lvl9pPr marL="4851400" indent="-41910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marL="285750" indent="-285750"/>
            <a:r>
              <a:rPr lang="en-US" dirty="0" smtClean="0"/>
              <a:t>Choice of slitless mode triggers Time Series Observation operational mode</a:t>
            </a:r>
            <a:br>
              <a:rPr lang="en-US" dirty="0" smtClean="0"/>
            </a:br>
            <a:endParaRPr lang="en-US" dirty="0" smtClean="0"/>
          </a:p>
          <a:p>
            <a:pPr marL="285750" indent="-285750"/>
            <a:r>
              <a:rPr lang="en-US" dirty="0" smtClean="0"/>
              <a:t>Dedicated </a:t>
            </a:r>
            <a:r>
              <a:rPr lang="en-US" dirty="0" smtClean="0"/>
              <a:t>subarray</a:t>
            </a:r>
            <a:r>
              <a:rPr lang="en-US" dirty="0"/>
              <a:t> </a:t>
            </a:r>
            <a:r>
              <a:rPr lang="en-US" dirty="0" smtClean="0"/>
              <a:t>&amp; pipeline branch </a:t>
            </a:r>
            <a:br>
              <a:rPr lang="en-US" dirty="0" smtClean="0"/>
            </a:br>
            <a:endParaRPr lang="en-US" dirty="0" smtClean="0"/>
          </a:p>
          <a:p>
            <a:pPr marL="285750" indent="-285750"/>
            <a:r>
              <a:rPr lang="en-US" dirty="0" smtClean="0"/>
              <a:t>Target acquisition (</a:t>
            </a:r>
            <a:r>
              <a:rPr lang="en-US" u="sng" dirty="0" smtClean="0"/>
              <a:t>TBD</a:t>
            </a:r>
            <a:r>
              <a:rPr lang="en-US" dirty="0" smtClean="0"/>
              <a:t>):</a:t>
            </a:r>
          </a:p>
          <a:p>
            <a:pPr marL="1095750" lvl="1" indent="-285750"/>
            <a:r>
              <a:rPr lang="en-US" dirty="0" smtClean="0"/>
              <a:t>Choice of 4 filters (NDF likely)</a:t>
            </a:r>
          </a:p>
          <a:p>
            <a:pPr marL="1095750" lvl="1" indent="-285750"/>
            <a:r>
              <a:rPr lang="en-US" dirty="0" err="1" smtClean="0"/>
              <a:t>Centroiding</a:t>
            </a:r>
            <a:r>
              <a:rPr lang="en-US" dirty="0" smtClean="0"/>
              <a:t> in slitless subarray</a:t>
            </a:r>
          </a:p>
          <a:p>
            <a:pPr marL="1095750" lvl="1" indent="-285750"/>
            <a:endParaRPr lang="en-US" dirty="0" smtClean="0"/>
          </a:p>
          <a:p>
            <a:pPr marL="285750" indent="-285750"/>
            <a:r>
              <a:rPr lang="en-US" dirty="0" smtClean="0"/>
              <a:t>NO </a:t>
            </a:r>
            <a:r>
              <a:rPr lang="en-US" dirty="0" smtClean="0"/>
              <a:t>Dithering</a:t>
            </a:r>
            <a:br>
              <a:rPr lang="en-US" dirty="0" smtClean="0"/>
            </a:br>
            <a:endParaRPr lang="en-US" dirty="0" smtClean="0"/>
          </a:p>
          <a:p>
            <a:pPr marL="285750" indent="-285750"/>
            <a:r>
              <a:rPr lang="en-US" dirty="0" smtClean="0"/>
              <a:t>Max exposure time of 3 hours WAIVED</a:t>
            </a:r>
            <a:endParaRPr lang="en-US" dirty="0"/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 smtClean="0"/>
              <a:t>Min. frame time in FAST: 0.17s</a:t>
            </a:r>
          </a:p>
        </p:txBody>
      </p:sp>
    </p:spTree>
    <p:extLst>
      <p:ext uri="{BB962C8B-B14F-4D97-AF65-F5344CB8AC3E}">
        <p14:creationId xmlns:p14="http://schemas.microsoft.com/office/powerpoint/2010/main" val="45601165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86" y="-15270"/>
            <a:ext cx="8023838" cy="954107"/>
          </a:xfrm>
        </p:spPr>
        <p:txBody>
          <a:bodyPr/>
          <a:lstStyle/>
          <a:p>
            <a:r>
              <a:rPr lang="en-US" dirty="0" smtClean="0"/>
              <a:t>Astronomers Proposal Tool: LRS template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l="-417" r="130"/>
          <a:stretch/>
        </p:blipFill>
        <p:spPr>
          <a:xfrm>
            <a:off x="842966" y="864000"/>
            <a:ext cx="7323958" cy="5338800"/>
          </a:xfrm>
        </p:spPr>
      </p:pic>
      <p:sp>
        <p:nvSpPr>
          <p:cNvPr id="5" name="TextBox 4"/>
          <p:cNvSpPr txBox="1"/>
          <p:nvPr/>
        </p:nvSpPr>
        <p:spPr>
          <a:xfrm>
            <a:off x="4729372" y="3634063"/>
            <a:ext cx="2912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98DB"/>
                </a:solidFill>
              </a:rPr>
              <a:t>FULL</a:t>
            </a:r>
          </a:p>
          <a:p>
            <a:r>
              <a:rPr lang="en-US" sz="1400" b="1" dirty="0" smtClean="0">
                <a:solidFill>
                  <a:srgbClr val="0098DB"/>
                </a:solidFill>
              </a:rPr>
              <a:t>SLITLESS (SUBPRISM)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47029" y="3864896"/>
            <a:ext cx="11823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85758" y="3950824"/>
            <a:ext cx="2912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Point source</a:t>
            </a:r>
          </a:p>
          <a:p>
            <a:r>
              <a:rPr lang="en-US" sz="1400" b="1" dirty="0" smtClean="0">
                <a:solidFill>
                  <a:schemeClr val="accent1"/>
                </a:solidFill>
              </a:rPr>
              <a:t>Extended target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25090" y="4221516"/>
            <a:ext cx="460668" cy="21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97529" y="4839331"/>
            <a:ext cx="1970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98DB"/>
                </a:solidFill>
              </a:rPr>
              <a:t>SLOW</a:t>
            </a:r>
          </a:p>
          <a:p>
            <a:r>
              <a:rPr lang="en-US" sz="1400" b="1" dirty="0" smtClean="0">
                <a:solidFill>
                  <a:srgbClr val="0098DB"/>
                </a:solidFill>
              </a:rPr>
              <a:t>FAST</a:t>
            </a:r>
            <a:endParaRPr lang="en-US" sz="1400" b="1" dirty="0" smtClean="0">
              <a:solidFill>
                <a:srgbClr val="0098DB"/>
              </a:solidFill>
            </a:endParaRPr>
          </a:p>
        </p:txBody>
      </p:sp>
      <p:cxnSp>
        <p:nvCxnSpPr>
          <p:cNvPr id="13" name="Straight Arrow Connector 12"/>
          <p:cNvCxnSpPr>
            <a:endCxn id="12" idx="1"/>
          </p:cNvCxnSpPr>
          <p:nvPr/>
        </p:nvCxnSpPr>
        <p:spPr>
          <a:xfrm>
            <a:off x="2167195" y="4746173"/>
            <a:ext cx="230334" cy="354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16695" y="4782232"/>
            <a:ext cx="230334" cy="323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47029" y="5070163"/>
            <a:ext cx="1610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98DB"/>
                </a:solidFill>
              </a:rPr>
              <a:t>NGROUPS currently ≥ 4 (TBD)</a:t>
            </a:r>
            <a:endParaRPr lang="en-US" sz="1400" b="1" dirty="0" smtClean="0">
              <a:solidFill>
                <a:srgbClr val="0098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36060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ESA_2016">
  <a:themeElements>
    <a:clrScheme name="Esa presentation 7">
      <a:dk1>
        <a:srgbClr val="000000"/>
      </a:dk1>
      <a:lt1>
        <a:srgbClr val="FFFFFF"/>
      </a:lt1>
      <a:dk2>
        <a:srgbClr val="747678"/>
      </a:dk2>
      <a:lt2>
        <a:srgbClr val="4D4F53"/>
      </a:lt2>
      <a:accent1>
        <a:srgbClr val="0098DB"/>
      </a:accent1>
      <a:accent2>
        <a:srgbClr val="D5D6D2"/>
      </a:accent2>
      <a:accent3>
        <a:srgbClr val="FFFFFF"/>
      </a:accent3>
      <a:accent4>
        <a:srgbClr val="000000"/>
      </a:accent4>
      <a:accent5>
        <a:srgbClr val="AACAEA"/>
      </a:accent5>
      <a:accent6>
        <a:srgbClr val="C1C2BE"/>
      </a:accent6>
      <a:hlink>
        <a:srgbClr val="8B8D8E"/>
      </a:hlink>
      <a:folHlink>
        <a:srgbClr val="9A9B9C"/>
      </a:folHlink>
    </a:clrScheme>
    <a:fontScheme name="Esa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ESA Presentation.potx" id="{25DD4EE8-CEC2-4097-877B-2881619AB218}" vid="{3EAF496E-73B5-4530-AD30-F997BCCE29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8385</TotalTime>
  <Words>306</Words>
  <Application>Microsoft Macintosh PowerPoint</Application>
  <PresentationFormat>On-screen Show (4:3)</PresentationFormat>
  <Paragraphs>116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2_ESA_2016</vt:lpstr>
      <vt:lpstr>MIRI Low Resolution Spectroscopy</vt:lpstr>
      <vt:lpstr>Low-resolution Spectroscopy Overview</vt:lpstr>
      <vt:lpstr>LRS Basics &amp; Design</vt:lpstr>
      <vt:lpstr>Focal plane layout</vt:lpstr>
      <vt:lpstr>An LRS Spectrum</vt:lpstr>
      <vt:lpstr>LRS Testing</vt:lpstr>
      <vt:lpstr>Preparing an LRS observation: SLIT</vt:lpstr>
      <vt:lpstr>Preparing an LRS observation: SLITLESS</vt:lpstr>
      <vt:lpstr>Astronomers Proposal Tool: LRS template</vt:lpstr>
      <vt:lpstr>Performance: Line sensitivity (SLIT)</vt:lpstr>
      <vt:lpstr>Performance: Continuum sensitivity (SLIT)</vt:lpstr>
      <vt:lpstr>Bright limits (SLIT)</vt:lpstr>
      <vt:lpstr>Limitations/Open Questions</vt:lpstr>
      <vt:lpstr>LRS strengths &amp; weaknesses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ESA/ESTEC/SRE-S</dc:creator>
  <cp:lastModifiedBy>Sarah Kendrew</cp:lastModifiedBy>
  <cp:revision>138</cp:revision>
  <cp:lastPrinted>2016-07-23T21:19:54Z</cp:lastPrinted>
  <dcterms:created xsi:type="dcterms:W3CDTF">2016-05-20T02:07:06Z</dcterms:created>
  <dcterms:modified xsi:type="dcterms:W3CDTF">2016-09-27T07:52:35Z</dcterms:modified>
</cp:coreProperties>
</file>