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1" r:id="rId2"/>
    <p:sldId id="372" r:id="rId3"/>
    <p:sldId id="383" r:id="rId4"/>
    <p:sldId id="353" r:id="rId5"/>
    <p:sldId id="374" r:id="rId6"/>
    <p:sldId id="379" r:id="rId7"/>
    <p:sldId id="382" r:id="rId8"/>
    <p:sldId id="377" r:id="rId9"/>
    <p:sldId id="378" r:id="rId10"/>
    <p:sldId id="373" r:id="rId11"/>
    <p:sldId id="375" r:id="rId12"/>
    <p:sldId id="381" r:id="rId13"/>
    <p:sldId id="380" r:id="rId14"/>
  </p:sldIdLst>
  <p:sldSz cx="9144000" cy="5715000" type="screen16x1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6E0D"/>
    <a:srgbClr val="CFE3B2"/>
    <a:srgbClr val="89A545"/>
    <a:srgbClr val="AA3835"/>
    <a:srgbClr val="4A79CE"/>
    <a:srgbClr val="E06617"/>
    <a:srgbClr val="138F34"/>
    <a:srgbClr val="94EAEB"/>
    <a:srgbClr val="BFBFBF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3" autoAdjust="0"/>
    <p:restoredTop sz="98984" autoAdjust="0"/>
  </p:normalViewPr>
  <p:slideViewPr>
    <p:cSldViewPr showGuides="1">
      <p:cViewPr>
        <p:scale>
          <a:sx n="135" d="100"/>
          <a:sy n="135" d="100"/>
        </p:scale>
        <p:origin x="-408" y="-176"/>
      </p:cViewPr>
      <p:guideLst>
        <p:guide orient="horz" pos="11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4EE8B-864D-054A-8022-3F9B7E6CBE76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306EC-7BA6-8547-A301-FEB0167F9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1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BBFC49CF-4936-624B-9C87-448691D696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8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4713C-8E86-0048-919C-7A2A0613809A}" type="slidenum">
              <a:rPr lang="en-US"/>
              <a:pPr/>
              <a:t>1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280DA-C40C-7541-9CCD-5E1F015887E7}" type="slidenum">
              <a:rPr lang="en-US"/>
              <a:pPr/>
              <a:t>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280DA-C40C-7541-9CCD-5E1F015887E7}" type="slidenum">
              <a:rPr lang="en-US"/>
              <a:pPr/>
              <a:t>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Full wavelength coverage: 2</a:t>
            </a:r>
            <a:r>
              <a:rPr lang="en-US" baseline="0" dirty="0" smtClean="0"/>
              <a:t> settings at low resolution, 7 setting at high resolution</a:t>
            </a:r>
          </a:p>
          <a:p>
            <a:r>
              <a:rPr lang="en-US" baseline="0" dirty="0" smtClean="0"/>
              <a:t>Each setting is a separate transit, eclipse, or phase curve.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280DA-C40C-7541-9CCD-5E1F015887E7}" type="slidenum">
              <a:rPr lang="en-US"/>
              <a:pPr/>
              <a:t>10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Four science instruments, one guider,</a:t>
            </a:r>
            <a:r>
              <a:rPr lang="en-US" baseline="0" dirty="0" smtClean="0"/>
              <a:t> t</a:t>
            </a:r>
            <a:r>
              <a:rPr lang="en-US" dirty="0" smtClean="0"/>
              <a:t>otal</a:t>
            </a:r>
            <a:r>
              <a:rPr lang="en-US" baseline="0" dirty="0" smtClean="0"/>
              <a:t> of 17 detectors.</a:t>
            </a:r>
          </a:p>
          <a:p>
            <a:r>
              <a:rPr lang="en-US" baseline="0" dirty="0" smtClean="0"/>
              <a:t>Numerous modes: imaging, single-object spectroscopy, multi-object spectroscopy, slitless spectroscopy, integral field spectroscopy, coronagraphy, aperture mask interferometry, time series (exoplanet).</a:t>
            </a:r>
          </a:p>
          <a:p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Fine Guidance Sense keeps guide star at precise location in the focal plane. 7 mas jitter, 1 axis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Attitude control system uses star trackers to measure observatory roll angle. Roll jitter moves target tangent to radius from guide star.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58200" y="5397500"/>
            <a:ext cx="609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2D59DD-D12F-F24E-A180-9E42461BB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127000"/>
            <a:ext cx="22479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27000"/>
            <a:ext cx="65913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58200" y="5397500"/>
            <a:ext cx="609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5A805D-56A1-214B-9D4B-7E934A46E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58200" y="5397500"/>
            <a:ext cx="609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2FCC157-6AF8-964F-B91E-39917443B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3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58200" y="5397500"/>
            <a:ext cx="609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5AB890-34C3-8A42-84C7-41B1D2058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35000"/>
            <a:ext cx="4419600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35000"/>
            <a:ext cx="4419600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458200" y="5397500"/>
            <a:ext cx="609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E89CFB-E230-AC41-A4CC-8AF81150F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458200" y="5397500"/>
            <a:ext cx="609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8B2174-3EDD-BC41-850B-ED547C3E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58200" y="5397500"/>
            <a:ext cx="609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6EE40F-D848-9B42-B89B-C5E405ADA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458200" y="5397500"/>
            <a:ext cx="609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6EFB26-7E75-0746-9A5F-4C83E7AA95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458200" y="5397500"/>
            <a:ext cx="609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E33624-C3E4-3D4F-963B-794DF22CEF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458200" y="5397500"/>
            <a:ext cx="609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EDC95AC-F43A-1142-B402-13378607F1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6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35000"/>
            <a:ext cx="89916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 smtClean="0"/>
              <a:t> 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 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 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 Fifth </a:t>
            </a:r>
            <a:r>
              <a:rPr lang="en-US" dirty="0"/>
              <a:t>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63500"/>
            <a:ext cx="8991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0" i="0" u="none">
          <a:solidFill>
            <a:srgbClr val="000000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Avenir Next Regular"/>
          <a:ea typeface="+mj-ea"/>
          <a:cs typeface="Avenir Next Regular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996633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996633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996633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996633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996633"/>
          </a:solidFill>
          <a:latin typeface="Arial" charset="0"/>
          <a:ea typeface="ヒラギノ角ゴ Pro W3" charset="0"/>
          <a:cs typeface="ヒラギノ角ゴ Pro W3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996633"/>
          </a:solidFill>
          <a:latin typeface="Arial" charset="0"/>
          <a:ea typeface="ヒラギノ角ゴ Pro W3" charset="0"/>
          <a:cs typeface="ヒラギノ角ゴ Pro W3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996633"/>
          </a:solidFill>
          <a:latin typeface="Arial" charset="0"/>
          <a:ea typeface="ヒラギノ角ゴ Pro W3" charset="0"/>
          <a:cs typeface="ヒラギノ角ゴ Pro W3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996633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284163" indent="-2841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681038" indent="-282575" algn="l" rtl="0" fontAlgn="base">
        <a:spcBef>
          <a:spcPct val="20000"/>
        </a:spcBef>
        <a:spcAft>
          <a:spcPct val="0"/>
        </a:spcAft>
        <a:buClr>
          <a:srgbClr val="FF0000"/>
        </a:buClr>
        <a:buSzPct val="90000"/>
        <a:buFont typeface="Times" charset="0"/>
        <a:buBlip>
          <a:blip r:embed="rId14"/>
        </a:buBlip>
        <a:defRPr sz="28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089025" indent="-293688" algn="l" rtl="0" fontAlgn="base">
        <a:spcBef>
          <a:spcPct val="20000"/>
        </a:spcBef>
        <a:spcAft>
          <a:spcPct val="0"/>
        </a:spcAft>
        <a:buClr>
          <a:srgbClr val="00FF00"/>
        </a:buClr>
        <a:buSzPct val="90000"/>
        <a:buFont typeface="Wingdings" charset="0"/>
        <a:buBlip>
          <a:blip r:embed="rId15"/>
        </a:buBlip>
        <a:defRPr sz="24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485900" indent="-282575" algn="l" rtl="0" fontAlgn="base">
        <a:spcBef>
          <a:spcPct val="20000"/>
        </a:spcBef>
        <a:spcAft>
          <a:spcPct val="0"/>
        </a:spcAft>
        <a:buClr>
          <a:srgbClr val="800080"/>
        </a:buClr>
        <a:buSzPct val="90000"/>
        <a:buFont typeface="Wingdings" charset="0"/>
        <a:buBlip>
          <a:blip r:embed="rId16"/>
        </a:buBlip>
        <a:defRPr sz="20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1882775" indent="-282575" algn="l" rtl="0" fontAlgn="base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339975" indent="-282575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797175" indent="-282575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254375" indent="-282575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711575" indent="-282575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1016000"/>
            <a:ext cx="8077200" cy="3746500"/>
          </a:xfrm>
        </p:spPr>
        <p:txBody>
          <a:bodyPr/>
          <a:lstStyle/>
          <a:p>
            <a:r>
              <a:rPr lang="en-US" sz="4800" b="0" dirty="0" smtClean="0">
                <a:solidFill>
                  <a:schemeClr val="tx1"/>
                </a:solidFill>
              </a:rPr>
              <a:t>Summary</a:t>
            </a:r>
            <a:br>
              <a:rPr lang="en-US" sz="4800" b="0" dirty="0" smtClean="0">
                <a:solidFill>
                  <a:schemeClr val="tx1"/>
                </a:solidFill>
              </a:rPr>
            </a:br>
            <a:r>
              <a:rPr lang="en-US" sz="4800" b="0" dirty="0" smtClean="0">
                <a:solidFill>
                  <a:schemeClr val="tx1"/>
                </a:solidFill>
              </a:rPr>
              <a:t>Single Object &amp; Time Series</a:t>
            </a:r>
            <a:br>
              <a:rPr lang="en-US" sz="4800" b="0" dirty="0" smtClean="0">
                <a:solidFill>
                  <a:schemeClr val="tx1"/>
                </a:solidFill>
              </a:rPr>
            </a:br>
            <a:r>
              <a:rPr lang="en-US" sz="4800" b="0" dirty="0" smtClean="0">
                <a:solidFill>
                  <a:schemeClr val="tx1"/>
                </a:solidFill>
              </a:rPr>
              <a:t>Spectroscopy</a:t>
            </a:r>
            <a:r>
              <a:rPr lang="en-US" sz="4400" b="0" dirty="0" smtClean="0">
                <a:solidFill>
                  <a:schemeClr val="tx1"/>
                </a:solidFill>
              </a:rPr>
              <a:t/>
            </a:r>
            <a:br>
              <a:rPr lang="en-US" sz="4400" b="0" dirty="0" smtClean="0">
                <a:solidFill>
                  <a:schemeClr val="tx1"/>
                </a:solidFill>
              </a:rPr>
            </a:br>
            <a:r>
              <a:rPr lang="en-US" sz="2800" b="0" dirty="0" smtClean="0">
                <a:solidFill>
                  <a:schemeClr val="tx1"/>
                </a:solidFill>
              </a:rPr>
              <a:t/>
            </a:r>
            <a:br>
              <a:rPr lang="en-US" sz="2800" b="0" dirty="0" smtClean="0">
                <a:solidFill>
                  <a:schemeClr val="tx1"/>
                </a:solidFill>
              </a:rPr>
            </a:br>
            <a:r>
              <a:rPr lang="en-US" sz="2800" b="0" dirty="0" smtClean="0">
                <a:solidFill>
                  <a:schemeClr val="tx1"/>
                </a:solidFill>
              </a:rPr>
              <a:t/>
            </a:r>
            <a:br>
              <a:rPr lang="en-US" sz="2800" b="0" dirty="0" smtClean="0">
                <a:solidFill>
                  <a:schemeClr val="tx1"/>
                </a:solidFill>
              </a:rPr>
            </a:br>
            <a:r>
              <a:rPr lang="en-US" sz="3200" b="0" dirty="0" smtClean="0">
                <a:solidFill>
                  <a:schemeClr val="tx1"/>
                </a:solidFill>
                <a:effectLst/>
                <a:latin typeface="Avenir Book"/>
                <a:cs typeface="Avenir Book"/>
              </a:rPr>
              <a:t>Jeff Valenti</a:t>
            </a:r>
            <a:r>
              <a:rPr lang="en-US" b="0" dirty="0" smtClean="0">
                <a:solidFill>
                  <a:schemeClr val="tx1"/>
                </a:solidFill>
                <a:effectLst/>
                <a:latin typeface="Avenir Book"/>
                <a:cs typeface="Avenir Book"/>
              </a:rPr>
              <a:t/>
            </a:r>
            <a:br>
              <a:rPr lang="en-US" b="0" dirty="0" smtClean="0">
                <a:solidFill>
                  <a:schemeClr val="tx1"/>
                </a:solidFill>
                <a:effectLst/>
                <a:latin typeface="Avenir Book"/>
                <a:cs typeface="Avenir Book"/>
              </a:rPr>
            </a:br>
            <a:r>
              <a:rPr lang="en-US" sz="2800" b="0" dirty="0" smtClean="0">
                <a:solidFill>
                  <a:schemeClr val="tx1"/>
                </a:solidFill>
                <a:effectLst/>
                <a:latin typeface="Avenir Book"/>
                <a:cs typeface="Avenir Book"/>
              </a:rPr>
              <a:t>JWST Mission Scientist</a:t>
            </a:r>
            <a:br>
              <a:rPr lang="en-US" sz="2800" b="0" dirty="0" smtClean="0">
                <a:solidFill>
                  <a:schemeClr val="tx1"/>
                </a:solidFill>
                <a:effectLst/>
                <a:latin typeface="Avenir Book"/>
                <a:cs typeface="Avenir Book"/>
              </a:rPr>
            </a:br>
            <a:r>
              <a:rPr lang="en-US" sz="2800" b="0" dirty="0" smtClean="0">
                <a:solidFill>
                  <a:schemeClr val="tx1"/>
                </a:solidFill>
                <a:effectLst/>
              </a:rPr>
              <a:t>Space Telescope Science Institute</a:t>
            </a:r>
            <a:endParaRPr lang="en-US" sz="2800" b="0" dirty="0">
              <a:effectLst/>
              <a:latin typeface="Avenir Book"/>
              <a:cs typeface="Avenir Book"/>
            </a:endParaRPr>
          </a:p>
        </p:txBody>
      </p:sp>
      <p:pic>
        <p:nvPicPr>
          <p:cNvPr id="2" name="Picture 1" descr="nasaLogo-570x4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84" y="174625"/>
            <a:ext cx="664748" cy="548640"/>
          </a:xfrm>
          <a:prstGeom prst="rect">
            <a:avLst/>
          </a:prstGeom>
        </p:spPr>
      </p:pic>
      <p:pic>
        <p:nvPicPr>
          <p:cNvPr id="3" name="Picture 2" descr="esa_42_digital_logo_dark_blue_HI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06"/>
          <a:stretch/>
        </p:blipFill>
        <p:spPr>
          <a:xfrm>
            <a:off x="7086984" y="174625"/>
            <a:ext cx="548640" cy="548640"/>
          </a:xfrm>
          <a:prstGeom prst="rect">
            <a:avLst/>
          </a:prstGeom>
        </p:spPr>
      </p:pic>
      <p:pic>
        <p:nvPicPr>
          <p:cNvPr id="4" name="Picture 3" descr="Csa-asc_logo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37" y="171450"/>
            <a:ext cx="566928" cy="566928"/>
          </a:xfrm>
          <a:prstGeom prst="rect">
            <a:avLst/>
          </a:prstGeom>
        </p:spPr>
      </p:pic>
      <p:pic>
        <p:nvPicPr>
          <p:cNvPr id="5" name="Picture 4" descr="JWST_decal1_med_tran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74625"/>
            <a:ext cx="548640" cy="548640"/>
          </a:xfrm>
          <a:prstGeom prst="rect">
            <a:avLst/>
          </a:prstGeom>
        </p:spPr>
      </p:pic>
      <p:pic>
        <p:nvPicPr>
          <p:cNvPr id="6" name="Picture 5" descr="stsci_logo_tran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788" y="180731"/>
            <a:ext cx="548640" cy="54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drift is perpendicular to dispersion</a:t>
            </a:r>
            <a:endParaRPr lang="en-US" dirty="0"/>
          </a:p>
        </p:txBody>
      </p:sp>
      <p:pic>
        <p:nvPicPr>
          <p:cNvPr id="5" name="Picture 4" descr="fov_plot_t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1" y="647702"/>
            <a:ext cx="8603478" cy="4977271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 bwMode="auto">
          <a:xfrm>
            <a:off x="7252776" y="3233118"/>
            <a:ext cx="743919" cy="852192"/>
          </a:xfrm>
          <a:prstGeom prst="line">
            <a:avLst/>
          </a:prstGeom>
          <a:solidFill>
            <a:schemeClr val="accent1"/>
          </a:solidFill>
          <a:ln w="57150" cap="flat" cmpd="sng" algn="ctr"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  <a:gs pos="50000">
                  <a:srgbClr val="FF6600"/>
                </a:gs>
              </a:gsLst>
              <a:lin ang="54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 flipV="1">
            <a:off x="2201333" y="3847630"/>
            <a:ext cx="26343" cy="286351"/>
          </a:xfrm>
          <a:prstGeom prst="line">
            <a:avLst/>
          </a:prstGeom>
          <a:solidFill>
            <a:schemeClr val="accent1"/>
          </a:solidFill>
          <a:ln w="57150" cap="flat" cmpd="sng" algn="ctr"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  <a:gs pos="50000">
                  <a:srgbClr val="FF6600"/>
                </a:gs>
              </a:gsLst>
              <a:lin ang="162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75787" name="Group 75786"/>
          <p:cNvGrpSpPr/>
          <p:nvPr/>
        </p:nvGrpSpPr>
        <p:grpSpPr>
          <a:xfrm>
            <a:off x="4686710" y="1107669"/>
            <a:ext cx="3412670" cy="2532725"/>
            <a:chOff x="4686710" y="1107669"/>
            <a:chExt cx="3412670" cy="2532725"/>
          </a:xfrm>
        </p:grpSpPr>
        <p:cxnSp>
          <p:nvCxnSpPr>
            <p:cNvPr id="35" name="Straight Connector 34"/>
            <p:cNvCxnSpPr/>
            <p:nvPr/>
          </p:nvCxnSpPr>
          <p:spPr bwMode="auto">
            <a:xfrm flipV="1">
              <a:off x="7620000" y="3208987"/>
              <a:ext cx="479380" cy="4257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6E0D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686710" y="1974645"/>
              <a:ext cx="2923765" cy="166390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7616825" y="3191100"/>
              <a:ext cx="253598" cy="4379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6903654" y="1107669"/>
              <a:ext cx="708152" cy="253026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7616723" y="3456692"/>
              <a:ext cx="461412" cy="1837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45" name="Straight Connector 44"/>
          <p:cNvCxnSpPr/>
          <p:nvPr/>
        </p:nvCxnSpPr>
        <p:spPr bwMode="auto">
          <a:xfrm flipH="1" flipV="1">
            <a:off x="5108514" y="2781300"/>
            <a:ext cx="454086" cy="2576"/>
          </a:xfrm>
          <a:prstGeom prst="line">
            <a:avLst/>
          </a:prstGeom>
          <a:solidFill>
            <a:schemeClr val="accent1"/>
          </a:solidFill>
          <a:ln w="57150" cap="flat" cmpd="sng" algn="ctr"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  <a:gs pos="50000">
                  <a:srgbClr val="FF6600"/>
                </a:gs>
              </a:gsLst>
              <a:lin ang="108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 flipH="1" flipV="1">
            <a:off x="3066814" y="1866900"/>
            <a:ext cx="835086" cy="2576"/>
          </a:xfrm>
          <a:prstGeom prst="line">
            <a:avLst/>
          </a:prstGeom>
          <a:solidFill>
            <a:schemeClr val="accent1"/>
          </a:solidFill>
          <a:ln w="57150" cap="flat" cmpd="sng" algn="ctr"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  <a:gs pos="50000">
                  <a:srgbClr val="FF6600"/>
                </a:gs>
              </a:gsLst>
              <a:lin ang="108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H="1" flipV="1">
            <a:off x="3200400" y="1866900"/>
            <a:ext cx="533400" cy="76200"/>
          </a:xfrm>
          <a:prstGeom prst="line">
            <a:avLst/>
          </a:prstGeom>
          <a:solidFill>
            <a:schemeClr val="accent1"/>
          </a:solidFill>
          <a:ln w="57150" cap="flat" cmpd="sng" algn="ctr"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  <a:gs pos="50000">
                  <a:srgbClr val="FF6600"/>
                </a:gs>
              </a:gsLst>
              <a:lin ang="108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797" name="TextBox 75796"/>
          <p:cNvSpPr txBox="1"/>
          <p:nvPr/>
        </p:nvSpPr>
        <p:spPr>
          <a:xfrm>
            <a:off x="2514600" y="21717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venir Next Regular"/>
                <a:cs typeface="Avenir Next Regular"/>
              </a:rPr>
              <a:t>Check location of spectrum for NIS and NRC.</a:t>
            </a:r>
          </a:p>
        </p:txBody>
      </p:sp>
    </p:spTree>
    <p:extLst>
      <p:ext uri="{BB962C8B-B14F-4D97-AF65-F5344CB8AC3E}">
        <p14:creationId xmlns:p14="http://schemas.microsoft.com/office/powerpoint/2010/main" val="64813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Slit vs. Slitless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Slit causes flux variations as target moves.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Correct by comparing with spectrum location.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Determine ultimate precision on orbit.</a:t>
            </a:r>
          </a:p>
          <a:p>
            <a:pPr>
              <a:buFont typeface="Arial"/>
              <a:buChar char="•"/>
            </a:pPr>
            <a:r>
              <a:rPr lang="en-US" dirty="0" smtClean="0"/>
              <a:t>Slitless spectra may be affected by neighbors.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Choose orientation to minimize contamination.</a:t>
            </a:r>
          </a:p>
          <a:p>
            <a:pPr>
              <a:buFont typeface="Arial"/>
              <a:buChar char="•"/>
            </a:pPr>
            <a:r>
              <a:rPr lang="en-US" dirty="0" smtClean="0"/>
              <a:t>Equal sensitivity to other error sources.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4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actors to consider for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Wavelength coverage</a:t>
            </a:r>
          </a:p>
          <a:p>
            <a:pPr>
              <a:buFont typeface="Arial"/>
              <a:buChar char="•"/>
            </a:pPr>
            <a:r>
              <a:rPr lang="en-US" dirty="0" smtClean="0"/>
              <a:t>Spectral resolution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Bright limit</a:t>
            </a:r>
          </a:p>
          <a:p>
            <a:pPr>
              <a:buFont typeface="Arial"/>
              <a:buChar char="•"/>
            </a:pPr>
            <a:r>
              <a:rPr lang="en-US" dirty="0" smtClean="0"/>
              <a:t>Variable slit losses due to target motion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Contamination by neighboring sources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9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factors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Bright limit</a:t>
            </a:r>
          </a:p>
          <a:p>
            <a:pPr>
              <a:buFont typeface="Arial"/>
              <a:buChar char="•"/>
            </a:pPr>
            <a:r>
              <a:rPr lang="en-US" dirty="0" smtClean="0"/>
              <a:t>Spatial smearing</a:t>
            </a:r>
          </a:p>
          <a:p>
            <a:pPr>
              <a:buFont typeface="Arial"/>
              <a:buChar char="•"/>
            </a:pPr>
            <a:r>
              <a:rPr lang="en-US" dirty="0" smtClean="0"/>
              <a:t>Proximity of spectrum to edge of </a:t>
            </a:r>
            <a:r>
              <a:rPr lang="en-US" dirty="0" err="1" smtClean="0"/>
              <a:t>subarray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r>
              <a:rPr lang="en-US" dirty="0" smtClean="0"/>
              <a:t>Repeatability of spectrum location.</a:t>
            </a:r>
          </a:p>
          <a:p>
            <a:pPr>
              <a:buFont typeface="Arial"/>
              <a:buChar char="•"/>
            </a:pPr>
            <a:r>
              <a:rPr lang="en-US" dirty="0" smtClean="0"/>
              <a:t>Magnitude and direction of target motion.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templates in APT</a:t>
            </a:r>
            <a:endParaRPr lang="en-US" dirty="0"/>
          </a:p>
        </p:txBody>
      </p:sp>
      <p:pic>
        <p:nvPicPr>
          <p:cNvPr id="2" name="Picture 1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49" y="865064"/>
            <a:ext cx="4132517" cy="804101"/>
          </a:xfrm>
          <a:prstGeom prst="rect">
            <a:avLst/>
          </a:prstGeom>
        </p:spPr>
      </p:pic>
      <p:pic>
        <p:nvPicPr>
          <p:cNvPr id="3" name="Picture 2" descr="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13369"/>
            <a:ext cx="4128516" cy="1104138"/>
          </a:xfrm>
          <a:prstGeom prst="rect">
            <a:avLst/>
          </a:prstGeom>
        </p:spPr>
      </p:pic>
      <p:pic>
        <p:nvPicPr>
          <p:cNvPr id="4" name="Picture 3" descr="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8" y="3269361"/>
            <a:ext cx="4132517" cy="1104138"/>
          </a:xfrm>
          <a:prstGeom prst="rect">
            <a:avLst/>
          </a:prstGeom>
        </p:spPr>
      </p:pic>
      <p:pic>
        <p:nvPicPr>
          <p:cNvPr id="6" name="Picture 5" descr="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31927"/>
            <a:ext cx="4128516" cy="1096137"/>
          </a:xfrm>
          <a:prstGeom prst="rect">
            <a:avLst/>
          </a:prstGeom>
        </p:spPr>
      </p:pic>
      <p:pic>
        <p:nvPicPr>
          <p:cNvPr id="7" name="Picture 6" descr="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269365"/>
            <a:ext cx="4144518" cy="111213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5582138" y="3985846"/>
            <a:ext cx="2291862" cy="18561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ahom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990600" y="2491154"/>
            <a:ext cx="2076938" cy="31621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ahom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582138" y="2364154"/>
            <a:ext cx="1752600" cy="17877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ahom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582138" y="2794000"/>
            <a:ext cx="1822940" cy="1758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ahom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990600" y="4132384"/>
            <a:ext cx="1481015" cy="17291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ahoma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7891" y="2609790"/>
            <a:ext cx="33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venir Next Regular"/>
                <a:cs typeface="Avenir Next Regular"/>
              </a:rPr>
              <a:t>3</a:t>
            </a:r>
            <a:endParaRPr lang="en-US" sz="2400" dirty="0" smtClean="0">
              <a:solidFill>
                <a:srgbClr val="FF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8083" y="2276547"/>
            <a:ext cx="33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venir Next Regular"/>
                <a:cs typeface="Avenir Next Regular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56228" y="3972045"/>
            <a:ext cx="33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venir Next Regular"/>
                <a:cs typeface="Avenir Next Regular"/>
              </a:rPr>
              <a:t>2</a:t>
            </a:r>
            <a:endParaRPr lang="en-US" sz="2400" dirty="0" smtClean="0">
              <a:solidFill>
                <a:srgbClr val="FF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33028" y="2395835"/>
            <a:ext cx="33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venir Next Regular"/>
                <a:cs typeface="Avenir Next Regular"/>
              </a:rPr>
              <a:t>9</a:t>
            </a:r>
            <a:endParaRPr lang="en-US" sz="2400" dirty="0" smtClean="0">
              <a:solidFill>
                <a:srgbClr val="FF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39051" y="3857649"/>
            <a:ext cx="33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venir Next Regular"/>
                <a:cs typeface="Avenir Next Regular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064" y="4762500"/>
            <a:ext cx="796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venir Next Regular"/>
                <a:cs typeface="Avenir Next Regular"/>
              </a:rPr>
              <a:t>16 optical configurations for single object spectroscopy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57400" y="1847790"/>
            <a:ext cx="698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Avenir Next Regular"/>
                <a:cs typeface="Avenir Next Regular"/>
              </a:rPr>
              <a:t>MIRI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10494" y="1847790"/>
            <a:ext cx="118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Avenir Next Regular"/>
                <a:cs typeface="Avenir Next Regular"/>
              </a:rPr>
              <a:t>NIRSpec</a:t>
            </a:r>
            <a:endParaRPr lang="en-US" sz="2000" dirty="0" smtClean="0">
              <a:solidFill>
                <a:srgbClr val="0000FF"/>
              </a:solidFill>
              <a:latin typeface="Avenir Next Regular"/>
              <a:cs typeface="Avenir Next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7400" y="3219390"/>
            <a:ext cx="1144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Avenir Next Regular"/>
                <a:cs typeface="Avenir Next Regular"/>
              </a:rPr>
              <a:t>NIRCam</a:t>
            </a:r>
            <a:endParaRPr lang="en-US" sz="2000" dirty="0" smtClean="0">
              <a:solidFill>
                <a:srgbClr val="0000FF"/>
              </a:solidFill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19851" y="3219390"/>
            <a:ext cx="956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Avenir Next Regular"/>
                <a:cs typeface="Avenir Next Regular"/>
              </a:rPr>
              <a:t>NIRISS</a:t>
            </a:r>
          </a:p>
        </p:txBody>
      </p:sp>
    </p:spTree>
    <p:extLst>
      <p:ext uri="{BB962C8B-B14F-4D97-AF65-F5344CB8AC3E}">
        <p14:creationId xmlns:p14="http://schemas.microsoft.com/office/powerpoint/2010/main" val="139461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Wavelength vs. </a:t>
            </a:r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Wavelength coverage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Continuum slope due to clouds, haze, etc.</a:t>
            </a:r>
            <a:endParaRPr lang="en-US" dirty="0" smtClean="0">
              <a:latin typeface="Avenir Next Regular"/>
              <a:cs typeface="Avenir Next Regular"/>
            </a:endParaRPr>
          </a:p>
          <a:p>
            <a:pPr>
              <a:buFont typeface="Arial"/>
              <a:buChar char="•"/>
            </a:pPr>
            <a:r>
              <a:rPr lang="en-US" dirty="0" smtClean="0"/>
              <a:t>Spectral resolution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Detect narrow spectral features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Bin pixels to improve systematics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Wavelength coverage requires </a:t>
            </a:r>
            <a:r>
              <a:rPr lang="en-US" smtClean="0">
                <a:latin typeface="Avenir Next Regular"/>
                <a:cs typeface="Avenir Next Regular"/>
              </a:rPr>
              <a:t>more visits</a:t>
            </a:r>
            <a:endParaRPr lang="en-US" dirty="0" smtClean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1204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Spectral resolution, wavelength coverage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574234" y="2973571"/>
            <a:ext cx="3977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Avenir Book"/>
                <a:cs typeface="Avenir Book"/>
              </a:rPr>
              <a:t>Original figure from </a:t>
            </a:r>
            <a:r>
              <a:rPr lang="en-US" sz="2000" dirty="0" smtClean="0">
                <a:solidFill>
                  <a:srgbClr val="0000FF"/>
                </a:solidFill>
                <a:latin typeface="Avenir Book"/>
                <a:cs typeface="Avenir Book"/>
              </a:rPr>
              <a:t>Pierre </a:t>
            </a:r>
            <a:r>
              <a:rPr lang="en-US" sz="2000" dirty="0" err="1" smtClean="0">
                <a:solidFill>
                  <a:srgbClr val="0000FF"/>
                </a:solidFill>
                <a:latin typeface="Avenir Book"/>
                <a:cs typeface="Avenir Book"/>
              </a:rPr>
              <a:t>Ferruit</a:t>
            </a:r>
            <a:endParaRPr lang="en-US" sz="2000" dirty="0" smtClean="0">
              <a:solidFill>
                <a:srgbClr val="0000FF"/>
              </a:solidFill>
              <a:latin typeface="Avenir Book"/>
              <a:cs typeface="Avenir Book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6310" y="800100"/>
            <a:ext cx="6096000" cy="4724400"/>
            <a:chOff x="1524000" y="800100"/>
            <a:chExt cx="6096000" cy="4724400"/>
          </a:xfrm>
        </p:grpSpPr>
        <p:pic>
          <p:nvPicPr>
            <p:cNvPr id="5" name="Picture 4" descr="jwst_resol_vs_wav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800100"/>
              <a:ext cx="6096000" cy="472193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 bwMode="auto">
            <a:xfrm>
              <a:off x="5973620" y="5113480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ahoma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994890" y="5108865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ahoma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89118" y="5067301"/>
              <a:ext cx="11408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Avenir Book"/>
                  <a:cs typeface="Avenir Book"/>
                </a:rPr>
                <a:t>3</a:t>
              </a:r>
              <a:endParaRPr lang="en-US" sz="1600" dirty="0" smtClean="0">
                <a:latin typeface="Avenir Book"/>
                <a:cs typeface="Avenir Book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2400" y="5067301"/>
              <a:ext cx="11408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Avenir Book"/>
                  <a:cs typeface="Avenir Book"/>
                </a:rPr>
                <a:t>2</a:t>
              </a:r>
              <a:endParaRPr lang="en-US" sz="1600" dirty="0" smtClean="0">
                <a:latin typeface="Avenir Book"/>
                <a:cs typeface="Avenir Book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1000" y="5062301"/>
              <a:ext cx="28520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smtClean="0">
                  <a:latin typeface="Avenir Book"/>
                  <a:cs typeface="Avenir Book"/>
                </a:rPr>
                <a:t>0.6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66318" y="5067301"/>
              <a:ext cx="11408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smtClean="0">
                  <a:latin typeface="Avenir Book"/>
                  <a:cs typeface="Avenir Book"/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84802" y="5067301"/>
              <a:ext cx="2281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smtClean="0">
                  <a:latin typeface="Avenir Book"/>
                  <a:cs typeface="Avenir Book"/>
                </a:rPr>
                <a:t>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43718" y="5067301"/>
              <a:ext cx="11408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Avenir Book"/>
                  <a:cs typeface="Avenir Book"/>
                </a:rPr>
                <a:t>5</a:t>
              </a:r>
              <a:endParaRPr lang="en-US" sz="1600" dirty="0" smtClean="0">
                <a:latin typeface="Avenir Book"/>
                <a:cs typeface="Avenir Boo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61800" y="5067301"/>
              <a:ext cx="1154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latin typeface="Avenir Book"/>
                  <a:cs typeface="Avenir Book"/>
                </a:rPr>
                <a:t>4</a:t>
              </a:r>
              <a:endParaRPr lang="en-US" sz="1600" dirty="0" smtClean="0">
                <a:latin typeface="Avenir Book"/>
                <a:cs typeface="Avenir Book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7600" y="5067301"/>
              <a:ext cx="11408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smtClean="0">
                  <a:latin typeface="Avenir Book"/>
                  <a:cs typeface="Avenir Book"/>
                </a:rPr>
                <a:t>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73002" y="5067301"/>
              <a:ext cx="2281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 smtClean="0">
                  <a:latin typeface="Avenir Book"/>
                  <a:cs typeface="Avenir Book"/>
                </a:rPr>
                <a:t>20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6629400" y="5295900"/>
              <a:ext cx="990600" cy="2286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ahoma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2438400" y="4610100"/>
              <a:ext cx="17526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ahoma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838455" y="1038250"/>
              <a:ext cx="2234468" cy="19355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ahoma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165806" y="3962496"/>
              <a:ext cx="911096" cy="2199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ahoma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095851" y="3200496"/>
              <a:ext cx="911096" cy="21991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ahoma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686502" y="1647849"/>
              <a:ext cx="3810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ahoma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553200" y="4946315"/>
              <a:ext cx="914400" cy="1114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ahoma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324259" y="4695849"/>
              <a:ext cx="914400" cy="14542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ahoma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343102" y="3965265"/>
              <a:ext cx="855686" cy="12165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ahoma" charset="0"/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4782" y="1638300"/>
            <a:ext cx="1903412" cy="138499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7 </a:t>
            </a:r>
            <a:r>
              <a:rPr lang="en-US" dirty="0" err="1" smtClean="0">
                <a:latin typeface="Avenir Next Regular"/>
                <a:cs typeface="Avenir Next Regular"/>
              </a:rPr>
              <a:t>configs</a:t>
            </a:r>
            <a:r>
              <a:rPr lang="en-US" dirty="0" smtClean="0">
                <a:latin typeface="Avenir Next Regular"/>
                <a:cs typeface="Avenir Next Regular"/>
              </a:rPr>
              <a:t> 0.7</a:t>
            </a:r>
            <a:r>
              <a:rPr lang="en-US" dirty="0">
                <a:latin typeface="Avenir Next Regular"/>
                <a:cs typeface="Avenir Next Regular"/>
              </a:rPr>
              <a:t>–</a:t>
            </a:r>
            <a:r>
              <a:rPr lang="en-US" dirty="0" smtClean="0">
                <a:latin typeface="Avenir Next Regular"/>
                <a:cs typeface="Avenir Next Regular"/>
              </a:rPr>
              <a:t>28 µm R~2700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372" y="3758505"/>
            <a:ext cx="1908231" cy="1384995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 Regular"/>
                <a:cs typeface="Avenir Next Regular"/>
              </a:rPr>
              <a:t>2</a:t>
            </a:r>
            <a:r>
              <a:rPr lang="en-US" dirty="0" smtClean="0">
                <a:latin typeface="Avenir Next Regular"/>
                <a:cs typeface="Avenir Next Regular"/>
              </a:rPr>
              <a:t> </a:t>
            </a:r>
            <a:r>
              <a:rPr lang="en-US" dirty="0" err="1" smtClean="0">
                <a:latin typeface="Avenir Next Regular"/>
                <a:cs typeface="Avenir Next Regular"/>
              </a:rPr>
              <a:t>configs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smtClean="0">
                <a:latin typeface="Avenir Next Regular"/>
                <a:cs typeface="Avenir Next Regular"/>
              </a:rPr>
              <a:t>0.6–12 µm R~100</a:t>
            </a:r>
          </a:p>
        </p:txBody>
      </p:sp>
    </p:spTree>
    <p:extLst>
      <p:ext uri="{BB962C8B-B14F-4D97-AF65-F5344CB8AC3E}">
        <p14:creationId xmlns:p14="http://schemas.microsoft.com/office/powerpoint/2010/main" val="28320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Faint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Use </a:t>
            </a:r>
            <a:r>
              <a:rPr lang="en-US" dirty="0" err="1" smtClean="0">
                <a:latin typeface="Avenir Next Regular"/>
                <a:cs typeface="Avenir Next Regular"/>
              </a:rPr>
              <a:t>NIRSpec</a:t>
            </a:r>
            <a:r>
              <a:rPr lang="en-US" dirty="0" smtClean="0">
                <a:latin typeface="Avenir Next Regular"/>
                <a:cs typeface="Avenir Next Regular"/>
              </a:rPr>
              <a:t> and MIRI slits.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Wavelength coverage is 0.6</a:t>
            </a:r>
            <a:r>
              <a:rPr lang="en-US" dirty="0">
                <a:latin typeface="Avenir Next Regular"/>
                <a:cs typeface="Avenir Next Regular"/>
              </a:rPr>
              <a:t>-12 </a:t>
            </a:r>
            <a:r>
              <a:rPr lang="en-US" dirty="0" smtClean="0">
                <a:latin typeface="Avenir Next Regular"/>
                <a:cs typeface="Avenir Next Regular"/>
              </a:rPr>
              <a:t>µm (2-5 settings).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Avenir Next Regular"/>
                <a:cs typeface="Avenir Next Regular"/>
              </a:rPr>
              <a:t>NIRCam</a:t>
            </a:r>
            <a:r>
              <a:rPr lang="en-US" dirty="0">
                <a:latin typeface="Avenir Next Regular"/>
                <a:cs typeface="Avenir Next Regular"/>
              </a:rPr>
              <a:t> and NIRISS do not have slits</a:t>
            </a:r>
            <a:r>
              <a:rPr lang="en-US" dirty="0" smtClean="0">
                <a:latin typeface="Avenir Next Regular"/>
                <a:cs typeface="Avenir Next Regular"/>
              </a:rPr>
              <a:t>.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A slit reduces dispersed background.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Line and continuum sensitivities are better. </a:t>
            </a:r>
          </a:p>
          <a:p>
            <a:pPr lvl="1">
              <a:buFont typeface="Arial"/>
              <a:buChar char="•"/>
            </a:pPr>
            <a:r>
              <a:rPr lang="en-US" dirty="0" err="1" smtClean="0">
                <a:latin typeface="Avenir Next Regular"/>
                <a:cs typeface="Avenir Next Regular"/>
              </a:rPr>
              <a:t>NIRSpec</a:t>
            </a:r>
            <a:r>
              <a:rPr lang="en-US" dirty="0" smtClean="0">
                <a:latin typeface="Avenir Next Regular"/>
                <a:cs typeface="Avenir Next Regular"/>
              </a:rPr>
              <a:t> is ~2-5x more sensitive than </a:t>
            </a:r>
            <a:r>
              <a:rPr lang="en-US" dirty="0" err="1" smtClean="0">
                <a:latin typeface="Avenir Next Regular"/>
                <a:cs typeface="Avenir Next Regular"/>
              </a:rPr>
              <a:t>NIRCam</a:t>
            </a:r>
            <a:r>
              <a:rPr lang="en-US" dirty="0" smtClean="0">
                <a:latin typeface="Avenir Next Regular"/>
                <a:cs typeface="Avenir Next Regular"/>
              </a:rPr>
              <a:t>.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MIRI slit is ~10x more sensitive than MIRI slitless.</a:t>
            </a:r>
          </a:p>
        </p:txBody>
      </p:sp>
    </p:spTree>
    <p:extLst>
      <p:ext uri="{BB962C8B-B14F-4D97-AF65-F5344CB8AC3E}">
        <p14:creationId xmlns:p14="http://schemas.microsoft.com/office/powerpoint/2010/main" val="72707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an IFU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Beyond ~12 µm, use MIRI MRS.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No other choice. Diffraction from slice edges.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5-28 µm (3 settings). </a:t>
            </a:r>
            <a:r>
              <a:rPr lang="en-US" dirty="0"/>
              <a:t>High resolution</a:t>
            </a:r>
            <a:r>
              <a:rPr lang="en-US" dirty="0" smtClean="0"/>
              <a:t>.</a:t>
            </a:r>
            <a:endParaRPr lang="en-US" dirty="0" smtClean="0">
              <a:latin typeface="Avenir Next Regular"/>
              <a:cs typeface="Avenir Next Regular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Below 5 µm, use </a:t>
            </a:r>
            <a:r>
              <a:rPr lang="en-US" dirty="0" err="1" smtClean="0"/>
              <a:t>NIRSpec</a:t>
            </a:r>
            <a:r>
              <a:rPr lang="en-US" dirty="0" smtClean="0"/>
              <a:t> slits.</a:t>
            </a:r>
          </a:p>
          <a:p>
            <a:pPr lvl="1">
              <a:buFont typeface="Arial"/>
              <a:buChar char="•"/>
            </a:pPr>
            <a:r>
              <a:rPr lang="en-US" dirty="0"/>
              <a:t>Slit spectra have no contamination.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MSA light leaks contaminate IFU spectra.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Contemporaneous calibration takes time.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Avenir Next Regular"/>
                <a:cs typeface="Avenir Next Regular"/>
              </a:rPr>
              <a:t>For 2D spectra, use </a:t>
            </a:r>
            <a:r>
              <a:rPr lang="en-US" dirty="0" err="1" smtClean="0">
                <a:latin typeface="Avenir Next Regular"/>
                <a:cs typeface="Avenir Next Regular"/>
              </a:rPr>
              <a:t>NIRSpec</a:t>
            </a:r>
            <a:r>
              <a:rPr lang="en-US" dirty="0" smtClean="0">
                <a:latin typeface="Avenir Next Regular"/>
                <a:cs typeface="Avenir Next Regular"/>
              </a:rPr>
              <a:t> IFU.</a:t>
            </a:r>
          </a:p>
        </p:txBody>
      </p:sp>
    </p:spTree>
    <p:extLst>
      <p:ext uri="{BB962C8B-B14F-4D97-AF65-F5344CB8AC3E}">
        <p14:creationId xmlns:p14="http://schemas.microsoft.com/office/powerpoint/2010/main" val="372340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Saturation limits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753453"/>
              </p:ext>
            </p:extLst>
          </p:nvPr>
        </p:nvGraphicFramePr>
        <p:xfrm>
          <a:off x="381000" y="800100"/>
          <a:ext cx="8382000" cy="396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956"/>
                <a:gridCol w="1331957"/>
                <a:gridCol w="1161778"/>
                <a:gridCol w="1008380"/>
                <a:gridCol w="872222"/>
                <a:gridCol w="521968"/>
                <a:gridCol w="689093"/>
                <a:gridCol w="746249"/>
                <a:gridCol w="13383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rgbClr val="0000FF"/>
                          </a:solidFill>
                          <a:latin typeface="Avenir Next Regular"/>
                          <a:cs typeface="Avenir Next Regular"/>
                        </a:rPr>
                        <a:t>Inst</a:t>
                      </a:r>
                      <a:endParaRPr lang="en-US" sz="2000" dirty="0">
                        <a:solidFill>
                          <a:srgbClr val="0000FF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venir Next Regular"/>
                          <a:cs typeface="Avenir Next Regular"/>
                        </a:rPr>
                        <a:t>Disperser</a:t>
                      </a:r>
                      <a:endParaRPr lang="en-US" sz="2000" dirty="0">
                        <a:solidFill>
                          <a:srgbClr val="0000FF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venir Next Regular"/>
                          <a:cs typeface="Avenir Next Regular"/>
                        </a:rPr>
                        <a:t>Filter</a:t>
                      </a:r>
                      <a:endParaRPr lang="en-US" sz="2000" dirty="0">
                        <a:solidFill>
                          <a:srgbClr val="0000FF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latin typeface="Avenir Next Regular"/>
                          <a:cs typeface="Avenir Next Regular"/>
                        </a:rPr>
                        <a:t>λ</a:t>
                      </a:r>
                      <a:endParaRPr lang="en-US" sz="2000" dirty="0">
                        <a:solidFill>
                          <a:srgbClr val="0000FF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venir Next Regular"/>
                          <a:cs typeface="Avenir Next Regular"/>
                        </a:rPr>
                        <a:t>Limit</a:t>
                      </a:r>
                      <a:endParaRPr lang="en-US" sz="2000" dirty="0">
                        <a:solidFill>
                          <a:srgbClr val="0000FF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venir Next Regular"/>
                          <a:cs typeface="Avenir Next Regular"/>
                        </a:rPr>
                        <a:t>#G</a:t>
                      </a:r>
                      <a:endParaRPr lang="en-US" sz="2000" dirty="0">
                        <a:solidFill>
                          <a:srgbClr val="0000FF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venir Next Regular"/>
                          <a:cs typeface="Avenir Next Regular"/>
                        </a:rPr>
                        <a:t>FW</a:t>
                      </a:r>
                      <a:endParaRPr lang="en-US" sz="2000" dirty="0">
                        <a:solidFill>
                          <a:srgbClr val="0000FF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latin typeface="Avenir Next Regular"/>
                          <a:cs typeface="Avenir Next Regular"/>
                        </a:rPr>
                        <a:t>Amp</a:t>
                      </a:r>
                      <a:endParaRPr lang="en-US" sz="2000" dirty="0">
                        <a:solidFill>
                          <a:srgbClr val="0000FF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latin typeface="Avenir Next Regular"/>
                          <a:cs typeface="Avenir Next Regular"/>
                        </a:rPr>
                        <a:t>Subarray</a:t>
                      </a:r>
                      <a:endParaRPr lang="en-US" sz="2000" dirty="0">
                        <a:solidFill>
                          <a:srgbClr val="0000FF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NRS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PRISM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CLEAR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0.6</a:t>
                      </a:r>
                      <a:r>
                        <a:rPr lang="en-US" sz="2000" baseline="0" dirty="0" smtClean="0">
                          <a:latin typeface="Avenir Next Regular"/>
                          <a:cs typeface="Avenir Next Regular"/>
                        </a:rPr>
                        <a:t>–</a:t>
                      </a:r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5.3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J&gt;9.8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Avenir Next Regular"/>
                          <a:cs typeface="Avenir Next Regular"/>
                        </a:rPr>
                        <a:t>1</a:t>
                      </a:r>
                      <a:endParaRPr lang="en-US" sz="2000" dirty="0">
                        <a:solidFill>
                          <a:srgbClr val="FF6600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90%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1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2048x32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G140H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F100LP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1.0</a:t>
                      </a:r>
                      <a:r>
                        <a:rPr lang="en-US" sz="2000" baseline="0" dirty="0" smtClean="0">
                          <a:latin typeface="Avenir Next Regular"/>
                          <a:cs typeface="Avenir Next Regular"/>
                        </a:rPr>
                        <a:t>–</a:t>
                      </a:r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1.9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J&gt;6.6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FF6600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G235H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F170LP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1.7-3.1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J&gt;5.9</a:t>
                      </a: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FF6600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G395H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F290LP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2.9</a:t>
                      </a:r>
                      <a:r>
                        <a:rPr lang="en-US" sz="2000" baseline="0" dirty="0" smtClean="0">
                          <a:latin typeface="Avenir Next Regular"/>
                          <a:cs typeface="Avenir Next Regular"/>
                        </a:rPr>
                        <a:t>–</a:t>
                      </a:r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5.2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J&gt;5.1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6600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NIS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 anchor="ctr"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GR700XD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0.6</a:t>
                      </a:r>
                      <a:r>
                        <a:rPr lang="en-US" sz="2000" baseline="0" dirty="0" smtClean="0">
                          <a:latin typeface="Avenir Next Regular"/>
                          <a:cs typeface="Avenir Next Regular"/>
                        </a:rPr>
                        <a:t>–</a:t>
                      </a:r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2.8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J&gt;7.2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Avenir Next Regular"/>
                          <a:cs typeface="Avenir Next Regular"/>
                        </a:rPr>
                        <a:t>1</a:t>
                      </a:r>
                      <a:endParaRPr lang="en-US" sz="2000" dirty="0">
                        <a:solidFill>
                          <a:srgbClr val="FF6600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1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2048x256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1.0</a:t>
                      </a:r>
                      <a:r>
                        <a:rPr lang="en-US" sz="2000" baseline="0" dirty="0" smtClean="0">
                          <a:latin typeface="Avenir Next Regular"/>
                          <a:cs typeface="Avenir Next Regular"/>
                        </a:rPr>
                        <a:t>–</a:t>
                      </a:r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2.8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J&gt;6.0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6600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2048x80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NRC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GRISMR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F322W2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2.4</a:t>
                      </a:r>
                      <a:r>
                        <a:rPr lang="en-US" sz="2000" baseline="0" dirty="0" smtClean="0">
                          <a:latin typeface="Avenir Next Regular"/>
                          <a:cs typeface="Avenir Next Regular"/>
                        </a:rPr>
                        <a:t>–</a:t>
                      </a:r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4.0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K&gt;4.6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2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80%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4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2048x64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GRISMR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F444W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3.9</a:t>
                      </a:r>
                      <a:r>
                        <a:rPr lang="en-US" sz="2000" baseline="0" dirty="0" smtClean="0">
                          <a:latin typeface="Avenir Next Regular"/>
                          <a:cs typeface="Avenir Next Regular"/>
                        </a:rPr>
                        <a:t>–</a:t>
                      </a:r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5.0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K&gt;3.7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MIR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LRS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5.0</a:t>
                      </a:r>
                      <a:r>
                        <a:rPr lang="en-US" sz="2000" baseline="0" dirty="0" smtClean="0">
                          <a:latin typeface="Avenir Next Regular"/>
                          <a:cs typeface="Avenir Next Regular"/>
                        </a:rPr>
                        <a:t>–</a:t>
                      </a:r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12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latin typeface="Avenir Next Regular"/>
                          <a:cs typeface="Avenir Next Regular"/>
                        </a:rPr>
                        <a:t>K&gt;5.4</a:t>
                      </a:r>
                      <a:endParaRPr lang="en-US" sz="2000" i="1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6600"/>
                          </a:solidFill>
                          <a:latin typeface="Avenir Next Regular"/>
                          <a:cs typeface="Avenir Next Regular"/>
                        </a:rPr>
                        <a:t>2</a:t>
                      </a:r>
                      <a:endParaRPr lang="en-US" sz="2000" dirty="0">
                        <a:solidFill>
                          <a:srgbClr val="FF6600"/>
                        </a:solidFill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60%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venir Next Regular"/>
                          <a:cs typeface="Avenir Next Regular"/>
                        </a:rPr>
                        <a:t>416x72</a:t>
                      </a:r>
                      <a:endParaRPr lang="en-US" sz="2000" dirty="0">
                        <a:latin typeface="Avenir Next Regular"/>
                        <a:cs typeface="Avenir Next Regular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55576" y="4991100"/>
            <a:ext cx="4436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venir Book"/>
                <a:cs typeface="Avenir Book"/>
              </a:rPr>
              <a:t>G2V, no saturation at any wavelength </a:t>
            </a:r>
            <a:endParaRPr lang="en-US" sz="2000" dirty="0" smtClean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06789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 aperture affects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Target </a:t>
            </a:r>
            <a:r>
              <a:rPr lang="en-US" dirty="0"/>
              <a:t>motion </a:t>
            </a:r>
            <a:r>
              <a:rPr lang="en-US" dirty="0" smtClean="0"/>
              <a:t>changes clipping </a:t>
            </a:r>
            <a:r>
              <a:rPr lang="en-US" dirty="0"/>
              <a:t>of PSF wings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r>
              <a:rPr lang="en-US" dirty="0"/>
              <a:t>Target drift can cause systematic variations.</a:t>
            </a:r>
          </a:p>
          <a:p>
            <a:pPr lvl="1">
              <a:buFont typeface="Arial"/>
              <a:buChar char="•"/>
            </a:pPr>
            <a:r>
              <a:rPr lang="en-US" dirty="0"/>
              <a:t>Star tracker pixels and mounts, thermal changes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r>
              <a:rPr lang="en-US" dirty="0"/>
              <a:t>Flux variations depend on target offset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err="1"/>
              <a:t>NIRSpec</a:t>
            </a:r>
            <a:r>
              <a:rPr lang="en-US" dirty="0"/>
              <a:t> has </a:t>
            </a:r>
            <a:r>
              <a:rPr lang="en-US" dirty="0" smtClean="0"/>
              <a:t>a 1.6</a:t>
            </a:r>
            <a:r>
              <a:rPr lang="en-US" dirty="0"/>
              <a:t>" x 1.6" square aperture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7 mas jitter causes 40 ppm variations </a:t>
            </a:r>
            <a:r>
              <a:rPr lang="en-US" sz="2400" dirty="0" smtClean="0"/>
              <a:t>[</a:t>
            </a:r>
            <a:r>
              <a:rPr lang="en-US" sz="2400" dirty="0" err="1" smtClean="0"/>
              <a:t>Dorner</a:t>
            </a:r>
            <a:r>
              <a:rPr lang="en-US" sz="2400" dirty="0" smtClean="0"/>
              <a:t> PhD].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Star tracker errors cause offset along spatial axis.</a:t>
            </a:r>
            <a:endParaRPr lang="en-US" sz="2400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Optimal extraction not affected by spatial wings. </a:t>
            </a:r>
          </a:p>
          <a:p>
            <a:pPr>
              <a:buFont typeface="Arial"/>
              <a:buChar char="•"/>
            </a:pPr>
            <a:r>
              <a:rPr lang="en-US" dirty="0" smtClean="0"/>
              <a:t>Use spatial offsets to improve flux precision.</a:t>
            </a:r>
          </a:p>
        </p:txBody>
      </p:sp>
    </p:spTree>
    <p:extLst>
      <p:ext uri="{BB962C8B-B14F-4D97-AF65-F5344CB8AC3E}">
        <p14:creationId xmlns:p14="http://schemas.microsoft.com/office/powerpoint/2010/main" val="307902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Slit losses in </a:t>
            </a:r>
            <a:r>
              <a:rPr lang="en-US" dirty="0" err="1" smtClean="0"/>
              <a:t>NIRSpec</a:t>
            </a:r>
            <a:r>
              <a:rPr lang="en-US" dirty="0" smtClean="0"/>
              <a:t> square aperture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28800" y="723900"/>
            <a:ext cx="5420604" cy="4831085"/>
            <a:chOff x="3710923" y="723900"/>
            <a:chExt cx="5420604" cy="4831085"/>
          </a:xfrm>
        </p:grpSpPr>
        <p:pic>
          <p:nvPicPr>
            <p:cNvPr id="6" name="Picture 5" descr="slit_losse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51"/>
            <a:stretch/>
          </p:blipFill>
          <p:spPr>
            <a:xfrm>
              <a:off x="3710923" y="723900"/>
              <a:ext cx="5420604" cy="48310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585972" y="1028700"/>
              <a:ext cx="1338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venir Next Regular"/>
                  <a:cs typeface="Avenir Next Regular"/>
                </a:rPr>
                <a:t>1σ Jitter</a:t>
              </a:r>
              <a:endParaRPr lang="en-US" sz="2400" dirty="0">
                <a:latin typeface="Avenir Next Regular"/>
                <a:cs typeface="Avenir Next Regula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0800" y="4163080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FF"/>
                  </a:solidFill>
                  <a:latin typeface="+mn-lt"/>
                </a:rPr>
                <a:t>From PhD thesis Bernhard </a:t>
              </a:r>
              <a:r>
                <a:rPr lang="en-US" sz="1400" dirty="0" err="1" smtClean="0">
                  <a:solidFill>
                    <a:srgbClr val="0000FF"/>
                  </a:solidFill>
                  <a:latin typeface="+mn-lt"/>
                </a:rPr>
                <a:t>Dorner</a:t>
              </a:r>
              <a:endParaRPr lang="en-US" sz="1400" dirty="0">
                <a:solidFill>
                  <a:srgbClr val="0000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2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FF"/>
            </a:solidFill>
            <a:effectLst/>
            <a:latin typeface="Tahoma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0000FF"/>
            </a:solidFill>
            <a:effectLst/>
            <a:latin typeface="Tahoma" charset="0"/>
            <a:ea typeface="ヒラギノ角ゴ Pro W3" charset="0"/>
            <a:cs typeface="ヒラギノ角ゴ Pro W3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Book"/>
            <a:cs typeface="Avenir Book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14849</TotalTime>
  <Words>663</Words>
  <Application>Microsoft Macintosh PowerPoint</Application>
  <PresentationFormat>On-screen Show (16:10)</PresentationFormat>
  <Paragraphs>156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Summary Single Object &amp; Time Series Spectroscopy   Jeff Valenti JWST Mission Scientist Space Telescope Science Institute</vt:lpstr>
      <vt:lpstr>Relevant templates in APT</vt:lpstr>
      <vt:lpstr>Wavelength vs. resolution</vt:lpstr>
      <vt:lpstr>Spectral resolution, wavelength coverage</vt:lpstr>
      <vt:lpstr>Faint targets</vt:lpstr>
      <vt:lpstr>When to use an IFU</vt:lpstr>
      <vt:lpstr>Saturation limits</vt:lpstr>
      <vt:lpstr>How an aperture affects precision</vt:lpstr>
      <vt:lpstr>Slit losses in NIRSpec square aperture</vt:lpstr>
      <vt:lpstr>Roll drift is perpendicular to dispersion</vt:lpstr>
      <vt:lpstr>Slit vs. Slitless</vt:lpstr>
      <vt:lpstr>Factors to consider for time series</vt:lpstr>
      <vt:lpstr>Additional factors to consider</vt:lpstr>
    </vt:vector>
  </TitlesOfParts>
  <Manager/>
  <Company>Jeff Valenti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/>
  <dc:creator>Jeff Valenti</dc:creator>
  <cp:keywords/>
  <dc:description/>
  <cp:lastModifiedBy>Jeff Valenti</cp:lastModifiedBy>
  <cp:revision>541</cp:revision>
  <cp:lastPrinted>2015-09-21T02:39:44Z</cp:lastPrinted>
  <dcterms:created xsi:type="dcterms:W3CDTF">2005-10-07T02:58:16Z</dcterms:created>
  <dcterms:modified xsi:type="dcterms:W3CDTF">2016-09-27T12:27:36Z</dcterms:modified>
  <cp:category/>
</cp:coreProperties>
</file>