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34" r:id="rId2"/>
    <p:sldId id="362" r:id="rId3"/>
    <p:sldId id="376" r:id="rId4"/>
    <p:sldId id="392" r:id="rId5"/>
    <p:sldId id="403" r:id="rId6"/>
    <p:sldId id="388" r:id="rId7"/>
    <p:sldId id="393" r:id="rId8"/>
    <p:sldId id="394" r:id="rId9"/>
    <p:sldId id="396" r:id="rId10"/>
    <p:sldId id="414" r:id="rId11"/>
    <p:sldId id="397" r:id="rId12"/>
    <p:sldId id="406" r:id="rId13"/>
    <p:sldId id="399" r:id="rId14"/>
    <p:sldId id="400" r:id="rId15"/>
    <p:sldId id="402" r:id="rId16"/>
    <p:sldId id="412" r:id="rId17"/>
    <p:sldId id="407" r:id="rId18"/>
    <p:sldId id="378" r:id="rId19"/>
    <p:sldId id="357" r:id="rId20"/>
    <p:sldId id="401" r:id="rId21"/>
    <p:sldId id="408" r:id="rId22"/>
    <p:sldId id="413" r:id="rId23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CFF"/>
    <a:srgbClr val="FF8F02"/>
    <a:srgbClr val="836F4B"/>
    <a:srgbClr val="195B9D"/>
    <a:srgbClr val="FFFF00"/>
    <a:srgbClr val="000000"/>
    <a:srgbClr val="3399FF"/>
    <a:srgbClr val="33CCFF"/>
    <a:srgbClr val="00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6" d="100"/>
          <a:sy n="86" d="100"/>
        </p:scale>
        <p:origin x="-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F0519-1E0A-E84A-AC7D-F47B88AA9A10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4B5256-7DAF-DD4A-BB8D-15FB1F0C599D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BH Accretion</a:t>
          </a:r>
          <a:endParaRPr lang="en-US" sz="2800" dirty="0">
            <a:solidFill>
              <a:schemeClr val="bg1"/>
            </a:solidFill>
          </a:endParaRPr>
        </a:p>
      </dgm:t>
    </dgm:pt>
    <dgm:pt modelId="{1BB003C2-049C-9240-A7A5-8D5D95142CE8}" type="parTrans" cxnId="{897107AB-F53B-074F-B73B-F73409DDC41C}">
      <dgm:prSet/>
      <dgm:spPr/>
      <dgm:t>
        <a:bodyPr/>
        <a:lstStyle/>
        <a:p>
          <a:endParaRPr lang="en-US"/>
        </a:p>
      </dgm:t>
    </dgm:pt>
    <dgm:pt modelId="{E003BACE-998E-3A48-BE52-74684C3747C5}" type="sibTrans" cxnId="{897107AB-F53B-074F-B73B-F73409DDC41C}">
      <dgm:prSet/>
      <dgm:spPr/>
      <dgm:t>
        <a:bodyPr/>
        <a:lstStyle/>
        <a:p>
          <a:endParaRPr lang="en-US"/>
        </a:p>
      </dgm:t>
    </dgm:pt>
    <dgm:pt modelId="{1DA8D41A-58C7-B04D-87EA-DBA1466DF9A8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Thick Disk (ADAF</a:t>
          </a:r>
          <a:r>
            <a:rPr lang="en-US" sz="2400" dirty="0" smtClean="0">
              <a:solidFill>
                <a:schemeClr val="bg1"/>
              </a:solidFill>
            </a:rPr>
            <a:t>)</a:t>
          </a:r>
          <a:endParaRPr lang="en-US" sz="2400" dirty="0">
            <a:solidFill>
              <a:schemeClr val="bg1"/>
            </a:solidFill>
          </a:endParaRPr>
        </a:p>
      </dgm:t>
    </dgm:pt>
    <dgm:pt modelId="{F1347E6F-0E2A-634D-B2C3-2FAFCAC1472D}" type="parTrans" cxnId="{2814C0E7-0AC9-564C-8A6B-29AE94722C32}">
      <dgm:prSet/>
      <dgm:spPr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2752DC3E-0526-844B-903C-9C3ADF8B3396}" type="sibTrans" cxnId="{2814C0E7-0AC9-564C-8A6B-29AE94722C32}">
      <dgm:prSet/>
      <dgm:spPr/>
      <dgm:t>
        <a:bodyPr/>
        <a:lstStyle/>
        <a:p>
          <a:endParaRPr lang="en-US"/>
        </a:p>
      </dgm:t>
    </dgm:pt>
    <dgm:pt modelId="{495A79F4-2678-8646-A8C7-7BBDD8DD0F31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BH Jet</a:t>
          </a:r>
          <a:endParaRPr lang="en-US" sz="2000" dirty="0">
            <a:solidFill>
              <a:schemeClr val="bg1"/>
            </a:solidFill>
          </a:endParaRPr>
        </a:p>
      </dgm:t>
    </dgm:pt>
    <dgm:pt modelId="{C9B45964-6FF2-1245-A495-DAB6D23C3119}" type="parTrans" cxnId="{A8967E54-0B06-8342-BC41-F04FCC0B6E5B}">
      <dgm:prSet/>
      <dgm:spPr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7EC892BC-7B82-254D-84C2-BA5708CBEAB9}" type="sibTrans" cxnId="{A8967E54-0B06-8342-BC41-F04FCC0B6E5B}">
      <dgm:prSet/>
      <dgm:spPr/>
      <dgm:t>
        <a:bodyPr/>
        <a:lstStyle/>
        <a:p>
          <a:endParaRPr lang="en-US"/>
        </a:p>
      </dgm:t>
    </dgm:pt>
    <dgm:pt modelId="{63D15365-4C13-6B49-8FB4-D97121E773CE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Disk Wind</a:t>
          </a:r>
          <a:endParaRPr lang="en-US" sz="2000" dirty="0">
            <a:solidFill>
              <a:schemeClr val="bg1"/>
            </a:solidFill>
          </a:endParaRPr>
        </a:p>
      </dgm:t>
    </dgm:pt>
    <dgm:pt modelId="{1B959815-E532-B04A-B64C-DFCE3D419E67}" type="parTrans" cxnId="{7FBB7046-97BF-8D41-A7CE-B3C43BBC0DA2}">
      <dgm:prSet/>
      <dgm:spPr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9C45B64A-6895-314F-9BB0-AA078543DEB2}" type="sibTrans" cxnId="{7FBB7046-97BF-8D41-A7CE-B3C43BBC0DA2}">
      <dgm:prSet/>
      <dgm:spPr/>
      <dgm:t>
        <a:bodyPr/>
        <a:lstStyle/>
        <a:p>
          <a:endParaRPr lang="en-US"/>
        </a:p>
      </dgm:t>
    </dgm:pt>
    <dgm:pt modelId="{C8127790-5BCD-8044-9760-52F37982490C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Thin Disk</a:t>
          </a:r>
          <a:endParaRPr lang="en-US" sz="2400" dirty="0">
            <a:solidFill>
              <a:schemeClr val="bg1"/>
            </a:solidFill>
          </a:endParaRPr>
        </a:p>
      </dgm:t>
    </dgm:pt>
    <dgm:pt modelId="{78B1CD00-0B0E-5A4C-81D0-10237EF89176}" type="parTrans" cxnId="{60EB990D-5C95-EF41-B48E-D23879A59BB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79BDB8F-93C0-1E4F-92F2-79D2A74F6EF4}" type="sibTrans" cxnId="{60EB990D-5C95-EF41-B48E-D23879A59BB1}">
      <dgm:prSet/>
      <dgm:spPr/>
      <dgm:t>
        <a:bodyPr/>
        <a:lstStyle/>
        <a:p>
          <a:endParaRPr lang="en-US"/>
        </a:p>
      </dgm:t>
    </dgm:pt>
    <dgm:pt modelId="{89658D72-F1A9-624C-83D1-44789084315F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No Jet </a:t>
          </a:r>
        </a:p>
        <a:p>
          <a:r>
            <a:rPr lang="en-US" sz="2000" dirty="0" smtClean="0">
              <a:solidFill>
                <a:schemeClr val="bg1"/>
              </a:solidFill>
            </a:rPr>
            <a:t>Line-Driven Wind?</a:t>
          </a:r>
          <a:endParaRPr lang="en-US" sz="2000" dirty="0">
            <a:solidFill>
              <a:schemeClr val="bg1"/>
            </a:solidFill>
          </a:endParaRPr>
        </a:p>
      </dgm:t>
    </dgm:pt>
    <dgm:pt modelId="{4C2E9939-6876-0248-B3FE-E40AE244C7DC}" type="parTrans" cxnId="{1631A389-2F82-524E-AF3E-CB8F5F7041E4}">
      <dgm:prSet/>
      <dgm:spPr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AEC35981-B244-CD49-A941-18810827EB0B}" type="sibTrans" cxnId="{1631A389-2F82-524E-AF3E-CB8F5F7041E4}">
      <dgm:prSet/>
      <dgm:spPr/>
      <dgm:t>
        <a:bodyPr/>
        <a:lstStyle/>
        <a:p>
          <a:endParaRPr lang="en-US"/>
        </a:p>
      </dgm:t>
    </dgm:pt>
    <dgm:pt modelId="{3372F678-EFA8-C94D-9AA5-751602BCD386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Relativistic</a:t>
          </a:r>
        </a:p>
        <a:p>
          <a:r>
            <a:rPr lang="en-US" sz="1800" dirty="0" smtClean="0">
              <a:solidFill>
                <a:schemeClr val="bg1"/>
              </a:solidFill>
            </a:rPr>
            <a:t>Can have Huge Power</a:t>
          </a:r>
        </a:p>
        <a:p>
          <a:r>
            <a:rPr lang="en-US" sz="1800" dirty="0" smtClean="0">
              <a:solidFill>
                <a:schemeClr val="bg1"/>
              </a:solidFill>
            </a:rPr>
            <a:t>Strong Dependence on BH Spin: </a:t>
          </a:r>
          <a:r>
            <a:rPr lang="en-US" sz="1800" dirty="0" smtClean="0">
              <a:solidFill>
                <a:srgbClr val="660066"/>
              </a:solidFill>
            </a:rPr>
            <a:t>(Ω</a:t>
          </a:r>
          <a:r>
            <a:rPr lang="en-US" sz="1800" baseline="-25000" dirty="0" smtClean="0">
              <a:solidFill>
                <a:srgbClr val="660066"/>
              </a:solidFill>
            </a:rPr>
            <a:t>H</a:t>
          </a:r>
          <a:r>
            <a:rPr lang="en-US" sz="1800" dirty="0" smtClean="0">
              <a:solidFill>
                <a:srgbClr val="660066"/>
              </a:solidFill>
            </a:rPr>
            <a:t>)</a:t>
          </a:r>
          <a:r>
            <a:rPr lang="en-US" sz="1800" baseline="30000" dirty="0" smtClean="0">
              <a:solidFill>
                <a:srgbClr val="660066"/>
              </a:solidFill>
            </a:rPr>
            <a:t>2</a:t>
          </a:r>
        </a:p>
        <a:p>
          <a:r>
            <a:rPr lang="en-US" sz="1800" dirty="0" smtClean="0">
              <a:solidFill>
                <a:schemeClr val="bg1"/>
              </a:solidFill>
            </a:rPr>
            <a:t>Strong Dependence on BH Field: </a:t>
          </a:r>
          <a:r>
            <a:rPr lang="en-US" sz="1800" dirty="0" smtClean="0">
              <a:solidFill>
                <a:srgbClr val="660066"/>
              </a:solidFill>
            </a:rPr>
            <a:t>(</a:t>
          </a:r>
          <a:r>
            <a:rPr lang="en-US" sz="1800" dirty="0" err="1" smtClean="0">
              <a:solidFill>
                <a:srgbClr val="660066"/>
              </a:solidFill>
            </a:rPr>
            <a:t>Φ</a:t>
          </a:r>
          <a:r>
            <a:rPr lang="en-US" sz="1800" baseline="-25000" dirty="0" err="1" smtClean="0">
              <a:solidFill>
                <a:srgbClr val="660066"/>
              </a:solidFill>
            </a:rPr>
            <a:t>mag</a:t>
          </a:r>
          <a:r>
            <a:rPr lang="en-US" sz="1800" dirty="0" smtClean="0">
              <a:solidFill>
                <a:srgbClr val="660066"/>
              </a:solidFill>
            </a:rPr>
            <a:t>)</a:t>
          </a:r>
          <a:r>
            <a:rPr lang="en-US" sz="1800" baseline="30000" dirty="0" smtClean="0">
              <a:solidFill>
                <a:srgbClr val="660066"/>
              </a:solidFill>
            </a:rPr>
            <a:t>2</a:t>
          </a:r>
        </a:p>
        <a:p>
          <a:r>
            <a:rPr lang="en-US" sz="1800" dirty="0" smtClean="0">
              <a:solidFill>
                <a:schemeClr val="bg1"/>
              </a:solidFill>
            </a:rPr>
            <a:t>Maximum Power: MAD</a:t>
          </a:r>
          <a:endParaRPr lang="en-US" sz="1800" dirty="0">
            <a:solidFill>
              <a:schemeClr val="bg1"/>
            </a:solidFill>
          </a:endParaRPr>
        </a:p>
      </dgm:t>
    </dgm:pt>
    <dgm:pt modelId="{188FAA29-49EA-1348-99C0-AD37ED2A29BC}" type="parTrans" cxnId="{0097471C-B1EE-C648-B559-FD34AC6A21F7}">
      <dgm:prSet/>
      <dgm:spPr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3F4F0D8B-4354-CA4E-AD8B-C6A56F1AA5A5}" type="sibTrans" cxnId="{0097471C-B1EE-C648-B559-FD34AC6A21F7}">
      <dgm:prSet/>
      <dgm:spPr/>
      <dgm:t>
        <a:bodyPr/>
        <a:lstStyle/>
        <a:p>
          <a:endParaRPr lang="en-US"/>
        </a:p>
      </dgm:t>
    </dgm:pt>
    <dgm:pt modelId="{7FAF6B51-47CF-7542-839F-58BA02A8F769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Sub-Relativistic</a:t>
          </a:r>
        </a:p>
        <a:p>
          <a:r>
            <a:rPr lang="en-US" sz="1800" dirty="0" smtClean="0">
              <a:solidFill>
                <a:schemeClr val="bg1"/>
              </a:solidFill>
            </a:rPr>
            <a:t>Modest Power</a:t>
          </a:r>
        </a:p>
        <a:p>
          <a:r>
            <a:rPr lang="en-US" sz="1800" dirty="0" smtClean="0">
              <a:solidFill>
                <a:schemeClr val="bg1"/>
              </a:solidFill>
            </a:rPr>
            <a:t>Weak Dependence on BH Spin</a:t>
          </a:r>
        </a:p>
        <a:p>
          <a:r>
            <a:rPr lang="en-US" sz="1800" dirty="0" smtClean="0">
              <a:solidFill>
                <a:schemeClr val="bg1"/>
              </a:solidFill>
            </a:rPr>
            <a:t>Weak </a:t>
          </a:r>
          <a:r>
            <a:rPr lang="en-US" sz="1800" dirty="0" smtClean="0">
              <a:solidFill>
                <a:schemeClr val="bg1"/>
              </a:solidFill>
            </a:rPr>
            <a:t>Dependence on  BH Field</a:t>
          </a:r>
        </a:p>
      </dgm:t>
    </dgm:pt>
    <dgm:pt modelId="{D385AD70-37BE-184C-A747-1605C966D9F0}" type="parTrans" cxnId="{FA3937BC-387F-D748-ADD7-7FBF4063448B}">
      <dgm:prSet/>
      <dgm:spPr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B8C7234E-3087-F147-A714-E7E3C426DE3F}" type="sibTrans" cxnId="{FA3937BC-387F-D748-ADD7-7FBF4063448B}">
      <dgm:prSet/>
      <dgm:spPr/>
      <dgm:t>
        <a:bodyPr/>
        <a:lstStyle/>
        <a:p>
          <a:endParaRPr lang="en-US"/>
        </a:p>
      </dgm:t>
    </dgm:pt>
    <dgm:pt modelId="{8D28D6CB-7FE3-414C-8887-E98A68D3CAF0}" type="pres">
      <dgm:prSet presAssocID="{062F0519-1E0A-E84A-AC7D-F47B88AA9A10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B3287-0125-2F4C-AB94-00FFFE6E0EA8}" type="pres">
      <dgm:prSet presAssocID="{062F0519-1E0A-E84A-AC7D-F47B88AA9A10}" presName="hierFlow" presStyleCnt="0"/>
      <dgm:spPr/>
    </dgm:pt>
    <dgm:pt modelId="{EB3258A6-D16D-514B-A4D9-BB137EB794F2}" type="pres">
      <dgm:prSet presAssocID="{062F0519-1E0A-E84A-AC7D-F47B88AA9A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98B19DB-6C0D-E04C-A4CB-9246607841C6}" type="pres">
      <dgm:prSet presAssocID="{944B5256-7DAF-DD4A-BB8D-15FB1F0C599D}" presName="Name14" presStyleCnt="0"/>
      <dgm:spPr/>
    </dgm:pt>
    <dgm:pt modelId="{1FB1BD03-9BB6-FA4C-9D0D-F9C41D1E3445}" type="pres">
      <dgm:prSet presAssocID="{944B5256-7DAF-DD4A-BB8D-15FB1F0C599D}" presName="level1Shape" presStyleLbl="node0" presStyleIdx="0" presStyleCnt="1" custScaleY="62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C5D57A-4958-994D-822A-4E04358790D6}" type="pres">
      <dgm:prSet presAssocID="{944B5256-7DAF-DD4A-BB8D-15FB1F0C599D}" presName="hierChild2" presStyleCnt="0"/>
      <dgm:spPr/>
    </dgm:pt>
    <dgm:pt modelId="{C50E1E51-8FEC-0747-95AD-2A593BE47FF2}" type="pres">
      <dgm:prSet presAssocID="{F1347E6F-0E2A-634D-B2C3-2FAFCAC1472D}" presName="Name19" presStyleLbl="parChTrans1D2" presStyleIdx="0" presStyleCnt="2"/>
      <dgm:spPr/>
      <dgm:t>
        <a:bodyPr/>
        <a:lstStyle/>
        <a:p>
          <a:endParaRPr lang="en-US"/>
        </a:p>
      </dgm:t>
    </dgm:pt>
    <dgm:pt modelId="{1C16B6B0-6361-AD40-B839-DCAEE6729FB0}" type="pres">
      <dgm:prSet presAssocID="{1DA8D41A-58C7-B04D-87EA-DBA1466DF9A8}" presName="Name21" presStyleCnt="0"/>
      <dgm:spPr/>
    </dgm:pt>
    <dgm:pt modelId="{01E9F512-F751-F04D-9D77-8A3BD45416CA}" type="pres">
      <dgm:prSet presAssocID="{1DA8D41A-58C7-B04D-87EA-DBA1466DF9A8}" presName="level2Shape" presStyleLbl="node2" presStyleIdx="0" presStyleCnt="2" custScaleY="74473" custLinFactNeighborX="-13109" custLinFactNeighborY="3172"/>
      <dgm:spPr/>
      <dgm:t>
        <a:bodyPr/>
        <a:lstStyle/>
        <a:p>
          <a:endParaRPr lang="en-US"/>
        </a:p>
      </dgm:t>
    </dgm:pt>
    <dgm:pt modelId="{2679DEA3-5F25-1142-8192-B36137D14CAA}" type="pres">
      <dgm:prSet presAssocID="{1DA8D41A-58C7-B04D-87EA-DBA1466DF9A8}" presName="hierChild3" presStyleCnt="0"/>
      <dgm:spPr/>
    </dgm:pt>
    <dgm:pt modelId="{10140E3D-B9B0-B24A-B6FA-7FFD27191378}" type="pres">
      <dgm:prSet presAssocID="{C9B45964-6FF2-1245-A495-DAB6D23C3119}" presName="Name19" presStyleLbl="parChTrans1D3" presStyleIdx="0" presStyleCnt="3"/>
      <dgm:spPr/>
      <dgm:t>
        <a:bodyPr/>
        <a:lstStyle/>
        <a:p>
          <a:endParaRPr lang="en-US"/>
        </a:p>
      </dgm:t>
    </dgm:pt>
    <dgm:pt modelId="{FCD2D29D-DA76-E844-8FB0-476D23999EAB}" type="pres">
      <dgm:prSet presAssocID="{495A79F4-2678-8646-A8C7-7BBDD8DD0F31}" presName="Name21" presStyleCnt="0"/>
      <dgm:spPr/>
    </dgm:pt>
    <dgm:pt modelId="{FD9954CF-5D46-4D4B-BC16-3470CE014DCD}" type="pres">
      <dgm:prSet presAssocID="{495A79F4-2678-8646-A8C7-7BBDD8DD0F31}" presName="level2Shape" presStyleLbl="node3" presStyleIdx="0" presStyleCnt="3" custScaleY="44895"/>
      <dgm:spPr/>
      <dgm:t>
        <a:bodyPr/>
        <a:lstStyle/>
        <a:p>
          <a:endParaRPr lang="en-US"/>
        </a:p>
      </dgm:t>
    </dgm:pt>
    <dgm:pt modelId="{B6932EB7-A897-2141-985F-BDA694C19F4A}" type="pres">
      <dgm:prSet presAssocID="{495A79F4-2678-8646-A8C7-7BBDD8DD0F31}" presName="hierChild3" presStyleCnt="0"/>
      <dgm:spPr/>
    </dgm:pt>
    <dgm:pt modelId="{21ACD524-9DEE-2C45-A80E-3759E377D59C}" type="pres">
      <dgm:prSet presAssocID="{188FAA29-49EA-1348-99C0-AD37ED2A29BC}" presName="Name19" presStyleLbl="parChTrans1D4" presStyleIdx="0" presStyleCnt="2"/>
      <dgm:spPr/>
      <dgm:t>
        <a:bodyPr/>
        <a:lstStyle/>
        <a:p>
          <a:endParaRPr lang="en-US"/>
        </a:p>
      </dgm:t>
    </dgm:pt>
    <dgm:pt modelId="{2DFDED77-F4DA-EC4E-B92F-5A779602AF5D}" type="pres">
      <dgm:prSet presAssocID="{3372F678-EFA8-C94D-9AA5-751602BCD386}" presName="Name21" presStyleCnt="0"/>
      <dgm:spPr/>
    </dgm:pt>
    <dgm:pt modelId="{B9072838-D01B-4344-8024-6F3E391F7AAB}" type="pres">
      <dgm:prSet presAssocID="{3372F678-EFA8-C94D-9AA5-751602BCD386}" presName="level2Shape" presStyleLbl="node4" presStyleIdx="0" presStyleCnt="2" custScaleX="132157" custScaleY="182812"/>
      <dgm:spPr/>
      <dgm:t>
        <a:bodyPr/>
        <a:lstStyle/>
        <a:p>
          <a:endParaRPr lang="en-US"/>
        </a:p>
      </dgm:t>
    </dgm:pt>
    <dgm:pt modelId="{A8E7CA16-45E7-2B43-A3CE-7C3D3A79B89E}" type="pres">
      <dgm:prSet presAssocID="{3372F678-EFA8-C94D-9AA5-751602BCD386}" presName="hierChild3" presStyleCnt="0"/>
      <dgm:spPr/>
    </dgm:pt>
    <dgm:pt modelId="{2EFD061A-345C-6E42-8501-6DCFFD923C64}" type="pres">
      <dgm:prSet presAssocID="{1B959815-E532-B04A-B64C-DFCE3D419E67}" presName="Name19" presStyleLbl="parChTrans1D3" presStyleIdx="1" presStyleCnt="3"/>
      <dgm:spPr/>
      <dgm:t>
        <a:bodyPr/>
        <a:lstStyle/>
        <a:p>
          <a:endParaRPr lang="en-US"/>
        </a:p>
      </dgm:t>
    </dgm:pt>
    <dgm:pt modelId="{D14AE3E5-273B-A147-A773-0C2E544CC1EC}" type="pres">
      <dgm:prSet presAssocID="{63D15365-4C13-6B49-8FB4-D97121E773CE}" presName="Name21" presStyleCnt="0"/>
      <dgm:spPr/>
    </dgm:pt>
    <dgm:pt modelId="{7F2EB136-D7D9-E045-8F1A-63F52A26F8AA}" type="pres">
      <dgm:prSet presAssocID="{63D15365-4C13-6B49-8FB4-D97121E773CE}" presName="level2Shape" presStyleLbl="node3" presStyleIdx="1" presStyleCnt="3" custScaleY="45832"/>
      <dgm:spPr/>
      <dgm:t>
        <a:bodyPr/>
        <a:lstStyle/>
        <a:p>
          <a:endParaRPr lang="en-US"/>
        </a:p>
      </dgm:t>
    </dgm:pt>
    <dgm:pt modelId="{9968C10E-9426-A347-87B8-B88B9D79C7C4}" type="pres">
      <dgm:prSet presAssocID="{63D15365-4C13-6B49-8FB4-D97121E773CE}" presName="hierChild3" presStyleCnt="0"/>
      <dgm:spPr/>
    </dgm:pt>
    <dgm:pt modelId="{96D2C1FA-A499-9B4B-92B1-A646391030BE}" type="pres">
      <dgm:prSet presAssocID="{D385AD70-37BE-184C-A747-1605C966D9F0}" presName="Name19" presStyleLbl="parChTrans1D4" presStyleIdx="1" presStyleCnt="2"/>
      <dgm:spPr/>
      <dgm:t>
        <a:bodyPr/>
        <a:lstStyle/>
        <a:p>
          <a:endParaRPr lang="en-US"/>
        </a:p>
      </dgm:t>
    </dgm:pt>
    <dgm:pt modelId="{4A8BA3EE-AE06-394E-AAA3-27294E1FE77E}" type="pres">
      <dgm:prSet presAssocID="{7FAF6B51-47CF-7542-839F-58BA02A8F769}" presName="Name21" presStyleCnt="0"/>
      <dgm:spPr/>
    </dgm:pt>
    <dgm:pt modelId="{EECC58A0-EE56-9D42-9286-4B69D0321B9D}" type="pres">
      <dgm:prSet presAssocID="{7FAF6B51-47CF-7542-839F-58BA02A8F769}" presName="level2Shape" presStyleLbl="node4" presStyleIdx="1" presStyleCnt="2" custScaleX="128346" custScaleY="183904"/>
      <dgm:spPr/>
      <dgm:t>
        <a:bodyPr/>
        <a:lstStyle/>
        <a:p>
          <a:endParaRPr lang="en-US"/>
        </a:p>
      </dgm:t>
    </dgm:pt>
    <dgm:pt modelId="{834E4905-1B65-8149-9196-2106CC1096E8}" type="pres">
      <dgm:prSet presAssocID="{7FAF6B51-47CF-7542-839F-58BA02A8F769}" presName="hierChild3" presStyleCnt="0"/>
      <dgm:spPr/>
    </dgm:pt>
    <dgm:pt modelId="{B3F1BB8E-FEE8-3843-9996-6065F7E7EC4B}" type="pres">
      <dgm:prSet presAssocID="{78B1CD00-0B0E-5A4C-81D0-10237EF8917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43002B8D-0260-C54C-AD9B-8E70D9673E73}" type="pres">
      <dgm:prSet presAssocID="{C8127790-5BCD-8044-9760-52F37982490C}" presName="Name21" presStyleCnt="0"/>
      <dgm:spPr/>
    </dgm:pt>
    <dgm:pt modelId="{5C6EC87C-5212-1540-893E-EEFDAADD4F1E}" type="pres">
      <dgm:prSet presAssocID="{C8127790-5BCD-8044-9760-52F37982490C}" presName="level2Shape" presStyleLbl="node2" presStyleIdx="1" presStyleCnt="2" custScaleY="77987"/>
      <dgm:spPr/>
      <dgm:t>
        <a:bodyPr/>
        <a:lstStyle/>
        <a:p>
          <a:endParaRPr lang="en-US"/>
        </a:p>
      </dgm:t>
    </dgm:pt>
    <dgm:pt modelId="{844CE945-44CB-3440-8893-58D4289B046A}" type="pres">
      <dgm:prSet presAssocID="{C8127790-5BCD-8044-9760-52F37982490C}" presName="hierChild3" presStyleCnt="0"/>
      <dgm:spPr/>
    </dgm:pt>
    <dgm:pt modelId="{2A3303CD-E1C3-624E-96DE-159D605EA989}" type="pres">
      <dgm:prSet presAssocID="{4C2E9939-6876-0248-B3FE-E40AE244C7DC}" presName="Name19" presStyleLbl="parChTrans1D3" presStyleIdx="2" presStyleCnt="3"/>
      <dgm:spPr/>
      <dgm:t>
        <a:bodyPr/>
        <a:lstStyle/>
        <a:p>
          <a:endParaRPr lang="en-US"/>
        </a:p>
      </dgm:t>
    </dgm:pt>
    <dgm:pt modelId="{759F3B04-DB05-754E-BC7A-6C46A4AE7BAC}" type="pres">
      <dgm:prSet presAssocID="{89658D72-F1A9-624C-83D1-44789084315F}" presName="Name21" presStyleCnt="0"/>
      <dgm:spPr/>
    </dgm:pt>
    <dgm:pt modelId="{EFC19693-0387-864E-9BD7-378D3DE5885A}" type="pres">
      <dgm:prSet presAssocID="{89658D72-F1A9-624C-83D1-44789084315F}" presName="level2Shape" presStyleLbl="node3" presStyleIdx="2" presStyleCnt="3"/>
      <dgm:spPr/>
      <dgm:t>
        <a:bodyPr/>
        <a:lstStyle/>
        <a:p>
          <a:endParaRPr lang="en-US"/>
        </a:p>
      </dgm:t>
    </dgm:pt>
    <dgm:pt modelId="{626F4C6D-BCCD-6141-B6BB-B716BBD66FD1}" type="pres">
      <dgm:prSet presAssocID="{89658D72-F1A9-624C-83D1-44789084315F}" presName="hierChild3" presStyleCnt="0"/>
      <dgm:spPr/>
    </dgm:pt>
    <dgm:pt modelId="{61785511-4A4C-5F4F-BAF3-59F18BDDD4FA}" type="pres">
      <dgm:prSet presAssocID="{062F0519-1E0A-E84A-AC7D-F47B88AA9A10}" presName="bgShapesFlow" presStyleCnt="0"/>
      <dgm:spPr/>
    </dgm:pt>
  </dgm:ptLst>
  <dgm:cxnLst>
    <dgm:cxn modelId="{F0CF8885-221A-C84D-B5CD-C969C303FD08}" type="presOf" srcId="{C8127790-5BCD-8044-9760-52F37982490C}" destId="{5C6EC87C-5212-1540-893E-EEFDAADD4F1E}" srcOrd="0" destOrd="0" presId="urn:microsoft.com/office/officeart/2005/8/layout/hierarchy6"/>
    <dgm:cxn modelId="{2814C0E7-0AC9-564C-8A6B-29AE94722C32}" srcId="{944B5256-7DAF-DD4A-BB8D-15FB1F0C599D}" destId="{1DA8D41A-58C7-B04D-87EA-DBA1466DF9A8}" srcOrd="0" destOrd="0" parTransId="{F1347E6F-0E2A-634D-B2C3-2FAFCAC1472D}" sibTransId="{2752DC3E-0526-844B-903C-9C3ADF8B3396}"/>
    <dgm:cxn modelId="{A8967E54-0B06-8342-BC41-F04FCC0B6E5B}" srcId="{1DA8D41A-58C7-B04D-87EA-DBA1466DF9A8}" destId="{495A79F4-2678-8646-A8C7-7BBDD8DD0F31}" srcOrd="0" destOrd="0" parTransId="{C9B45964-6FF2-1245-A495-DAB6D23C3119}" sibTransId="{7EC892BC-7B82-254D-84C2-BA5708CBEAB9}"/>
    <dgm:cxn modelId="{A9B55ACD-C46B-8C40-9223-324B3A5F6AA1}" type="presOf" srcId="{495A79F4-2678-8646-A8C7-7BBDD8DD0F31}" destId="{FD9954CF-5D46-4D4B-BC16-3470CE014DCD}" srcOrd="0" destOrd="0" presId="urn:microsoft.com/office/officeart/2005/8/layout/hierarchy6"/>
    <dgm:cxn modelId="{653B9E1F-89B6-C849-81B2-64B186C03833}" type="presOf" srcId="{944B5256-7DAF-DD4A-BB8D-15FB1F0C599D}" destId="{1FB1BD03-9BB6-FA4C-9D0D-F9C41D1E3445}" srcOrd="0" destOrd="0" presId="urn:microsoft.com/office/officeart/2005/8/layout/hierarchy6"/>
    <dgm:cxn modelId="{60EB990D-5C95-EF41-B48E-D23879A59BB1}" srcId="{944B5256-7DAF-DD4A-BB8D-15FB1F0C599D}" destId="{C8127790-5BCD-8044-9760-52F37982490C}" srcOrd="1" destOrd="0" parTransId="{78B1CD00-0B0E-5A4C-81D0-10237EF89176}" sibTransId="{F79BDB8F-93C0-1E4F-92F2-79D2A74F6EF4}"/>
    <dgm:cxn modelId="{25806020-F7B3-474F-805C-31D4B0B8F058}" type="presOf" srcId="{188FAA29-49EA-1348-99C0-AD37ED2A29BC}" destId="{21ACD524-9DEE-2C45-A80E-3759E377D59C}" srcOrd="0" destOrd="0" presId="urn:microsoft.com/office/officeart/2005/8/layout/hierarchy6"/>
    <dgm:cxn modelId="{CC41CB8C-E588-9042-A6DF-96AF5B6F082B}" type="presOf" srcId="{1B959815-E532-B04A-B64C-DFCE3D419E67}" destId="{2EFD061A-345C-6E42-8501-6DCFFD923C64}" srcOrd="0" destOrd="0" presId="urn:microsoft.com/office/officeart/2005/8/layout/hierarchy6"/>
    <dgm:cxn modelId="{897107AB-F53B-074F-B73B-F73409DDC41C}" srcId="{062F0519-1E0A-E84A-AC7D-F47B88AA9A10}" destId="{944B5256-7DAF-DD4A-BB8D-15FB1F0C599D}" srcOrd="0" destOrd="0" parTransId="{1BB003C2-049C-9240-A7A5-8D5D95142CE8}" sibTransId="{E003BACE-998E-3A48-BE52-74684C3747C5}"/>
    <dgm:cxn modelId="{2A5A2589-2B63-0643-8514-E68DF73027D8}" type="presOf" srcId="{062F0519-1E0A-E84A-AC7D-F47B88AA9A10}" destId="{8D28D6CB-7FE3-414C-8887-E98A68D3CAF0}" srcOrd="0" destOrd="0" presId="urn:microsoft.com/office/officeart/2005/8/layout/hierarchy6"/>
    <dgm:cxn modelId="{7FBB7046-97BF-8D41-A7CE-B3C43BBC0DA2}" srcId="{1DA8D41A-58C7-B04D-87EA-DBA1466DF9A8}" destId="{63D15365-4C13-6B49-8FB4-D97121E773CE}" srcOrd="1" destOrd="0" parTransId="{1B959815-E532-B04A-B64C-DFCE3D419E67}" sibTransId="{9C45B64A-6895-314F-9BB0-AA078543DEB2}"/>
    <dgm:cxn modelId="{E3A76B9B-3C89-A847-9149-35F991D6F7F0}" type="presOf" srcId="{89658D72-F1A9-624C-83D1-44789084315F}" destId="{EFC19693-0387-864E-9BD7-378D3DE5885A}" srcOrd="0" destOrd="0" presId="urn:microsoft.com/office/officeart/2005/8/layout/hierarchy6"/>
    <dgm:cxn modelId="{5B6E7268-1B03-9B41-A09A-F814400F7F78}" type="presOf" srcId="{63D15365-4C13-6B49-8FB4-D97121E773CE}" destId="{7F2EB136-D7D9-E045-8F1A-63F52A26F8AA}" srcOrd="0" destOrd="0" presId="urn:microsoft.com/office/officeart/2005/8/layout/hierarchy6"/>
    <dgm:cxn modelId="{FA3937BC-387F-D748-ADD7-7FBF4063448B}" srcId="{63D15365-4C13-6B49-8FB4-D97121E773CE}" destId="{7FAF6B51-47CF-7542-839F-58BA02A8F769}" srcOrd="0" destOrd="0" parTransId="{D385AD70-37BE-184C-A747-1605C966D9F0}" sibTransId="{B8C7234E-3087-F147-A714-E7E3C426DE3F}"/>
    <dgm:cxn modelId="{1631A389-2F82-524E-AF3E-CB8F5F7041E4}" srcId="{C8127790-5BCD-8044-9760-52F37982490C}" destId="{89658D72-F1A9-624C-83D1-44789084315F}" srcOrd="0" destOrd="0" parTransId="{4C2E9939-6876-0248-B3FE-E40AE244C7DC}" sibTransId="{AEC35981-B244-CD49-A941-18810827EB0B}"/>
    <dgm:cxn modelId="{0097471C-B1EE-C648-B559-FD34AC6A21F7}" srcId="{495A79F4-2678-8646-A8C7-7BBDD8DD0F31}" destId="{3372F678-EFA8-C94D-9AA5-751602BCD386}" srcOrd="0" destOrd="0" parTransId="{188FAA29-49EA-1348-99C0-AD37ED2A29BC}" sibTransId="{3F4F0D8B-4354-CA4E-AD8B-C6A56F1AA5A5}"/>
    <dgm:cxn modelId="{DD6C25A1-2B31-CE4C-9732-90FCBC401882}" type="presOf" srcId="{1DA8D41A-58C7-B04D-87EA-DBA1466DF9A8}" destId="{01E9F512-F751-F04D-9D77-8A3BD45416CA}" srcOrd="0" destOrd="0" presId="urn:microsoft.com/office/officeart/2005/8/layout/hierarchy6"/>
    <dgm:cxn modelId="{A791BE0C-C2D8-D743-9C11-8F32D7C31AC0}" type="presOf" srcId="{F1347E6F-0E2A-634D-B2C3-2FAFCAC1472D}" destId="{C50E1E51-8FEC-0747-95AD-2A593BE47FF2}" srcOrd="0" destOrd="0" presId="urn:microsoft.com/office/officeart/2005/8/layout/hierarchy6"/>
    <dgm:cxn modelId="{633CC9BD-1555-924C-A0FC-A32FD0107FCC}" type="presOf" srcId="{7FAF6B51-47CF-7542-839F-58BA02A8F769}" destId="{EECC58A0-EE56-9D42-9286-4B69D0321B9D}" srcOrd="0" destOrd="0" presId="urn:microsoft.com/office/officeart/2005/8/layout/hierarchy6"/>
    <dgm:cxn modelId="{5D24A8BF-AC99-224F-BADF-A2FADC792FE8}" type="presOf" srcId="{C9B45964-6FF2-1245-A495-DAB6D23C3119}" destId="{10140E3D-B9B0-B24A-B6FA-7FFD27191378}" srcOrd="0" destOrd="0" presId="urn:microsoft.com/office/officeart/2005/8/layout/hierarchy6"/>
    <dgm:cxn modelId="{981A4893-3EC9-CE4C-B94F-C0BD42203653}" type="presOf" srcId="{D385AD70-37BE-184C-A747-1605C966D9F0}" destId="{96D2C1FA-A499-9B4B-92B1-A646391030BE}" srcOrd="0" destOrd="0" presId="urn:microsoft.com/office/officeart/2005/8/layout/hierarchy6"/>
    <dgm:cxn modelId="{E702C966-8C97-DE4B-9216-0F2EF42AE4E9}" type="presOf" srcId="{78B1CD00-0B0E-5A4C-81D0-10237EF89176}" destId="{B3F1BB8E-FEE8-3843-9996-6065F7E7EC4B}" srcOrd="0" destOrd="0" presId="urn:microsoft.com/office/officeart/2005/8/layout/hierarchy6"/>
    <dgm:cxn modelId="{77B27A1A-993E-6B43-B6D0-E7FE3EBA67DC}" type="presOf" srcId="{3372F678-EFA8-C94D-9AA5-751602BCD386}" destId="{B9072838-D01B-4344-8024-6F3E391F7AAB}" srcOrd="0" destOrd="0" presId="urn:microsoft.com/office/officeart/2005/8/layout/hierarchy6"/>
    <dgm:cxn modelId="{E0BF85F0-A23F-6745-B682-B86A04250E8E}" type="presOf" srcId="{4C2E9939-6876-0248-B3FE-E40AE244C7DC}" destId="{2A3303CD-E1C3-624E-96DE-159D605EA989}" srcOrd="0" destOrd="0" presId="urn:microsoft.com/office/officeart/2005/8/layout/hierarchy6"/>
    <dgm:cxn modelId="{598E85D6-228C-DB4D-A133-F05AE185B75A}" type="presParOf" srcId="{8D28D6CB-7FE3-414C-8887-E98A68D3CAF0}" destId="{DB0B3287-0125-2F4C-AB94-00FFFE6E0EA8}" srcOrd="0" destOrd="0" presId="urn:microsoft.com/office/officeart/2005/8/layout/hierarchy6"/>
    <dgm:cxn modelId="{04B86581-4BB4-DC4C-AD9F-77F1FA175050}" type="presParOf" srcId="{DB0B3287-0125-2F4C-AB94-00FFFE6E0EA8}" destId="{EB3258A6-D16D-514B-A4D9-BB137EB794F2}" srcOrd="0" destOrd="0" presId="urn:microsoft.com/office/officeart/2005/8/layout/hierarchy6"/>
    <dgm:cxn modelId="{32C31857-D9B7-D349-A21F-0C1AB157A8E6}" type="presParOf" srcId="{EB3258A6-D16D-514B-A4D9-BB137EB794F2}" destId="{598B19DB-6C0D-E04C-A4CB-9246607841C6}" srcOrd="0" destOrd="0" presId="urn:microsoft.com/office/officeart/2005/8/layout/hierarchy6"/>
    <dgm:cxn modelId="{3B7CC8F0-6AC6-F346-845B-AF0BA3676E72}" type="presParOf" srcId="{598B19DB-6C0D-E04C-A4CB-9246607841C6}" destId="{1FB1BD03-9BB6-FA4C-9D0D-F9C41D1E3445}" srcOrd="0" destOrd="0" presId="urn:microsoft.com/office/officeart/2005/8/layout/hierarchy6"/>
    <dgm:cxn modelId="{259F9FDE-0944-5948-9F9A-0C6076FA8E44}" type="presParOf" srcId="{598B19DB-6C0D-E04C-A4CB-9246607841C6}" destId="{A2C5D57A-4958-994D-822A-4E04358790D6}" srcOrd="1" destOrd="0" presId="urn:microsoft.com/office/officeart/2005/8/layout/hierarchy6"/>
    <dgm:cxn modelId="{84F86D7A-4857-C64E-BED7-69A2FA183656}" type="presParOf" srcId="{A2C5D57A-4958-994D-822A-4E04358790D6}" destId="{C50E1E51-8FEC-0747-95AD-2A593BE47FF2}" srcOrd="0" destOrd="0" presId="urn:microsoft.com/office/officeart/2005/8/layout/hierarchy6"/>
    <dgm:cxn modelId="{36FFD765-3663-D447-B608-9442F336CC8C}" type="presParOf" srcId="{A2C5D57A-4958-994D-822A-4E04358790D6}" destId="{1C16B6B0-6361-AD40-B839-DCAEE6729FB0}" srcOrd="1" destOrd="0" presId="urn:microsoft.com/office/officeart/2005/8/layout/hierarchy6"/>
    <dgm:cxn modelId="{85BA56D3-86D8-DC43-B638-1108AB372B16}" type="presParOf" srcId="{1C16B6B0-6361-AD40-B839-DCAEE6729FB0}" destId="{01E9F512-F751-F04D-9D77-8A3BD45416CA}" srcOrd="0" destOrd="0" presId="urn:microsoft.com/office/officeart/2005/8/layout/hierarchy6"/>
    <dgm:cxn modelId="{98BAF788-A03F-944E-8F2F-FB6E7DAD9B58}" type="presParOf" srcId="{1C16B6B0-6361-AD40-B839-DCAEE6729FB0}" destId="{2679DEA3-5F25-1142-8192-B36137D14CAA}" srcOrd="1" destOrd="0" presId="urn:microsoft.com/office/officeart/2005/8/layout/hierarchy6"/>
    <dgm:cxn modelId="{91B04910-CBAF-5A42-99D0-8719F7B5A48A}" type="presParOf" srcId="{2679DEA3-5F25-1142-8192-B36137D14CAA}" destId="{10140E3D-B9B0-B24A-B6FA-7FFD27191378}" srcOrd="0" destOrd="0" presId="urn:microsoft.com/office/officeart/2005/8/layout/hierarchy6"/>
    <dgm:cxn modelId="{7B20CFC7-222A-D949-B1C2-0D11C5C3DCA3}" type="presParOf" srcId="{2679DEA3-5F25-1142-8192-B36137D14CAA}" destId="{FCD2D29D-DA76-E844-8FB0-476D23999EAB}" srcOrd="1" destOrd="0" presId="urn:microsoft.com/office/officeart/2005/8/layout/hierarchy6"/>
    <dgm:cxn modelId="{30E253D0-E3A7-8848-83E1-F63A4B16F500}" type="presParOf" srcId="{FCD2D29D-DA76-E844-8FB0-476D23999EAB}" destId="{FD9954CF-5D46-4D4B-BC16-3470CE014DCD}" srcOrd="0" destOrd="0" presId="urn:microsoft.com/office/officeart/2005/8/layout/hierarchy6"/>
    <dgm:cxn modelId="{E7061803-8116-BF48-B7CF-94E05BDF13D0}" type="presParOf" srcId="{FCD2D29D-DA76-E844-8FB0-476D23999EAB}" destId="{B6932EB7-A897-2141-985F-BDA694C19F4A}" srcOrd="1" destOrd="0" presId="urn:microsoft.com/office/officeart/2005/8/layout/hierarchy6"/>
    <dgm:cxn modelId="{007DADBF-80D0-8147-8387-FDAB7F8DCA0D}" type="presParOf" srcId="{B6932EB7-A897-2141-985F-BDA694C19F4A}" destId="{21ACD524-9DEE-2C45-A80E-3759E377D59C}" srcOrd="0" destOrd="0" presId="urn:microsoft.com/office/officeart/2005/8/layout/hierarchy6"/>
    <dgm:cxn modelId="{52FE850F-4DC6-7942-B6C4-7D3B6F2CC895}" type="presParOf" srcId="{B6932EB7-A897-2141-985F-BDA694C19F4A}" destId="{2DFDED77-F4DA-EC4E-B92F-5A779602AF5D}" srcOrd="1" destOrd="0" presId="urn:microsoft.com/office/officeart/2005/8/layout/hierarchy6"/>
    <dgm:cxn modelId="{32F5FAF1-D9D1-C840-BBCD-1F0C51EF5B53}" type="presParOf" srcId="{2DFDED77-F4DA-EC4E-B92F-5A779602AF5D}" destId="{B9072838-D01B-4344-8024-6F3E391F7AAB}" srcOrd="0" destOrd="0" presId="urn:microsoft.com/office/officeart/2005/8/layout/hierarchy6"/>
    <dgm:cxn modelId="{E591F2B2-A800-704D-9234-25CB778538C3}" type="presParOf" srcId="{2DFDED77-F4DA-EC4E-B92F-5A779602AF5D}" destId="{A8E7CA16-45E7-2B43-A3CE-7C3D3A79B89E}" srcOrd="1" destOrd="0" presId="urn:microsoft.com/office/officeart/2005/8/layout/hierarchy6"/>
    <dgm:cxn modelId="{B7ACFAD7-7CAB-D74B-B6D9-F596A21DD3D0}" type="presParOf" srcId="{2679DEA3-5F25-1142-8192-B36137D14CAA}" destId="{2EFD061A-345C-6E42-8501-6DCFFD923C64}" srcOrd="2" destOrd="0" presId="urn:microsoft.com/office/officeart/2005/8/layout/hierarchy6"/>
    <dgm:cxn modelId="{99D115F7-F6E7-6343-AE71-6F2C0C7E5F50}" type="presParOf" srcId="{2679DEA3-5F25-1142-8192-B36137D14CAA}" destId="{D14AE3E5-273B-A147-A773-0C2E544CC1EC}" srcOrd="3" destOrd="0" presId="urn:microsoft.com/office/officeart/2005/8/layout/hierarchy6"/>
    <dgm:cxn modelId="{E8E343D2-7B59-B442-BBF3-22A73E5EF769}" type="presParOf" srcId="{D14AE3E5-273B-A147-A773-0C2E544CC1EC}" destId="{7F2EB136-D7D9-E045-8F1A-63F52A26F8AA}" srcOrd="0" destOrd="0" presId="urn:microsoft.com/office/officeart/2005/8/layout/hierarchy6"/>
    <dgm:cxn modelId="{10A1D2A5-7CCA-AC49-92A0-A3AA418D48E3}" type="presParOf" srcId="{D14AE3E5-273B-A147-A773-0C2E544CC1EC}" destId="{9968C10E-9426-A347-87B8-B88B9D79C7C4}" srcOrd="1" destOrd="0" presId="urn:microsoft.com/office/officeart/2005/8/layout/hierarchy6"/>
    <dgm:cxn modelId="{6A9ADCB0-2078-CF4F-BAC6-120F6B045557}" type="presParOf" srcId="{9968C10E-9426-A347-87B8-B88B9D79C7C4}" destId="{96D2C1FA-A499-9B4B-92B1-A646391030BE}" srcOrd="0" destOrd="0" presId="urn:microsoft.com/office/officeart/2005/8/layout/hierarchy6"/>
    <dgm:cxn modelId="{F41FAB41-BDDE-E54B-8593-90ECF62D392F}" type="presParOf" srcId="{9968C10E-9426-A347-87B8-B88B9D79C7C4}" destId="{4A8BA3EE-AE06-394E-AAA3-27294E1FE77E}" srcOrd="1" destOrd="0" presId="urn:microsoft.com/office/officeart/2005/8/layout/hierarchy6"/>
    <dgm:cxn modelId="{D4854F33-B529-C540-BCD9-319236967807}" type="presParOf" srcId="{4A8BA3EE-AE06-394E-AAA3-27294E1FE77E}" destId="{EECC58A0-EE56-9D42-9286-4B69D0321B9D}" srcOrd="0" destOrd="0" presId="urn:microsoft.com/office/officeart/2005/8/layout/hierarchy6"/>
    <dgm:cxn modelId="{22BA5CD6-8DD2-D24E-84BC-CEE6C1E0A124}" type="presParOf" srcId="{4A8BA3EE-AE06-394E-AAA3-27294E1FE77E}" destId="{834E4905-1B65-8149-9196-2106CC1096E8}" srcOrd="1" destOrd="0" presId="urn:microsoft.com/office/officeart/2005/8/layout/hierarchy6"/>
    <dgm:cxn modelId="{121FA0F7-9F4C-D34F-A610-148937463EFF}" type="presParOf" srcId="{A2C5D57A-4958-994D-822A-4E04358790D6}" destId="{B3F1BB8E-FEE8-3843-9996-6065F7E7EC4B}" srcOrd="2" destOrd="0" presId="urn:microsoft.com/office/officeart/2005/8/layout/hierarchy6"/>
    <dgm:cxn modelId="{FF6FB909-665F-B348-8317-D4CC716A828C}" type="presParOf" srcId="{A2C5D57A-4958-994D-822A-4E04358790D6}" destId="{43002B8D-0260-C54C-AD9B-8E70D9673E73}" srcOrd="3" destOrd="0" presId="urn:microsoft.com/office/officeart/2005/8/layout/hierarchy6"/>
    <dgm:cxn modelId="{85D138E2-2FE1-F94F-9211-942DEB726A59}" type="presParOf" srcId="{43002B8D-0260-C54C-AD9B-8E70D9673E73}" destId="{5C6EC87C-5212-1540-893E-EEFDAADD4F1E}" srcOrd="0" destOrd="0" presId="urn:microsoft.com/office/officeart/2005/8/layout/hierarchy6"/>
    <dgm:cxn modelId="{7477904A-E905-AE4D-B7F5-1D2902F4A859}" type="presParOf" srcId="{43002B8D-0260-C54C-AD9B-8E70D9673E73}" destId="{844CE945-44CB-3440-8893-58D4289B046A}" srcOrd="1" destOrd="0" presId="urn:microsoft.com/office/officeart/2005/8/layout/hierarchy6"/>
    <dgm:cxn modelId="{80FBC298-EEE0-504F-8078-F6AC708B7B90}" type="presParOf" srcId="{844CE945-44CB-3440-8893-58D4289B046A}" destId="{2A3303CD-E1C3-624E-96DE-159D605EA989}" srcOrd="0" destOrd="0" presId="urn:microsoft.com/office/officeart/2005/8/layout/hierarchy6"/>
    <dgm:cxn modelId="{BE90D694-74E9-1C47-8035-C91A28B12156}" type="presParOf" srcId="{844CE945-44CB-3440-8893-58D4289B046A}" destId="{759F3B04-DB05-754E-BC7A-6C46A4AE7BAC}" srcOrd="1" destOrd="0" presId="urn:microsoft.com/office/officeart/2005/8/layout/hierarchy6"/>
    <dgm:cxn modelId="{6AAC466F-9429-7C4E-BCAA-0BF83118739C}" type="presParOf" srcId="{759F3B04-DB05-754E-BC7A-6C46A4AE7BAC}" destId="{EFC19693-0387-864E-9BD7-378D3DE5885A}" srcOrd="0" destOrd="0" presId="urn:microsoft.com/office/officeart/2005/8/layout/hierarchy6"/>
    <dgm:cxn modelId="{4110392D-99E0-A64A-A00F-B6323C247716}" type="presParOf" srcId="{759F3B04-DB05-754E-BC7A-6C46A4AE7BAC}" destId="{626F4C6D-BCCD-6141-B6BB-B716BBD66FD1}" srcOrd="1" destOrd="0" presId="urn:microsoft.com/office/officeart/2005/8/layout/hierarchy6"/>
    <dgm:cxn modelId="{0D7CBDCC-6D50-A149-A3D2-8DE21083764E}" type="presParOf" srcId="{8D28D6CB-7FE3-414C-8887-E98A68D3CAF0}" destId="{61785511-4A4C-5F4F-BAF3-59F18BDDD4FA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1BD03-9BB6-FA4C-9D0D-F9C41D1E3445}">
      <dsp:nvSpPr>
        <dsp:cNvPr id="0" name=""/>
        <dsp:cNvSpPr/>
      </dsp:nvSpPr>
      <dsp:spPr>
        <a:xfrm>
          <a:off x="2592567" y="180812"/>
          <a:ext cx="1998618" cy="833557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BH Accretion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2616981" y="205226"/>
        <a:ext cx="1949790" cy="784729"/>
      </dsp:txXfrm>
    </dsp:sp>
    <dsp:sp modelId="{C50E1E51-8FEC-0747-95AD-2A593BE47FF2}">
      <dsp:nvSpPr>
        <dsp:cNvPr id="0" name=""/>
        <dsp:cNvSpPr/>
      </dsp:nvSpPr>
      <dsp:spPr>
        <a:xfrm>
          <a:off x="3591876" y="1014370"/>
          <a:ext cx="1979439" cy="575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614"/>
              </a:lnTo>
              <a:lnTo>
                <a:pt x="1979439" y="287614"/>
              </a:lnTo>
              <a:lnTo>
                <a:pt x="1979439" y="575229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9F512-F751-F04D-9D77-8A3BD45416CA}">
      <dsp:nvSpPr>
        <dsp:cNvPr id="0" name=""/>
        <dsp:cNvSpPr/>
      </dsp:nvSpPr>
      <dsp:spPr>
        <a:xfrm>
          <a:off x="4572006" y="1589599"/>
          <a:ext cx="1998618" cy="992287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Thick Disk (ADAF</a:t>
          </a:r>
          <a:r>
            <a:rPr lang="en-US" sz="2400" kern="1200" dirty="0" smtClean="0">
              <a:solidFill>
                <a:schemeClr val="bg1"/>
              </a:solidFill>
            </a:rPr>
            <a:t>)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601069" y="1618662"/>
        <a:ext cx="1940492" cy="934161"/>
      </dsp:txXfrm>
    </dsp:sp>
    <dsp:sp modelId="{10140E3D-B9B0-B24A-B6FA-7FFD27191378}">
      <dsp:nvSpPr>
        <dsp:cNvPr id="0" name=""/>
        <dsp:cNvSpPr/>
      </dsp:nvSpPr>
      <dsp:spPr>
        <a:xfrm>
          <a:off x="5571315" y="2581886"/>
          <a:ext cx="1863407" cy="490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350"/>
              </a:lnTo>
              <a:lnTo>
                <a:pt x="1863407" y="245350"/>
              </a:lnTo>
              <a:lnTo>
                <a:pt x="1863407" y="490700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954CF-5D46-4D4B-BC16-3470CE014DCD}">
      <dsp:nvSpPr>
        <dsp:cNvPr id="0" name=""/>
        <dsp:cNvSpPr/>
      </dsp:nvSpPr>
      <dsp:spPr>
        <a:xfrm>
          <a:off x="6435413" y="3072587"/>
          <a:ext cx="1998618" cy="598186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BH Jet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452933" y="3090107"/>
        <a:ext cx="1963578" cy="563146"/>
      </dsp:txXfrm>
    </dsp:sp>
    <dsp:sp modelId="{21ACD524-9DEE-2C45-A80E-3759E377D59C}">
      <dsp:nvSpPr>
        <dsp:cNvPr id="0" name=""/>
        <dsp:cNvSpPr/>
      </dsp:nvSpPr>
      <dsp:spPr>
        <a:xfrm>
          <a:off x="7389003" y="3670774"/>
          <a:ext cx="91440" cy="532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965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72838-D01B-4344-8024-6F3E391F7AAB}">
      <dsp:nvSpPr>
        <dsp:cNvPr id="0" name=""/>
        <dsp:cNvSpPr/>
      </dsp:nvSpPr>
      <dsp:spPr>
        <a:xfrm>
          <a:off x="6114065" y="4203739"/>
          <a:ext cx="2641314" cy="2435809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Relativistic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Can have Huge Power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Strong Dependence on BH Spin: </a:t>
          </a:r>
          <a:r>
            <a:rPr lang="en-US" sz="1800" kern="1200" dirty="0" smtClean="0">
              <a:solidFill>
                <a:srgbClr val="660066"/>
              </a:solidFill>
            </a:rPr>
            <a:t>(Ω</a:t>
          </a:r>
          <a:r>
            <a:rPr lang="en-US" sz="1800" kern="1200" baseline="-25000" dirty="0" smtClean="0">
              <a:solidFill>
                <a:srgbClr val="660066"/>
              </a:solidFill>
            </a:rPr>
            <a:t>H</a:t>
          </a:r>
          <a:r>
            <a:rPr lang="en-US" sz="1800" kern="1200" dirty="0" smtClean="0">
              <a:solidFill>
                <a:srgbClr val="660066"/>
              </a:solidFill>
            </a:rPr>
            <a:t>)</a:t>
          </a:r>
          <a:r>
            <a:rPr lang="en-US" sz="1800" kern="1200" baseline="30000" dirty="0" smtClean="0">
              <a:solidFill>
                <a:srgbClr val="660066"/>
              </a:solidFill>
            </a:rPr>
            <a:t>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Strong Dependence on BH Field: </a:t>
          </a:r>
          <a:r>
            <a:rPr lang="en-US" sz="1800" kern="1200" dirty="0" smtClean="0">
              <a:solidFill>
                <a:srgbClr val="660066"/>
              </a:solidFill>
            </a:rPr>
            <a:t>(</a:t>
          </a:r>
          <a:r>
            <a:rPr lang="en-US" sz="1800" kern="1200" dirty="0" err="1" smtClean="0">
              <a:solidFill>
                <a:srgbClr val="660066"/>
              </a:solidFill>
            </a:rPr>
            <a:t>Φ</a:t>
          </a:r>
          <a:r>
            <a:rPr lang="en-US" sz="1800" kern="1200" baseline="-25000" dirty="0" err="1" smtClean="0">
              <a:solidFill>
                <a:srgbClr val="660066"/>
              </a:solidFill>
            </a:rPr>
            <a:t>mag</a:t>
          </a:r>
          <a:r>
            <a:rPr lang="en-US" sz="1800" kern="1200" dirty="0" smtClean="0">
              <a:solidFill>
                <a:srgbClr val="660066"/>
              </a:solidFill>
            </a:rPr>
            <a:t>)</a:t>
          </a:r>
          <a:r>
            <a:rPr lang="en-US" sz="1800" kern="1200" baseline="30000" dirty="0" smtClean="0">
              <a:solidFill>
                <a:srgbClr val="660066"/>
              </a:solidFill>
            </a:rPr>
            <a:t>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Maximum Power: MAD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185407" y="4275081"/>
        <a:ext cx="2498630" cy="2293125"/>
      </dsp:txXfrm>
    </dsp:sp>
    <dsp:sp modelId="{2EFD061A-345C-6E42-8501-6DCFFD923C64}">
      <dsp:nvSpPr>
        <dsp:cNvPr id="0" name=""/>
        <dsp:cNvSpPr/>
      </dsp:nvSpPr>
      <dsp:spPr>
        <a:xfrm>
          <a:off x="4231906" y="2581886"/>
          <a:ext cx="1339409" cy="490700"/>
        </a:xfrm>
        <a:custGeom>
          <a:avLst/>
          <a:gdLst/>
          <a:ahLst/>
          <a:cxnLst/>
          <a:rect l="0" t="0" r="0" b="0"/>
          <a:pathLst>
            <a:path>
              <a:moveTo>
                <a:pt x="1339409" y="0"/>
              </a:moveTo>
              <a:lnTo>
                <a:pt x="1339409" y="245350"/>
              </a:lnTo>
              <a:lnTo>
                <a:pt x="0" y="245350"/>
              </a:lnTo>
              <a:lnTo>
                <a:pt x="0" y="490700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EB136-D7D9-E045-8F1A-63F52A26F8AA}">
      <dsp:nvSpPr>
        <dsp:cNvPr id="0" name=""/>
        <dsp:cNvSpPr/>
      </dsp:nvSpPr>
      <dsp:spPr>
        <a:xfrm>
          <a:off x="3232597" y="3072587"/>
          <a:ext cx="1998618" cy="610671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Disk Wind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250483" y="3090473"/>
        <a:ext cx="1962846" cy="574899"/>
      </dsp:txXfrm>
    </dsp:sp>
    <dsp:sp modelId="{96D2C1FA-A499-9B4B-92B1-A646391030BE}">
      <dsp:nvSpPr>
        <dsp:cNvPr id="0" name=""/>
        <dsp:cNvSpPr/>
      </dsp:nvSpPr>
      <dsp:spPr>
        <a:xfrm>
          <a:off x="4186186" y="3683259"/>
          <a:ext cx="91440" cy="532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965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C58A0-EE56-9D42-9286-4B69D0321B9D}">
      <dsp:nvSpPr>
        <dsp:cNvPr id="0" name=""/>
        <dsp:cNvSpPr/>
      </dsp:nvSpPr>
      <dsp:spPr>
        <a:xfrm>
          <a:off x="2949332" y="4216224"/>
          <a:ext cx="2565147" cy="2450359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Sub-Relativistic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Modest Power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Weak Dependence on BH Spin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Weak </a:t>
          </a:r>
          <a:r>
            <a:rPr lang="en-US" sz="1800" kern="1200" dirty="0" smtClean="0">
              <a:solidFill>
                <a:schemeClr val="bg1"/>
              </a:solidFill>
            </a:rPr>
            <a:t>Dependence on  BH Field</a:t>
          </a:r>
        </a:p>
      </dsp:txBody>
      <dsp:txXfrm>
        <a:off x="3021101" y="4287993"/>
        <a:ext cx="2421609" cy="2306821"/>
      </dsp:txXfrm>
    </dsp:sp>
    <dsp:sp modelId="{B3F1BB8E-FEE8-3843-9996-6065F7E7EC4B}">
      <dsp:nvSpPr>
        <dsp:cNvPr id="0" name=""/>
        <dsp:cNvSpPr/>
      </dsp:nvSpPr>
      <dsp:spPr>
        <a:xfrm>
          <a:off x="1350437" y="1014370"/>
          <a:ext cx="2241438" cy="532965"/>
        </a:xfrm>
        <a:custGeom>
          <a:avLst/>
          <a:gdLst/>
          <a:ahLst/>
          <a:cxnLst/>
          <a:rect l="0" t="0" r="0" b="0"/>
          <a:pathLst>
            <a:path>
              <a:moveTo>
                <a:pt x="2241438" y="0"/>
              </a:moveTo>
              <a:lnTo>
                <a:pt x="2241438" y="266482"/>
              </a:lnTo>
              <a:lnTo>
                <a:pt x="0" y="266482"/>
              </a:lnTo>
              <a:lnTo>
                <a:pt x="0" y="5329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EC87C-5212-1540-893E-EEFDAADD4F1E}">
      <dsp:nvSpPr>
        <dsp:cNvPr id="0" name=""/>
        <dsp:cNvSpPr/>
      </dsp:nvSpPr>
      <dsp:spPr>
        <a:xfrm>
          <a:off x="351128" y="1547335"/>
          <a:ext cx="1998618" cy="10391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Thin Disk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81562" y="1577769"/>
        <a:ext cx="1937750" cy="978240"/>
      </dsp:txXfrm>
    </dsp:sp>
    <dsp:sp modelId="{2A3303CD-E1C3-624E-96DE-159D605EA989}">
      <dsp:nvSpPr>
        <dsp:cNvPr id="0" name=""/>
        <dsp:cNvSpPr/>
      </dsp:nvSpPr>
      <dsp:spPr>
        <a:xfrm>
          <a:off x="1304717" y="2586443"/>
          <a:ext cx="91440" cy="532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965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19693-0387-864E-9BD7-378D3DE5885A}">
      <dsp:nvSpPr>
        <dsp:cNvPr id="0" name=""/>
        <dsp:cNvSpPr/>
      </dsp:nvSpPr>
      <dsp:spPr>
        <a:xfrm>
          <a:off x="351128" y="3119408"/>
          <a:ext cx="1998618" cy="1332412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No Jet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Line-Driven Wind?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90153" y="3158433"/>
        <a:ext cx="1920568" cy="1254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0938"/>
            <a:ext cx="3005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12E3BD9E-4FA4-694C-8877-A304A65673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0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4901-CF76-7B47-834F-DCE2D4D5AA47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86263"/>
            <a:ext cx="5546725" cy="4154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67B2-55ED-A642-9E63-B4E9E2BD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13E5E80-682B-D645-BF98-3C63F39C12E8}" type="slidenum">
              <a:rPr lang="en-US" sz="1200" baseline="0">
                <a:latin typeface="Times New Roman" charset="0"/>
              </a:rPr>
              <a:pPr eaLnBrk="1" hangingPunct="1"/>
              <a:t>1</a:t>
            </a:fld>
            <a:endParaRPr lang="en-US" sz="1200" baseline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245B5E-3B17-094F-BC1F-46B5E06EF4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68428B-6D85-A744-8E4F-DB081DFBE1AD}" type="datetime1">
              <a:rPr lang="zh-CN" altLang="en-US" sz="1200" baseline="0">
                <a:latin typeface="Times New Roman" charset="0"/>
                <a:ea typeface="SimSun" charset="0"/>
                <a:cs typeface="SimSun" charset="0"/>
              </a:rPr>
              <a:pPr eaLnBrk="1" hangingPunct="1"/>
              <a:t>4/8/13</a:t>
            </a:fld>
            <a:endParaRPr lang="en-US" altLang="zh-CN" sz="1200" baseline="0"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04875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B3B51B-A58A-BE46-9862-281914400566}" type="slidenum">
              <a:rPr lang="zh-CN" altLang="en-US" sz="1200" baseline="0">
                <a:latin typeface="Times New Roman" charset="0"/>
                <a:ea typeface="SimSun" charset="0"/>
                <a:cs typeface="SimSun" charset="0"/>
              </a:rPr>
              <a:pPr eaLnBrk="1" hangingPunct="1"/>
              <a:t>21</a:t>
            </a:fld>
            <a:endParaRPr lang="en-US" altLang="zh-CN" sz="1200" baseline="0">
              <a:latin typeface="Times New Roman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1" name="WordArt 19"/>
          <p:cNvSpPr>
            <a:spLocks noChangeArrowheads="1" noChangeShapeType="1" noTextEdit="1"/>
          </p:cNvSpPr>
          <p:nvPr userDrawn="1"/>
        </p:nvSpPr>
        <p:spPr bwMode="auto">
          <a:xfrm>
            <a:off x="533400" y="2590800"/>
            <a:ext cx="80010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7995"/>
              </a:avLst>
            </a:prstTxWarp>
          </a:bodyPr>
          <a:lstStyle/>
          <a:p>
            <a:pPr algn="ctr"/>
            <a:r>
              <a:rPr lang="en-US" sz="4400" b="1" kern="10"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solidFill>
                  <a:schemeClr val="bg2"/>
                </a:solidFill>
                <a:effectLst>
                  <a:outerShdw blurRad="63500" dist="38099" dir="2700000" algn="ctr" rotWithShape="0">
                    <a:srgbClr val="990000">
                      <a:alpha val="74998"/>
                    </a:srgbClr>
                  </a:outerShdw>
                </a:effectLst>
                <a:latin typeface="Tahoma"/>
                <a:ea typeface="Tahoma"/>
                <a:cs typeface="Tahoma"/>
              </a:rPr>
              <a:t>Winds and Jets</a:t>
            </a:r>
          </a:p>
        </p:txBody>
      </p:sp>
      <p:sp>
        <p:nvSpPr>
          <p:cNvPr id="18453" name="WordArt 21"/>
          <p:cNvSpPr>
            <a:spLocks noChangeArrowheads="1" noChangeShapeType="1" noTextEdit="1"/>
          </p:cNvSpPr>
          <p:nvPr userDrawn="1"/>
        </p:nvSpPr>
        <p:spPr bwMode="auto">
          <a:xfrm>
            <a:off x="2286000" y="4724400"/>
            <a:ext cx="4343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8648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solidFill>
                  <a:schemeClr val="hlink"/>
                </a:solidFill>
                <a:effectLst>
                  <a:outerShdw blurRad="63500" dist="38099" dir="2700000" algn="ctr" rotWithShape="0">
                    <a:srgbClr val="990000">
                      <a:alpha val="74998"/>
                    </a:srgbClr>
                  </a:outerShdw>
                </a:effectLst>
                <a:latin typeface="Arial Black"/>
                <a:ea typeface="Arial Black"/>
                <a:cs typeface="Arial Black"/>
              </a:rPr>
              <a:t>Ramesh Narayan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 userDrawn="1"/>
        </p:nvSpPr>
        <p:spPr bwMode="auto">
          <a:xfrm>
            <a:off x="2498725" y="4452938"/>
            <a:ext cx="451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18455" name="Text Box 23"/>
          <p:cNvSpPr txBox="1">
            <a:spLocks noChangeArrowheads="1"/>
          </p:cNvSpPr>
          <p:nvPr userDrawn="1"/>
        </p:nvSpPr>
        <p:spPr bwMode="auto">
          <a:xfrm>
            <a:off x="2590800" y="46482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5050"/>
                </a:solidFill>
                <a:latin typeface="Arial Black" charset="0"/>
              </a:rPr>
              <a:t>   </a:t>
            </a:r>
          </a:p>
        </p:txBody>
      </p:sp>
      <p:sp>
        <p:nvSpPr>
          <p:cNvPr id="18457" name="WordArt 25"/>
          <p:cNvSpPr>
            <a:spLocks noChangeArrowheads="1" noChangeShapeType="1" noTextEdit="1"/>
          </p:cNvSpPr>
          <p:nvPr userDrawn="1"/>
        </p:nvSpPr>
        <p:spPr bwMode="auto">
          <a:xfrm>
            <a:off x="609600" y="990600"/>
            <a:ext cx="80010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7977"/>
              </a:avLst>
            </a:prstTxWarp>
          </a:bodyPr>
          <a:lstStyle/>
          <a:p>
            <a:pPr algn="ctr"/>
            <a:r>
              <a:rPr lang="en-US" sz="4400" b="1" kern="10"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solidFill>
                  <a:schemeClr val="bg2"/>
                </a:solidFill>
                <a:effectLst>
                  <a:outerShdw blurRad="63500" dist="38099" dir="2700000" algn="ctr" rotWithShape="0">
                    <a:srgbClr val="990000">
                      <a:alpha val="74998"/>
                    </a:srgbClr>
                  </a:outerShdw>
                </a:effectLst>
                <a:latin typeface="Tahoma"/>
                <a:ea typeface="Tahoma"/>
                <a:cs typeface="Tahoma"/>
              </a:rPr>
              <a:t>Accretion Flows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25939-E009-214C-99AD-78C5070DF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263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617538"/>
            <a:ext cx="200025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17538"/>
            <a:ext cx="5848350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392D8-AD16-7B4B-8BEF-9799285324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103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75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54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56817A-F4F0-384B-A832-D18F7F3294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216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75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54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F9B13E-7DCD-E746-96C8-E2C01D944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477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75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5B799B9-1AC3-064A-94B5-EDC99CA130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41272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AF5BB-3D38-BD4E-90B6-1569A2BBB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359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F0FF1-F706-B047-8A03-D368CACD16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632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95A60-E408-654B-8BFB-6BDC4A1E6D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461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AF77E-5348-9D4D-8BDF-E490FD268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114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47F14-2883-DC49-817A-753B45098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296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8199F-2B0F-E24F-9F2B-05527E609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670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358E7-AF4A-C44F-9472-7CB2CA9D2A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920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674F2-FA16-4F48-8C1B-FB631A2F84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4215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17538"/>
            <a:ext cx="79248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3A0CBB-0638-EC47-8D5E-8EF5C125300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ahoma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ahoma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ahoma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7772400" cy="3581400"/>
          </a:xfrm>
        </p:spPr>
        <p:txBody>
          <a:bodyPr/>
          <a:lstStyle/>
          <a:p>
            <a:pPr algn="ctr">
              <a:defRPr/>
            </a:pPr>
            <a:r>
              <a:rPr lang="en-US" sz="6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+mn-cs"/>
              </a:rPr>
              <a:t>Relativistic Jets from Accreting Black Holes</a:t>
            </a:r>
            <a:endParaRPr lang="en-US" sz="66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  <a:cs typeface="+mn-cs"/>
            </a:endParaRPr>
          </a:p>
        </p:txBody>
      </p:sp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1600200" y="5105400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aseline="0" dirty="0">
                <a:solidFill>
                  <a:schemeClr val="bg2"/>
                </a:solidFill>
              </a:rPr>
              <a:t>Ramesh Narayan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74315"/>
              </p:ext>
            </p:extLst>
          </p:nvPr>
        </p:nvGraphicFramePr>
        <p:xfrm>
          <a:off x="4127500" y="2882900"/>
          <a:ext cx="215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13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7500" y="2882900"/>
                        <a:ext cx="2159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061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53340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i="0" dirty="0" err="1" smtClean="0">
                <a:solidFill>
                  <a:srgbClr val="FFFF00"/>
                </a:solidFill>
                <a:ea typeface="+mj-ea"/>
              </a:rPr>
              <a:t>Mdot</a:t>
            </a:r>
            <a:r>
              <a:rPr lang="en-US" dirty="0" smtClean="0">
                <a:ea typeface="+mj-ea"/>
              </a:rPr>
              <a:t> Regimes: Thin Disk </a:t>
            </a:r>
            <a:r>
              <a:rPr lang="en-US" dirty="0" err="1" smtClean="0">
                <a:ea typeface="+mj-ea"/>
              </a:rPr>
              <a:t>vs</a:t>
            </a:r>
            <a:r>
              <a:rPr lang="en-US" dirty="0" smtClean="0">
                <a:ea typeface="+mj-ea"/>
              </a:rPr>
              <a:t> ADAF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4572000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Tahoma" charset="0"/>
              </a:rPr>
              <a:t>Thin </a:t>
            </a:r>
            <a:r>
              <a:rPr lang="en-US" sz="2400" dirty="0" smtClean="0">
                <a:solidFill>
                  <a:schemeClr val="bg2"/>
                </a:solidFill>
                <a:latin typeface="Tahoma" charset="0"/>
              </a:rPr>
              <a:t>Accretion Disk</a:t>
            </a:r>
            <a:r>
              <a:rPr lang="en-US" sz="2400" dirty="0" smtClean="0">
                <a:latin typeface="Tahoma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Thermal state </a:t>
            </a:r>
            <a:r>
              <a:rPr lang="en-US" sz="2400" dirty="0">
                <a:solidFill>
                  <a:srgbClr val="17FFFF"/>
                </a:solidFill>
                <a:latin typeface="Tahoma" charset="0"/>
              </a:rPr>
              <a:t>XRBs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 charset="0"/>
              </a:rPr>
              <a:t>Bright</a:t>
            </a:r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400" dirty="0" smtClean="0">
                <a:solidFill>
                  <a:srgbClr val="17FFFF"/>
                </a:solidFill>
                <a:latin typeface="Tahoma" charset="0"/>
              </a:rPr>
              <a:t>QSOs</a:t>
            </a:r>
            <a:endParaRPr lang="en-US" sz="2400" dirty="0">
              <a:solidFill>
                <a:srgbClr val="17FFFF"/>
              </a:solidFill>
              <a:latin typeface="Tahom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17FFFF"/>
                </a:solidFill>
                <a:latin typeface="Tahoma" charset="0"/>
              </a:rPr>
              <a:t>Geometrically Thick ADAF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  <a:latin typeface="Tahoma" charset="0"/>
              </a:rPr>
              <a:t>Radiation-trapped </a:t>
            </a:r>
            <a:r>
              <a:rPr lang="en-US" sz="2400" dirty="0">
                <a:solidFill>
                  <a:srgbClr val="17FFFF"/>
                </a:solidFill>
                <a:latin typeface="Tahoma" charset="0"/>
              </a:rPr>
              <a:t>ADAF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Tahoma" charset="0"/>
              </a:rPr>
              <a:t>(</a:t>
            </a:r>
            <a:r>
              <a:rPr lang="en-US" sz="2400" dirty="0" smtClean="0">
                <a:solidFill>
                  <a:srgbClr val="17FFFF"/>
                </a:solidFill>
                <a:latin typeface="Tahoma" charset="0"/>
              </a:rPr>
              <a:t>Slim Disk</a:t>
            </a:r>
            <a:r>
              <a:rPr lang="en-US" sz="2400" dirty="0" smtClean="0">
                <a:solidFill>
                  <a:srgbClr val="FFFFFF"/>
                </a:solidFill>
                <a:latin typeface="Tahoma" charset="0"/>
              </a:rPr>
              <a:t>)</a:t>
            </a:r>
            <a:endParaRPr lang="en-US" sz="2400" dirty="0">
              <a:solidFill>
                <a:srgbClr val="FFFFFF"/>
              </a:solidFill>
              <a:latin typeface="Tahoma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err="1">
                <a:solidFill>
                  <a:srgbClr val="FFFFFF"/>
                </a:solidFill>
                <a:latin typeface="Tahoma" charset="0"/>
              </a:rPr>
              <a:t>Radiatively</a:t>
            </a:r>
            <a:r>
              <a:rPr lang="en-US" sz="2400" dirty="0">
                <a:solidFill>
                  <a:srgbClr val="FFFFFF"/>
                </a:solidFill>
                <a:latin typeface="Tahoma" charset="0"/>
              </a:rPr>
              <a:t> inefficient </a:t>
            </a:r>
            <a:r>
              <a:rPr lang="en-US" sz="2400" dirty="0">
                <a:solidFill>
                  <a:srgbClr val="17FFFF"/>
                </a:solidFill>
                <a:latin typeface="Tahoma" charset="0"/>
              </a:rPr>
              <a:t>ADAF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charset="0"/>
              </a:rPr>
              <a:t>(</a:t>
            </a:r>
            <a:r>
              <a:rPr lang="en-US" sz="2400" dirty="0" smtClean="0">
                <a:solidFill>
                  <a:srgbClr val="17FFFF"/>
                </a:solidFill>
                <a:latin typeface="Tahoma" charset="0"/>
              </a:rPr>
              <a:t>RIAF</a:t>
            </a:r>
            <a:r>
              <a:rPr lang="en-US" sz="2400" dirty="0" smtClean="0">
                <a:solidFill>
                  <a:srgbClr val="FFFFFF"/>
                </a:solidFill>
                <a:latin typeface="Tahoma" charset="0"/>
              </a:rPr>
              <a:t>)</a:t>
            </a:r>
            <a:endParaRPr lang="en-US" sz="2400" dirty="0">
              <a:solidFill>
                <a:srgbClr val="FFFFFF"/>
              </a:solidFill>
              <a:latin typeface="Tahoma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H</a:t>
            </a:r>
            <a:r>
              <a:rPr lang="en-US" sz="2400" dirty="0" smtClean="0">
                <a:latin typeface="Tahoma" charset="0"/>
              </a:rPr>
              <a:t>uge </a:t>
            </a:r>
            <a:r>
              <a:rPr lang="en-US" sz="2400" dirty="0">
                <a:latin typeface="Tahoma" charset="0"/>
              </a:rPr>
              <a:t>parameter space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478463" y="381000"/>
          <a:ext cx="3665537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3" name="Image" r:id="rId3" imgW="3419952" imgH="5047619" progId="PSP7.Image">
                  <p:embed/>
                </p:oleObj>
              </mc:Choice>
              <mc:Fallback>
                <p:oleObj name="Image" r:id="rId3" imgW="3419952" imgH="5047619" progId="PSP7.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381000"/>
                        <a:ext cx="3665537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10200" y="5867400"/>
            <a:ext cx="3733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baseline="0" dirty="0" smtClean="0">
                <a:solidFill>
                  <a:srgbClr val="FF8F02"/>
                </a:solidFill>
              </a:rPr>
              <a:t>Narayan &amp; </a:t>
            </a:r>
            <a:r>
              <a:rPr lang="en-US" baseline="0" dirty="0" err="1" smtClean="0">
                <a:solidFill>
                  <a:srgbClr val="FF8F02"/>
                </a:solidFill>
              </a:rPr>
              <a:t>Quataert</a:t>
            </a:r>
            <a:r>
              <a:rPr lang="en-US" baseline="0" dirty="0" smtClean="0">
                <a:solidFill>
                  <a:srgbClr val="FF8F02"/>
                </a:solidFill>
              </a:rPr>
              <a:t> (2005)  </a:t>
            </a:r>
            <a:r>
              <a:rPr lang="en-US" baseline="0" dirty="0">
                <a:solidFill>
                  <a:srgbClr val="FFFF00"/>
                </a:solidFill>
              </a:rPr>
              <a:t>(M = 3M</a:t>
            </a:r>
            <a:r>
              <a:rPr lang="en-US" b="1" baseline="0" dirty="0">
                <a:solidFill>
                  <a:srgbClr val="FFFF00"/>
                </a:solidFill>
                <a:sym typeface="Euclid Extra" charset="0"/>
              </a:rPr>
              <a:t></a:t>
            </a:r>
            <a:r>
              <a:rPr lang="en-US" baseline="0" dirty="0">
                <a:solidFill>
                  <a:srgbClr val="FFFF00"/>
                </a:solidFill>
                <a:sym typeface="Euclid Extra" charset="0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352800" y="2971800"/>
            <a:ext cx="3124200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124200" y="4876800"/>
            <a:ext cx="33528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648200" y="3352800"/>
            <a:ext cx="1828800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20604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982662"/>
          </a:xfrm>
        </p:spPr>
        <p:txBody>
          <a:bodyPr/>
          <a:lstStyle/>
          <a:p>
            <a:r>
              <a:rPr lang="en-US" dirty="0" smtClean="0"/>
              <a:t>Second Hint from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5334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GRMHD</a:t>
            </a:r>
            <a:r>
              <a:rPr lang="en-US" dirty="0" smtClean="0"/>
              <a:t> simulations of thick disks show </a:t>
            </a:r>
            <a:r>
              <a:rPr lang="en-US" dirty="0" smtClean="0">
                <a:solidFill>
                  <a:srgbClr val="17FFFF"/>
                </a:solidFill>
              </a:rPr>
              <a:t>Two Kinds of </a:t>
            </a:r>
            <a:r>
              <a:rPr lang="en-US" dirty="0">
                <a:solidFill>
                  <a:srgbClr val="17FFFF"/>
                </a:solidFill>
              </a:rPr>
              <a:t>O</a:t>
            </a:r>
            <a:r>
              <a:rPr lang="en-US" dirty="0" smtClean="0">
                <a:solidFill>
                  <a:srgbClr val="17FFFF"/>
                </a:solidFill>
              </a:rPr>
              <a:t>utflows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Relativistic Jet </a:t>
            </a:r>
            <a:r>
              <a:rPr lang="en-US" dirty="0" smtClean="0"/>
              <a:t>along field lines connected to the </a:t>
            </a:r>
            <a:r>
              <a:rPr lang="en-US" dirty="0" smtClean="0">
                <a:solidFill>
                  <a:srgbClr val="17FFFF"/>
                </a:solidFill>
              </a:rPr>
              <a:t>BH</a:t>
            </a:r>
            <a:r>
              <a:rPr lang="en-US" dirty="0" smtClean="0"/>
              <a:t> (or the </a:t>
            </a:r>
            <a:r>
              <a:rPr lang="en-US" dirty="0" err="1" smtClean="0"/>
              <a:t>ergosphere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Sub-Relativistic Wind </a:t>
            </a:r>
            <a:r>
              <a:rPr lang="en-US" dirty="0" smtClean="0"/>
              <a:t>along field lines connected to the </a:t>
            </a:r>
            <a:r>
              <a:rPr lang="en-US" dirty="0" smtClean="0">
                <a:solidFill>
                  <a:srgbClr val="17FFFF"/>
                </a:solidFill>
              </a:rPr>
              <a:t>Disk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These two outflows have 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>
                <a:solidFill>
                  <a:schemeClr val="bg2"/>
                </a:solidFill>
              </a:rPr>
              <a:t>Energy Sources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2"/>
                </a:solidFill>
              </a:rPr>
              <a:t>BH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vs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17FFFF"/>
                </a:solidFill>
              </a:rPr>
              <a:t>Disk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Different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17FFFF"/>
                </a:solidFill>
              </a:rPr>
              <a:t>Properties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Different </a:t>
            </a:r>
            <a:r>
              <a:rPr lang="en-US" dirty="0" smtClean="0">
                <a:solidFill>
                  <a:srgbClr val="17FFFF"/>
                </a:solidFill>
              </a:rPr>
              <a:t>Sensitivities to Parameters</a:t>
            </a:r>
            <a:endParaRPr lang="en-US" dirty="0">
              <a:solidFill>
                <a:srgbClr val="17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04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sity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73"/>
            <a:ext cx="9144000" cy="5611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5867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8F02"/>
                </a:solidFill>
              </a:rPr>
              <a:t>Sadowski</a:t>
            </a:r>
            <a:r>
              <a:rPr lang="en-US" sz="2400" dirty="0" smtClean="0">
                <a:solidFill>
                  <a:srgbClr val="FF8F02"/>
                </a:solidFill>
              </a:rPr>
              <a:t> et al. (2013)</a:t>
            </a:r>
            <a:endParaRPr lang="en-US" sz="2400" dirty="0">
              <a:solidFill>
                <a:srgbClr val="FF8F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39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924800" cy="1143000"/>
          </a:xfrm>
        </p:spPr>
        <p:txBody>
          <a:bodyPr/>
          <a:lstStyle/>
          <a:p>
            <a:r>
              <a:rPr lang="en-US" dirty="0" smtClean="0"/>
              <a:t>Jet, Wind: Energy Flow </a:t>
            </a:r>
            <a:r>
              <a:rPr lang="en-US" dirty="0" err="1" smtClean="0"/>
              <a:t>vs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312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Simulation with a spinning </a:t>
            </a:r>
            <a:r>
              <a:rPr lang="en-US" sz="2400" dirty="0" smtClean="0">
                <a:solidFill>
                  <a:schemeClr val="bg2"/>
                </a:solidFill>
              </a:rPr>
              <a:t>BH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a</a:t>
            </a:r>
            <a:r>
              <a:rPr lang="en-US" sz="2400" baseline="-25000" dirty="0" smtClean="0">
                <a:solidFill>
                  <a:srgbClr val="FFFF00"/>
                </a:solidFill>
              </a:rPr>
              <a:t>*</a:t>
            </a:r>
            <a:r>
              <a:rPr lang="en-US" sz="2400" dirty="0" smtClean="0">
                <a:solidFill>
                  <a:srgbClr val="FFFF00"/>
                </a:solidFill>
              </a:rPr>
              <a:t> = 0.7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17FFFF"/>
                </a:solidFill>
              </a:rPr>
              <a:t>Energy Flux </a:t>
            </a:r>
            <a:r>
              <a:rPr lang="en-US" sz="2400" dirty="0" smtClean="0"/>
              <a:t>in the </a:t>
            </a:r>
            <a:r>
              <a:rPr lang="en-US" sz="2400" dirty="0" smtClean="0">
                <a:solidFill>
                  <a:srgbClr val="17FFFF"/>
                </a:solidFill>
              </a:rPr>
              <a:t>BH Jet</a:t>
            </a:r>
            <a:r>
              <a:rPr lang="en-US" sz="2400" dirty="0" smtClean="0"/>
              <a:t> is quite large:</a:t>
            </a:r>
            <a:r>
              <a:rPr lang="en-US" sz="2400" dirty="0" smtClean="0">
                <a:solidFill>
                  <a:srgbClr val="FFFF00"/>
                </a:solidFill>
              </a:rPr>
              <a:t>0.7(</a:t>
            </a:r>
            <a:r>
              <a:rPr lang="en-US" sz="2400" dirty="0" err="1" smtClean="0">
                <a:solidFill>
                  <a:srgbClr val="FFFF00"/>
                </a:solidFill>
              </a:rPr>
              <a:t>Mdot</a:t>
            </a:r>
            <a:r>
              <a:rPr lang="en-US" sz="2400" dirty="0" smtClean="0">
                <a:solidFill>
                  <a:srgbClr val="FFFF00"/>
                </a:solidFill>
              </a:rPr>
              <a:t> c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)       </a:t>
            </a:r>
            <a:r>
              <a:rPr lang="en-US" sz="2400" dirty="0" smtClean="0"/>
              <a:t>(highly efficient)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2"/>
                </a:solidFill>
              </a:rPr>
              <a:t>Energy Flux </a:t>
            </a:r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17FFFF"/>
                </a:solidFill>
              </a:rPr>
              <a:t>Disk Wind </a:t>
            </a:r>
            <a:r>
              <a:rPr lang="en-US" sz="2400" dirty="0" smtClean="0"/>
              <a:t>is only about </a:t>
            </a:r>
            <a:r>
              <a:rPr lang="en-US" sz="2400" dirty="0" smtClean="0">
                <a:solidFill>
                  <a:srgbClr val="FFFF00"/>
                </a:solidFill>
              </a:rPr>
              <a:t>0.05(</a:t>
            </a:r>
            <a:r>
              <a:rPr lang="en-US" sz="2400" dirty="0" err="1" smtClean="0">
                <a:solidFill>
                  <a:srgbClr val="FFFF00"/>
                </a:solidFill>
              </a:rPr>
              <a:t>Mdot</a:t>
            </a:r>
            <a:r>
              <a:rPr lang="en-US" sz="2400" dirty="0" smtClean="0">
                <a:solidFill>
                  <a:srgbClr val="FFFF00"/>
                </a:solidFill>
              </a:rPr>
              <a:t> c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r>
              <a:rPr lang="en-US" sz="2400" dirty="0" smtClean="0"/>
              <a:t>(modest efficiency)</a:t>
            </a:r>
            <a:endParaRPr lang="en-US" sz="2400" dirty="0"/>
          </a:p>
        </p:txBody>
      </p:sp>
      <p:pic>
        <p:nvPicPr>
          <p:cNvPr id="3" name="Picture 2" descr="plotedot005a7M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76400"/>
            <a:ext cx="5410200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62484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8F02"/>
                </a:solidFill>
              </a:rPr>
              <a:t>Sadowski</a:t>
            </a:r>
            <a:r>
              <a:rPr lang="en-US" dirty="0" smtClean="0">
                <a:solidFill>
                  <a:srgbClr val="FF8F02"/>
                </a:solidFill>
              </a:rPr>
              <a:t> et al. (2013)</a:t>
            </a:r>
            <a:endParaRPr lang="en-US" dirty="0">
              <a:solidFill>
                <a:srgbClr val="FF8F0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BH Jet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4724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Disk Wind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649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1143000"/>
          </a:xfrm>
        </p:spPr>
        <p:txBody>
          <a:bodyPr/>
          <a:lstStyle/>
          <a:p>
            <a:r>
              <a:rPr lang="en-US" dirty="0" smtClean="0"/>
              <a:t>BH 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772400" cy="4724400"/>
          </a:xfrm>
        </p:spPr>
        <p:txBody>
          <a:bodyPr/>
          <a:lstStyle/>
          <a:p>
            <a:r>
              <a:rPr lang="en-US" dirty="0" smtClean="0"/>
              <a:t>What we know so far from simulations: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  <a:sym typeface="Wingdings"/>
              </a:rPr>
              <a:t>BH Jet </a:t>
            </a:r>
            <a:r>
              <a:rPr lang="en-US" dirty="0" smtClean="0">
                <a:sym typeface="Wingdings"/>
              </a:rPr>
              <a:t>is</a:t>
            </a:r>
            <a:r>
              <a:rPr lang="en-US" dirty="0" smtClean="0">
                <a:solidFill>
                  <a:srgbClr val="17FFFF"/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rgbClr val="17FFFF"/>
                </a:solidFill>
                <a:sym typeface="Wingdings"/>
              </a:rPr>
              <a:t>Relativistic</a:t>
            </a:r>
            <a:r>
              <a:rPr lang="en-US" dirty="0" smtClean="0">
                <a:solidFill>
                  <a:srgbClr val="17FFFF"/>
                </a:solidFill>
                <a:sym typeface="Wingdings"/>
              </a:rPr>
              <a:t>: </a:t>
            </a:r>
            <a:r>
              <a:rPr lang="en-US" dirty="0" err="1" smtClean="0">
                <a:solidFill>
                  <a:srgbClr val="FFFF00"/>
                </a:solidFill>
                <a:sym typeface="Wingdings"/>
              </a:rPr>
              <a:t>γ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≥ few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Power source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17FFFF"/>
                </a:solidFill>
              </a:rPr>
              <a:t>BH Spin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Power increases </a:t>
            </a:r>
            <a:r>
              <a:rPr lang="en-US" dirty="0" smtClean="0"/>
              <a:t>strongly with</a:t>
            </a:r>
            <a:r>
              <a:rPr lang="en-US" dirty="0" smtClean="0">
                <a:solidFill>
                  <a:srgbClr val="17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baseline="-25000" dirty="0" smtClean="0">
                <a:solidFill>
                  <a:srgbClr val="FFFF00"/>
                </a:solidFill>
              </a:rPr>
              <a:t>*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  <a:sym typeface="Wingdings"/>
              </a:rPr>
              <a:t>Power</a:t>
            </a:r>
            <a:r>
              <a:rPr lang="en-US" dirty="0" smtClean="0">
                <a:sym typeface="Wingdings"/>
              </a:rPr>
              <a:t> depends strongly on </a:t>
            </a:r>
            <a:r>
              <a:rPr lang="en-US" dirty="0" smtClean="0">
                <a:solidFill>
                  <a:srgbClr val="17FFFF"/>
                </a:solidFill>
                <a:sym typeface="Wingdings"/>
              </a:rPr>
              <a:t>Magnetic Field </a:t>
            </a:r>
            <a:r>
              <a:rPr lang="en-US" dirty="0" smtClean="0">
                <a:sym typeface="Wingdings"/>
              </a:rPr>
              <a:t>near </a:t>
            </a:r>
            <a:r>
              <a:rPr lang="en-US" dirty="0" smtClean="0">
                <a:solidFill>
                  <a:srgbClr val="17FFFF"/>
                </a:solidFill>
                <a:sym typeface="Wingdings"/>
              </a:rPr>
              <a:t>BH</a:t>
            </a:r>
            <a:r>
              <a:rPr lang="en-US" dirty="0" smtClean="0">
                <a:sym typeface="Wingdings"/>
              </a:rPr>
              <a:t>: </a:t>
            </a:r>
            <a:r>
              <a:rPr lang="en-US" dirty="0" smtClean="0">
                <a:solidFill>
                  <a:srgbClr val="17FFFF"/>
                </a:solidFill>
                <a:sym typeface="Wingdings"/>
              </a:rPr>
              <a:t>Magnetically Arrested Disk (MAD)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&gt;100% </a:t>
            </a:r>
            <a:r>
              <a:rPr lang="en-US" dirty="0" smtClean="0">
                <a:solidFill>
                  <a:schemeClr val="bg2"/>
                </a:solidFill>
              </a:rPr>
              <a:t>Efficiency</a:t>
            </a:r>
            <a:r>
              <a:rPr lang="en-US" dirty="0" smtClean="0"/>
              <a:t> possible: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baseline="-25000" dirty="0" smtClean="0">
                <a:solidFill>
                  <a:srgbClr val="FFFF00"/>
                </a:solidFill>
              </a:rPr>
              <a:t>*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 1</a:t>
            </a:r>
            <a:r>
              <a:rPr lang="en-US" dirty="0" smtClean="0">
                <a:sym typeface="Wingdings"/>
              </a:rPr>
              <a:t> &amp;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bg2"/>
                </a:solidFill>
                <a:sym typeface="Wingdings"/>
              </a:rPr>
              <a:t>MAD</a:t>
            </a:r>
          </a:p>
          <a:p>
            <a:pPr lvl="1"/>
            <a:r>
              <a:rPr lang="en-US" dirty="0" smtClean="0">
                <a:sym typeface="Wingdings"/>
              </a:rPr>
              <a:t>If disk is not in </a:t>
            </a:r>
            <a:r>
              <a:rPr lang="en-US" dirty="0" smtClean="0">
                <a:solidFill>
                  <a:schemeClr val="bg2"/>
                </a:solidFill>
                <a:sym typeface="Wingdings"/>
              </a:rPr>
              <a:t>MAD</a:t>
            </a:r>
            <a:r>
              <a:rPr lang="en-US" dirty="0" smtClean="0">
                <a:sym typeface="Wingdings"/>
              </a:rPr>
              <a:t> state, </a:t>
            </a:r>
            <a:r>
              <a:rPr lang="en-US" dirty="0" smtClean="0">
                <a:sym typeface="Wingdings"/>
              </a:rPr>
              <a:t>power </a:t>
            </a:r>
            <a:r>
              <a:rPr lang="en-US" dirty="0" smtClean="0">
                <a:sym typeface="Wingdings"/>
              </a:rPr>
              <a:t>tends to be much less</a:t>
            </a:r>
          </a:p>
        </p:txBody>
      </p:sp>
    </p:spTree>
    <p:extLst>
      <p:ext uri="{BB962C8B-B14F-4D97-AF65-F5344CB8AC3E}">
        <p14:creationId xmlns:p14="http://schemas.microsoft.com/office/powerpoint/2010/main" val="362697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17538"/>
            <a:ext cx="8534400" cy="830262"/>
          </a:xfrm>
        </p:spPr>
        <p:txBody>
          <a:bodyPr/>
          <a:lstStyle/>
          <a:p>
            <a:r>
              <a:rPr lang="en-US" dirty="0" smtClean="0"/>
              <a:t>Importance of Magnetic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4800600"/>
          </a:xfrm>
        </p:spPr>
        <p:txBody>
          <a:bodyPr/>
          <a:lstStyle/>
          <a:p>
            <a:r>
              <a:rPr lang="en-US" sz="2400" dirty="0" smtClean="0">
                <a:solidFill>
                  <a:srgbClr val="17FFFF"/>
                </a:solidFill>
              </a:rPr>
              <a:t>BH Jet power </a:t>
            </a:r>
            <a:r>
              <a:rPr lang="en-US" sz="2400" dirty="0" smtClean="0"/>
              <a:t>is very sensitive to </a:t>
            </a:r>
            <a:r>
              <a:rPr lang="en-US" sz="2400" dirty="0" smtClean="0">
                <a:solidFill>
                  <a:srgbClr val="17FFFF"/>
                </a:solidFill>
              </a:rPr>
              <a:t>magnetic field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a given </a:t>
            </a:r>
            <a:r>
              <a:rPr lang="en-US" sz="2400" dirty="0" err="1" smtClean="0">
                <a:solidFill>
                  <a:srgbClr val="FFFF00"/>
                </a:solidFill>
              </a:rPr>
              <a:t>Mdot</a:t>
            </a:r>
            <a:r>
              <a:rPr lang="en-US" sz="2400" dirty="0" smtClean="0"/>
              <a:t>, there is a maximum amount of </a:t>
            </a:r>
            <a:r>
              <a:rPr lang="en-US" sz="2400" dirty="0" smtClean="0">
                <a:solidFill>
                  <a:srgbClr val="17FFFF"/>
                </a:solidFill>
              </a:rPr>
              <a:t>Magnetic Flux </a:t>
            </a:r>
            <a:r>
              <a:rPr lang="en-US" sz="2400" dirty="0" err="1" smtClean="0">
                <a:solidFill>
                  <a:srgbClr val="FFFF00"/>
                </a:solidFill>
              </a:rPr>
              <a:t>Φ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mag</a:t>
            </a:r>
            <a:r>
              <a:rPr lang="en-US" sz="2400" dirty="0" smtClean="0"/>
              <a:t> that can be pushed </a:t>
            </a:r>
            <a:r>
              <a:rPr lang="en-US" sz="2400" dirty="0" smtClean="0"/>
              <a:t>into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17FFFF"/>
                </a:solidFill>
              </a:rPr>
              <a:t>BH</a:t>
            </a:r>
          </a:p>
          <a:p>
            <a:r>
              <a:rPr lang="en-US" sz="2400" dirty="0" smtClean="0"/>
              <a:t>System at this limit: </a:t>
            </a:r>
            <a:r>
              <a:rPr lang="en-US" sz="2400" dirty="0" smtClean="0">
                <a:solidFill>
                  <a:srgbClr val="17FFFF"/>
                </a:solidFill>
              </a:rPr>
              <a:t>Magnetically </a:t>
            </a:r>
            <a:r>
              <a:rPr lang="en-US" sz="2400" dirty="0">
                <a:solidFill>
                  <a:srgbClr val="17FFFF"/>
                </a:solidFill>
              </a:rPr>
              <a:t>A</a:t>
            </a:r>
            <a:r>
              <a:rPr lang="en-US" sz="2400" dirty="0" smtClean="0">
                <a:solidFill>
                  <a:srgbClr val="17FFFF"/>
                </a:solidFill>
              </a:rPr>
              <a:t>rrested Disk (MAD)</a:t>
            </a:r>
          </a:p>
          <a:p>
            <a:r>
              <a:rPr lang="en-US" sz="2400" dirty="0" smtClean="0">
                <a:solidFill>
                  <a:srgbClr val="17FFFF"/>
                </a:solidFill>
              </a:rPr>
              <a:t>GRMHD</a:t>
            </a:r>
            <a:r>
              <a:rPr lang="en-US" sz="2400" dirty="0" smtClean="0"/>
              <a:t> simulations with </a:t>
            </a:r>
            <a:r>
              <a:rPr lang="en-US" sz="2400" dirty="0" smtClean="0">
                <a:solidFill>
                  <a:srgbClr val="17FFFF"/>
                </a:solidFill>
              </a:rPr>
              <a:t>thick ADAFs </a:t>
            </a:r>
            <a:r>
              <a:rPr lang="en-US" sz="2400" dirty="0" smtClean="0"/>
              <a:t>readily achieve </a:t>
            </a:r>
            <a:r>
              <a:rPr lang="en-US" sz="2400" dirty="0" smtClean="0">
                <a:solidFill>
                  <a:srgbClr val="17FFFF"/>
                </a:solidFill>
              </a:rPr>
              <a:t>MAD</a:t>
            </a:r>
            <a:r>
              <a:rPr lang="en-US" sz="2400" dirty="0" smtClean="0"/>
              <a:t> limit provided a </a:t>
            </a:r>
            <a:r>
              <a:rPr lang="en-US" sz="2400" dirty="0" smtClean="0">
                <a:solidFill>
                  <a:schemeClr val="bg2"/>
                </a:solidFill>
              </a:rPr>
              <a:t>coherent magnetic flux </a:t>
            </a:r>
            <a:r>
              <a:rPr lang="en-US" sz="2400" dirty="0" smtClean="0"/>
              <a:t>is available on the outside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Do </a:t>
            </a:r>
            <a:r>
              <a:rPr lang="en-US" sz="2400" dirty="0" smtClean="0">
                <a:solidFill>
                  <a:srgbClr val="17FFFF"/>
                </a:solidFill>
                <a:sym typeface="Wingdings"/>
              </a:rPr>
              <a:t>MAD</a:t>
            </a:r>
            <a:r>
              <a:rPr lang="en-US" sz="2400" dirty="0" smtClean="0">
                <a:sym typeface="Wingdings"/>
              </a:rPr>
              <a:t> systems form in </a:t>
            </a:r>
            <a:r>
              <a:rPr lang="en-US" sz="2400" dirty="0" smtClean="0">
                <a:solidFill>
                  <a:srgbClr val="17FFFF"/>
                </a:solidFill>
                <a:sym typeface="Wingdings"/>
              </a:rPr>
              <a:t>Nature</a:t>
            </a:r>
            <a:r>
              <a:rPr lang="en-US" sz="2400" dirty="0" smtClean="0">
                <a:sym typeface="Wingdings"/>
              </a:rPr>
              <a:t>? Open question…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06815"/>
              </p:ext>
            </p:extLst>
          </p:nvPr>
        </p:nvGraphicFramePr>
        <p:xfrm>
          <a:off x="2520950" y="2362200"/>
          <a:ext cx="386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016000" imgH="279400" progId="Equation.DSMT4">
                  <p:embed/>
                </p:oleObj>
              </mc:Choice>
              <mc:Fallback>
                <p:oleObj name="Equation" r:id="rId3" imgW="1016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362200"/>
                        <a:ext cx="3860800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366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r>
              <a:rPr lang="en-US" dirty="0" smtClean="0"/>
              <a:t>To Be MAD or Not To Be MAD…</a:t>
            </a:r>
            <a:endParaRPr lang="en-US" dirty="0"/>
          </a:p>
        </p:txBody>
      </p:sp>
      <p:pic>
        <p:nvPicPr>
          <p:cNvPr id="4" name="Picture 3" descr="beta-init-M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99"/>
            <a:ext cx="4343400" cy="3274255"/>
          </a:xfrm>
          <a:prstGeom prst="rect">
            <a:avLst/>
          </a:prstGeom>
        </p:spPr>
      </p:pic>
      <p:pic>
        <p:nvPicPr>
          <p:cNvPr id="5" name="Picture 4" descr="beta-init-SA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16" y="1828800"/>
            <a:ext cx="4346510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1816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conditions with a single coherent loop of weak field </a:t>
            </a:r>
            <a:r>
              <a:rPr lang="en-US" dirty="0" smtClean="0"/>
              <a:t>give</a:t>
            </a:r>
            <a:endParaRPr lang="en-US" dirty="0" smtClean="0"/>
          </a:p>
          <a:p>
            <a:r>
              <a:rPr lang="en-US" dirty="0" smtClean="0"/>
              <a:t>Magnetically Arrested Disk (</a:t>
            </a:r>
            <a:r>
              <a:rPr lang="en-US" dirty="0" smtClean="0">
                <a:solidFill>
                  <a:srgbClr val="17FFFF"/>
                </a:solidFill>
              </a:rPr>
              <a:t>MAD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1816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alternating initial loops of field give Standard and Normal Evolution (</a:t>
            </a:r>
            <a:r>
              <a:rPr lang="en-US" dirty="0" smtClean="0">
                <a:solidFill>
                  <a:srgbClr val="17FFFF"/>
                </a:solidFill>
              </a:rPr>
              <a:t>SANE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62484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8F02"/>
                </a:solidFill>
              </a:rPr>
              <a:t>Narayan et al. (2012)</a:t>
            </a:r>
            <a:endParaRPr lang="en-US" dirty="0">
              <a:solidFill>
                <a:srgbClr val="FF8F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7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otvsflux_j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960226" cy="6090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62484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8F02"/>
                </a:solidFill>
              </a:rPr>
              <a:t>Sadowski</a:t>
            </a:r>
            <a:r>
              <a:rPr lang="en-US" sz="2400" dirty="0" smtClean="0">
                <a:solidFill>
                  <a:srgbClr val="FF8F02"/>
                </a:solidFill>
              </a:rPr>
              <a:t> et al. (2013)</a:t>
            </a:r>
            <a:endParaRPr lang="en-US" sz="2400" dirty="0">
              <a:solidFill>
                <a:srgbClr val="FF8F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5562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Lucida Grande"/>
                <a:ea typeface="Lucida Grande"/>
                <a:cs typeface="Lucida Grande"/>
              </a:rPr>
              <a:t>Φ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30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sha_figure_4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086600" cy="4660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49530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7FFFF"/>
                </a:solidFill>
              </a:rPr>
              <a:t>BH Jet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bg2"/>
                </a:solidFill>
              </a:rPr>
              <a:t>MAD</a:t>
            </a:r>
            <a:r>
              <a:rPr lang="en-US" dirty="0" smtClean="0"/>
              <a:t> state has a large efficiency: </a:t>
            </a:r>
            <a:r>
              <a:rPr lang="en-US" dirty="0" err="1" smtClean="0">
                <a:solidFill>
                  <a:srgbClr val="FFFF00"/>
                </a:solidFill>
                <a:latin typeface="Lucida Grande"/>
                <a:ea typeface="Lucida Grande"/>
                <a:cs typeface="Lucida Grande"/>
              </a:rPr>
              <a:t>η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P</a:t>
            </a:r>
            <a:r>
              <a:rPr lang="en-US" baseline="-25000" dirty="0" err="1" smtClean="0">
                <a:solidFill>
                  <a:srgbClr val="FFFF00"/>
                </a:solidFill>
              </a:rPr>
              <a:t>jet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Mdot</a:t>
            </a:r>
            <a:r>
              <a:rPr lang="en-US" dirty="0" smtClean="0">
                <a:solidFill>
                  <a:srgbClr val="FFFF00"/>
                </a:solidFill>
              </a:rPr>
              <a:t> c</a:t>
            </a:r>
            <a:r>
              <a:rPr lang="en-US" baseline="30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can even exceed </a:t>
            </a:r>
            <a:r>
              <a:rPr lang="en-US" dirty="0" smtClean="0">
                <a:solidFill>
                  <a:srgbClr val="FFFF00"/>
                </a:solidFill>
              </a:rPr>
              <a:t>100%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8F02"/>
                </a:solidFill>
              </a:rPr>
              <a:t>(</a:t>
            </a:r>
            <a:r>
              <a:rPr lang="en-US" dirty="0" err="1" smtClean="0">
                <a:solidFill>
                  <a:srgbClr val="FF8F02"/>
                </a:solidFill>
              </a:rPr>
              <a:t>Tchekhovskoy</a:t>
            </a:r>
            <a:r>
              <a:rPr lang="en-US" dirty="0" smtClean="0">
                <a:solidFill>
                  <a:srgbClr val="FF8F02"/>
                </a:solidFill>
              </a:rPr>
              <a:t> et al. 2012)</a:t>
            </a:r>
          </a:p>
          <a:p>
            <a:endParaRPr lang="en-US" dirty="0" smtClean="0"/>
          </a:p>
          <a:p>
            <a:r>
              <a:rPr lang="en-US" dirty="0" smtClean="0"/>
              <a:t>Strong dependence of </a:t>
            </a:r>
            <a:r>
              <a:rPr lang="en-US" dirty="0" err="1" smtClean="0">
                <a:solidFill>
                  <a:srgbClr val="FFFF00"/>
                </a:solidFill>
                <a:latin typeface="Lucida Grande"/>
                <a:ea typeface="Lucida Grande"/>
                <a:cs typeface="Lucida Grande"/>
              </a:rPr>
              <a:t>η</a:t>
            </a:r>
            <a:r>
              <a:rPr lang="en-US" dirty="0" smtClean="0"/>
              <a:t> on spin parameter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baseline="-25000" dirty="0" smtClean="0">
                <a:solidFill>
                  <a:srgbClr val="FFFF00"/>
                </a:solidFill>
              </a:rPr>
              <a:t>*</a:t>
            </a:r>
            <a:r>
              <a:rPr lang="en-US" dirty="0" smtClean="0"/>
              <a:t> (retrograde not so good)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33800" y="1828800"/>
            <a:ext cx="2743200" cy="769441"/>
          </a:xfrm>
          <a:prstGeom prst="rect">
            <a:avLst/>
          </a:prstGeom>
          <a:solidFill>
            <a:schemeClr val="tx2"/>
          </a:solidFill>
          <a:ln w="38100" cmpd="sng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66"/>
                </a:solidFill>
              </a:rPr>
              <a:t>MAD</a:t>
            </a:r>
            <a:endParaRPr lang="en-US" sz="4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3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3"/>
          <p:cNvSpPr txBox="1">
            <a:spLocks noChangeArrowheads="1"/>
          </p:cNvSpPr>
          <p:nvPr/>
        </p:nvSpPr>
        <p:spPr bwMode="auto">
          <a:xfrm>
            <a:off x="6324600" y="304800"/>
            <a:ext cx="2743200" cy="6463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aseline="0" dirty="0"/>
              <a:t>Very intriguing evidence </a:t>
            </a:r>
            <a:r>
              <a:rPr lang="en-US" baseline="0" dirty="0" smtClean="0"/>
              <a:t>for </a:t>
            </a:r>
            <a:r>
              <a:rPr lang="en-US" baseline="0" dirty="0"/>
              <a:t>a </a:t>
            </a:r>
            <a:r>
              <a:rPr lang="en-US" baseline="0" dirty="0">
                <a:solidFill>
                  <a:schemeClr val="bg2"/>
                </a:solidFill>
              </a:rPr>
              <a:t>Correlation</a:t>
            </a:r>
            <a:r>
              <a:rPr lang="en-US" baseline="0" dirty="0"/>
              <a:t> between </a:t>
            </a:r>
            <a:r>
              <a:rPr lang="en-US" baseline="0" dirty="0" smtClean="0">
                <a:solidFill>
                  <a:schemeClr val="bg2"/>
                </a:solidFill>
              </a:rPr>
              <a:t>BH S</a:t>
            </a:r>
            <a:r>
              <a:rPr lang="en-US" baseline="0" dirty="0" smtClean="0">
                <a:solidFill>
                  <a:srgbClr val="17FFFF"/>
                </a:solidFill>
              </a:rPr>
              <a:t>pin </a:t>
            </a:r>
            <a:r>
              <a:rPr lang="en-US" baseline="0" dirty="0" smtClean="0"/>
              <a:t>in</a:t>
            </a:r>
            <a:r>
              <a:rPr lang="en-US" baseline="0" dirty="0" smtClean="0">
                <a:solidFill>
                  <a:srgbClr val="17FFFF"/>
                </a:solidFill>
              </a:rPr>
              <a:t> </a:t>
            </a:r>
            <a:r>
              <a:rPr lang="en-US" baseline="0" dirty="0">
                <a:solidFill>
                  <a:srgbClr val="17FFFF"/>
                </a:solidFill>
              </a:rPr>
              <a:t>XRBs </a:t>
            </a:r>
            <a:r>
              <a:rPr lang="en-US" baseline="0" dirty="0" smtClean="0">
                <a:solidFill>
                  <a:srgbClr val="FFFFFF"/>
                </a:solidFill>
              </a:rPr>
              <a:t>and </a:t>
            </a:r>
            <a:r>
              <a:rPr lang="en-US" baseline="0" dirty="0" smtClean="0">
                <a:solidFill>
                  <a:srgbClr val="17FFFF"/>
                </a:solidFill>
              </a:rPr>
              <a:t>Radio </a:t>
            </a:r>
            <a:r>
              <a:rPr lang="en-US" baseline="0" dirty="0">
                <a:solidFill>
                  <a:srgbClr val="17FFFF"/>
                </a:solidFill>
              </a:rPr>
              <a:t>Power </a:t>
            </a:r>
            <a:r>
              <a:rPr lang="en-US" baseline="0" dirty="0"/>
              <a:t>of </a:t>
            </a:r>
            <a:r>
              <a:rPr lang="en-US" baseline="0" dirty="0">
                <a:solidFill>
                  <a:schemeClr val="bg2"/>
                </a:solidFill>
              </a:rPr>
              <a:t>Ballistic Jets</a:t>
            </a:r>
            <a:r>
              <a:rPr lang="en-US" baseline="0" dirty="0"/>
              <a:t> </a:t>
            </a:r>
            <a:r>
              <a:rPr lang="en-US" baseline="0" dirty="0" smtClean="0"/>
              <a:t>near </a:t>
            </a:r>
            <a:r>
              <a:rPr lang="en-US" baseline="0" dirty="0" err="1" smtClean="0">
                <a:solidFill>
                  <a:srgbClr val="17FFFF"/>
                </a:solidFill>
              </a:rPr>
              <a:t>Eddington</a:t>
            </a:r>
            <a:r>
              <a:rPr lang="en-US" baseline="0" dirty="0" smtClean="0">
                <a:solidFill>
                  <a:srgbClr val="17FFFF"/>
                </a:solidFill>
              </a:rPr>
              <a:t> </a:t>
            </a:r>
            <a:r>
              <a:rPr lang="en-US" baseline="0" dirty="0" smtClean="0">
                <a:solidFill>
                  <a:srgbClr val="17FFFF"/>
                </a:solidFill>
              </a:rPr>
              <a:t>Limit    </a:t>
            </a:r>
            <a:r>
              <a:rPr lang="en-US" baseline="0" dirty="0" smtClean="0">
                <a:solidFill>
                  <a:srgbClr val="FFFF00"/>
                </a:solidFill>
              </a:rPr>
              <a:t>(slim disk)</a:t>
            </a:r>
            <a:endParaRPr lang="en-US" baseline="0" dirty="0">
              <a:solidFill>
                <a:srgbClr val="FFFF00"/>
              </a:solidFill>
            </a:endParaRPr>
          </a:p>
          <a:p>
            <a:pPr algn="ctr" eaLnBrk="1" hangingPunct="1"/>
            <a:endParaRPr lang="en-US" baseline="0" dirty="0"/>
          </a:p>
          <a:p>
            <a:pPr algn="ctr" eaLnBrk="1" hangingPunct="1"/>
            <a:endParaRPr lang="en-US" baseline="0" dirty="0"/>
          </a:p>
          <a:p>
            <a:pPr algn="ctr" eaLnBrk="1" hangingPunct="1"/>
            <a:r>
              <a:rPr lang="en-US" sz="1800" baseline="0" dirty="0">
                <a:solidFill>
                  <a:srgbClr val="FF8F02"/>
                </a:solidFill>
              </a:rPr>
              <a:t>Narayan &amp; McClintock </a:t>
            </a:r>
            <a:r>
              <a:rPr lang="fr-FR" sz="1800" baseline="0" dirty="0">
                <a:solidFill>
                  <a:srgbClr val="FF8F02"/>
                </a:solidFill>
              </a:rPr>
              <a:t>’</a:t>
            </a:r>
            <a:r>
              <a:rPr lang="en-US" altLang="ja-JP" sz="1800" baseline="0" dirty="0">
                <a:solidFill>
                  <a:srgbClr val="FF8F02"/>
                </a:solidFill>
              </a:rPr>
              <a:t>12</a:t>
            </a:r>
          </a:p>
          <a:p>
            <a:pPr algn="ctr" eaLnBrk="1" hangingPunct="1"/>
            <a:r>
              <a:rPr lang="en-US" sz="1800" baseline="0" dirty="0">
                <a:solidFill>
                  <a:srgbClr val="FF8F02"/>
                </a:solidFill>
              </a:rPr>
              <a:t>Steiner et al. </a:t>
            </a:r>
            <a:r>
              <a:rPr lang="fr-FR" sz="1800" baseline="0" dirty="0">
                <a:solidFill>
                  <a:srgbClr val="FF8F02"/>
                </a:solidFill>
              </a:rPr>
              <a:t>’</a:t>
            </a:r>
            <a:r>
              <a:rPr lang="en-US" altLang="ja-JP" sz="1800" baseline="0" dirty="0" smtClean="0">
                <a:solidFill>
                  <a:srgbClr val="FF8F02"/>
                </a:solidFill>
              </a:rPr>
              <a:t>13</a:t>
            </a:r>
            <a:endParaRPr lang="en-US" altLang="ja-JP" sz="1800" baseline="0" dirty="0">
              <a:solidFill>
                <a:srgbClr val="FF8F02"/>
              </a:solidFill>
            </a:endParaRPr>
          </a:p>
          <a:p>
            <a:pPr algn="ctr" eaLnBrk="1" hangingPunct="1"/>
            <a:endParaRPr lang="en-US" sz="1800" baseline="0" dirty="0">
              <a:solidFill>
                <a:srgbClr val="FF8F02"/>
              </a:solidFill>
            </a:endParaRPr>
          </a:p>
          <a:p>
            <a:pPr algn="ctr" eaLnBrk="1" hangingPunct="1"/>
            <a:endParaRPr lang="en-US" baseline="0" dirty="0"/>
          </a:p>
          <a:p>
            <a:pPr algn="ctr" eaLnBrk="1" hangingPunct="1"/>
            <a:r>
              <a:rPr lang="en-US" baseline="0" dirty="0"/>
              <a:t>Note the huge range of </a:t>
            </a:r>
            <a:r>
              <a:rPr lang="en-US" baseline="0" dirty="0" smtClean="0"/>
              <a:t>radio jet powers!</a:t>
            </a:r>
          </a:p>
          <a:p>
            <a:pPr algn="ctr" eaLnBrk="1" hangingPunct="1"/>
            <a:r>
              <a:rPr lang="en-US" baseline="0" dirty="0" smtClean="0"/>
              <a:t>Also large </a:t>
            </a:r>
            <a:r>
              <a:rPr lang="en-US" baseline="0" dirty="0" err="1" smtClean="0"/>
              <a:t>errorbars</a:t>
            </a:r>
            <a:r>
              <a:rPr lang="en-US" baseline="0" dirty="0" smtClean="0"/>
              <a:t>!</a:t>
            </a:r>
            <a:endParaRPr lang="en-US" baseline="0" dirty="0"/>
          </a:p>
          <a:p>
            <a:pPr algn="ctr" eaLnBrk="1" hangingPunct="1"/>
            <a:endParaRPr lang="en-US" baseline="0" dirty="0"/>
          </a:p>
          <a:p>
            <a:pPr algn="ctr" eaLnBrk="1" hangingPunct="1"/>
            <a:endParaRPr lang="en-US" baseline="0" dirty="0"/>
          </a:p>
          <a:p>
            <a:pPr algn="ctr" eaLnBrk="1" hangingPunct="1"/>
            <a:r>
              <a:rPr lang="en-US" baseline="0" dirty="0" smtClean="0">
                <a:solidFill>
                  <a:srgbClr val="17FFFF"/>
                </a:solidFill>
              </a:rPr>
              <a:t>Ballistic Jets </a:t>
            </a:r>
            <a:r>
              <a:rPr lang="en-US" baseline="0" dirty="0" smtClean="0"/>
              <a:t>may be powered by </a:t>
            </a:r>
            <a:r>
              <a:rPr lang="en-US" baseline="0" dirty="0" smtClean="0">
                <a:solidFill>
                  <a:schemeClr val="bg2"/>
                </a:solidFill>
              </a:rPr>
              <a:t>BH Spin</a:t>
            </a:r>
            <a:endParaRPr lang="en-US" baseline="0" dirty="0">
              <a:solidFill>
                <a:schemeClr val="bg2"/>
              </a:solidFill>
            </a:endParaRPr>
          </a:p>
        </p:txBody>
      </p:sp>
      <p:pic>
        <p:nvPicPr>
          <p:cNvPr id="55298" name="Picture 4" descr="Jeff_Fig2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5875"/>
            <a:ext cx="6259513" cy="707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241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924800" cy="1143000"/>
          </a:xfrm>
        </p:spPr>
        <p:txBody>
          <a:bodyPr/>
          <a:lstStyle/>
          <a:p>
            <a:r>
              <a:rPr lang="en-US" dirty="0" smtClean="0"/>
              <a:t>Jets are Widespread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153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7FFFF"/>
                </a:solidFill>
              </a:rPr>
              <a:t>Relativistic Jets </a:t>
            </a:r>
            <a:r>
              <a:rPr lang="en-US" dirty="0" smtClean="0"/>
              <a:t>occur widely in </a:t>
            </a:r>
            <a:r>
              <a:rPr lang="en-US" dirty="0" smtClean="0">
                <a:solidFill>
                  <a:srgbClr val="17FFFF"/>
                </a:solidFill>
              </a:rPr>
              <a:t>accreting black holes (BHs): AGN, XRBs, GRBs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17FFFF"/>
                </a:solidFill>
              </a:rPr>
              <a:t>common </a:t>
            </a:r>
            <a:r>
              <a:rPr lang="en-US" dirty="0">
                <a:solidFill>
                  <a:srgbClr val="17FFFF"/>
                </a:solidFill>
              </a:rPr>
              <a:t>robust </a:t>
            </a:r>
            <a:r>
              <a:rPr lang="en-US" dirty="0" smtClean="0">
                <a:solidFill>
                  <a:srgbClr val="17FFFF"/>
                </a:solidFill>
              </a:rPr>
              <a:t>mechanism </a:t>
            </a:r>
            <a:r>
              <a:rPr lang="en-US" dirty="0" smtClean="0"/>
              <a:t>must be producing all these </a:t>
            </a:r>
            <a:r>
              <a:rPr lang="en-US" dirty="0" smtClean="0">
                <a:solidFill>
                  <a:schemeClr val="bg2"/>
                </a:solidFill>
              </a:rPr>
              <a:t>Jets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7FFFF"/>
                </a:solidFill>
              </a:rPr>
              <a:t>Best Bet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2"/>
                </a:solidFill>
              </a:rPr>
              <a:t>Magnetic field lines </a:t>
            </a:r>
            <a:r>
              <a:rPr lang="en-US" dirty="0" smtClean="0"/>
              <a:t>anchored on an underlying </a:t>
            </a:r>
            <a:r>
              <a:rPr lang="en-US" dirty="0"/>
              <a:t>r</a:t>
            </a:r>
            <a:r>
              <a:rPr lang="en-US" dirty="0" smtClean="0"/>
              <a:t>otating </a:t>
            </a:r>
            <a:r>
              <a:rPr lang="en-US" dirty="0" smtClean="0"/>
              <a:t>object, getting </a:t>
            </a:r>
            <a:r>
              <a:rPr lang="en-US" dirty="0" smtClean="0"/>
              <a:t>wound up into a </a:t>
            </a:r>
            <a:r>
              <a:rPr lang="en-US" dirty="0" smtClean="0">
                <a:solidFill>
                  <a:srgbClr val="17FFFF"/>
                </a:solidFill>
              </a:rPr>
              <a:t>Spiral Outgoing Wave</a:t>
            </a:r>
          </a:p>
        </p:txBody>
      </p:sp>
    </p:spTree>
    <p:extLst>
      <p:ext uri="{BB962C8B-B14F-4D97-AF65-F5344CB8AC3E}">
        <p14:creationId xmlns:p14="http://schemas.microsoft.com/office/powerpoint/2010/main" val="2670537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924800" cy="1143000"/>
          </a:xfrm>
        </p:spPr>
        <p:txBody>
          <a:bodyPr/>
          <a:lstStyle/>
          <a:p>
            <a:r>
              <a:rPr lang="en-US" dirty="0" smtClean="0"/>
              <a:t>Disk 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772400" cy="4876800"/>
          </a:xfrm>
        </p:spPr>
        <p:txBody>
          <a:bodyPr/>
          <a:lstStyle/>
          <a:p>
            <a:r>
              <a:rPr lang="en-US" dirty="0" smtClean="0"/>
              <a:t>What we know so far from simulations:</a:t>
            </a:r>
          </a:p>
          <a:p>
            <a:pPr lvl="1"/>
            <a:r>
              <a:rPr lang="en-US" dirty="0" smtClean="0"/>
              <a:t>At best </a:t>
            </a:r>
            <a:r>
              <a:rPr lang="en-US" dirty="0" smtClean="0">
                <a:solidFill>
                  <a:schemeClr val="bg2"/>
                </a:solidFill>
              </a:rPr>
              <a:t>only mildly relativistic</a:t>
            </a:r>
            <a:r>
              <a:rPr lang="en-US" dirty="0" smtClean="0"/>
              <a:t>:               </a:t>
            </a:r>
            <a:r>
              <a:rPr lang="en-US" dirty="0" smtClean="0">
                <a:solidFill>
                  <a:srgbClr val="FFFF00"/>
                </a:solidFill>
              </a:rPr>
              <a:t>β= v/c ~ 0.1-0.2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Power source </a:t>
            </a:r>
            <a:r>
              <a:rPr lang="en-US" dirty="0" smtClean="0"/>
              <a:t>is mostly the </a:t>
            </a:r>
            <a:r>
              <a:rPr lang="en-US" dirty="0" smtClean="0">
                <a:solidFill>
                  <a:schemeClr val="bg2"/>
                </a:solidFill>
              </a:rPr>
              <a:t>Disk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Power </a:t>
            </a:r>
            <a:r>
              <a:rPr lang="en-US" dirty="0" smtClean="0">
                <a:solidFill>
                  <a:srgbClr val="FFFFFF"/>
                </a:solidFill>
              </a:rPr>
              <a:t>is</a:t>
            </a:r>
            <a:r>
              <a:rPr lang="en-US" dirty="0" smtClean="0">
                <a:solidFill>
                  <a:schemeClr val="bg2"/>
                </a:solidFill>
              </a:rPr>
              <a:t> not sensitive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17FFFF"/>
                </a:solidFill>
              </a:rPr>
              <a:t>BH spin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>
                <a:solidFill>
                  <a:srgbClr val="17FFFF"/>
                </a:solidFill>
              </a:rPr>
              <a:t>modest efficiency</a:t>
            </a:r>
            <a:r>
              <a:rPr lang="en-US" dirty="0" smtClean="0"/>
              <a:t>, typically </a:t>
            </a:r>
            <a:r>
              <a:rPr lang="en-US" dirty="0" smtClean="0">
                <a:solidFill>
                  <a:srgbClr val="FFFF00"/>
                </a:solidFill>
              </a:rPr>
              <a:t>&lt;10%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BH Magnetic Flux </a:t>
            </a:r>
            <a:r>
              <a:rPr lang="en-US" dirty="0" smtClean="0"/>
              <a:t>appears not to be important: </a:t>
            </a:r>
            <a:r>
              <a:rPr lang="en-US" dirty="0" smtClean="0">
                <a:solidFill>
                  <a:schemeClr val="bg2"/>
                </a:solidFill>
              </a:rPr>
              <a:t>MAD</a:t>
            </a:r>
            <a:r>
              <a:rPr lang="en-US" dirty="0" smtClean="0"/>
              <a:t> not essential</a:t>
            </a:r>
          </a:p>
          <a:p>
            <a:r>
              <a:rPr lang="en-US" dirty="0" smtClean="0"/>
              <a:t>Might explain </a:t>
            </a:r>
            <a:r>
              <a:rPr lang="en-US" dirty="0" smtClean="0">
                <a:solidFill>
                  <a:srgbClr val="17FFFF"/>
                </a:solidFill>
              </a:rPr>
              <a:t>Garden Variety Jets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8518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8534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baseline="0">
                <a:solidFill>
                  <a:schemeClr val="tx2"/>
                </a:solidFill>
                <a:ea typeface="SimSun" charset="0"/>
                <a:cs typeface="SimSun" charset="0"/>
              </a:rPr>
              <a:t>A Fundamental Plane of Black Hole Activity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aseline="0">
                <a:solidFill>
                  <a:srgbClr val="FFC000"/>
                </a:solidFill>
                <a:ea typeface="SimSun" charset="0"/>
                <a:cs typeface="SimSun" charset="0"/>
              </a:rPr>
              <a:t>(Heinz &amp; Sunyaev 2003; Merloni, Heinz &amp; Di Matteo, 2003;              Falcke, Kording, &amp; Markoff, 2004)</a:t>
            </a:r>
            <a:endParaRPr lang="en-US" altLang="zh-CN" sz="3200" baseline="0">
              <a:solidFill>
                <a:srgbClr val="FFC000"/>
              </a:solidFill>
              <a:ea typeface="SimSun" charset="0"/>
              <a:cs typeface="SimSun" charset="0"/>
            </a:endParaRPr>
          </a:p>
        </p:txBody>
      </p:sp>
      <p:pic>
        <p:nvPicPr>
          <p:cNvPr id="7171" name="Picture 7"/>
          <p:cNvPicPr>
            <a:picLocks noChangeAspect="1" noChangeArrowheads="1"/>
          </p:cNvPicPr>
          <p:nvPr/>
        </p:nvPicPr>
        <p:blipFill>
          <a:blip r:embed="rId3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454775" cy="4208463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553200" cy="65087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Oval 9"/>
          <p:cNvSpPr>
            <a:spLocks noChangeArrowheads="1"/>
          </p:cNvSpPr>
          <p:nvPr/>
        </p:nvSpPr>
        <p:spPr bwMode="auto">
          <a:xfrm rot="-1800000">
            <a:off x="1905000" y="4800600"/>
            <a:ext cx="1819275" cy="1138238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10"/>
          <p:cNvSpPr>
            <a:spLocks noChangeArrowheads="1"/>
          </p:cNvSpPr>
          <p:nvPr/>
        </p:nvSpPr>
        <p:spPr bwMode="auto">
          <a:xfrm rot="-1800000">
            <a:off x="3505200" y="2971800"/>
            <a:ext cx="4244975" cy="17780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2051050" y="3933825"/>
            <a:ext cx="1512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baseline="0">
                <a:solidFill>
                  <a:schemeClr val="bg1"/>
                </a:solidFill>
                <a:ea typeface="SimSun" charset="0"/>
                <a:cs typeface="SimSun" charset="0"/>
              </a:rPr>
              <a:t>Stellar-mass BHs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3429000" y="2636838"/>
            <a:ext cx="20066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baseline="0" dirty="0">
                <a:solidFill>
                  <a:schemeClr val="bg1"/>
                </a:solidFill>
                <a:ea typeface="SimSun" charset="0"/>
                <a:cs typeface="SimSun" charset="0"/>
              </a:rPr>
              <a:t>Supermassive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baseline="0" dirty="0">
                <a:solidFill>
                  <a:schemeClr val="bg1"/>
                </a:solidFill>
                <a:ea typeface="SimSun" charset="0"/>
                <a:cs typeface="SimSun" charset="0"/>
              </a:rPr>
              <a:t>         BHs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48600" y="1752600"/>
            <a:ext cx="1143000" cy="461665"/>
          </a:xfrm>
          <a:prstGeom prst="rect">
            <a:avLst/>
          </a:prstGeom>
          <a:noFill/>
          <a:ln w="38100" cmpd="sng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No a</a:t>
            </a:r>
            <a:r>
              <a:rPr lang="en-US" sz="2400" baseline="-25000" dirty="0" smtClean="0">
                <a:solidFill>
                  <a:srgbClr val="FFFF00"/>
                </a:solidFill>
              </a:rPr>
              <a:t>*</a:t>
            </a:r>
            <a:r>
              <a:rPr lang="en-US" sz="2400" dirty="0" smtClean="0">
                <a:solidFill>
                  <a:srgbClr val="FFFF00"/>
                </a:solidFill>
              </a:rPr>
              <a:t>!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1336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6519377"/>
              </p:ext>
            </p:extLst>
          </p:nvPr>
        </p:nvGraphicFramePr>
        <p:xfrm>
          <a:off x="0" y="10602"/>
          <a:ext cx="9106509" cy="684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5867400" y="152400"/>
            <a:ext cx="3084973" cy="923330"/>
          </a:xfrm>
          <a:prstGeom prst="rect">
            <a:avLst/>
          </a:prstGeom>
          <a:ln w="57150" cmpd="sng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0" y="1752600"/>
            <a:ext cx="16764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 &gt; 0.5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</a:rPr>
              <a:t>Edd</a:t>
            </a:r>
            <a:endParaRPr lang="en-US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 &lt; 0.03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</a:rPr>
              <a:t>Edd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>
            <a:endCxn id="2" idx="1"/>
          </p:cNvCxnSpPr>
          <p:nvPr/>
        </p:nvCxnSpPr>
        <p:spPr bwMode="auto">
          <a:xfrm flipV="1">
            <a:off x="6096000" y="2106543"/>
            <a:ext cx="1219200" cy="2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537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3200400"/>
            <a:ext cx="48926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4267200"/>
            <a:ext cx="4098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>
                <a:solidFill>
                  <a:srgbClr val="FFFF00"/>
                </a:solidFill>
              </a:rPr>
              <a:t>Accretion </a:t>
            </a:r>
            <a:r>
              <a:rPr lang="en-US" b="1" dirty="0" smtClean="0">
                <a:solidFill>
                  <a:srgbClr val="FFFF00"/>
                </a:solidFill>
              </a:rPr>
              <a:t>Disk </a:t>
            </a:r>
            <a:r>
              <a:rPr lang="en-US" dirty="0" smtClean="0">
                <a:solidFill>
                  <a:schemeClr val="bg2"/>
                </a:solidFill>
              </a:rPr>
              <a:t>threaded </a:t>
            </a:r>
            <a:r>
              <a:rPr lang="en-US" dirty="0">
                <a:solidFill>
                  <a:schemeClr val="bg2"/>
                </a:solidFill>
              </a:rPr>
              <a:t>with </a:t>
            </a:r>
            <a:r>
              <a:rPr lang="en-US" dirty="0" smtClean="0">
                <a:solidFill>
                  <a:schemeClr val="bg2"/>
                </a:solidFill>
              </a:rPr>
              <a:t>magnetic field makes </a:t>
            </a:r>
            <a:r>
              <a:rPr lang="en-US" dirty="0">
                <a:solidFill>
                  <a:schemeClr val="bg2"/>
                </a:solidFill>
              </a:rPr>
              <a:t>a relativistic </a:t>
            </a:r>
            <a:r>
              <a:rPr lang="en-US" dirty="0" smtClean="0">
                <a:solidFill>
                  <a:schemeClr val="bg2"/>
                </a:solidFill>
              </a:rPr>
              <a:t>jet (</a:t>
            </a:r>
            <a:r>
              <a:rPr lang="en-US" b="1" dirty="0" smtClean="0">
                <a:solidFill>
                  <a:srgbClr val="FF8F02"/>
                </a:solidFill>
              </a:rPr>
              <a:t>“</a:t>
            </a:r>
            <a:r>
              <a:rPr lang="en-US" b="1" dirty="0" err="1" smtClean="0">
                <a:solidFill>
                  <a:srgbClr val="FF8F02"/>
                </a:solidFill>
              </a:rPr>
              <a:t>Blandford</a:t>
            </a:r>
            <a:r>
              <a:rPr lang="en-US" b="1" dirty="0" smtClean="0">
                <a:solidFill>
                  <a:srgbClr val="FF8F02"/>
                </a:solidFill>
              </a:rPr>
              <a:t>-Payne”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endParaRPr lang="en-US" dirty="0">
              <a:solidFill>
                <a:schemeClr val="bg2"/>
              </a:solidFill>
            </a:endParaRP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smtClean="0">
                <a:solidFill>
                  <a:srgbClr val="FFFF00"/>
                </a:solidFill>
              </a:rPr>
              <a:t>Spinning </a:t>
            </a:r>
            <a:r>
              <a:rPr lang="en-US" b="1" dirty="0">
                <a:solidFill>
                  <a:srgbClr val="FFFF00"/>
                </a:solidFill>
              </a:rPr>
              <a:t>BH </a:t>
            </a:r>
            <a:r>
              <a:rPr lang="en-US" dirty="0" smtClean="0">
                <a:solidFill>
                  <a:schemeClr val="bg2"/>
                </a:solidFill>
              </a:rPr>
              <a:t>threaded with field makes jet </a:t>
            </a:r>
            <a:r>
              <a:rPr lang="en-US" dirty="0">
                <a:solidFill>
                  <a:schemeClr val="bg2"/>
                </a:solidFill>
              </a:rPr>
              <a:t>by dragging space-time </a:t>
            </a:r>
            <a:r>
              <a:rPr lang="en-US" b="1" dirty="0">
                <a:solidFill>
                  <a:srgbClr val="FF8F02"/>
                </a:solidFill>
              </a:rPr>
              <a:t>(</a:t>
            </a:r>
            <a:r>
              <a:rPr lang="en-US" b="1" dirty="0" smtClean="0">
                <a:solidFill>
                  <a:srgbClr val="FF8F02"/>
                </a:solidFill>
              </a:rPr>
              <a:t>Penrose, “</a:t>
            </a:r>
            <a:r>
              <a:rPr lang="en-US" b="1" dirty="0" err="1" smtClean="0">
                <a:solidFill>
                  <a:srgbClr val="FF8F02"/>
                </a:solidFill>
              </a:rPr>
              <a:t>Blandford-Znajek</a:t>
            </a:r>
            <a:r>
              <a:rPr lang="en-US" b="1" dirty="0" smtClean="0">
                <a:solidFill>
                  <a:srgbClr val="FF8F02"/>
                </a:solidFill>
              </a:rPr>
              <a:t>”)</a:t>
            </a:r>
            <a:endParaRPr lang="en-US" b="1" dirty="0">
              <a:solidFill>
                <a:srgbClr val="FF8F0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3881" y="1066800"/>
            <a:ext cx="2713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>
                <a:solidFill>
                  <a:srgbClr val="FF8F02"/>
                </a:solidFill>
              </a:rPr>
              <a:t>Meier et al. (2001)</a:t>
            </a:r>
          </a:p>
        </p:txBody>
      </p:sp>
    </p:spTree>
    <p:extLst>
      <p:ext uri="{BB962C8B-B14F-4D97-AF65-F5344CB8AC3E}">
        <p14:creationId xmlns:p14="http://schemas.microsoft.com/office/powerpoint/2010/main" val="8956092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924800" cy="1143000"/>
          </a:xfrm>
        </p:spPr>
        <p:txBody>
          <a:bodyPr/>
          <a:lstStyle/>
          <a:p>
            <a:r>
              <a:rPr lang="en-US" dirty="0" smtClean="0"/>
              <a:t>Factors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410200"/>
          </a:xfrm>
        </p:spPr>
        <p:txBody>
          <a:bodyPr/>
          <a:lstStyle/>
          <a:p>
            <a:r>
              <a:rPr lang="en-US" dirty="0" smtClean="0"/>
              <a:t>Energy source: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Spinning Black Hole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Accretion Disk</a:t>
            </a:r>
          </a:p>
          <a:p>
            <a:r>
              <a:rPr lang="en-US" dirty="0" smtClean="0"/>
              <a:t>System parameters: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BH spin parameter: </a:t>
            </a:r>
            <a:r>
              <a:rPr lang="en-US" dirty="0" smtClean="0">
                <a:solidFill>
                  <a:srgbClr val="FFFF00"/>
                </a:solidFill>
              </a:rPr>
              <a:t>a/M = a</a:t>
            </a:r>
            <a:r>
              <a:rPr lang="en-US" baseline="-25000" dirty="0" smtClean="0">
                <a:solidFill>
                  <a:srgbClr val="FFFF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Magnetic field strength</a:t>
            </a:r>
          </a:p>
          <a:p>
            <a:r>
              <a:rPr lang="en-US" dirty="0" smtClean="0"/>
              <a:t>Accretion disk state: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Thin Accretion Disk </a:t>
            </a:r>
            <a:r>
              <a:rPr lang="en-US" dirty="0" smtClean="0">
                <a:solidFill>
                  <a:srgbClr val="FF8F02"/>
                </a:solidFill>
              </a:rPr>
              <a:t>(</a:t>
            </a:r>
            <a:r>
              <a:rPr lang="en-US" dirty="0" err="1" smtClean="0">
                <a:solidFill>
                  <a:srgbClr val="FF8F02"/>
                </a:solidFill>
              </a:rPr>
              <a:t>Shakura</a:t>
            </a:r>
            <a:r>
              <a:rPr lang="en-US" dirty="0" err="1">
                <a:solidFill>
                  <a:srgbClr val="FF8F02"/>
                </a:solidFill>
              </a:rPr>
              <a:t>-</a:t>
            </a:r>
            <a:r>
              <a:rPr lang="en-US" dirty="0" err="1" smtClean="0">
                <a:solidFill>
                  <a:srgbClr val="FF8F02"/>
                </a:solidFill>
              </a:rPr>
              <a:t>Sunyaev</a:t>
            </a:r>
            <a:r>
              <a:rPr lang="en-US" dirty="0" smtClean="0">
                <a:solidFill>
                  <a:srgbClr val="FF8F02"/>
                </a:solidFill>
              </a:rPr>
              <a:t> 1973)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Advection-Dominated Accretion Flow: ADAF </a:t>
            </a:r>
            <a:r>
              <a:rPr lang="en-US" dirty="0" smtClean="0">
                <a:solidFill>
                  <a:srgbClr val="FF8F02"/>
                </a:solidFill>
              </a:rPr>
              <a:t>(Narayan-Yi 1994)</a:t>
            </a:r>
            <a:r>
              <a:rPr lang="en-US" dirty="0" smtClean="0">
                <a:solidFill>
                  <a:srgbClr val="FFFF00"/>
                </a:solidFill>
              </a:rPr>
              <a:t> (Geometrically Thick Disk)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89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53340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i="0" dirty="0" err="1" smtClean="0">
                <a:solidFill>
                  <a:srgbClr val="FFFF00"/>
                </a:solidFill>
                <a:ea typeface="+mj-ea"/>
              </a:rPr>
              <a:t>Mdot</a:t>
            </a:r>
            <a:r>
              <a:rPr lang="en-US" dirty="0" smtClean="0">
                <a:ea typeface="+mj-ea"/>
              </a:rPr>
              <a:t> Regimes: Thin Disk </a:t>
            </a:r>
            <a:r>
              <a:rPr lang="en-US" dirty="0" err="1" smtClean="0">
                <a:ea typeface="+mj-ea"/>
              </a:rPr>
              <a:t>vs</a:t>
            </a:r>
            <a:r>
              <a:rPr lang="en-US" dirty="0" smtClean="0">
                <a:ea typeface="+mj-ea"/>
              </a:rPr>
              <a:t> ADAF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4572000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Tahoma" charset="0"/>
              </a:rPr>
              <a:t>Thin </a:t>
            </a:r>
            <a:r>
              <a:rPr lang="en-US" sz="2400" dirty="0" smtClean="0">
                <a:solidFill>
                  <a:schemeClr val="bg2"/>
                </a:solidFill>
                <a:latin typeface="Tahoma" charset="0"/>
              </a:rPr>
              <a:t>Accretion Disk</a:t>
            </a:r>
            <a:r>
              <a:rPr lang="en-US" sz="2400" dirty="0" smtClean="0">
                <a:latin typeface="Tahoma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Thermal state </a:t>
            </a:r>
            <a:r>
              <a:rPr lang="en-US" sz="2400" dirty="0">
                <a:solidFill>
                  <a:srgbClr val="17FFFF"/>
                </a:solidFill>
                <a:latin typeface="Tahoma" charset="0"/>
              </a:rPr>
              <a:t>XRBs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 charset="0"/>
              </a:rPr>
              <a:t>Bright</a:t>
            </a:r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400" dirty="0" smtClean="0">
                <a:solidFill>
                  <a:srgbClr val="17FFFF"/>
                </a:solidFill>
                <a:latin typeface="Tahoma" charset="0"/>
              </a:rPr>
              <a:t>QSOs</a:t>
            </a:r>
            <a:endParaRPr lang="en-US" sz="2400" dirty="0">
              <a:solidFill>
                <a:srgbClr val="17FFFF"/>
              </a:solidFill>
              <a:latin typeface="Tahom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17FFFF"/>
                </a:solidFill>
                <a:latin typeface="Tahoma" charset="0"/>
              </a:rPr>
              <a:t>Geometrically Thick ADAF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  <a:latin typeface="Tahoma" charset="0"/>
              </a:rPr>
              <a:t>Radiation-trapped </a:t>
            </a:r>
            <a:r>
              <a:rPr lang="en-US" sz="2400" dirty="0">
                <a:solidFill>
                  <a:srgbClr val="17FFFF"/>
                </a:solidFill>
                <a:latin typeface="Tahoma" charset="0"/>
              </a:rPr>
              <a:t>ADAF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Tahoma" charset="0"/>
              </a:rPr>
              <a:t>(</a:t>
            </a:r>
            <a:r>
              <a:rPr lang="en-US" sz="2400" dirty="0" smtClean="0">
                <a:solidFill>
                  <a:srgbClr val="17FFFF"/>
                </a:solidFill>
                <a:latin typeface="Tahoma" charset="0"/>
              </a:rPr>
              <a:t>Slim Disk</a:t>
            </a:r>
            <a:r>
              <a:rPr lang="en-US" sz="2400" dirty="0" smtClean="0">
                <a:solidFill>
                  <a:srgbClr val="FFFFFF"/>
                </a:solidFill>
                <a:latin typeface="Tahoma" charset="0"/>
              </a:rPr>
              <a:t>)</a:t>
            </a:r>
            <a:endParaRPr lang="en-US" sz="2400" dirty="0">
              <a:solidFill>
                <a:srgbClr val="FFFFFF"/>
              </a:solidFill>
              <a:latin typeface="Tahoma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err="1">
                <a:solidFill>
                  <a:srgbClr val="FFFFFF"/>
                </a:solidFill>
                <a:latin typeface="Tahoma" charset="0"/>
              </a:rPr>
              <a:t>Radiatively</a:t>
            </a:r>
            <a:r>
              <a:rPr lang="en-US" sz="2400" dirty="0">
                <a:solidFill>
                  <a:srgbClr val="FFFFFF"/>
                </a:solidFill>
                <a:latin typeface="Tahoma" charset="0"/>
              </a:rPr>
              <a:t> inefficient </a:t>
            </a:r>
            <a:r>
              <a:rPr lang="en-US" sz="2400" dirty="0">
                <a:solidFill>
                  <a:srgbClr val="17FFFF"/>
                </a:solidFill>
                <a:latin typeface="Tahoma" charset="0"/>
              </a:rPr>
              <a:t>ADAF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charset="0"/>
              </a:rPr>
              <a:t>(</a:t>
            </a:r>
            <a:r>
              <a:rPr lang="en-US" sz="2400" dirty="0" smtClean="0">
                <a:solidFill>
                  <a:srgbClr val="17FFFF"/>
                </a:solidFill>
                <a:latin typeface="Tahoma" charset="0"/>
              </a:rPr>
              <a:t>RIAF</a:t>
            </a:r>
            <a:r>
              <a:rPr lang="en-US" sz="2400" dirty="0" smtClean="0">
                <a:solidFill>
                  <a:srgbClr val="FFFFFF"/>
                </a:solidFill>
                <a:latin typeface="Tahoma" charset="0"/>
              </a:rPr>
              <a:t>)</a:t>
            </a:r>
            <a:endParaRPr lang="en-US" sz="2400" dirty="0">
              <a:solidFill>
                <a:srgbClr val="FFFFFF"/>
              </a:solidFill>
              <a:latin typeface="Tahoma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H</a:t>
            </a:r>
            <a:r>
              <a:rPr lang="en-US" sz="2400" dirty="0" smtClean="0">
                <a:latin typeface="Tahoma" charset="0"/>
              </a:rPr>
              <a:t>uge </a:t>
            </a:r>
            <a:r>
              <a:rPr lang="en-US" sz="2400" dirty="0">
                <a:latin typeface="Tahoma" charset="0"/>
              </a:rPr>
              <a:t>parameter space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478463" y="381000"/>
          <a:ext cx="3665537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23" name="Image" r:id="rId3" imgW="3419952" imgH="5047619" progId="PSP7.Image">
                  <p:embed/>
                </p:oleObj>
              </mc:Choice>
              <mc:Fallback>
                <p:oleObj name="Image" r:id="rId3" imgW="3419952" imgH="5047619" progId="PSP7.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381000"/>
                        <a:ext cx="3665537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10200" y="5867400"/>
            <a:ext cx="3733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baseline="0" dirty="0" smtClean="0">
                <a:solidFill>
                  <a:srgbClr val="FF8F02"/>
                </a:solidFill>
              </a:rPr>
              <a:t>Narayan &amp; </a:t>
            </a:r>
            <a:r>
              <a:rPr lang="en-US" baseline="0" dirty="0" err="1" smtClean="0">
                <a:solidFill>
                  <a:srgbClr val="FF8F02"/>
                </a:solidFill>
              </a:rPr>
              <a:t>Quataert</a:t>
            </a:r>
            <a:r>
              <a:rPr lang="en-US" baseline="0" dirty="0" smtClean="0">
                <a:solidFill>
                  <a:srgbClr val="FF8F02"/>
                </a:solidFill>
              </a:rPr>
              <a:t> (2005)  </a:t>
            </a:r>
            <a:r>
              <a:rPr lang="en-US" baseline="0" dirty="0">
                <a:solidFill>
                  <a:srgbClr val="FFFF00"/>
                </a:solidFill>
              </a:rPr>
              <a:t>(M = 3M</a:t>
            </a:r>
            <a:r>
              <a:rPr lang="en-US" b="1" baseline="-25000" dirty="0">
                <a:solidFill>
                  <a:srgbClr val="FFFF00"/>
                </a:solidFill>
                <a:sym typeface="Euclid Extra" charset="0"/>
              </a:rPr>
              <a:t></a:t>
            </a:r>
            <a:r>
              <a:rPr lang="en-US" baseline="0" dirty="0">
                <a:solidFill>
                  <a:srgbClr val="FFFF00"/>
                </a:solidFill>
                <a:sym typeface="Euclid Extra" charset="0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352800" y="2971800"/>
            <a:ext cx="3124200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124200" y="4876800"/>
            <a:ext cx="33528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648200" y="3352800"/>
            <a:ext cx="1828800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7543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1143000"/>
          </a:xfrm>
        </p:spPr>
        <p:txBody>
          <a:bodyPr/>
          <a:lstStyle/>
          <a:p>
            <a:r>
              <a:rPr lang="en-US" dirty="0" smtClean="0"/>
              <a:t>Numerical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724400"/>
          </a:xfrm>
        </p:spPr>
        <p:txBody>
          <a:bodyPr/>
          <a:lstStyle/>
          <a:p>
            <a:r>
              <a:rPr lang="en-US" dirty="0" err="1" smtClean="0"/>
              <a:t>AccretionsSimulations</a:t>
            </a:r>
            <a:r>
              <a:rPr lang="en-US" dirty="0" smtClean="0"/>
              <a:t> of </a:t>
            </a:r>
            <a:r>
              <a:rPr lang="en-US" dirty="0" smtClean="0"/>
              <a:t>varying degrees of complexity have been done over the years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Pseudo-Newtonian hydrodynamics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Pseudo-N </a:t>
            </a:r>
            <a:r>
              <a:rPr lang="en-US" dirty="0" err="1" smtClean="0">
                <a:solidFill>
                  <a:srgbClr val="17FFFF"/>
                </a:solidFill>
              </a:rPr>
              <a:t>magnetohydrodynamics</a:t>
            </a:r>
            <a:r>
              <a:rPr lang="en-US" dirty="0" smtClean="0">
                <a:solidFill>
                  <a:srgbClr val="17FFFF"/>
                </a:solidFill>
              </a:rPr>
              <a:t> (MHD)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General Relativistic MHD (GRMHD) </a:t>
            </a:r>
            <a:r>
              <a:rPr lang="en-US" b="1" dirty="0" smtClean="0">
                <a:solidFill>
                  <a:srgbClr val="FFFF00"/>
                </a:solidFill>
              </a:rPr>
              <a:t>**</a:t>
            </a:r>
          </a:p>
          <a:p>
            <a:pPr lvl="1"/>
            <a:r>
              <a:rPr lang="en-US" dirty="0" smtClean="0">
                <a:solidFill>
                  <a:srgbClr val="17FFFF"/>
                </a:solidFill>
              </a:rPr>
              <a:t>Numerical Relativity with MHD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Good news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00"/>
                </a:solidFill>
              </a:rPr>
              <a:t>GRMHD</a:t>
            </a:r>
            <a:r>
              <a:rPr lang="en-US" dirty="0" smtClean="0"/>
              <a:t> simulations produce </a:t>
            </a:r>
            <a:r>
              <a:rPr lang="en-US" dirty="0" smtClean="0">
                <a:solidFill>
                  <a:srgbClr val="FFFF00"/>
                </a:solidFill>
              </a:rPr>
              <a:t>powerful jets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FF00"/>
                </a:solidFill>
              </a:rPr>
              <a:t>generic initial conditions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2"/>
                </a:solidFill>
              </a:rPr>
              <a:t>Movie</a:t>
            </a:r>
            <a:r>
              <a:rPr lang="en-US" dirty="0" smtClean="0"/>
              <a:t> from </a:t>
            </a:r>
            <a:r>
              <a:rPr lang="en-US" dirty="0" err="1" smtClean="0">
                <a:solidFill>
                  <a:srgbClr val="FF8F02"/>
                </a:solidFill>
              </a:rPr>
              <a:t>Tchekhovskoy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21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_pj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62484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Based on movie shown in the talk: </a:t>
            </a:r>
            <a:r>
              <a:rPr lang="en-US" dirty="0" err="1" smtClean="0">
                <a:solidFill>
                  <a:srgbClr val="FF8F02"/>
                </a:solidFill>
              </a:rPr>
              <a:t>Tchekhovskoy</a:t>
            </a:r>
            <a:r>
              <a:rPr lang="en-US" dirty="0" smtClean="0">
                <a:solidFill>
                  <a:srgbClr val="FF8F02"/>
                </a:solidFill>
              </a:rPr>
              <a:t> et al. (2011)</a:t>
            </a:r>
            <a:endParaRPr lang="en-US" dirty="0">
              <a:solidFill>
                <a:srgbClr val="FF8F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53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924800" cy="1143000"/>
          </a:xfrm>
        </p:spPr>
        <p:txBody>
          <a:bodyPr/>
          <a:lstStyle/>
          <a:p>
            <a:r>
              <a:rPr lang="en-US" dirty="0" smtClean="0"/>
              <a:t>First Hint from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772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Geometrically thick</a:t>
            </a:r>
            <a:r>
              <a:rPr lang="en-US" dirty="0" smtClean="0">
                <a:solidFill>
                  <a:schemeClr val="bg2"/>
                </a:solidFill>
              </a:rPr>
              <a:t> ADAFs </a:t>
            </a:r>
            <a:r>
              <a:rPr lang="en-US" dirty="0" smtClean="0"/>
              <a:t>around </a:t>
            </a:r>
            <a:r>
              <a:rPr lang="en-US" dirty="0" smtClean="0">
                <a:solidFill>
                  <a:srgbClr val="17FFFF"/>
                </a:solidFill>
              </a:rPr>
              <a:t>BHs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7FFFF"/>
                </a:solidFill>
              </a:rPr>
              <a:t>produce Jets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2"/>
                </a:solidFill>
              </a:rPr>
              <a:t>Winds</a:t>
            </a:r>
            <a:r>
              <a:rPr lang="en-US" dirty="0" smtClean="0"/>
              <a:t> readily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Geometrically </a:t>
            </a:r>
            <a:r>
              <a:rPr lang="en-US" dirty="0" smtClean="0">
                <a:solidFill>
                  <a:srgbClr val="17FFFF"/>
                </a:solidFill>
              </a:rPr>
              <a:t>Thin Disks </a:t>
            </a:r>
            <a:r>
              <a:rPr lang="en-US" dirty="0" smtClean="0"/>
              <a:t>around </a:t>
            </a:r>
            <a:r>
              <a:rPr lang="en-US" dirty="0" smtClean="0">
                <a:solidFill>
                  <a:srgbClr val="17FFFF"/>
                </a:solidFill>
              </a:rPr>
              <a:t>BHs</a:t>
            </a:r>
            <a:r>
              <a:rPr lang="en-US" dirty="0" smtClean="0"/>
              <a:t> show </a:t>
            </a:r>
            <a:r>
              <a:rPr lang="en-US" dirty="0" smtClean="0">
                <a:solidFill>
                  <a:srgbClr val="17FFFF"/>
                </a:solidFill>
              </a:rPr>
              <a:t>no obvious jets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bg2"/>
                </a:solidFill>
              </a:rPr>
              <a:t>winds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Why </a:t>
            </a:r>
            <a:r>
              <a:rPr lang="en-US" dirty="0" smtClean="0"/>
              <a:t>do we have this dichotomy?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Better </a:t>
            </a:r>
            <a:r>
              <a:rPr lang="en-US" dirty="0" smtClean="0">
                <a:solidFill>
                  <a:srgbClr val="17FFFF"/>
                </a:solidFill>
              </a:rPr>
              <a:t>collimation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17FFFF"/>
                </a:solidFill>
              </a:rPr>
              <a:t>ADAF</a:t>
            </a:r>
            <a:r>
              <a:rPr lang="en-US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17FFFF"/>
                </a:solidFill>
              </a:rPr>
              <a:t>Magnetic field </a:t>
            </a:r>
            <a:r>
              <a:rPr lang="en-US" dirty="0" smtClean="0"/>
              <a:t>transported better by </a:t>
            </a:r>
            <a:r>
              <a:rPr lang="en-US" dirty="0" smtClean="0">
                <a:solidFill>
                  <a:srgbClr val="17FFFF"/>
                </a:solidFill>
              </a:rPr>
              <a:t>ADAF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66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r>
              <a:rPr lang="en-US" dirty="0" smtClean="0"/>
              <a:t>Implications </a:t>
            </a:r>
            <a:r>
              <a:rPr lang="en-US" dirty="0" smtClean="0"/>
              <a:t>for Astrophysics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3058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7FFFF"/>
                </a:solidFill>
              </a:rPr>
              <a:t>Jets </a:t>
            </a:r>
            <a:r>
              <a:rPr lang="en-US" dirty="0" smtClean="0">
                <a:solidFill>
                  <a:srgbClr val="17FFFF"/>
                </a:solidFill>
              </a:rPr>
              <a:t>should be found in two regimes: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FFFF00"/>
                </a:solidFill>
              </a:rPr>
              <a:t>Eddington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super-</a:t>
            </a:r>
            <a:r>
              <a:rPr lang="en-US" dirty="0" err="1" smtClean="0">
                <a:solidFill>
                  <a:srgbClr val="FFFF00"/>
                </a:solidFill>
              </a:rPr>
              <a:t>Eddington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systems (geometrically thick </a:t>
            </a:r>
            <a:r>
              <a:rPr lang="en-US" dirty="0" smtClean="0">
                <a:solidFill>
                  <a:srgbClr val="FFFF00"/>
                </a:solidFill>
              </a:rPr>
              <a:t>“slim disks”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Systems </a:t>
            </a:r>
            <a:r>
              <a:rPr lang="en-US" dirty="0" smtClean="0">
                <a:solidFill>
                  <a:srgbClr val="FFFF00"/>
                </a:solidFill>
              </a:rPr>
              <a:t>below few percent of </a:t>
            </a:r>
            <a:r>
              <a:rPr lang="en-US" dirty="0" err="1" smtClean="0">
                <a:solidFill>
                  <a:srgbClr val="FFFF00"/>
                </a:solidFill>
              </a:rPr>
              <a:t>Eddington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FF00"/>
                </a:solidFill>
              </a:rPr>
              <a:t>radiatively</a:t>
            </a:r>
            <a:r>
              <a:rPr lang="en-US" dirty="0" smtClean="0">
                <a:solidFill>
                  <a:srgbClr val="FFFF00"/>
                </a:solidFill>
              </a:rPr>
              <a:t> inefficient ADAFs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7FFFF"/>
                </a:solidFill>
              </a:rPr>
              <a:t>No Jets between </a:t>
            </a:r>
            <a:r>
              <a:rPr lang="en-US" dirty="0" smtClean="0">
                <a:solidFill>
                  <a:srgbClr val="FFFF00"/>
                </a:solidFill>
              </a:rPr>
              <a:t>~3%</a:t>
            </a:r>
            <a:r>
              <a:rPr lang="en-US" dirty="0" smtClean="0">
                <a:solidFill>
                  <a:srgbClr val="17FFFF"/>
                </a:solidFill>
              </a:rPr>
              <a:t> and </a:t>
            </a:r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err="1" smtClean="0">
                <a:solidFill>
                  <a:srgbClr val="FFFF00"/>
                </a:solidFill>
              </a:rPr>
              <a:t>Edd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Consistent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17FFFF"/>
                </a:solidFill>
              </a:rPr>
              <a:t>XRBs</a:t>
            </a:r>
            <a:r>
              <a:rPr lang="en-US" dirty="0" smtClean="0">
                <a:solidFill>
                  <a:srgbClr val="FFFFFF"/>
                </a:solidFill>
              </a:rPr>
              <a:t>. But </a:t>
            </a:r>
            <a:r>
              <a:rPr lang="en-US" dirty="0" smtClean="0">
                <a:solidFill>
                  <a:srgbClr val="17FFFF"/>
                </a:solidFill>
              </a:rPr>
              <a:t>AGN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92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14">
      <a:dk1>
        <a:srgbClr val="17FFFF"/>
      </a:dk1>
      <a:lt1>
        <a:srgbClr val="FFFFFF"/>
      </a:lt1>
      <a:dk2>
        <a:srgbClr val="000066"/>
      </a:dk2>
      <a:lt2>
        <a:srgbClr val="FFFF99"/>
      </a:lt2>
      <a:accent1>
        <a:srgbClr val="0066FF"/>
      </a:accent1>
      <a:accent2>
        <a:srgbClr val="66CCFF"/>
      </a:accent2>
      <a:accent3>
        <a:srgbClr val="AAAAB8"/>
      </a:accent3>
      <a:accent4>
        <a:srgbClr val="DADADA"/>
      </a:accent4>
      <a:accent5>
        <a:srgbClr val="AAB8FF"/>
      </a:accent5>
      <a:accent6>
        <a:srgbClr val="5CB9E7"/>
      </a:accent6>
      <a:hlink>
        <a:srgbClr val="FF676B"/>
      </a:hlink>
      <a:folHlink>
        <a:srgbClr val="FF9F13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DDDDDD"/>
        </a:dk1>
        <a:lt1>
          <a:srgbClr val="FFFFFF"/>
        </a:lt1>
        <a:dk2>
          <a:srgbClr val="000066"/>
        </a:dk2>
        <a:lt2>
          <a:srgbClr val="66CCFF"/>
        </a:lt2>
        <a:accent1>
          <a:srgbClr val="0066FF"/>
        </a:accent1>
        <a:accent2>
          <a:srgbClr val="66CC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5CB9E7"/>
        </a:accent6>
        <a:hlink>
          <a:srgbClr val="FF7C8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7">
        <a:dk1>
          <a:srgbClr val="DDDDDD"/>
        </a:dk1>
        <a:lt1>
          <a:srgbClr val="FFFFFF"/>
        </a:lt1>
        <a:dk2>
          <a:srgbClr val="000066"/>
        </a:dk2>
        <a:lt2>
          <a:srgbClr val="66CCFF"/>
        </a:lt2>
        <a:accent1>
          <a:srgbClr val="0066FF"/>
        </a:accent1>
        <a:accent2>
          <a:srgbClr val="66CC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5CB9E7"/>
        </a:accent6>
        <a:hlink>
          <a:srgbClr val="FF66CC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8">
        <a:dk1>
          <a:srgbClr val="B2B2B2"/>
        </a:dk1>
        <a:lt1>
          <a:srgbClr val="FFFF99"/>
        </a:lt1>
        <a:dk2>
          <a:srgbClr val="660033"/>
        </a:dk2>
        <a:lt2>
          <a:srgbClr val="F6F6F2"/>
        </a:lt2>
        <a:accent1>
          <a:srgbClr val="F1294F"/>
        </a:accent1>
        <a:accent2>
          <a:srgbClr val="FF9900"/>
        </a:accent2>
        <a:accent3>
          <a:srgbClr val="B8AAAD"/>
        </a:accent3>
        <a:accent4>
          <a:srgbClr val="DADA82"/>
        </a:accent4>
        <a:accent5>
          <a:srgbClr val="F7ACB2"/>
        </a:accent5>
        <a:accent6>
          <a:srgbClr val="E78A00"/>
        </a:accent6>
        <a:hlink>
          <a:srgbClr val="49E3DF"/>
        </a:hlink>
        <a:folHlink>
          <a:srgbClr val="DEB2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8284CC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7577B9"/>
        </a:accent6>
        <a:hlink>
          <a:srgbClr val="5FEDED"/>
        </a:hlink>
        <a:folHlink>
          <a:srgbClr val="A81E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17FFFF"/>
        </a:dk1>
        <a:lt1>
          <a:srgbClr val="FFFFFF"/>
        </a:lt1>
        <a:dk2>
          <a:srgbClr val="000066"/>
        </a:dk2>
        <a:lt2>
          <a:srgbClr val="39FFFF"/>
        </a:lt2>
        <a:accent1>
          <a:srgbClr val="0066FF"/>
        </a:accent1>
        <a:accent2>
          <a:srgbClr val="66CC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5CB9E7"/>
        </a:accent6>
        <a:hlink>
          <a:srgbClr val="FF7C8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11">
        <a:dk1>
          <a:srgbClr val="4F4FFF"/>
        </a:dk1>
        <a:lt1>
          <a:srgbClr val="FFFFFF"/>
        </a:lt1>
        <a:dk2>
          <a:srgbClr val="0C4350"/>
        </a:dk2>
        <a:lt2>
          <a:srgbClr val="2BAEAB"/>
        </a:lt2>
        <a:accent1>
          <a:srgbClr val="00E4A8"/>
        </a:accent1>
        <a:accent2>
          <a:srgbClr val="33CCFF"/>
        </a:accent2>
        <a:accent3>
          <a:srgbClr val="FFFFFF"/>
        </a:accent3>
        <a:accent4>
          <a:srgbClr val="4242DA"/>
        </a:accent4>
        <a:accent5>
          <a:srgbClr val="AAEFD1"/>
        </a:accent5>
        <a:accent6>
          <a:srgbClr val="2DB9E7"/>
        </a:accent6>
        <a:hlink>
          <a:srgbClr val="FF0000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2">
        <a:dk1>
          <a:srgbClr val="B2B2B2"/>
        </a:dk1>
        <a:lt1>
          <a:srgbClr val="FFFF99"/>
        </a:lt1>
        <a:dk2>
          <a:srgbClr val="660033"/>
        </a:dk2>
        <a:lt2>
          <a:srgbClr val="F6F6F2"/>
        </a:lt2>
        <a:accent1>
          <a:srgbClr val="FAB0BE"/>
        </a:accent1>
        <a:accent2>
          <a:srgbClr val="7DFFFF"/>
        </a:accent2>
        <a:accent3>
          <a:srgbClr val="B8AAAD"/>
        </a:accent3>
        <a:accent4>
          <a:srgbClr val="DADA82"/>
        </a:accent4>
        <a:accent5>
          <a:srgbClr val="FCD4DB"/>
        </a:accent5>
        <a:accent6>
          <a:srgbClr val="71E7E7"/>
        </a:accent6>
        <a:hlink>
          <a:srgbClr val="FA3258"/>
        </a:hlink>
        <a:folHlink>
          <a:srgbClr val="DEB2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13">
        <a:dk1>
          <a:srgbClr val="17FFFF"/>
        </a:dk1>
        <a:lt1>
          <a:srgbClr val="FFFFFF"/>
        </a:lt1>
        <a:dk2>
          <a:srgbClr val="000066"/>
        </a:dk2>
        <a:lt2>
          <a:srgbClr val="FFFF99"/>
        </a:lt2>
        <a:accent1>
          <a:srgbClr val="0066FF"/>
        </a:accent1>
        <a:accent2>
          <a:srgbClr val="66CC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5CB9E7"/>
        </a:accent6>
        <a:hlink>
          <a:srgbClr val="FF7C8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14">
        <a:dk1>
          <a:srgbClr val="17FFFF"/>
        </a:dk1>
        <a:lt1>
          <a:srgbClr val="FFFFFF"/>
        </a:lt1>
        <a:dk2>
          <a:srgbClr val="000066"/>
        </a:dk2>
        <a:lt2>
          <a:srgbClr val="FFFF99"/>
        </a:lt2>
        <a:accent1>
          <a:srgbClr val="0066FF"/>
        </a:accent1>
        <a:accent2>
          <a:srgbClr val="66CC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5CB9E7"/>
        </a:accent6>
        <a:hlink>
          <a:srgbClr val="FF676B"/>
        </a:hlink>
        <a:folHlink>
          <a:srgbClr val="FF9F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31856</TotalTime>
  <Words>1043</Words>
  <Application>Microsoft Macintosh PowerPoint</Application>
  <PresentationFormat>On-screen Show (4:3)</PresentationFormat>
  <Paragraphs>153</Paragraphs>
  <Slides>22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Blends</vt:lpstr>
      <vt:lpstr>Equation</vt:lpstr>
      <vt:lpstr>Image</vt:lpstr>
      <vt:lpstr>PowerPoint Presentation</vt:lpstr>
      <vt:lpstr>Jets are Widespread</vt:lpstr>
      <vt:lpstr>PowerPoint Presentation</vt:lpstr>
      <vt:lpstr>Factors to Consider</vt:lpstr>
      <vt:lpstr>Mdot Regimes: Thin Disk vs ADAF</vt:lpstr>
      <vt:lpstr>Numerical Simulations</vt:lpstr>
      <vt:lpstr>PowerPoint Presentation</vt:lpstr>
      <vt:lpstr>First Hint from Simulations</vt:lpstr>
      <vt:lpstr>Implications for Astrophysics</vt:lpstr>
      <vt:lpstr>Mdot Regimes: Thin Disk vs ADAF</vt:lpstr>
      <vt:lpstr>Second Hint from Simulations</vt:lpstr>
      <vt:lpstr>PowerPoint Presentation</vt:lpstr>
      <vt:lpstr>Jet, Wind: Energy Flow vs r</vt:lpstr>
      <vt:lpstr>BH Jet</vt:lpstr>
      <vt:lpstr>Importance of Magnetic Field</vt:lpstr>
      <vt:lpstr>To Be MAD or Not To Be MAD…</vt:lpstr>
      <vt:lpstr>PowerPoint Presentation</vt:lpstr>
      <vt:lpstr>PowerPoint Presentation</vt:lpstr>
      <vt:lpstr>PowerPoint Presentation</vt:lpstr>
      <vt:lpstr>Disk Wind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Hole Accretion</dc:title>
  <dc:creator>Preferred Customer</dc:creator>
  <cp:lastModifiedBy>Ramesh Narayan</cp:lastModifiedBy>
  <cp:revision>745</cp:revision>
  <dcterms:created xsi:type="dcterms:W3CDTF">2000-04-11T00:30:48Z</dcterms:created>
  <dcterms:modified xsi:type="dcterms:W3CDTF">2013-04-11T14:26:09Z</dcterms:modified>
</cp:coreProperties>
</file>