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73" r:id="rId4"/>
    <p:sldId id="260" r:id="rId5"/>
    <p:sldId id="264" r:id="rId6"/>
    <p:sldId id="266" r:id="rId7"/>
    <p:sldId id="263" r:id="rId8"/>
    <p:sldId id="262" r:id="rId9"/>
    <p:sldId id="272" r:id="rId10"/>
    <p:sldId id="274" r:id="rId11"/>
    <p:sldId id="275" r:id="rId12"/>
    <p:sldId id="265" r:id="rId13"/>
    <p:sldId id="271" r:id="rId14"/>
    <p:sldId id="277" r:id="rId15"/>
    <p:sldId id="276" r:id="rId16"/>
    <p:sldId id="270" r:id="rId17"/>
    <p:sldId id="279" r:id="rId18"/>
    <p:sldId id="25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771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5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298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93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236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87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116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221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8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5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8A862-7874-0B4A-934F-04B84374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4000" dirty="0"/>
              <a:t>An Introduction to AI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7A4128-287B-DB49-B25B-BB315F554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kumimoji="1" lang="en-US" altLang="zh-TW" dirty="0">
              <a:solidFill>
                <a:srgbClr val="894DC3"/>
              </a:solidFill>
            </a:endParaRPr>
          </a:p>
          <a:p>
            <a:pPr algn="l"/>
            <a:r>
              <a:rPr kumimoji="1" lang="en-US" altLang="zh-TW" sz="2400" dirty="0">
                <a:solidFill>
                  <a:srgbClr val="894DC3"/>
                </a:solidFill>
              </a:rPr>
              <a:t>Amy Chou</a:t>
            </a:r>
            <a:endParaRPr kumimoji="1" lang="zh-TW" altLang="en-US" sz="2400" dirty="0">
              <a:solidFill>
                <a:srgbClr val="894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5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6EFD7-3446-4445-9521-D0EB192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Demo-1: DRAM Price Prediction</a:t>
            </a:r>
            <a:endParaRPr kumimoji="1"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2005D8C-3988-604D-BE23-9B07DF269A9A}"/>
              </a:ext>
            </a:extLst>
          </p:cNvPr>
          <p:cNvGrpSpPr/>
          <p:nvPr/>
        </p:nvGrpSpPr>
        <p:grpSpPr>
          <a:xfrm>
            <a:off x="5459166" y="1639614"/>
            <a:ext cx="3863510" cy="4477407"/>
            <a:chOff x="5459166" y="1639614"/>
            <a:chExt cx="3863510" cy="447740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0303BF-2747-0744-B7E9-F2B56AFD2E82}"/>
                </a:ext>
              </a:extLst>
            </p:cNvPr>
            <p:cNvSpPr/>
            <p:nvPr/>
          </p:nvSpPr>
          <p:spPr>
            <a:xfrm>
              <a:off x="7588469" y="1639614"/>
              <a:ext cx="1734207" cy="447740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89622D-7650-C647-83B5-0D5B9E3CA480}"/>
                </a:ext>
              </a:extLst>
            </p:cNvPr>
            <p:cNvSpPr txBox="1"/>
            <p:nvPr/>
          </p:nvSpPr>
          <p:spPr>
            <a:xfrm>
              <a:off x="5459166" y="175522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train data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D6E3555-24DB-2D40-A720-7711F0F6D07E}"/>
                </a:ext>
              </a:extLst>
            </p:cNvPr>
            <p:cNvSpPr txBox="1"/>
            <p:nvPr/>
          </p:nvSpPr>
          <p:spPr>
            <a:xfrm>
              <a:off x="7999451" y="1755228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test data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6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D33E7-0F27-C340-9619-055CBDA2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Train models     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EFAD78-EFE6-8748-B4D7-DF902E0A206C}"/>
              </a:ext>
            </a:extLst>
          </p:cNvPr>
          <p:cNvGrpSpPr/>
          <p:nvPr/>
        </p:nvGrpSpPr>
        <p:grpSpPr>
          <a:xfrm>
            <a:off x="930832" y="274707"/>
            <a:ext cx="8269443" cy="1352104"/>
            <a:chOff x="930832" y="274707"/>
            <a:chExt cx="8269443" cy="1352104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89C06A-2ADF-A046-AF76-DA3B14C57E44}"/>
                </a:ext>
              </a:extLst>
            </p:cNvPr>
            <p:cNvSpPr txBox="1"/>
            <p:nvPr/>
          </p:nvSpPr>
          <p:spPr>
            <a:xfrm>
              <a:off x="930832" y="1103591"/>
              <a:ext cx="8269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~ When things are too good to be true, don’t believe ~</a:t>
              </a:r>
              <a:endParaRPr kumimoji="1" lang="zh-TW" altLang="en-US" sz="2800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F5D02CB-E256-C54B-B850-557311729A26}"/>
                </a:ext>
              </a:extLst>
            </p:cNvPr>
            <p:cNvSpPr txBox="1"/>
            <p:nvPr/>
          </p:nvSpPr>
          <p:spPr>
            <a:xfrm>
              <a:off x="3590818" y="274707"/>
              <a:ext cx="4668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 dirty="0"/>
                <a:t>, but avoid over-fitting</a:t>
              </a:r>
              <a:endParaRPr kumimoji="1" lang="zh-TW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1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724EE-B72C-DB4C-9FAC-9EE76C6E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3000"/>
              <a:t>EDA (Exploratory Data Analysis)</a:t>
            </a:r>
            <a:endParaRPr kumimoji="1" lang="zh-TW" altLang="en-US" sz="3000"/>
          </a:p>
        </p:txBody>
      </p:sp>
    </p:spTree>
    <p:extLst>
      <p:ext uri="{BB962C8B-B14F-4D97-AF65-F5344CB8AC3E}">
        <p14:creationId xmlns:p14="http://schemas.microsoft.com/office/powerpoint/2010/main" val="26002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33001-DBAD-264E-8F4F-41E45F89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26" y="3749616"/>
            <a:ext cx="5056507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zh-TW" sz="3600" dirty="0"/>
              <a:t>Demo-2: EDA</a:t>
            </a:r>
            <a:br>
              <a:rPr kumimoji="1" lang="en-US" altLang="zh-TW" sz="3600" dirty="0"/>
            </a:br>
            <a:r>
              <a:rPr kumimoji="1" lang="en-US" altLang="zh-TW" sz="2800" dirty="0"/>
              <a:t>(Exploratory Data Analysis)</a:t>
            </a:r>
            <a:endParaRPr kumimoji="1"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44BDF1-552F-C94A-AE79-846E3481FB49}"/>
              </a:ext>
            </a:extLst>
          </p:cNvPr>
          <p:cNvSpPr txBox="1"/>
          <p:nvPr/>
        </p:nvSpPr>
        <p:spPr>
          <a:xfrm>
            <a:off x="5602013" y="3749616"/>
            <a:ext cx="6201103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kumimoji="1" lang="en-US" altLang="zh-TW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Doubs dataset have been collected at 30 sites along the Doubs River (near the France–Switzerland border in the Jura Mountains. 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kumimoji="1" lang="en-US" altLang="zh-TW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DoubsAbu</a:t>
            </a:r>
            <a:r>
              <a:rPr kumimoji="1" lang="en-US" altLang="zh-TW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contains coded abundances of 27 fish species.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kumimoji="1" lang="en-US" altLang="zh-TW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DoubsEnv</a:t>
            </a:r>
            <a:r>
              <a:rPr kumimoji="1" lang="en-US" altLang="zh-TW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contains 11 environmental variables related to the hydrology, geomorphology and chemistry of the river.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kumimoji="1" lang="en-US" altLang="zh-TW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DoubsSpa</a:t>
            </a:r>
            <a:r>
              <a:rPr kumimoji="1" lang="en-US" altLang="zh-TW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contains the geographical coordinates (Cartesian, X and Y) of the sites.</a:t>
            </a:r>
          </a:p>
        </p:txBody>
      </p:sp>
    </p:spTree>
    <p:extLst>
      <p:ext uri="{BB962C8B-B14F-4D97-AF65-F5344CB8AC3E}">
        <p14:creationId xmlns:p14="http://schemas.microsoft.com/office/powerpoint/2010/main" val="38528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FF3B9-2018-FC4C-8899-524E2B9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Demo-3: Classification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BCC786-8990-AD41-8A84-5607D717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18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0EF7-3CBF-9B42-9A31-94E1C9AE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kumimoji="1" lang="en-US" altLang="zh-TW" sz="5400" dirty="0"/>
              <a:t>Demo-4:</a:t>
            </a:r>
            <a:br>
              <a:rPr kumimoji="1" lang="en-US" altLang="zh-TW" sz="5400" dirty="0"/>
            </a:br>
            <a:r>
              <a:rPr kumimoji="1" lang="en-US" altLang="zh-TW" sz="54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56186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A57C6-2F00-8A4E-8A69-67069C0C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1" lang="en-US" altLang="zh-TW" sz="4200" dirty="0"/>
              <a:t>Demo-4: Regression</a:t>
            </a:r>
          </a:p>
        </p:txBody>
      </p:sp>
    </p:spTree>
    <p:extLst>
      <p:ext uri="{BB962C8B-B14F-4D97-AF65-F5344CB8AC3E}">
        <p14:creationId xmlns:p14="http://schemas.microsoft.com/office/powerpoint/2010/main" val="354759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0EF7-3CBF-9B42-9A31-94E1C9AE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kumimoji="1" lang="en-US" altLang="zh-TW" sz="5400" dirty="0"/>
              <a:t>Demo-5: BUD Analysis </a:t>
            </a:r>
            <a:br>
              <a:rPr kumimoji="1" lang="en-US" altLang="zh-TW" sz="5400" dirty="0"/>
            </a:br>
            <a:r>
              <a:rPr kumimoji="1" lang="en-US" altLang="zh-TW" sz="3600" dirty="0"/>
              <a:t>(Use what I have learned at work)</a:t>
            </a:r>
            <a:endParaRPr kumimoji="1"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21291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9FE99-7103-1442-AF78-E6613A44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1" y="383275"/>
            <a:ext cx="5844759" cy="119190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kumimoji="1" lang="en-US" altLang="zh-TW" dirty="0"/>
              <a:t>Impact of AI on Society, Economy and Job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6E21B-2F7F-F643-BB0B-AFAFD21E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1" y="1958453"/>
            <a:ext cx="6450073" cy="448438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AI Super-Powers: China, Silicon Valley and the new world order by Kai-Fu Lee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Thank You for Being Late by Thomas L. Friedman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The Fourth Industrial Revolution by Klaus Schwab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The Inevitable: Understanding the 12 Technological Forces That Will Shape Our Future by Kevin Kelly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Rise of the Robots: Technology and the Threat of a Jobless Future by Martin Ford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The Industries of the Future by Alec Ross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Bold: How to Go Big, Create Wealth and Impact the World by Peter H. Diamandis and Steven Kotler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1400" dirty="0">
                <a:effectLst/>
              </a:rPr>
              <a:t>21 </a:t>
            </a:r>
            <a:r>
              <a:rPr lang="en" altLang="zh-TW" sz="1400" dirty="0">
                <a:effectLst/>
              </a:rPr>
              <a:t>Lessons for the 21st Century by Yuval Noah Harari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The Sentient Machine: The Coming Age of Artificial Intelligence by Amir Husain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Prediction Machines: The Simple Economics of Artificial Intelligence by Ajay Agrawal, Joshua </a:t>
            </a:r>
            <a:r>
              <a:rPr lang="en" altLang="zh-TW" sz="1400" dirty="0" err="1">
                <a:effectLst/>
              </a:rPr>
              <a:t>Gans</a:t>
            </a:r>
            <a:r>
              <a:rPr lang="en" altLang="zh-TW" sz="1400" dirty="0">
                <a:effectLst/>
              </a:rPr>
              <a:t>,  </a:t>
            </a:r>
            <a:r>
              <a:rPr lang="en" altLang="zh-TW" sz="1400" dirty="0" err="1">
                <a:effectLst/>
              </a:rPr>
              <a:t>Avi</a:t>
            </a:r>
            <a:r>
              <a:rPr lang="en" altLang="zh-TW" sz="1400" dirty="0">
                <a:effectLst/>
              </a:rPr>
              <a:t> Goldfarb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AIQ: How People and Machines Are Smarter Together by Nick Polson , James Scott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TW" altLang="en-US" sz="1400" dirty="0">
                <a:effectLst/>
              </a:rPr>
              <a:t>工業</a:t>
            </a:r>
            <a:r>
              <a:rPr lang="en-US" altLang="zh-TW" sz="1400" dirty="0">
                <a:effectLst/>
              </a:rPr>
              <a:t>3.5</a:t>
            </a:r>
            <a:r>
              <a:rPr lang="zh-TW" altLang="en-US" sz="1400" dirty="0">
                <a:effectLst/>
              </a:rPr>
              <a:t>：台灣企業邁向智慧製造與數位決策的戰略 </a:t>
            </a:r>
            <a:r>
              <a:rPr lang="en" altLang="zh-TW" sz="1400" dirty="0">
                <a:effectLst/>
              </a:rPr>
              <a:t>by </a:t>
            </a:r>
            <a:r>
              <a:rPr lang="zh-TW" altLang="en-US" sz="1400" dirty="0">
                <a:effectLst/>
              </a:rPr>
              <a:t>簡禎富</a:t>
            </a:r>
            <a:endParaRPr lang="en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400" dirty="0">
                <a:effectLst/>
              </a:rPr>
              <a:t>AI 2045 by </a:t>
            </a:r>
            <a:r>
              <a:rPr lang="zh-TW" altLang="en-US" sz="1400" dirty="0">
                <a:effectLst/>
              </a:rPr>
              <a:t>日本經濟新聞社</a:t>
            </a:r>
            <a:endParaRPr lang="en-US" altLang="zh-TW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ja-JP" altLang="en-US" sz="1400">
                <a:effectLst/>
              </a:rPr>
              <a:t>ビジネススクールで</a:t>
            </a:r>
            <a:r>
              <a:rPr lang="zh-TW" altLang="en-US" sz="1400" dirty="0">
                <a:effectLst/>
              </a:rPr>
              <a:t>教</a:t>
            </a:r>
            <a:r>
              <a:rPr lang="ja-JP" altLang="en-US" sz="1400">
                <a:effectLst/>
              </a:rPr>
              <a:t>えている</a:t>
            </a:r>
            <a:r>
              <a:rPr lang="zh-TW" altLang="en-US" sz="1400" dirty="0">
                <a:effectLst/>
              </a:rPr>
              <a:t>武器</a:t>
            </a:r>
            <a:r>
              <a:rPr lang="ja-JP" altLang="en-US" sz="1400">
                <a:effectLst/>
              </a:rPr>
              <a:t>としての</a:t>
            </a:r>
            <a:r>
              <a:rPr lang="en" altLang="zh-TW" sz="1400" dirty="0">
                <a:effectLst/>
              </a:rPr>
              <a:t>IT</a:t>
            </a:r>
            <a:r>
              <a:rPr lang="ja-JP" altLang="en-US" sz="1400">
                <a:effectLst/>
              </a:rPr>
              <a:t>スキル </a:t>
            </a:r>
            <a:r>
              <a:rPr lang="en" altLang="zh-TW" sz="1400" dirty="0">
                <a:effectLst/>
              </a:rPr>
              <a:t>by GLOBIS</a:t>
            </a:r>
            <a:r>
              <a:rPr lang="zh-TW" altLang="en-US" sz="1400" dirty="0">
                <a:effectLst/>
              </a:rPr>
              <a:t>商學院 </a:t>
            </a:r>
            <a:r>
              <a:rPr lang="en-US" altLang="zh-TW" sz="1400" dirty="0">
                <a:effectLst/>
              </a:rPr>
              <a:t>.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39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2E68A-D780-4248-8723-5C020FA2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"/>
            <a:ext cx="4428700" cy="99059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dirty="0"/>
              <a:t>Reference Books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2A01D-5376-7C44-8261-729E3A99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945931"/>
            <a:ext cx="4992414" cy="52656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Python Crash Course: A Hands-On, Project-Based Introduction to Programming by Eric </a:t>
            </a:r>
            <a:r>
              <a:rPr lang="en" altLang="zh-TW" sz="1600" dirty="0" err="1">
                <a:effectLst/>
              </a:rPr>
              <a:t>Matthes</a:t>
            </a:r>
            <a:endParaRPr lang="en" altLang="zh-TW" sz="16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Introducing Python by Bill </a:t>
            </a:r>
            <a:r>
              <a:rPr lang="en" altLang="zh-TW" sz="1600" dirty="0" err="1">
                <a:effectLst/>
              </a:rPr>
              <a:t>Lubanovic</a:t>
            </a:r>
            <a:r>
              <a:rPr lang="en" altLang="zh-TW" sz="1600" dirty="0">
                <a:effectLst/>
              </a:rPr>
              <a:t> (O'REILLY)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Fluent Python by Luciano </a:t>
            </a:r>
            <a:r>
              <a:rPr lang="en" altLang="zh-TW" sz="1600" dirty="0" err="1">
                <a:effectLst/>
              </a:rPr>
              <a:t>Ramalho</a:t>
            </a:r>
            <a:r>
              <a:rPr lang="en" altLang="zh-TW" sz="1600" dirty="0">
                <a:effectLst/>
              </a:rPr>
              <a:t> (O'REILLY)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Python Tricks by Dan Bader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Python for Data Analysis: Data Wrangling with Pandas, NumPy, and </a:t>
            </a:r>
            <a:r>
              <a:rPr lang="en" altLang="zh-TW" sz="1600" dirty="0" err="1">
                <a:effectLst/>
              </a:rPr>
              <a:t>IPython</a:t>
            </a:r>
            <a:r>
              <a:rPr lang="en" altLang="zh-TW" sz="1600" dirty="0">
                <a:effectLst/>
              </a:rPr>
              <a:t> 2nd Edition by Wes McKinney (O'REILLY)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Python Data Science Handbook Essential Tools for Working with Data by Jake </a:t>
            </a:r>
            <a:r>
              <a:rPr lang="en" altLang="zh-TW" sz="1600" dirty="0" err="1">
                <a:effectLst/>
              </a:rPr>
              <a:t>VanderPlas</a:t>
            </a:r>
            <a:r>
              <a:rPr lang="en" altLang="zh-TW" sz="1600" dirty="0">
                <a:effectLst/>
              </a:rPr>
              <a:t> (O'REILLY)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Introduction to Machine Learning with Python by Andreas C. Muller (O'REILLY)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Hands-On Machine Learning with </a:t>
            </a:r>
            <a:r>
              <a:rPr lang="en" altLang="zh-TW" sz="1600" dirty="0" err="1">
                <a:effectLst/>
              </a:rPr>
              <a:t>Scikit</a:t>
            </a:r>
            <a:r>
              <a:rPr lang="en" altLang="zh-TW" sz="1600" dirty="0">
                <a:effectLst/>
              </a:rPr>
              <a:t>-Learn and TensorFlow: Concepts, Tools, and Techniques to Build Intelligent Systems by Andreas C. Muller (O'REILLY)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Python Machine Learning by Sebastien </a:t>
            </a:r>
            <a:r>
              <a:rPr lang="en" altLang="zh-TW" sz="1600" dirty="0" err="1">
                <a:effectLst/>
              </a:rPr>
              <a:t>Raschka</a:t>
            </a:r>
            <a:r>
              <a:rPr lang="en" altLang="zh-TW" sz="1600" dirty="0">
                <a:effectLst/>
              </a:rPr>
              <a:t> (</a:t>
            </a:r>
            <a:r>
              <a:rPr lang="en" altLang="zh-TW" sz="1600" dirty="0" err="1">
                <a:effectLst/>
              </a:rPr>
              <a:t>Packt</a:t>
            </a:r>
            <a:r>
              <a:rPr lang="en" altLang="zh-TW" sz="1600" dirty="0">
                <a:effectLst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Deep Learning with Python by Francois </a:t>
            </a:r>
            <a:r>
              <a:rPr lang="en" altLang="zh-TW" sz="1600" dirty="0" err="1">
                <a:effectLst/>
              </a:rPr>
              <a:t>Chollet</a:t>
            </a:r>
            <a:r>
              <a:rPr lang="en" altLang="zh-TW" sz="1600" dirty="0">
                <a:effectLst/>
              </a:rPr>
              <a:t> (Manning)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altLang="zh-TW" sz="1600" dirty="0">
                <a:effectLst/>
              </a:rPr>
              <a:t>Feature Engineering Made Easy: Identify unique features from your dataset in order to build powerful machine learning systems by Sinan </a:t>
            </a:r>
            <a:r>
              <a:rPr lang="en" altLang="zh-TW" sz="1600" dirty="0" err="1">
                <a:effectLst/>
              </a:rPr>
              <a:t>Ozdemir</a:t>
            </a:r>
            <a:r>
              <a:rPr lang="en" altLang="zh-TW" sz="1600" dirty="0">
                <a:effectLst/>
              </a:rPr>
              <a:t>, </a:t>
            </a:r>
            <a:r>
              <a:rPr lang="en" altLang="zh-TW" sz="1600" dirty="0" err="1">
                <a:effectLst/>
              </a:rPr>
              <a:t>Divya</a:t>
            </a:r>
            <a:r>
              <a:rPr lang="en" altLang="zh-TW" sz="1600" dirty="0">
                <a:effectLst/>
              </a:rPr>
              <a:t> </a:t>
            </a:r>
            <a:r>
              <a:rPr lang="en" altLang="zh-TW" sz="1600" dirty="0" err="1">
                <a:effectLst/>
              </a:rPr>
              <a:t>Susarla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10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BE0BE-ACAB-E346-A64C-66B95E00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43" y="0"/>
            <a:ext cx="5978072" cy="148115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What‘s AI?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513C2F-49C8-F540-8D26-69CB4F26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3" y="1285875"/>
            <a:ext cx="5978072" cy="3186113"/>
          </a:xfrm>
        </p:spPr>
        <p:txBody>
          <a:bodyPr anchor="ctr">
            <a:normAutofit/>
          </a:bodyPr>
          <a:lstStyle/>
          <a:p>
            <a:r>
              <a:rPr kumimoji="1" lang="en-US" altLang="zh-TW" sz="3200" dirty="0"/>
              <a:t>A generalized curve fitting for making predictions from existing data.</a:t>
            </a:r>
          </a:p>
          <a:p>
            <a:pPr lvl="1"/>
            <a:r>
              <a:rPr kumimoji="1" lang="en-US" altLang="zh-TW" sz="2800" dirty="0"/>
              <a:t>Prediction</a:t>
            </a:r>
          </a:p>
          <a:p>
            <a:pPr lvl="1"/>
            <a:r>
              <a:rPr kumimoji="1" lang="en-US" altLang="zh-TW" sz="2800" dirty="0"/>
              <a:t>Model / machine learning algorithm</a:t>
            </a:r>
          </a:p>
          <a:p>
            <a:pPr lvl="1"/>
            <a:r>
              <a:rPr kumimoji="1" lang="en-US" altLang="zh-TW" sz="2800" dirty="0"/>
              <a:t>Data</a:t>
            </a:r>
          </a:p>
          <a:p>
            <a:pPr lvl="1"/>
            <a:endParaRPr kumimoji="1"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11A787-2A95-CB40-8DB7-2A07FC3010D1}"/>
              </a:ext>
            </a:extLst>
          </p:cNvPr>
          <p:cNvSpPr txBox="1"/>
          <p:nvPr/>
        </p:nvSpPr>
        <p:spPr>
          <a:xfrm>
            <a:off x="3105365" y="391799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 = a X + b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1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0C60D570-E273-9749-82A5-CBEA66651A0B}"/>
              </a:ext>
            </a:extLst>
          </p:cNvPr>
          <p:cNvGrpSpPr/>
          <p:nvPr/>
        </p:nvGrpSpPr>
        <p:grpSpPr>
          <a:xfrm>
            <a:off x="946731" y="178526"/>
            <a:ext cx="3631862" cy="3249166"/>
            <a:chOff x="782483" y="2070538"/>
            <a:chExt cx="3631862" cy="3249166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45D449D7-F11D-0248-A31C-1911C3170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054" y="2070538"/>
              <a:ext cx="0" cy="28798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5434765C-1C23-7D49-8338-62D79AD33798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65" y="4960883"/>
              <a:ext cx="33317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583A7D2-5D3C-294A-91E6-C8E8BAB1FB46}"/>
                </a:ext>
              </a:extLst>
            </p:cNvPr>
            <p:cNvSpPr txBox="1"/>
            <p:nvPr/>
          </p:nvSpPr>
          <p:spPr>
            <a:xfrm>
              <a:off x="1211220" y="459154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A8A2178-E100-0B4C-BFB6-85B5A7EEFD3B}"/>
                </a:ext>
              </a:extLst>
            </p:cNvPr>
            <p:cNvSpPr txBox="1"/>
            <p:nvPr/>
          </p:nvSpPr>
          <p:spPr>
            <a:xfrm>
              <a:off x="1528616" y="459155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C9A6C5-DAEE-AC45-AFEE-02B9B5A4ABFE}"/>
                </a:ext>
              </a:extLst>
            </p:cNvPr>
            <p:cNvSpPr txBox="1"/>
            <p:nvPr/>
          </p:nvSpPr>
          <p:spPr>
            <a:xfrm>
              <a:off x="1725810" y="459154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6F0973F-6315-4743-9752-E6F6A3D067E0}"/>
                </a:ext>
              </a:extLst>
            </p:cNvPr>
            <p:cNvSpPr txBox="1"/>
            <p:nvPr/>
          </p:nvSpPr>
          <p:spPr>
            <a:xfrm>
              <a:off x="1974667" y="458703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F78D8B2-75E5-294B-B1FF-1EDA1E8F1267}"/>
                </a:ext>
              </a:extLst>
            </p:cNvPr>
            <p:cNvSpPr txBox="1"/>
            <p:nvPr/>
          </p:nvSpPr>
          <p:spPr>
            <a:xfrm>
              <a:off x="2080610" y="459002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B54C92A-8E5C-E14C-B491-74766867FA69}"/>
                </a:ext>
              </a:extLst>
            </p:cNvPr>
            <p:cNvSpPr txBox="1"/>
            <p:nvPr/>
          </p:nvSpPr>
          <p:spPr>
            <a:xfrm>
              <a:off x="2661594" y="458551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B06F7A1-D560-9D45-A23F-13EBB2FD8AAE}"/>
                </a:ext>
              </a:extLst>
            </p:cNvPr>
            <p:cNvSpPr txBox="1"/>
            <p:nvPr/>
          </p:nvSpPr>
          <p:spPr>
            <a:xfrm>
              <a:off x="2409348" y="272670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16169C5-70E7-0742-BE87-3D288CA13631}"/>
                </a:ext>
              </a:extLst>
            </p:cNvPr>
            <p:cNvSpPr txBox="1"/>
            <p:nvPr/>
          </p:nvSpPr>
          <p:spPr>
            <a:xfrm>
              <a:off x="2367308" y="458551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C6DCEFD-014C-B64D-9FFF-4857C23812B8}"/>
                </a:ext>
              </a:extLst>
            </p:cNvPr>
            <p:cNvSpPr txBox="1"/>
            <p:nvPr/>
          </p:nvSpPr>
          <p:spPr>
            <a:xfrm>
              <a:off x="2661594" y="272820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30A42DE-3822-3043-8823-46F89BCC7E03}"/>
                </a:ext>
              </a:extLst>
            </p:cNvPr>
            <p:cNvSpPr txBox="1"/>
            <p:nvPr/>
          </p:nvSpPr>
          <p:spPr>
            <a:xfrm>
              <a:off x="2813994" y="272295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6B3275C-0B94-E948-BC44-C2C1FF97D2DE}"/>
                </a:ext>
              </a:extLst>
            </p:cNvPr>
            <p:cNvSpPr txBox="1"/>
            <p:nvPr/>
          </p:nvSpPr>
          <p:spPr>
            <a:xfrm>
              <a:off x="2934840" y="272145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6D11F5D-5ABA-F246-BC78-41C6D916B580}"/>
                </a:ext>
              </a:extLst>
            </p:cNvPr>
            <p:cNvSpPr txBox="1"/>
            <p:nvPr/>
          </p:nvSpPr>
          <p:spPr>
            <a:xfrm>
              <a:off x="3243398" y="27150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49EED27-DFBE-BA49-99BE-C902B220AFC7}"/>
                </a:ext>
              </a:extLst>
            </p:cNvPr>
            <p:cNvSpPr txBox="1"/>
            <p:nvPr/>
          </p:nvSpPr>
          <p:spPr>
            <a:xfrm>
              <a:off x="3442637" y="271247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13F4347-7482-9247-A978-726DCB69487C}"/>
                </a:ext>
              </a:extLst>
            </p:cNvPr>
            <p:cNvSpPr txBox="1"/>
            <p:nvPr/>
          </p:nvSpPr>
          <p:spPr>
            <a:xfrm>
              <a:off x="3618822" y="271883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O</a:t>
              </a:r>
              <a:endParaRPr kumimoji="1"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BA97BF0-7C7A-484D-BBC4-80999FA189E0}"/>
                </a:ext>
              </a:extLst>
            </p:cNvPr>
            <p:cNvSpPr txBox="1"/>
            <p:nvPr/>
          </p:nvSpPr>
          <p:spPr>
            <a:xfrm>
              <a:off x="4060776" y="49503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x</a:t>
              </a:r>
              <a:endParaRPr kumimoji="1"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BC253F3-352C-214C-93D4-D43BEA87652A}"/>
                </a:ext>
              </a:extLst>
            </p:cNvPr>
            <p:cNvSpPr txBox="1"/>
            <p:nvPr/>
          </p:nvSpPr>
          <p:spPr>
            <a:xfrm>
              <a:off x="782483" y="21808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y</a:t>
              </a:r>
              <a:endParaRPr kumimoji="1" lang="zh-TW" altLang="en-US" dirty="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6054DB3-435D-AC45-BAC0-6E964F6370FF}"/>
              </a:ext>
            </a:extLst>
          </p:cNvPr>
          <p:cNvGrpSpPr/>
          <p:nvPr/>
        </p:nvGrpSpPr>
        <p:grpSpPr>
          <a:xfrm>
            <a:off x="236868" y="3483638"/>
            <a:ext cx="4390233" cy="3259622"/>
            <a:chOff x="236868" y="3483638"/>
            <a:chExt cx="4390233" cy="3259622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0B23371E-37D4-8F45-821D-627B0ED52646}"/>
                </a:ext>
              </a:extLst>
            </p:cNvPr>
            <p:cNvGrpSpPr/>
            <p:nvPr/>
          </p:nvGrpSpPr>
          <p:grpSpPr>
            <a:xfrm>
              <a:off x="1279696" y="3483638"/>
              <a:ext cx="3347405" cy="3259622"/>
              <a:chOff x="1072054" y="2070538"/>
              <a:chExt cx="3347405" cy="3259622"/>
            </a:xfrm>
          </p:grpSpPr>
          <p:cxnSp>
            <p:nvCxnSpPr>
              <p:cNvPr id="30" name="直線箭頭接點 29">
                <a:extLst>
                  <a:ext uri="{FF2B5EF4-FFF2-40B4-BE49-F238E27FC236}">
                    <a16:creationId xmlns:a16="http://schemas.microsoft.com/office/drawing/2014/main" id="{75E586A8-F49E-524A-A268-6B8AE5CDC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054" y="2070538"/>
                <a:ext cx="0" cy="28798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EED2C326-B50A-204D-A64D-E164998A3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565" y="4960883"/>
                <a:ext cx="333178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D03111A-2B34-364F-A4CB-08D76E0F3EBF}"/>
                  </a:ext>
                </a:extLst>
              </p:cNvPr>
              <p:cNvSpPr txBox="1"/>
              <p:nvPr/>
            </p:nvSpPr>
            <p:spPr>
              <a:xfrm>
                <a:off x="1211220" y="459154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EF39F04-0AC5-AB4A-B62F-D64C520D7C71}"/>
                  </a:ext>
                </a:extLst>
              </p:cNvPr>
              <p:cNvSpPr txBox="1"/>
              <p:nvPr/>
            </p:nvSpPr>
            <p:spPr>
              <a:xfrm>
                <a:off x="1528616" y="459155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DC3B728-5F64-534F-ABCF-498D78075501}"/>
                  </a:ext>
                </a:extLst>
              </p:cNvPr>
              <p:cNvSpPr txBox="1"/>
              <p:nvPr/>
            </p:nvSpPr>
            <p:spPr>
              <a:xfrm>
                <a:off x="1725810" y="459154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7E954439-44D1-064D-B164-1514091EF08F}"/>
                  </a:ext>
                </a:extLst>
              </p:cNvPr>
              <p:cNvSpPr txBox="1"/>
              <p:nvPr/>
            </p:nvSpPr>
            <p:spPr>
              <a:xfrm>
                <a:off x="1974667" y="458703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F465F58-CE1E-194B-A7E3-1C703058337B}"/>
                  </a:ext>
                </a:extLst>
              </p:cNvPr>
              <p:cNvSpPr txBox="1"/>
              <p:nvPr/>
            </p:nvSpPr>
            <p:spPr>
              <a:xfrm>
                <a:off x="2080610" y="459002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A05943D-B2E5-0646-BB2B-8616E042690C}"/>
                  </a:ext>
                </a:extLst>
              </p:cNvPr>
              <p:cNvSpPr txBox="1"/>
              <p:nvPr/>
            </p:nvSpPr>
            <p:spPr>
              <a:xfrm>
                <a:off x="2661594" y="458551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5EAD5D9-5A70-864C-B283-BA8567146A4E}"/>
                  </a:ext>
                </a:extLst>
              </p:cNvPr>
              <p:cNvSpPr txBox="1"/>
              <p:nvPr/>
            </p:nvSpPr>
            <p:spPr>
              <a:xfrm>
                <a:off x="2409348" y="2726706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517C9F0-6497-5845-9A26-EC5B4AF26F7D}"/>
                  </a:ext>
                </a:extLst>
              </p:cNvPr>
              <p:cNvSpPr txBox="1"/>
              <p:nvPr/>
            </p:nvSpPr>
            <p:spPr>
              <a:xfrm>
                <a:off x="2367308" y="458551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O</a:t>
                </a:r>
                <a:endParaRPr kumimoji="1" lang="zh-TW" altLang="en-US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392C91D-560F-244C-AB3C-8C1AD6348E20}"/>
                  </a:ext>
                </a:extLst>
              </p:cNvPr>
              <p:cNvSpPr txBox="1"/>
              <p:nvPr/>
            </p:nvSpPr>
            <p:spPr>
              <a:xfrm>
                <a:off x="2661594" y="2728202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6A03576-5D64-9142-BB20-89C0B4725B6D}"/>
                  </a:ext>
                </a:extLst>
              </p:cNvPr>
              <p:cNvSpPr txBox="1"/>
              <p:nvPr/>
            </p:nvSpPr>
            <p:spPr>
              <a:xfrm>
                <a:off x="2813994" y="2722951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90E6E53-12EC-2E47-84B1-6AB4D045A0E9}"/>
                  </a:ext>
                </a:extLst>
              </p:cNvPr>
              <p:cNvSpPr txBox="1"/>
              <p:nvPr/>
            </p:nvSpPr>
            <p:spPr>
              <a:xfrm>
                <a:off x="2934840" y="2721459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FF37788-8FB9-EF4E-842E-863F2F7B70A4}"/>
                  </a:ext>
                </a:extLst>
              </p:cNvPr>
              <p:cNvSpPr txBox="1"/>
              <p:nvPr/>
            </p:nvSpPr>
            <p:spPr>
              <a:xfrm>
                <a:off x="3243398" y="2715068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4DA946FD-91D2-7447-BA67-1FE8413D4DE8}"/>
                  </a:ext>
                </a:extLst>
              </p:cNvPr>
              <p:cNvSpPr txBox="1"/>
              <p:nvPr/>
            </p:nvSpPr>
            <p:spPr>
              <a:xfrm>
                <a:off x="3442637" y="271247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FAE73F06-5812-4140-8E03-7954BF1DA56E}"/>
                  </a:ext>
                </a:extLst>
              </p:cNvPr>
              <p:cNvSpPr txBox="1"/>
              <p:nvPr/>
            </p:nvSpPr>
            <p:spPr>
              <a:xfrm>
                <a:off x="3618822" y="271883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3B8F4EA-EB79-9244-B978-0842979B2EAB}"/>
                  </a:ext>
                </a:extLst>
              </p:cNvPr>
              <p:cNvSpPr txBox="1"/>
              <p:nvPr/>
            </p:nvSpPr>
            <p:spPr>
              <a:xfrm>
                <a:off x="3021319" y="4960828"/>
                <a:ext cx="1398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tumor radius</a:t>
                </a:r>
                <a:endParaRPr kumimoji="1" lang="zh-TW" altLang="en-US" dirty="0"/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348D4EA-DC16-E04A-8877-87A1D2F5FBD5}"/>
                </a:ext>
              </a:extLst>
            </p:cNvPr>
            <p:cNvSpPr txBox="1"/>
            <p:nvPr/>
          </p:nvSpPr>
          <p:spPr>
            <a:xfrm>
              <a:off x="451691" y="5994140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benign</a:t>
              </a:r>
              <a:endParaRPr kumimoji="1" lang="zh-TW" altLang="en-US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7D0F457C-69F7-7244-9A6B-4ED13030CF12}"/>
                </a:ext>
              </a:extLst>
            </p:cNvPr>
            <p:cNvSpPr txBox="1"/>
            <p:nvPr/>
          </p:nvSpPr>
          <p:spPr>
            <a:xfrm>
              <a:off x="236868" y="4125574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dirty="0"/>
                <a:t>malignant</a:t>
              </a:r>
              <a:endParaRPr kumimoji="1" lang="zh-TW" alt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6436A28C-1F72-D744-B454-DEC8C59E0E4E}"/>
              </a:ext>
            </a:extLst>
          </p:cNvPr>
          <p:cNvGrpSpPr/>
          <p:nvPr/>
        </p:nvGrpSpPr>
        <p:grpSpPr>
          <a:xfrm>
            <a:off x="2613824" y="3593997"/>
            <a:ext cx="636515" cy="2778461"/>
            <a:chOff x="2613824" y="3593997"/>
            <a:chExt cx="636515" cy="2778461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95C6C173-28D3-F44C-9258-7773EC6C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6980" y="3593997"/>
              <a:ext cx="0" cy="2778461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C336E4E2-D8DF-3B41-B57A-E44A90516BB4}"/>
                </a:ext>
              </a:extLst>
            </p:cNvPr>
            <p:cNvSpPr txBox="1"/>
            <p:nvPr/>
          </p:nvSpPr>
          <p:spPr>
            <a:xfrm>
              <a:off x="2874915" y="599861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O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F5CDD93F-D536-8949-86C3-92FFF7816F33}"/>
                </a:ext>
              </a:extLst>
            </p:cNvPr>
            <p:cNvSpPr txBox="1"/>
            <p:nvPr/>
          </p:nvSpPr>
          <p:spPr>
            <a:xfrm>
              <a:off x="2613824" y="412769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X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06782-C3A6-BE47-9501-543E6974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 sz="4400">
                <a:solidFill>
                  <a:srgbClr val="FFFFFF"/>
                </a:solidFill>
              </a:rPr>
              <a:t>Prerequisite</a:t>
            </a:r>
            <a:endParaRPr kumimoji="1" lang="zh-TW" altLang="en-US" sz="44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1812B-2EE0-AD4E-B236-B3DF0E82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kumimoji="1" lang="en-US" altLang="zh-TW" sz="2800" dirty="0"/>
              <a:t>Programming language: Python</a:t>
            </a:r>
          </a:p>
          <a:p>
            <a:r>
              <a:rPr kumimoji="1" lang="en-US" altLang="zh-TW" sz="2800" dirty="0"/>
              <a:t>Packages for data analysis: </a:t>
            </a:r>
          </a:p>
          <a:p>
            <a:pPr lvl="1"/>
            <a:r>
              <a:rPr kumimoji="1" lang="en-US" altLang="zh-TW" sz="2600" dirty="0" err="1"/>
              <a:t>Numpy</a:t>
            </a:r>
            <a:r>
              <a:rPr kumimoji="1" lang="en-US" altLang="zh-TW" sz="2600" dirty="0"/>
              <a:t>, Pandas, Matplotlib, Seaborn</a:t>
            </a:r>
          </a:p>
          <a:p>
            <a:r>
              <a:rPr kumimoji="1" lang="en-US" altLang="zh-TW" sz="2800" dirty="0"/>
              <a:t>Package for machine learning:</a:t>
            </a:r>
          </a:p>
          <a:p>
            <a:pPr lvl="1"/>
            <a:r>
              <a:rPr kumimoji="1" lang="en-US" altLang="zh-TW" sz="2600" dirty="0" err="1"/>
              <a:t>Scikit</a:t>
            </a:r>
            <a:r>
              <a:rPr kumimoji="1" lang="en-US" altLang="zh-TW" sz="2600" dirty="0"/>
              <a:t>-learn</a:t>
            </a:r>
          </a:p>
          <a:p>
            <a:r>
              <a:rPr kumimoji="1" lang="en-US" altLang="zh-TW" sz="2800" dirty="0"/>
              <a:t>Math:</a:t>
            </a:r>
          </a:p>
          <a:p>
            <a:pPr lvl="1"/>
            <a:r>
              <a:rPr kumimoji="1" lang="en-US" altLang="zh-TW" sz="2400" dirty="0"/>
              <a:t>Calculus</a:t>
            </a:r>
          </a:p>
          <a:p>
            <a:pPr lvl="1"/>
            <a:r>
              <a:rPr kumimoji="1" lang="en-US" altLang="zh-TW" sz="2400" dirty="0"/>
              <a:t>Linear algebra</a:t>
            </a:r>
          </a:p>
          <a:p>
            <a:pPr lvl="1"/>
            <a:r>
              <a:rPr kumimoji="1" lang="en-US" altLang="zh-TW" sz="2400" dirty="0"/>
              <a:t>Probabilities and statistics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668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C3D4B-30D5-D845-9FC3-64231B3D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8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1EBE0-71E7-5248-ABEC-C1F8D4D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TW" sz="3600" dirty="0"/>
              <a:t>Limitations of the Rule-based System (expert system)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079F45-048D-8B4A-AF85-94377203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7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803300-B69C-E34E-938A-0DCBFBEA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0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F93D4B-CF8E-4842-BCCF-2D3B7878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/>
              <a:t>Before we get started</a:t>
            </a:r>
            <a:endParaRPr kumimoji="1" lang="zh-TW" altLang="en-US" sz="4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E90377-0013-4D42-AB2D-F147A525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2" y="1347952"/>
            <a:ext cx="5287308" cy="487417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Define the problem to be solved: AI is all about asking a good question</a:t>
            </a:r>
          </a:p>
          <a:p>
            <a:r>
              <a:rPr kumimoji="1" lang="en-US" altLang="zh-TW" sz="2400" dirty="0"/>
              <a:t>Data</a:t>
            </a:r>
          </a:p>
          <a:p>
            <a:pPr lvl="1"/>
            <a:r>
              <a:rPr kumimoji="1" lang="en-US" altLang="zh-TW" sz="2000" dirty="0"/>
              <a:t>Understanding your data</a:t>
            </a:r>
          </a:p>
          <a:p>
            <a:pPr lvl="1"/>
            <a:r>
              <a:rPr kumimoji="1" lang="en-US" altLang="zh-TW" sz="2000" dirty="0"/>
              <a:t>Domain knowledge important  </a:t>
            </a:r>
          </a:p>
          <a:p>
            <a:pPr lvl="1"/>
            <a:r>
              <a:rPr kumimoji="1" lang="en-US" altLang="zh-TW" sz="2000" dirty="0"/>
              <a:t>Curse of dimensionality  </a:t>
            </a:r>
          </a:p>
          <a:p>
            <a:r>
              <a:rPr kumimoji="1" lang="en-US" altLang="zh-TW" sz="2400" dirty="0"/>
              <a:t>Model selection</a:t>
            </a:r>
          </a:p>
          <a:p>
            <a:pPr lvl="1"/>
            <a:r>
              <a:rPr kumimoji="1" lang="en-US" altLang="zh-TW" sz="2000" dirty="0"/>
              <a:t>No Free Lunch theorem: </a:t>
            </a:r>
            <a:r>
              <a:rPr lang="en" altLang="zh-TW" sz="2000" dirty="0">
                <a:effectLst/>
              </a:rPr>
              <a:t>no one model that works best for every problem</a:t>
            </a:r>
            <a:endParaRPr kumimoji="1" lang="zh-TW" altLang="en-US" sz="2000" dirty="0"/>
          </a:p>
          <a:p>
            <a:pPr lvl="1"/>
            <a:r>
              <a:rPr kumimoji="1" lang="en-US" altLang="zh-TW" sz="2000" dirty="0"/>
              <a:t>Bias-variance tradeoff   </a:t>
            </a:r>
          </a:p>
          <a:p>
            <a:pPr lvl="1"/>
            <a:r>
              <a:rPr kumimoji="1" lang="en-US" altLang="zh-TW" sz="2000" dirty="0"/>
              <a:t>Precision-recall tradeoff</a:t>
            </a:r>
          </a:p>
        </p:txBody>
      </p:sp>
    </p:spTree>
    <p:extLst>
      <p:ext uri="{BB962C8B-B14F-4D97-AF65-F5344CB8AC3E}">
        <p14:creationId xmlns:p14="http://schemas.microsoft.com/office/powerpoint/2010/main" val="2297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654</Words>
  <Application>Microsoft Macintosh PowerPoint</Application>
  <PresentationFormat>寬螢幕</PresentationFormat>
  <Paragraphs>108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2</vt:lpstr>
      <vt:lpstr>Office 佈景主題</vt:lpstr>
      <vt:lpstr>An Introduction to AI</vt:lpstr>
      <vt:lpstr>What‘s AI?</vt:lpstr>
      <vt:lpstr>PowerPoint 簡報</vt:lpstr>
      <vt:lpstr>Prerequisite</vt:lpstr>
      <vt:lpstr>PowerPoint 簡報</vt:lpstr>
      <vt:lpstr>Limitations of the Rule-based System (expert system)</vt:lpstr>
      <vt:lpstr>PowerPoint 簡報</vt:lpstr>
      <vt:lpstr>PowerPoint 簡報</vt:lpstr>
      <vt:lpstr>Before we get started</vt:lpstr>
      <vt:lpstr>Demo-1: DRAM Price Prediction</vt:lpstr>
      <vt:lpstr>Train models     </vt:lpstr>
      <vt:lpstr>EDA (Exploratory Data Analysis)</vt:lpstr>
      <vt:lpstr>Demo-2: EDA (Exploratory Data Analysis)</vt:lpstr>
      <vt:lpstr>Demo-3: Classification</vt:lpstr>
      <vt:lpstr>Demo-4: Feature Engineering</vt:lpstr>
      <vt:lpstr>Demo-4: Regression</vt:lpstr>
      <vt:lpstr>Demo-5: BUD Analysis  (Use what I have learned at work)</vt:lpstr>
      <vt:lpstr>Impact of AI on Society, Economy and Job</vt:lpstr>
      <vt:lpstr>Reference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AI</dc:title>
  <dc:creator>秀芬 周</dc:creator>
  <cp:lastModifiedBy>秀芬 周</cp:lastModifiedBy>
  <cp:revision>19</cp:revision>
  <dcterms:created xsi:type="dcterms:W3CDTF">2020-03-12T06:55:59Z</dcterms:created>
  <dcterms:modified xsi:type="dcterms:W3CDTF">2020-03-12T08:00:59Z</dcterms:modified>
</cp:coreProperties>
</file>