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027"/>
  </p:normalViewPr>
  <p:slideViewPr>
    <p:cSldViewPr snapToGrid="0" snapToObjects="1">
      <p:cViewPr varScale="1">
        <p:scale>
          <a:sx n="76" d="100"/>
          <a:sy n="76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1569C-F16F-C141-8CF4-3B2F7AE8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D5844-38DF-4B4C-BA31-1DF8230C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B68C8-5421-7D47-B0EF-3BB4D419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31814-D7A5-6648-AAE4-89C8508D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4D88C-06CF-9548-A19D-1336DDB9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914634-31FD-B44B-861E-94179B2C92A4}"/>
              </a:ext>
            </a:extLst>
          </p:cNvPr>
          <p:cNvSpPr/>
          <p:nvPr userDrawn="1"/>
        </p:nvSpPr>
        <p:spPr>
          <a:xfrm>
            <a:off x="1524000" y="3509963"/>
            <a:ext cx="9144000" cy="9207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76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F7F0E-F597-E847-AFBA-4CA313D4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CB139E-B548-F647-9E58-39BF5674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4D58C-7DF6-6840-9D32-A6F35BCA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4D2FB-201B-C94B-8D0C-28483576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99213-E9DC-974E-AACB-C220369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060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23001-F8D9-6140-9D15-D7C772680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8EFA77-9DC0-1044-B9E2-37791E5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5BD1B-6E94-1A41-8246-D4DD1916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E4C31-9F9A-914C-98DD-CBEC095F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28CDA-1C0C-784D-A817-D8C1FCB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58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82296-D53B-DD4A-AD2D-98A0E0F1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8A3AD-199F-6944-A1C2-56711D77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1C6DD-919A-3343-9A87-1AA6268F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B6196-073F-374C-BA57-63A7BC11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D63B2-916B-D648-B27B-FF9E8337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C39A58-5E5A-A947-939C-51A826F5B102}"/>
              </a:ext>
            </a:extLst>
          </p:cNvPr>
          <p:cNvSpPr/>
          <p:nvPr userDrawn="1"/>
        </p:nvSpPr>
        <p:spPr>
          <a:xfrm>
            <a:off x="694267" y="575730"/>
            <a:ext cx="143933" cy="720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642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13ACF-0A56-114C-A8DC-AA8CF645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F6AA1-3005-CB4B-865B-E23F926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07FE8-71BB-114D-A19E-DF92FCB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9BACB-C3C2-A241-82AB-6EBF793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27090-5836-724C-A98E-B5D48EFF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36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D9B6D-653F-E745-85BE-3A60491F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D9114-2BB7-8340-8ED5-B6ECDBB5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7D2B05-50C0-8248-BEC7-9A94F71B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118EAB-A8AD-3348-98B1-5A0B7436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DBECB7-02E5-1340-A844-D4A12B5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366F3-62F1-0E44-92D0-107BA645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6E104-4F44-4A47-ABFA-061E8A64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52B88-E7CA-EF48-85F9-6FB400F5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55C514-257A-D144-A533-84243413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F93353-3C45-5749-8731-DB58E1E35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620613-A946-974B-85B4-037B833DC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404064-35E7-A344-A26F-461CC6E3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EFCACE-B392-9242-966E-DA9774B7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1E3547-DCA9-5548-BAD8-0FEDCEF7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0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7E1B7-D1CF-5A4B-89EA-4F590443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09BEA3-216F-324C-8162-A4B99786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6B3EB8-9C0A-0E43-84C5-4B8A1873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1499FA-E440-C544-ABD6-000AFDE0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675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D8F4E5-C88A-164D-90E9-F9F9E516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015C01-9CEB-0B49-909D-074967CF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A9FB0B-A4B5-D440-ACB3-D54C36B0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67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4CB43-7FCC-1146-ADE0-08C00F75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05452-AFB2-0B47-81AE-0EE465A9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251587-B4B9-F74C-98E2-3F605B51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F2D55-35DC-E948-9C36-3B56070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5773E5-2A2A-3542-8B33-53A652F2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CFD921-8367-494D-852A-B7B3FC84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11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5B8D4-1B19-4949-9612-BBD72C5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7CBC76-67D8-F248-BF20-26E47163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7B5FF5-F956-9341-8E3E-689ECFAE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3A59D-DB91-634A-82C1-A65EC485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9877B6-6E0F-7E47-964A-43B082E8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1F1F14-A814-2C46-B27B-8F3BA3A9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42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C5EFA3-5B7C-C248-B6AD-081D4980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67751C-89C3-7F4E-8E8C-C07FA398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5013F-5591-A842-87D2-4289CE789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66E4-990C-F841-91CE-1016AEF5BE6B}" type="datetimeFigureOut">
              <a:rPr kumimoji="1" lang="zh-TW" altLang="en-US" smtClean="0"/>
              <a:t>2018/12/20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BD1E3-E1E1-8447-AC0E-9C4349B5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C875B1-6FB5-8A47-8CA7-1175F2A7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470A-E17E-9C4F-A460-C3A9F8A16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fernandol/countries-of-the-wor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BA0433-7402-E945-9675-899C36F8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" altLang="zh-TW" b="1" dirty="0"/>
              <a:t>Countries of the World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477BE8-95C0-8B4E-9E99-04D17D78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kumimoji="1" lang="en-US" altLang="zh-TW"/>
          </a:p>
          <a:p>
            <a:pPr algn="l"/>
            <a:r>
              <a:rPr kumimoji="1" lang="en-US" altLang="zh-TW" dirty="0"/>
              <a:t>December 24, 2018</a:t>
            </a:r>
            <a:endParaRPr kumimoji="1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9B48C-C009-F045-A82B-381A6BF9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Dataset: 227 countries, 20 features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703957-C96E-E646-96C3-544E0443CF10}"/>
              </a:ext>
            </a:extLst>
          </p:cNvPr>
          <p:cNvSpPr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Country names linked to region, population, area size, GDP, mortality and more</a:t>
            </a:r>
          </a:p>
          <a:p>
            <a:r>
              <a:rPr lang="en" altLang="zh-TW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countries of the </a:t>
            </a:r>
            <a:r>
              <a:rPr lang="en" altLang="zh-TW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world.csv</a:t>
            </a:r>
            <a:r>
              <a:rPr lang="en" altLang="zh-TW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(37.41 KB): Data compiled from US Government (1970-2017)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953ED1-634D-4A4D-8BCC-07093CB4840F}"/>
              </a:ext>
            </a:extLst>
          </p:cNvPr>
          <p:cNvSpPr/>
          <p:nvPr/>
        </p:nvSpPr>
        <p:spPr>
          <a:xfrm>
            <a:off x="6096002" y="6391070"/>
            <a:ext cx="481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b="0" i="0" u="sng" strike="noStrike" dirty="0">
                <a:solidFill>
                  <a:srgbClr val="337AB7"/>
                </a:solidFill>
                <a:effectLst/>
                <a:latin typeface="Helvetica Neue" panose="02000503000000020004" pitchFamily="2" charset="0"/>
                <a:hlinkClick r:id="rId2"/>
              </a:rPr>
              <a:t>https://www.kaggle.com/fernandol/countries-of-the-world</a:t>
            </a:r>
            <a:endParaRPr lang="en" altLang="zh-TW" sz="1400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CCB99A-8A10-A245-8BF2-8037C2F2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0" y="2581070"/>
            <a:ext cx="10045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021E3-C37B-1F4F-85F6-C14C200A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Observation on phone penetration</a:t>
            </a:r>
            <a:endParaRPr kumimoji="1"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F4EF8FA-0C8A-AF4D-834C-4947AD0F70CC}"/>
              </a:ext>
            </a:extLst>
          </p:cNvPr>
          <p:cNvGrpSpPr/>
          <p:nvPr/>
        </p:nvGrpSpPr>
        <p:grpSpPr>
          <a:xfrm>
            <a:off x="2654300" y="2458244"/>
            <a:ext cx="6883400" cy="3086100"/>
            <a:chOff x="2654300" y="3225800"/>
            <a:chExt cx="6883400" cy="30861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C57E60D-6CB3-4345-ACDF-9F85A687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300" y="3225800"/>
              <a:ext cx="6883400" cy="3086100"/>
            </a:xfrm>
            <a:prstGeom prst="rect">
              <a:avLst/>
            </a:prstGeom>
          </p:spPr>
        </p:pic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0F36D0A8-441F-CB4C-B18D-079EC28B0E54}"/>
                </a:ext>
              </a:extLst>
            </p:cNvPr>
            <p:cNvSpPr/>
            <p:nvPr/>
          </p:nvSpPr>
          <p:spPr>
            <a:xfrm>
              <a:off x="8466666" y="4927599"/>
              <a:ext cx="982133" cy="1008000"/>
            </a:xfrm>
            <a:prstGeom prst="roundRect">
              <a:avLst/>
            </a:prstGeom>
            <a:solidFill>
              <a:srgbClr val="ED7D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1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1FB7A-C52F-F245-B6FD-95CA2DD2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Top-10 from different perspectives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07820A-E527-4348-B540-B56F7E8E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639"/>
            <a:ext cx="4165600" cy="372110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275B7043-E884-6B49-BE2D-DB04E8718073}"/>
              </a:ext>
            </a:extLst>
          </p:cNvPr>
          <p:cNvGrpSpPr/>
          <p:nvPr/>
        </p:nvGrpSpPr>
        <p:grpSpPr>
          <a:xfrm>
            <a:off x="6096000" y="2016639"/>
            <a:ext cx="5194300" cy="3721100"/>
            <a:chOff x="6096000" y="1992576"/>
            <a:chExt cx="5194300" cy="372110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8030527-CF7A-A34C-B2A7-BD818B00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992576"/>
              <a:ext cx="5194300" cy="3721100"/>
            </a:xfrm>
            <a:prstGeom prst="rect">
              <a:avLst/>
            </a:prstGeom>
          </p:spPr>
        </p:pic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01C249F0-3593-AC47-BC48-039ACF1DDC5F}"/>
                </a:ext>
              </a:extLst>
            </p:cNvPr>
            <p:cNvSpPr/>
            <p:nvPr/>
          </p:nvSpPr>
          <p:spPr>
            <a:xfrm>
              <a:off x="8415867" y="2319866"/>
              <a:ext cx="2808000" cy="288000"/>
            </a:xfrm>
            <a:prstGeom prst="roundRect">
              <a:avLst/>
            </a:prstGeom>
            <a:solidFill>
              <a:srgbClr val="ED7D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87EAC807-CB71-3445-96C2-83B70015DB11}"/>
                </a:ext>
              </a:extLst>
            </p:cNvPr>
            <p:cNvSpPr/>
            <p:nvPr/>
          </p:nvSpPr>
          <p:spPr>
            <a:xfrm>
              <a:off x="8415869" y="3674530"/>
              <a:ext cx="2808000" cy="288000"/>
            </a:xfrm>
            <a:prstGeom prst="roundRect">
              <a:avLst/>
            </a:prstGeom>
            <a:solidFill>
              <a:srgbClr val="ED7D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5C561A35-CFD8-1A4F-A8AF-F4E809033DAD}"/>
                </a:ext>
              </a:extLst>
            </p:cNvPr>
            <p:cNvSpPr/>
            <p:nvPr/>
          </p:nvSpPr>
          <p:spPr>
            <a:xfrm>
              <a:off x="8415867" y="4711036"/>
              <a:ext cx="2808000" cy="288000"/>
            </a:xfrm>
            <a:prstGeom prst="roundRect">
              <a:avLst/>
            </a:prstGeom>
            <a:solidFill>
              <a:srgbClr val="ED7D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B20DD6D6-6A91-F74A-AF38-B7A1F7E248B6}"/>
                </a:ext>
              </a:extLst>
            </p:cNvPr>
            <p:cNvSpPr/>
            <p:nvPr/>
          </p:nvSpPr>
          <p:spPr>
            <a:xfrm>
              <a:off x="8415867" y="5368656"/>
              <a:ext cx="2808000" cy="288000"/>
            </a:xfrm>
            <a:prstGeom prst="roundRect">
              <a:avLst/>
            </a:prstGeom>
            <a:solidFill>
              <a:srgbClr val="ED7D31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7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C2463-7253-DC46-880B-CBD6DC03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/>
              <a:t>What features affect phone penetration?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2DFB5C-93F0-854A-B25E-B67253D85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9"/>
          <a:stretch/>
        </p:blipFill>
        <p:spPr>
          <a:xfrm>
            <a:off x="1463842" y="1772568"/>
            <a:ext cx="5462337" cy="1663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6EC57F-9D73-5C4B-AB9A-246A706E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278855"/>
            <a:ext cx="10083800" cy="2819400"/>
          </a:xfrm>
          <a:prstGeom prst="rect">
            <a:avLst/>
          </a:prstGeom>
        </p:spPr>
      </p:pic>
      <p:pic>
        <p:nvPicPr>
          <p:cNvPr id="11" name="圖片 10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26458EB3-F1B8-6A42-88B0-20A29F14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98255"/>
            <a:ext cx="1097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666CCB-D205-FC44-9504-D5BAEA45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TW">
                <a:solidFill>
                  <a:srgbClr val="FFFFFF"/>
                </a:solidFill>
              </a:rPr>
              <a:t>What features affect phone penetration?</a:t>
            </a:r>
          </a:p>
        </p:txBody>
      </p:sp>
      <p:pic>
        <p:nvPicPr>
          <p:cNvPr id="15" name="圖片 14" descr="一張含有 文字 的圖片&#10;&#10;&#10;&#10;自動產生的描述">
            <a:extLst>
              <a:ext uri="{FF2B5EF4-FFF2-40B4-BE49-F238E27FC236}">
                <a16:creationId xmlns:a16="http://schemas.microsoft.com/office/drawing/2014/main" id="{BD764687-D58E-5C45-B86B-74AF1EB1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4" y="478232"/>
            <a:ext cx="3599874" cy="278990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內容版面配置區 4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9DD21778-D2CD-4140-AB20-81330F43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763417"/>
            <a:ext cx="3662730" cy="244181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4191C58-B751-4DBC-BCCF-D4E41F09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" altLang="zh-TW" sz="2400" dirty="0">
                <a:solidFill>
                  <a:schemeClr val="bg1"/>
                </a:solidFill>
              </a:rPr>
              <a:t>Top-3 positively correlated features</a:t>
            </a:r>
          </a:p>
          <a:p>
            <a:pPr lvl="1"/>
            <a:r>
              <a:rPr lang="en" altLang="zh-TW" sz="2000" dirty="0">
                <a:solidFill>
                  <a:schemeClr val="bg1"/>
                </a:solidFill>
              </a:rPr>
              <a:t>GDP ($ per capita) 0.834499 </a:t>
            </a:r>
          </a:p>
          <a:p>
            <a:pPr lvl="1"/>
            <a:r>
              <a:rPr lang="en" altLang="zh-TW" sz="2000" dirty="0">
                <a:solidFill>
                  <a:schemeClr val="bg1"/>
                </a:solidFill>
              </a:rPr>
              <a:t>Service 0.683934 </a:t>
            </a:r>
          </a:p>
          <a:p>
            <a:pPr lvl="1"/>
            <a:r>
              <a:rPr lang="en" altLang="zh-TW" sz="2000" dirty="0">
                <a:solidFill>
                  <a:schemeClr val="bg1"/>
                </a:solidFill>
              </a:rPr>
              <a:t>Literacy (%) 0.601935 </a:t>
            </a:r>
          </a:p>
          <a:p>
            <a:r>
              <a:rPr lang="en" altLang="zh-TW" sz="2400" dirty="0">
                <a:solidFill>
                  <a:schemeClr val="bg1"/>
                </a:solidFill>
              </a:rPr>
              <a:t>Top-3 negatively correlated features</a:t>
            </a:r>
          </a:p>
          <a:p>
            <a:pPr lvl="1"/>
            <a:r>
              <a:rPr lang="en" altLang="zh-TW" sz="2000" dirty="0">
                <a:solidFill>
                  <a:schemeClr val="bg1"/>
                </a:solidFill>
              </a:rPr>
              <a:t>Birthrate -0.724614 </a:t>
            </a:r>
          </a:p>
          <a:p>
            <a:pPr lvl="1"/>
            <a:r>
              <a:rPr lang="en" altLang="zh-TW" sz="2000" dirty="0">
                <a:solidFill>
                  <a:schemeClr val="bg1"/>
                </a:solidFill>
              </a:rPr>
              <a:t>Infant mortality (per 1000 births) -0.672312 </a:t>
            </a:r>
          </a:p>
          <a:p>
            <a:pPr lvl="1"/>
            <a:r>
              <a:rPr lang="en" altLang="zh-TW" sz="2000" dirty="0">
                <a:solidFill>
                  <a:schemeClr val="bg1"/>
                </a:solidFill>
              </a:rPr>
              <a:t>Agriculture -0.601739 </a:t>
            </a:r>
          </a:p>
        </p:txBody>
      </p:sp>
    </p:spTree>
    <p:extLst>
      <p:ext uri="{BB962C8B-B14F-4D97-AF65-F5344CB8AC3E}">
        <p14:creationId xmlns:p14="http://schemas.microsoft.com/office/powerpoint/2010/main" val="36323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B0BE7A-3276-5B43-8D44-D807048F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5400" dirty="0" err="1">
                <a:solidFill>
                  <a:srgbClr val="FFFFFF"/>
                </a:solidFill>
              </a:rPr>
              <a:t>pandas.DataFrame.groupby</a:t>
            </a:r>
            <a:r>
              <a:rPr kumimoji="1" lang="en-US" altLang="zh-TW" sz="5400" dirty="0">
                <a:solidFill>
                  <a:srgbClr val="FFFFFF"/>
                </a:solidFill>
              </a:rPr>
              <a:t>(‘Region’)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57EADF93-1DFB-9A47-AF86-3D2D40FD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9" y="2426818"/>
            <a:ext cx="5092533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一張含有 螢幕擷取畫面 的圖片&#10;&#10;&#10;&#10;自動產生的描述">
            <a:extLst>
              <a:ext uri="{FF2B5EF4-FFF2-40B4-BE49-F238E27FC236}">
                <a16:creationId xmlns:a16="http://schemas.microsoft.com/office/drawing/2014/main" id="{656A568E-AA7A-9F45-8628-24935524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AB9D27-8B3A-A548-A640-A0AF4B5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sns.catplot()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內容版面配置區 4">
            <a:extLst>
              <a:ext uri="{FF2B5EF4-FFF2-40B4-BE49-F238E27FC236}">
                <a16:creationId xmlns:a16="http://schemas.microsoft.com/office/drawing/2014/main" id="{79441FC6-633C-0549-9FD1-B2C5FFDE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05" y="467256"/>
            <a:ext cx="5766440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126</Words>
  <Application>Microsoft Macintosh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佈景主題</vt:lpstr>
      <vt:lpstr>Countries of the World</vt:lpstr>
      <vt:lpstr>Dataset: 227 countries, 20 features</vt:lpstr>
      <vt:lpstr>Observation on phone penetration</vt:lpstr>
      <vt:lpstr>Top-10 from different perspectives</vt:lpstr>
      <vt:lpstr>What features affect phone penetration?</vt:lpstr>
      <vt:lpstr>What features affect phone penetration?</vt:lpstr>
      <vt:lpstr>pandas.DataFrame.groupby(‘Region’)</vt:lpstr>
      <vt:lpstr>sns.catplot()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of the World</dc:title>
  <dc:creator>秀芬 周</dc:creator>
  <cp:lastModifiedBy>秀芬 周</cp:lastModifiedBy>
  <cp:revision>5</cp:revision>
  <dcterms:created xsi:type="dcterms:W3CDTF">2018-12-20T08:00:53Z</dcterms:created>
  <dcterms:modified xsi:type="dcterms:W3CDTF">2018-12-20T08:11:51Z</dcterms:modified>
</cp:coreProperties>
</file>