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sldIdLst>
    <p:sldId id="297" r:id="rId2"/>
    <p:sldId id="302" r:id="rId3"/>
    <p:sldId id="303" r:id="rId4"/>
    <p:sldId id="317" r:id="rId5"/>
    <p:sldId id="304" r:id="rId6"/>
    <p:sldId id="305" r:id="rId7"/>
    <p:sldId id="306" r:id="rId8"/>
    <p:sldId id="307" r:id="rId9"/>
    <p:sldId id="308" r:id="rId10"/>
    <p:sldId id="309" r:id="rId11"/>
    <p:sldId id="312" r:id="rId12"/>
    <p:sldId id="259" r:id="rId13"/>
    <p:sldId id="261" r:id="rId14"/>
    <p:sldId id="262" r:id="rId15"/>
    <p:sldId id="318" r:id="rId16"/>
    <p:sldId id="319" r:id="rId17"/>
    <p:sldId id="320" r:id="rId18"/>
    <p:sldId id="326" r:id="rId19"/>
    <p:sldId id="321" r:id="rId20"/>
    <p:sldId id="322" r:id="rId21"/>
    <p:sldId id="323" r:id="rId22"/>
    <p:sldId id="324" r:id="rId23"/>
    <p:sldId id="325"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90C2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317"/>
    <p:restoredTop sz="94690"/>
  </p:normalViewPr>
  <p:slideViewPr>
    <p:cSldViewPr snapToGrid="0" snapToObjects="1">
      <p:cViewPr varScale="1">
        <p:scale>
          <a:sx n="165" d="100"/>
          <a:sy n="165" d="100"/>
        </p:scale>
        <p:origin x="600"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01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13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13" dirty="0">
              <a:solidFill>
                <a:schemeClr val="accent1">
                  <a:lumMod val="60000"/>
                  <a:lumOff val="40000"/>
                </a:schemeClr>
              </a:solidFill>
              <a:latin typeface="Arial"/>
            </a:endParaRPr>
          </a:p>
        </p:txBody>
      </p:sp>
    </p:spTree>
    <p:extLst>
      <p:ext uri="{BB962C8B-B14F-4D97-AF65-F5344CB8AC3E}">
        <p14:creationId xmlns:p14="http://schemas.microsoft.com/office/powerpoint/2010/main" val="162547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9975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8018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577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6569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007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76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264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77841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894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7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54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zh-TW" altLang="en-US"/>
              <a:t>按一下以編輯母片標題樣式</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2A54C80-263E-416B-A8E0-580EDEADCBDC}" type="datetimeFigureOut">
              <a:rPr lang="en-US" smtClean="0"/>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94153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TW" altLang="en-US"/>
              <a:t>按一下圖示以新增圖片</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smtClean="0"/>
              <a:pPr/>
              <a:t>6/15/19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97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6/15/19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01299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zh.wikipedia.org/wiki/%E6%96%90%E6%B3%A2%E9%82%A3%E5%A5%91%E6%95%B0%E5%88%9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tutor.itsa.org.tw/e-Tutor/mod/programming/view.php?id=30761"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e-tutor.itsa.org.tw/e-Tutor/mod/programming/view.php?a=1590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tutor.itsa.org.tw/e-Tutor/mod/programming/view.php?a=1591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e-tutor.itsa.org.tw/e-Tutor/mod/programming/view.php?id=3075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e-tutor.itsa.org.tw/e-Tutor/mod/programming/view.php?a=15907"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tutor.itsa.org.tw/e-Tutor/mod/programming/view.php?a=15913" TargetMode="External"/><Relationship Id="rId2" Type="http://schemas.openxmlformats.org/officeDocument/2006/relationships/hyperlink" Target="https://zh.wikipedia.org/wiki/%E8%BC%BE%E8%BD%89%E7%9B%B8%E9%99%A4%E6%B3%9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tutor.itsa.org.tw/e-Tutor/mod/programming/view.php?a=1591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tutor.itsa.org.tw/e-Tutor/mod/programming/view.php?a=1590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tutor.itsa.org.tw/e-Tutor/mod/programming/view.php?a=533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F9E10A5-767E-C842-8ED2-9C8129DFE7AC}"/>
              </a:ext>
            </a:extLst>
          </p:cNvPr>
          <p:cNvSpPr>
            <a:spLocks noGrp="1"/>
          </p:cNvSpPr>
          <p:nvPr>
            <p:ph type="ctrTitle"/>
          </p:nvPr>
        </p:nvSpPr>
        <p:spPr/>
        <p:txBody>
          <a:bodyPr>
            <a:normAutofit/>
          </a:bodyPr>
          <a:lstStyle/>
          <a:p>
            <a:r>
              <a:rPr kumimoji="1" lang="en-US" altLang="zh-TW" dirty="0"/>
              <a:t>Python Basics</a:t>
            </a:r>
            <a:endParaRPr kumimoji="1" lang="zh-TW" altLang="en-US" dirty="0"/>
          </a:p>
        </p:txBody>
      </p:sp>
      <p:sp>
        <p:nvSpPr>
          <p:cNvPr id="5" name="副標題 4">
            <a:extLst>
              <a:ext uri="{FF2B5EF4-FFF2-40B4-BE49-F238E27FC236}">
                <a16:creationId xmlns:a16="http://schemas.microsoft.com/office/drawing/2014/main" id="{24586B8F-348A-224A-AE72-C8B9CF6F2E93}"/>
              </a:ext>
            </a:extLst>
          </p:cNvPr>
          <p:cNvSpPr>
            <a:spLocks noGrp="1"/>
          </p:cNvSpPr>
          <p:nvPr>
            <p:ph type="subTitle" idx="1"/>
          </p:nvPr>
        </p:nvSpPr>
        <p:spPr/>
        <p:txBody>
          <a:bodyPr>
            <a:normAutofit/>
          </a:bodyPr>
          <a:lstStyle/>
          <a:p>
            <a:r>
              <a:rPr kumimoji="1" lang="en-US" altLang="zh-TW" sz="1800" dirty="0">
                <a:solidFill>
                  <a:schemeClr val="tx1"/>
                </a:solidFill>
              </a:rPr>
              <a:t>June 16</a:t>
            </a:r>
            <a:r>
              <a:rPr kumimoji="1" lang="en-US" altLang="zh-TW" sz="1800" baseline="30000" dirty="0">
                <a:solidFill>
                  <a:schemeClr val="tx1"/>
                </a:solidFill>
              </a:rPr>
              <a:t>th</a:t>
            </a:r>
            <a:r>
              <a:rPr kumimoji="1" lang="en-US" altLang="zh-TW" sz="1800" dirty="0">
                <a:solidFill>
                  <a:schemeClr val="tx1"/>
                </a:solidFill>
              </a:rPr>
              <a:t>, 2019</a:t>
            </a:r>
            <a:endParaRPr kumimoji="1" lang="zh-TW" altLang="en-US" sz="1800" dirty="0">
              <a:solidFill>
                <a:schemeClr val="tx1"/>
              </a:solidFill>
            </a:endParaRPr>
          </a:p>
        </p:txBody>
      </p:sp>
      <p:sp>
        <p:nvSpPr>
          <p:cNvPr id="22" name="內容版面配置區 2">
            <a:extLst>
              <a:ext uri="{FF2B5EF4-FFF2-40B4-BE49-F238E27FC236}">
                <a16:creationId xmlns:a16="http://schemas.microsoft.com/office/drawing/2014/main" id="{B60FB35D-1B5D-6A4F-AC1D-996DC7DAA779}"/>
              </a:ext>
            </a:extLst>
          </p:cNvPr>
          <p:cNvSpPr txBox="1">
            <a:spLocks/>
          </p:cNvSpPr>
          <p:nvPr/>
        </p:nvSpPr>
        <p:spPr>
          <a:xfrm>
            <a:off x="315361" y="3655488"/>
            <a:ext cx="6447501" cy="1234727"/>
          </a:xfrm>
          <a:prstGeom prst="rect">
            <a:avLst/>
          </a:prstGeom>
        </p:spPr>
        <p:txBody>
          <a:bodyPr vert="horz" lIns="68580" tIns="34290" rIns="68580" bIns="3429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kumimoji="1" lang="zh-TW" altLang="en-US" sz="1350" dirty="0"/>
              <a:t>本週進度</a:t>
            </a:r>
            <a:r>
              <a:rPr kumimoji="1" lang="en-US" altLang="zh-TW" sz="1350" dirty="0"/>
              <a:t>:</a:t>
            </a:r>
          </a:p>
          <a:p>
            <a:pPr algn="l"/>
            <a:r>
              <a:rPr lang="en-US" altLang="zh-TW" sz="1350" dirty="0"/>
              <a:t>從零開始學Python (Chapter 3.3.4/3.4/7.1)</a:t>
            </a:r>
          </a:p>
          <a:p>
            <a:pPr algn="l"/>
            <a:r>
              <a:rPr lang="en-US" altLang="zh-TW" sz="1350" dirty="0"/>
              <a:t>Python 3.x程式語言特訓教材 (Chapter 4/5)</a:t>
            </a:r>
            <a:endParaRPr kumimoji="1" lang="en-US" altLang="zh-TW" sz="1350" dirty="0"/>
          </a:p>
        </p:txBody>
      </p:sp>
    </p:spTree>
    <p:extLst>
      <p:ext uri="{BB962C8B-B14F-4D97-AF65-F5344CB8AC3E}">
        <p14:creationId xmlns:p14="http://schemas.microsoft.com/office/powerpoint/2010/main" val="526627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95E40F-12E2-A842-B322-5FAF319EAE32}"/>
              </a:ext>
            </a:extLst>
          </p:cNvPr>
          <p:cNvSpPr>
            <a:spLocks noGrp="1"/>
          </p:cNvSpPr>
          <p:nvPr>
            <p:ph type="title"/>
          </p:nvPr>
        </p:nvSpPr>
        <p:spPr/>
        <p:txBody>
          <a:bodyPr/>
          <a:lstStyle/>
          <a:p>
            <a:r>
              <a:rPr kumimoji="1" lang="zh-TW" altLang="en-US" dirty="0"/>
              <a:t>函式預設參數值</a:t>
            </a:r>
          </a:p>
        </p:txBody>
      </p:sp>
      <p:pic>
        <p:nvPicPr>
          <p:cNvPr id="5" name="圖片 4">
            <a:extLst>
              <a:ext uri="{FF2B5EF4-FFF2-40B4-BE49-F238E27FC236}">
                <a16:creationId xmlns:a16="http://schemas.microsoft.com/office/drawing/2014/main" id="{FF4288ED-E2E7-D04D-9686-49EA7A440182}"/>
              </a:ext>
            </a:extLst>
          </p:cNvPr>
          <p:cNvPicPr>
            <a:picLocks noChangeAspect="1"/>
          </p:cNvPicPr>
          <p:nvPr/>
        </p:nvPicPr>
        <p:blipFill>
          <a:blip r:embed="rId2"/>
          <a:stretch>
            <a:fillRect/>
          </a:stretch>
        </p:blipFill>
        <p:spPr>
          <a:xfrm>
            <a:off x="1254013" y="952500"/>
            <a:ext cx="4105275" cy="4114800"/>
          </a:xfrm>
          <a:prstGeom prst="rect">
            <a:avLst/>
          </a:prstGeom>
        </p:spPr>
      </p:pic>
      <p:sp>
        <p:nvSpPr>
          <p:cNvPr id="4" name="文字方塊 3">
            <a:extLst>
              <a:ext uri="{FF2B5EF4-FFF2-40B4-BE49-F238E27FC236}">
                <a16:creationId xmlns:a16="http://schemas.microsoft.com/office/drawing/2014/main" id="{D1F719DA-CA1E-F241-AF37-8AD49073B119}"/>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81028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FD970DF-6C2E-AD43-8930-D97A50B19997}"/>
              </a:ext>
            </a:extLst>
          </p:cNvPr>
          <p:cNvSpPr>
            <a:spLocks noGrp="1"/>
          </p:cNvSpPr>
          <p:nvPr>
            <p:ph type="ctrTitle"/>
          </p:nvPr>
        </p:nvSpPr>
        <p:spPr/>
        <p:txBody>
          <a:bodyPr>
            <a:normAutofit/>
          </a:bodyPr>
          <a:lstStyle/>
          <a:p>
            <a:pPr algn="l"/>
            <a:r>
              <a:rPr kumimoji="1" lang="en-US" altLang="zh-TW" dirty="0"/>
              <a:t>Recursion</a:t>
            </a:r>
            <a:r>
              <a:rPr kumimoji="1" lang="zh-TW" altLang="en-US" dirty="0"/>
              <a:t> 遞迴</a:t>
            </a:r>
          </a:p>
        </p:txBody>
      </p:sp>
      <p:sp>
        <p:nvSpPr>
          <p:cNvPr id="7" name="副標題 6">
            <a:extLst>
              <a:ext uri="{FF2B5EF4-FFF2-40B4-BE49-F238E27FC236}">
                <a16:creationId xmlns:a16="http://schemas.microsoft.com/office/drawing/2014/main" id="{BAFCF39A-9F42-7F44-999A-EEB8AD24B761}"/>
              </a:ext>
            </a:extLst>
          </p:cNvPr>
          <p:cNvSpPr>
            <a:spLocks noGrp="1"/>
          </p:cNvSpPr>
          <p:nvPr>
            <p:ph type="subTitle" idx="1"/>
          </p:nvPr>
        </p:nvSpPr>
        <p:spPr/>
        <p:txBody>
          <a:bodyPr>
            <a:normAutofit/>
          </a:bodyPr>
          <a:lstStyle/>
          <a:p>
            <a:endParaRPr kumimoji="1" lang="zh-TW" altLang="en-US">
              <a:solidFill>
                <a:schemeClr val="tx1"/>
              </a:solidFill>
            </a:endParaRPr>
          </a:p>
        </p:txBody>
      </p:sp>
    </p:spTree>
    <p:extLst>
      <p:ext uri="{BB962C8B-B14F-4D97-AF65-F5344CB8AC3E}">
        <p14:creationId xmlns:p14="http://schemas.microsoft.com/office/powerpoint/2010/main" val="3290693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9B5FF-28BA-7144-A82F-6676C7EECD4B}"/>
              </a:ext>
            </a:extLst>
          </p:cNvPr>
          <p:cNvSpPr>
            <a:spLocks noGrp="1"/>
          </p:cNvSpPr>
          <p:nvPr>
            <p:ph type="title"/>
          </p:nvPr>
        </p:nvSpPr>
        <p:spPr/>
        <p:txBody>
          <a:bodyPr/>
          <a:lstStyle/>
          <a:p>
            <a:r>
              <a:rPr kumimoji="1" lang="en-US" altLang="zh-TW" dirty="0"/>
              <a:t>Recursion</a:t>
            </a:r>
            <a:endParaRPr kumimoji="1" lang="zh-TW" altLang="en-US" dirty="0"/>
          </a:p>
        </p:txBody>
      </p:sp>
      <p:sp>
        <p:nvSpPr>
          <p:cNvPr id="5" name="文字方塊 4">
            <a:extLst>
              <a:ext uri="{FF2B5EF4-FFF2-40B4-BE49-F238E27FC236}">
                <a16:creationId xmlns:a16="http://schemas.microsoft.com/office/drawing/2014/main" id="{00BDDC42-F75F-4E4B-9A90-647C8919BB92}"/>
              </a:ext>
            </a:extLst>
          </p:cNvPr>
          <p:cNvSpPr txBox="1"/>
          <p:nvPr/>
        </p:nvSpPr>
        <p:spPr>
          <a:xfrm>
            <a:off x="616848" y="1447800"/>
            <a:ext cx="3084499" cy="1169551"/>
          </a:xfrm>
          <a:prstGeom prst="rect">
            <a:avLst/>
          </a:prstGeom>
          <a:noFill/>
          <a:ln>
            <a:solidFill>
              <a:srgbClr val="002060"/>
            </a:solidFill>
          </a:ln>
        </p:spPr>
        <p:txBody>
          <a:bodyPr wrap="none" rtlCol="0">
            <a:spAutoFit/>
          </a:bodyPr>
          <a:lstStyle/>
          <a:p>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def</a:t>
            </a:r>
            <a:r>
              <a:rPr kumimoji="1" lang="en" altLang="zh-TW" sz="1400" dirty="0">
                <a:latin typeface="Menlo" panose="020B0609030804020204" pitchFamily="49" charset="0"/>
                <a:ea typeface="Menlo" panose="020B0609030804020204" pitchFamily="49" charset="0"/>
                <a:cs typeface="Menlo" panose="020B0609030804020204" pitchFamily="49" charset="0"/>
              </a:rPr>
              <a:t> factorial(n):</a:t>
            </a:r>
          </a:p>
          <a:p>
            <a:r>
              <a:rPr kumimoji="1" lang="en" altLang="zh-TW" sz="1400" dirty="0">
                <a:latin typeface="Menlo" panose="020B0609030804020204" pitchFamily="49" charset="0"/>
                <a:ea typeface="Menlo" panose="020B0609030804020204" pitchFamily="49" charset="0"/>
                <a:cs typeface="Menlo" panose="020B0609030804020204" pitchFamily="49" charset="0"/>
              </a:rPr>
              <a:t>    res =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for </a:t>
            </a:r>
            <a:r>
              <a:rPr kumimoji="1" lang="en" altLang="zh-TW" sz="1400" dirty="0" err="1">
                <a:latin typeface="Menlo" panose="020B0609030804020204" pitchFamily="49" charset="0"/>
                <a:ea typeface="Menlo" panose="020B0609030804020204" pitchFamily="49" charset="0"/>
                <a:cs typeface="Menlo" panose="020B0609030804020204" pitchFamily="49" charset="0"/>
              </a:rPr>
              <a:t>i</a:t>
            </a:r>
            <a:r>
              <a:rPr kumimoji="1" lang="en" altLang="zh-TW" sz="1400" dirty="0">
                <a:latin typeface="Menlo" panose="020B0609030804020204" pitchFamily="49" charset="0"/>
                <a:ea typeface="Menlo" panose="020B0609030804020204" pitchFamily="49" charset="0"/>
                <a:cs typeface="Menlo" panose="020B0609030804020204" pitchFamily="49" charset="0"/>
              </a:rPr>
              <a:t> in range(1, n+1):</a:t>
            </a:r>
          </a:p>
          <a:p>
            <a:r>
              <a:rPr kumimoji="1" lang="en" altLang="zh-TW" sz="1400" dirty="0">
                <a:latin typeface="Menlo" panose="020B0609030804020204" pitchFamily="49" charset="0"/>
                <a:ea typeface="Menlo" panose="020B0609030804020204" pitchFamily="49" charset="0"/>
                <a:cs typeface="Menlo" panose="020B0609030804020204" pitchFamily="49" charset="0"/>
              </a:rPr>
              <a:t>        res *= </a:t>
            </a:r>
            <a:r>
              <a:rPr kumimoji="1" lang="en" altLang="zh-TW" sz="1400" dirty="0" err="1">
                <a:latin typeface="Menlo" panose="020B0609030804020204" pitchFamily="49" charset="0"/>
                <a:ea typeface="Menlo" panose="020B0609030804020204" pitchFamily="49" charset="0"/>
                <a:cs typeface="Menlo" panose="020B0609030804020204" pitchFamily="49" charset="0"/>
              </a:rPr>
              <a:t>i</a:t>
            </a:r>
            <a:endParaRPr kumimoji="1" lang="en" altLang="zh-TW" sz="1400" dirty="0">
              <a:latin typeface="Menlo" panose="020B0609030804020204" pitchFamily="49" charset="0"/>
              <a:ea typeface="Menlo" panose="020B0609030804020204" pitchFamily="49" charset="0"/>
              <a:cs typeface="Menlo" panose="020B0609030804020204" pitchFamily="49" charset="0"/>
            </a:endParaRP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res</a:t>
            </a:r>
            <a:endParaRPr kumimoji="1" lang="zh-TW" altLang="en-US" sz="1400" dirty="0">
              <a:latin typeface="Menlo" panose="020B0609030804020204" pitchFamily="49" charset="0"/>
              <a:cs typeface="Menlo" panose="020B0609030804020204" pitchFamily="49" charset="0"/>
            </a:endParaRPr>
          </a:p>
        </p:txBody>
      </p:sp>
      <p:sp>
        <p:nvSpPr>
          <p:cNvPr id="6" name="文字方塊 5">
            <a:extLst>
              <a:ext uri="{FF2B5EF4-FFF2-40B4-BE49-F238E27FC236}">
                <a16:creationId xmlns:a16="http://schemas.microsoft.com/office/drawing/2014/main" id="{0C562CBA-1C36-564D-B5C8-C3063ACD435B}"/>
              </a:ext>
            </a:extLst>
          </p:cNvPr>
          <p:cNvSpPr txBox="1"/>
          <p:nvPr/>
        </p:nvSpPr>
        <p:spPr>
          <a:xfrm>
            <a:off x="4030435" y="1451424"/>
            <a:ext cx="4168168" cy="1169551"/>
          </a:xfrm>
          <a:prstGeom prst="rect">
            <a:avLst/>
          </a:prstGeom>
          <a:noFill/>
          <a:ln>
            <a:solidFill>
              <a:srgbClr val="002060"/>
            </a:solidFill>
          </a:ln>
        </p:spPr>
        <p:txBody>
          <a:bodyPr wrap="square" rtlCol="0">
            <a:spAutoFit/>
          </a:bodyPr>
          <a:lstStyle/>
          <a:p>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def</a:t>
            </a:r>
            <a:r>
              <a:rPr kumimoji="1" lang="en" altLang="zh-TW" sz="1400" dirty="0">
                <a:latin typeface="Menlo" panose="020B0609030804020204" pitchFamily="49" charset="0"/>
                <a:ea typeface="Menlo" panose="020B0609030804020204" pitchFamily="49" charset="0"/>
                <a:cs typeface="Menlo" panose="020B0609030804020204" pitchFamily="49" charset="0"/>
              </a:rPr>
              <a:t> factorial(n):</a:t>
            </a:r>
          </a:p>
          <a:p>
            <a:r>
              <a:rPr kumimoji="1" lang="en" altLang="zh-TW" sz="1400" dirty="0">
                <a:latin typeface="Menlo" panose="020B0609030804020204" pitchFamily="49" charset="0"/>
                <a:ea typeface="Menlo" panose="020B0609030804020204" pitchFamily="49" charset="0"/>
                <a:cs typeface="Menlo" panose="020B0609030804020204" pitchFamily="49" charset="0"/>
              </a:rPr>
              <a:t>    if n ==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1</a:t>
            </a:r>
          </a:p>
          <a:p>
            <a:r>
              <a:rPr kumimoji="1" lang="en" altLang="zh-TW" sz="1400" dirty="0">
                <a:latin typeface="Menlo" panose="020B0609030804020204" pitchFamily="49" charset="0"/>
                <a:ea typeface="Menlo" panose="020B0609030804020204" pitchFamily="49" charset="0"/>
                <a:cs typeface="Menlo" panose="020B0609030804020204" pitchFamily="49" charset="0"/>
              </a:rPr>
              <a:t>    else:</a:t>
            </a:r>
          </a:p>
          <a:p>
            <a:r>
              <a:rPr kumimoji="1" lang="en" altLang="zh-TW" sz="1400" dirty="0">
                <a:latin typeface="Menlo" panose="020B0609030804020204" pitchFamily="49" charset="0"/>
                <a:ea typeface="Menlo" panose="020B0609030804020204" pitchFamily="49" charset="0"/>
                <a:cs typeface="Menlo" panose="020B0609030804020204" pitchFamily="49" charset="0"/>
              </a:rPr>
              <a:t>        </a:t>
            </a:r>
            <a:r>
              <a:rPr kumimoji="1" lang="en" altLang="zh-TW" sz="1400" dirty="0">
                <a:solidFill>
                  <a:srgbClr val="C00000"/>
                </a:solidFill>
                <a:latin typeface="Menlo" panose="020B0609030804020204" pitchFamily="49" charset="0"/>
                <a:ea typeface="Menlo" panose="020B0609030804020204" pitchFamily="49" charset="0"/>
                <a:cs typeface="Menlo" panose="020B0609030804020204" pitchFamily="49" charset="0"/>
              </a:rPr>
              <a:t>return</a:t>
            </a:r>
            <a:r>
              <a:rPr kumimoji="1" lang="en" altLang="zh-TW" sz="1400" dirty="0">
                <a:latin typeface="Menlo" panose="020B0609030804020204" pitchFamily="49" charset="0"/>
                <a:ea typeface="Menlo" panose="020B0609030804020204" pitchFamily="49" charset="0"/>
                <a:cs typeface="Menlo" panose="020B0609030804020204" pitchFamily="49" charset="0"/>
              </a:rPr>
              <a:t> n * </a:t>
            </a:r>
            <a:r>
              <a:rPr kumimoji="1" lang="en" altLang="zh-TW" sz="1400" dirty="0">
                <a:solidFill>
                  <a:srgbClr val="0070C0"/>
                </a:solidFill>
                <a:latin typeface="Menlo" panose="020B0609030804020204" pitchFamily="49" charset="0"/>
                <a:ea typeface="Menlo" panose="020B0609030804020204" pitchFamily="49" charset="0"/>
                <a:cs typeface="Menlo" panose="020B0609030804020204" pitchFamily="49" charset="0"/>
              </a:rPr>
              <a:t>factorial(n-1)</a:t>
            </a:r>
            <a:endParaRPr kumimoji="1" lang="zh-TW" altLang="en-US" sz="1400" dirty="0">
              <a:solidFill>
                <a:srgbClr val="0070C0"/>
              </a:solidFill>
              <a:latin typeface="Menlo" panose="020B0609030804020204" pitchFamily="49" charset="0"/>
              <a:cs typeface="Menlo" panose="020B0609030804020204" pitchFamily="49" charset="0"/>
            </a:endParaRPr>
          </a:p>
        </p:txBody>
      </p:sp>
      <p:sp>
        <p:nvSpPr>
          <p:cNvPr id="3" name="文字方塊 2">
            <a:extLst>
              <a:ext uri="{FF2B5EF4-FFF2-40B4-BE49-F238E27FC236}">
                <a16:creationId xmlns:a16="http://schemas.microsoft.com/office/drawing/2014/main" id="{14B9C1D8-353E-604E-9956-29A4D768D2CB}"/>
              </a:ext>
            </a:extLst>
          </p:cNvPr>
          <p:cNvSpPr txBox="1"/>
          <p:nvPr/>
        </p:nvSpPr>
        <p:spPr>
          <a:xfrm>
            <a:off x="616847" y="3349452"/>
            <a:ext cx="3406702" cy="738664"/>
          </a:xfrm>
          <a:prstGeom prst="rect">
            <a:avLst/>
          </a:prstGeom>
          <a:noFill/>
        </p:spPr>
        <p:txBody>
          <a:bodyPr wrap="none" rtlCol="0">
            <a:spAutoFit/>
          </a:bodyPr>
          <a:lstStyle/>
          <a:p>
            <a:r>
              <a:rPr kumimoji="1" lang="en-US" altLang="zh-TW" sz="1400" dirty="0">
                <a:solidFill>
                  <a:srgbClr val="FF0000"/>
                </a:solidFill>
                <a:latin typeface="Menlo" panose="020B0609030804020204" pitchFamily="49" charset="0"/>
                <a:ea typeface="Menlo" panose="020B0609030804020204" pitchFamily="49" charset="0"/>
                <a:cs typeface="Menlo" panose="020B0609030804020204" pitchFamily="49" charset="0"/>
              </a:rPr>
              <a:t>n!</a:t>
            </a:r>
            <a:r>
              <a:rPr kumimoji="1" lang="en-US" altLang="zh-TW" sz="1400" dirty="0">
                <a:latin typeface="Menlo" panose="020B0609030804020204" pitchFamily="49" charset="0"/>
                <a:ea typeface="Menlo" panose="020B0609030804020204" pitchFamily="49" charset="0"/>
                <a:cs typeface="Menlo" panose="020B0609030804020204" pitchFamily="49" charset="0"/>
              </a:rPr>
              <a:t> = 1 * 2 * 3 * … * (n-1) * n</a:t>
            </a:r>
          </a:p>
          <a:p>
            <a:r>
              <a:rPr kumimoji="1" lang="en-US" altLang="zh-TW" sz="1400" dirty="0">
                <a:latin typeface="Menlo" panose="020B0609030804020204" pitchFamily="49" charset="0"/>
                <a:ea typeface="Menlo" panose="020B0609030804020204" pitchFamily="49" charset="0"/>
                <a:cs typeface="Menlo" panose="020B0609030804020204" pitchFamily="49" charset="0"/>
              </a:rPr>
              <a:t>   = n * (n-1) * … * 3 * 2 * 1</a:t>
            </a:r>
          </a:p>
          <a:p>
            <a:r>
              <a:rPr kumimoji="1" lang="en-US" altLang="zh-TW" sz="1400" dirty="0">
                <a:latin typeface="Menlo" panose="020B0609030804020204" pitchFamily="49" charset="0"/>
                <a:ea typeface="Menlo" panose="020B0609030804020204" pitchFamily="49" charset="0"/>
                <a:cs typeface="Menlo" panose="020B0609030804020204" pitchFamily="49" charset="0"/>
              </a:rPr>
              <a:t>   = n * </a:t>
            </a:r>
            <a:r>
              <a:rPr kumimoji="1" lang="en-US" altLang="zh-TW" sz="1400" dirty="0">
                <a:solidFill>
                  <a:srgbClr val="FF0000"/>
                </a:solidFill>
                <a:latin typeface="Menlo" panose="020B0609030804020204" pitchFamily="49" charset="0"/>
                <a:ea typeface="Menlo" panose="020B0609030804020204" pitchFamily="49" charset="0"/>
                <a:cs typeface="Menlo" panose="020B0609030804020204" pitchFamily="49" charset="0"/>
              </a:rPr>
              <a:t>(n-1)!</a:t>
            </a:r>
          </a:p>
        </p:txBody>
      </p:sp>
      <p:sp>
        <p:nvSpPr>
          <p:cNvPr id="7" name="文字方塊 6">
            <a:extLst>
              <a:ext uri="{FF2B5EF4-FFF2-40B4-BE49-F238E27FC236}">
                <a16:creationId xmlns:a16="http://schemas.microsoft.com/office/drawing/2014/main" id="{D16C8BB6-F0D7-D448-83A3-3ABEB5611C16}"/>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111210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049804-6A4E-6E4F-B75A-4BFA21B11D82}"/>
              </a:ext>
            </a:extLst>
          </p:cNvPr>
          <p:cNvSpPr>
            <a:spLocks noGrp="1"/>
          </p:cNvSpPr>
          <p:nvPr>
            <p:ph type="title"/>
          </p:nvPr>
        </p:nvSpPr>
        <p:spPr/>
        <p:txBody>
          <a:bodyPr/>
          <a:lstStyle/>
          <a:p>
            <a:r>
              <a:rPr kumimoji="1" lang="en-US" altLang="zh-TW" dirty="0"/>
              <a:t>Fibonacci numbers</a:t>
            </a:r>
            <a:endParaRPr kumimoji="1" lang="zh-TW" altLang="en-US" dirty="0"/>
          </a:p>
        </p:txBody>
      </p:sp>
      <p:sp>
        <p:nvSpPr>
          <p:cNvPr id="5" name="內容版面配置區 4">
            <a:extLst>
              <a:ext uri="{FF2B5EF4-FFF2-40B4-BE49-F238E27FC236}">
                <a16:creationId xmlns:a16="http://schemas.microsoft.com/office/drawing/2014/main" id="{9AF91A3A-CD6C-CC40-8DA6-F230551F550B}"/>
              </a:ext>
            </a:extLst>
          </p:cNvPr>
          <p:cNvSpPr>
            <a:spLocks noGrp="1"/>
          </p:cNvSpPr>
          <p:nvPr>
            <p:ph idx="1"/>
          </p:nvPr>
        </p:nvSpPr>
        <p:spPr>
          <a:xfrm>
            <a:off x="508001" y="1129048"/>
            <a:ext cx="6447501" cy="3083222"/>
          </a:xfrm>
        </p:spPr>
        <p:txBody>
          <a:bodyPr>
            <a:normAutofit lnSpcReduction="10000"/>
          </a:bodyPr>
          <a:lstStyle/>
          <a:p>
            <a:r>
              <a:rPr kumimoji="1" lang="zh-TW" altLang="en-US" sz="1400" dirty="0">
                <a:latin typeface="Calibri" panose="020F0502020204030204" pitchFamily="34" charset="0"/>
                <a:cs typeface="Calibri" panose="020F0502020204030204" pitchFamily="34" charset="0"/>
              </a:rPr>
              <a:t>在數學上，費波那契數列是以遞迴的方法來定義</a:t>
            </a:r>
            <a:endParaRPr kumimoji="1" lang="en-US" altLang="zh-TW" sz="1400" dirty="0">
              <a:latin typeface="Calibri" panose="020F0502020204030204" pitchFamily="34" charset="0"/>
              <a:cs typeface="Calibri" panose="020F0502020204030204" pitchFamily="34" charset="0"/>
            </a:endParaRPr>
          </a:p>
          <a:p>
            <a:pPr lvl="1"/>
            <a:r>
              <a:rPr kumimoji="1" lang="en-US" altLang="zh-TW" sz="1400" dirty="0">
                <a:latin typeface="Calibri" panose="020F0502020204030204" pitchFamily="34" charset="0"/>
                <a:cs typeface="Calibri" panose="020F0502020204030204" pitchFamily="34" charset="0"/>
              </a:rPr>
              <a:t>F0 = 0</a:t>
            </a:r>
          </a:p>
          <a:p>
            <a:pPr lvl="1"/>
            <a:r>
              <a:rPr kumimoji="1" lang="en-US" altLang="zh-TW" sz="1400" dirty="0">
                <a:latin typeface="Calibri" panose="020F0502020204030204" pitchFamily="34" charset="0"/>
                <a:cs typeface="Calibri" panose="020F0502020204030204" pitchFamily="34" charset="0"/>
              </a:rPr>
              <a:t>F1 = 1</a:t>
            </a:r>
          </a:p>
          <a:p>
            <a:pPr lvl="1"/>
            <a:r>
              <a:rPr kumimoji="1" lang="en-US" altLang="zh-TW" sz="1400" dirty="0" err="1">
                <a:latin typeface="Calibri" panose="020F0502020204030204" pitchFamily="34" charset="0"/>
                <a:cs typeface="Calibri" panose="020F0502020204030204" pitchFamily="34" charset="0"/>
              </a:rPr>
              <a:t>Fn</a:t>
            </a:r>
            <a:r>
              <a:rPr kumimoji="1" lang="en-US" altLang="zh-TW" sz="1400" dirty="0">
                <a:latin typeface="Calibri" panose="020F0502020204030204" pitchFamily="34" charset="0"/>
                <a:cs typeface="Calibri" panose="020F0502020204030204" pitchFamily="34" charset="0"/>
              </a:rPr>
              <a:t> = Fn-1 + Fn-2</a:t>
            </a:r>
          </a:p>
          <a:p>
            <a:pPr lvl="1"/>
            <a:r>
              <a:rPr kumimoji="1" lang="en-US" altLang="zh-TW" sz="1400" dirty="0">
                <a:latin typeface="Calibri" panose="020F0502020204030204" pitchFamily="34" charset="0"/>
                <a:cs typeface="Calibri" panose="020F0502020204030204" pitchFamily="34" charset="0"/>
              </a:rPr>
              <a:t>0, 1, 1, 2, 3, 5, 8, 13, 21, 34, 55, 89, 144, 233 ….</a:t>
            </a:r>
          </a:p>
          <a:p>
            <a:pPr marL="342900" lvl="1" indent="0">
              <a:buNone/>
            </a:pPr>
            <a:endParaRPr kumimoji="1" lang="en-US" altLang="zh-TW" sz="1400" dirty="0">
              <a:latin typeface="Calibri" panose="020F0502020204030204" pitchFamily="34" charset="0"/>
              <a:cs typeface="Calibri" panose="020F0502020204030204" pitchFamily="34" charset="0"/>
            </a:endParaRPr>
          </a:p>
          <a:p>
            <a:r>
              <a:rPr kumimoji="1" lang="en-US" altLang="zh-TW" sz="1400" dirty="0">
                <a:latin typeface="Calibri" panose="020F0502020204030204" pitchFamily="34" charset="0"/>
                <a:cs typeface="Calibri" panose="020F0502020204030204" pitchFamily="34" charset="0"/>
              </a:rPr>
              <a:t>Exercise: find F48</a:t>
            </a:r>
          </a:p>
          <a:p>
            <a:pPr lvl="1"/>
            <a:r>
              <a:rPr kumimoji="1" lang="en-US" altLang="zh-TW" sz="1400" dirty="0">
                <a:latin typeface="Calibri" panose="020F0502020204030204" pitchFamily="34" charset="0"/>
                <a:cs typeface="Calibri" panose="020F0502020204030204" pitchFamily="34" charset="0"/>
              </a:rPr>
              <a:t>Solution-1: use recursive function</a:t>
            </a:r>
          </a:p>
          <a:p>
            <a:pPr lvl="1"/>
            <a:r>
              <a:rPr kumimoji="1" lang="en-US" altLang="zh-TW" sz="1400" dirty="0">
                <a:latin typeface="Calibri" panose="020F0502020204030204" pitchFamily="34" charset="0"/>
                <a:cs typeface="Calibri" panose="020F0502020204030204" pitchFamily="34" charset="0"/>
              </a:rPr>
              <a:t>Solution-2: use for-loop</a:t>
            </a:r>
          </a:p>
          <a:p>
            <a:pPr lvl="1"/>
            <a:r>
              <a:rPr kumimoji="1" lang="en-US" altLang="zh-TW" sz="1400" dirty="0">
                <a:latin typeface="Calibri" panose="020F0502020204030204" pitchFamily="34" charset="0"/>
                <a:cs typeface="Calibri" panose="020F0502020204030204" pitchFamily="34" charset="0"/>
              </a:rPr>
              <a:t>Which one is faster?</a:t>
            </a:r>
            <a:endParaRPr kumimoji="1" lang="zh-TW" altLang="en-US" sz="1400" dirty="0">
              <a:latin typeface="Calibri" panose="020F0502020204030204" pitchFamily="34" charset="0"/>
              <a:cs typeface="Calibri" panose="020F0502020204030204" pitchFamily="34" charset="0"/>
            </a:endParaRPr>
          </a:p>
        </p:txBody>
      </p:sp>
      <p:sp>
        <p:nvSpPr>
          <p:cNvPr id="23" name="文字方塊 22">
            <a:extLst>
              <a:ext uri="{FF2B5EF4-FFF2-40B4-BE49-F238E27FC236}">
                <a16:creationId xmlns:a16="http://schemas.microsoft.com/office/drawing/2014/main" id="{45AA6617-D4A5-8445-8478-3FB5431FC906}"/>
              </a:ext>
            </a:extLst>
          </p:cNvPr>
          <p:cNvSpPr txBox="1"/>
          <p:nvPr/>
        </p:nvSpPr>
        <p:spPr>
          <a:xfrm>
            <a:off x="508001" y="4686300"/>
            <a:ext cx="6112571" cy="253916"/>
          </a:xfrm>
          <a:prstGeom prst="rect">
            <a:avLst/>
          </a:prstGeom>
          <a:noFill/>
        </p:spPr>
        <p:txBody>
          <a:bodyPr wrap="none" rtlCol="0">
            <a:spAutoFit/>
          </a:bodyPr>
          <a:lstStyle/>
          <a:p>
            <a:r>
              <a:rPr lang="en" altLang="zh-TW" sz="1050" dirty="0">
                <a:hlinkClick r:id="rId2"/>
              </a:rPr>
              <a:t>https://zh.wikipedia.org/wiki/%E6%96%90%E6%B3%A2%E9%82%A3%E5%A5%91%E6%95%B0%E5%88%97</a:t>
            </a:r>
            <a:endParaRPr kumimoji="1" lang="zh-TW" altLang="en-US" sz="1050" dirty="0"/>
          </a:p>
        </p:txBody>
      </p:sp>
      <p:sp>
        <p:nvSpPr>
          <p:cNvPr id="3" name="文字方塊 2">
            <a:extLst>
              <a:ext uri="{FF2B5EF4-FFF2-40B4-BE49-F238E27FC236}">
                <a16:creationId xmlns:a16="http://schemas.microsoft.com/office/drawing/2014/main" id="{0DCA94B6-5302-4745-B248-48525CE6F1C1}"/>
              </a:ext>
            </a:extLst>
          </p:cNvPr>
          <p:cNvSpPr txBox="1"/>
          <p:nvPr/>
        </p:nvSpPr>
        <p:spPr>
          <a:xfrm>
            <a:off x="4877657" y="2858784"/>
            <a:ext cx="1377300" cy="1600438"/>
          </a:xfrm>
          <a:prstGeom prst="rect">
            <a:avLst/>
          </a:prstGeom>
          <a:noFill/>
        </p:spPr>
        <p:txBody>
          <a:bodyPr wrap="none" rtlCol="0">
            <a:spAutoFit/>
          </a:bodyPr>
          <a:lstStyle/>
          <a:p>
            <a:r>
              <a:rPr kumimoji="1" lang="en-US" altLang="zh-TW" sz="1400" dirty="0"/>
              <a:t>          F4</a:t>
            </a:r>
          </a:p>
          <a:p>
            <a:r>
              <a:rPr kumimoji="1" lang="en-US" altLang="zh-TW" sz="1400" dirty="0"/>
              <a:t>        /     \</a:t>
            </a:r>
          </a:p>
          <a:p>
            <a:r>
              <a:rPr kumimoji="1" lang="en-US" altLang="zh-TW" sz="1400" dirty="0"/>
              <a:t>     F3      F2</a:t>
            </a:r>
          </a:p>
          <a:p>
            <a:r>
              <a:rPr kumimoji="1" lang="en-US" altLang="zh-TW" sz="1400" dirty="0"/>
              <a:t>    /  \     /  \</a:t>
            </a:r>
          </a:p>
          <a:p>
            <a:r>
              <a:rPr kumimoji="1" lang="en-US" altLang="zh-TW" sz="1400" dirty="0"/>
              <a:t>  F2  F1  F1  F0</a:t>
            </a:r>
          </a:p>
          <a:p>
            <a:r>
              <a:rPr kumimoji="1" lang="en-US" altLang="zh-TW" sz="1400" dirty="0"/>
              <a:t> /  \</a:t>
            </a:r>
          </a:p>
          <a:p>
            <a:r>
              <a:rPr kumimoji="1" lang="en-US" altLang="zh-TW" sz="1400" dirty="0"/>
              <a:t>F1 F0</a:t>
            </a:r>
            <a:endParaRPr kumimoji="1" lang="zh-TW" altLang="en-US" sz="1400" dirty="0"/>
          </a:p>
        </p:txBody>
      </p:sp>
      <p:sp>
        <p:nvSpPr>
          <p:cNvPr id="6" name="文字方塊 5">
            <a:extLst>
              <a:ext uri="{FF2B5EF4-FFF2-40B4-BE49-F238E27FC236}">
                <a16:creationId xmlns:a16="http://schemas.microsoft.com/office/drawing/2014/main" id="{5BB51FA9-6B72-7A4E-A435-6E3F2A10CD2A}"/>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136613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B6D0EC-B084-2845-BCDB-1667EC74E71D}"/>
              </a:ext>
            </a:extLst>
          </p:cNvPr>
          <p:cNvSpPr>
            <a:spLocks noGrp="1"/>
          </p:cNvSpPr>
          <p:nvPr>
            <p:ph type="title"/>
          </p:nvPr>
        </p:nvSpPr>
        <p:spPr/>
        <p:txBody>
          <a:bodyPr/>
          <a:lstStyle/>
          <a:p>
            <a:r>
              <a:rPr kumimoji="1" lang="en-US" altLang="zh-TW" dirty="0"/>
              <a:t>Time your program</a:t>
            </a:r>
            <a:endParaRPr kumimoji="1" lang="zh-TW" altLang="en-US" dirty="0"/>
          </a:p>
        </p:txBody>
      </p:sp>
      <p:pic>
        <p:nvPicPr>
          <p:cNvPr id="3" name="圖片 2">
            <a:extLst>
              <a:ext uri="{FF2B5EF4-FFF2-40B4-BE49-F238E27FC236}">
                <a16:creationId xmlns:a16="http://schemas.microsoft.com/office/drawing/2014/main" id="{1A8A0897-1884-5A40-AAA0-BBBC500FA107}"/>
              </a:ext>
            </a:extLst>
          </p:cNvPr>
          <p:cNvPicPr>
            <a:picLocks noChangeAspect="1"/>
          </p:cNvPicPr>
          <p:nvPr/>
        </p:nvPicPr>
        <p:blipFill>
          <a:blip r:embed="rId2"/>
          <a:stretch>
            <a:fillRect/>
          </a:stretch>
        </p:blipFill>
        <p:spPr>
          <a:xfrm>
            <a:off x="576128" y="1447800"/>
            <a:ext cx="5229225" cy="1638300"/>
          </a:xfrm>
          <a:prstGeom prst="rect">
            <a:avLst/>
          </a:prstGeom>
        </p:spPr>
      </p:pic>
      <p:sp>
        <p:nvSpPr>
          <p:cNvPr id="4" name="文字方塊 3">
            <a:extLst>
              <a:ext uri="{FF2B5EF4-FFF2-40B4-BE49-F238E27FC236}">
                <a16:creationId xmlns:a16="http://schemas.microsoft.com/office/drawing/2014/main" id="{F77DDD02-C6CB-9F4A-B6AD-E2551926D9FA}"/>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Tree>
    <p:extLst>
      <p:ext uri="{BB962C8B-B14F-4D97-AF65-F5344CB8AC3E}">
        <p14:creationId xmlns:p14="http://schemas.microsoft.com/office/powerpoint/2010/main" val="3287153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D704C-296E-EA45-8E57-37C77E5158C3}"/>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12. </a:t>
            </a:r>
            <a:r>
              <a:rPr lang="zh-TW" altLang="en-US" b="1" dirty="0"/>
              <a:t>遞迴程式練習</a:t>
            </a:r>
            <a:endParaRPr kumimoji="1" lang="zh-TW" altLang="en-US" dirty="0"/>
          </a:p>
        </p:txBody>
      </p:sp>
      <p:sp>
        <p:nvSpPr>
          <p:cNvPr id="3" name="內容版面配置區 2">
            <a:extLst>
              <a:ext uri="{FF2B5EF4-FFF2-40B4-BE49-F238E27FC236}">
                <a16:creationId xmlns:a16="http://schemas.microsoft.com/office/drawing/2014/main" id="{7806CA7A-1D4C-7A4D-9048-F0160C1A05E2}"/>
              </a:ext>
            </a:extLst>
          </p:cNvPr>
          <p:cNvSpPr>
            <a:spLocks noGrp="1"/>
          </p:cNvSpPr>
          <p:nvPr>
            <p:ph idx="1"/>
          </p:nvPr>
        </p:nvSpPr>
        <p:spPr>
          <a:xfrm>
            <a:off x="508001" y="1256017"/>
            <a:ext cx="6447501" cy="3275006"/>
          </a:xfrm>
        </p:spPr>
        <p:txBody>
          <a:bodyPr>
            <a:normAutofit/>
          </a:bodyPr>
          <a:lstStyle/>
          <a:p>
            <a:r>
              <a:rPr lang="zh-TW" altLang="en-US" sz="1600" b="1" dirty="0"/>
              <a:t>問題描述：</a:t>
            </a:r>
            <a:endParaRPr lang="zh-TW" altLang="en-US" sz="1600" dirty="0"/>
          </a:p>
          <a:p>
            <a:r>
              <a:rPr lang="zh-TW" altLang="en-US" sz="1600" dirty="0"/>
              <a:t>給定下列遞迴函式 </a:t>
            </a:r>
            <a:r>
              <a:rPr lang="en-US" altLang="zh-TW" sz="1600" dirty="0"/>
              <a:t>:</a:t>
            </a:r>
          </a:p>
          <a:p>
            <a:endParaRPr lang="en-US" altLang="zh-TW" sz="1600" dirty="0"/>
          </a:p>
          <a:p>
            <a:endParaRPr lang="en-US" altLang="zh-TW" sz="1600" dirty="0"/>
          </a:p>
          <a:p>
            <a:pPr marL="0" indent="0">
              <a:buNone/>
            </a:pPr>
            <a:endParaRPr lang="en-US" altLang="zh-TW" sz="1600" dirty="0"/>
          </a:p>
          <a:p>
            <a:r>
              <a:rPr lang="zh-TW" altLang="en-US" sz="1600" dirty="0"/>
              <a:t>請計算出 </a:t>
            </a:r>
            <a:r>
              <a:rPr lang="en" altLang="zh-TW" sz="1600" i="1" dirty="0"/>
              <a:t>f </a:t>
            </a:r>
            <a:r>
              <a:rPr lang="en" altLang="zh-TW" sz="1600" dirty="0"/>
              <a:t>(</a:t>
            </a:r>
            <a:r>
              <a:rPr lang="en" altLang="zh-TW" sz="1600" i="1" dirty="0"/>
              <a:t>k</a:t>
            </a:r>
            <a:r>
              <a:rPr lang="en" altLang="zh-TW" sz="1600" dirty="0"/>
              <a:t>) </a:t>
            </a:r>
            <a:r>
              <a:rPr lang="zh-TW" altLang="en" sz="1600" dirty="0"/>
              <a:t>。</a:t>
            </a:r>
            <a:endParaRPr lang="en-US" altLang="zh-TW" sz="1600" dirty="0"/>
          </a:p>
          <a:p>
            <a:endParaRPr kumimoji="1" lang="zh-TW" altLang="en-US" sz="1600" dirty="0"/>
          </a:p>
        </p:txBody>
      </p:sp>
      <p:pic>
        <p:nvPicPr>
          <p:cNvPr id="1026" name="Picture 2" descr="C_RU06.JPG">
            <a:extLst>
              <a:ext uri="{FF2B5EF4-FFF2-40B4-BE49-F238E27FC236}">
                <a16:creationId xmlns:a16="http://schemas.microsoft.com/office/drawing/2014/main" id="{EA7BD072-5CF3-D140-9CCD-98C42EC0A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34" y="1955174"/>
            <a:ext cx="2520352" cy="938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內容版面配置區 3">
            <a:extLst>
              <a:ext uri="{FF2B5EF4-FFF2-40B4-BE49-F238E27FC236}">
                <a16:creationId xmlns:a16="http://schemas.microsoft.com/office/drawing/2014/main" id="{91EF9944-B77D-264F-95AB-EAD2EFAA835E}"/>
              </a:ext>
            </a:extLst>
          </p:cNvPr>
          <p:cNvGraphicFramePr>
            <a:graphicFrameLocks/>
          </p:cNvGraphicFramePr>
          <p:nvPr>
            <p:extLst>
              <p:ext uri="{D42A27DB-BD31-4B8C-83A1-F6EECF244321}">
                <p14:modId xmlns:p14="http://schemas.microsoft.com/office/powerpoint/2010/main" val="1933057861"/>
              </p:ext>
            </p:extLst>
          </p:nvPr>
        </p:nvGraphicFramePr>
        <p:xfrm>
          <a:off x="827134" y="3828568"/>
          <a:ext cx="3929063" cy="939164"/>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197168">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10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12 </a:t>
                      </a: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60</a:t>
                      </a:r>
                    </a:p>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94</a:t>
                      </a:r>
                    </a:p>
                    <a:p>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
        <p:nvSpPr>
          <p:cNvPr id="5" name="文字方塊 4">
            <a:extLst>
              <a:ext uri="{FF2B5EF4-FFF2-40B4-BE49-F238E27FC236}">
                <a16:creationId xmlns:a16="http://schemas.microsoft.com/office/drawing/2014/main" id="{C20AD58C-A06A-5C4F-9637-D525909C5B0E}"/>
              </a:ext>
            </a:extLst>
          </p:cNvPr>
          <p:cNvSpPr txBox="1"/>
          <p:nvPr/>
        </p:nvSpPr>
        <p:spPr>
          <a:xfrm>
            <a:off x="508001" y="100880"/>
            <a:ext cx="4754828" cy="253916"/>
          </a:xfrm>
          <a:prstGeom prst="rect">
            <a:avLst/>
          </a:prstGeom>
          <a:noFill/>
        </p:spPr>
        <p:txBody>
          <a:bodyPr wrap="none" rtlCol="0">
            <a:spAutoFit/>
          </a:bodyPr>
          <a:lstStyle/>
          <a:p>
            <a:r>
              <a:rPr lang="en" altLang="zh-TW" sz="1050" dirty="0">
                <a:hlinkClick r:id="rId3"/>
              </a:rPr>
              <a:t>https://e-tutor.itsa.org.tw/e-Tutor/mod/programming/view.php?id=30761</a:t>
            </a:r>
            <a:endParaRPr kumimoji="1" lang="zh-TW" altLang="en-US" sz="1050" dirty="0"/>
          </a:p>
        </p:txBody>
      </p:sp>
      <p:sp>
        <p:nvSpPr>
          <p:cNvPr id="8" name="文字方塊 7">
            <a:extLst>
              <a:ext uri="{FF2B5EF4-FFF2-40B4-BE49-F238E27FC236}">
                <a16:creationId xmlns:a16="http://schemas.microsoft.com/office/drawing/2014/main" id="{DFF983CA-D861-F740-B238-31B33C4BE7DC}"/>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課堂練習</a:t>
            </a:r>
          </a:p>
        </p:txBody>
      </p:sp>
    </p:spTree>
    <p:extLst>
      <p:ext uri="{BB962C8B-B14F-4D97-AF65-F5344CB8AC3E}">
        <p14:creationId xmlns:p14="http://schemas.microsoft.com/office/powerpoint/2010/main" val="195385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3" name="Straight Connector 12">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副標題 4">
            <a:extLst>
              <a:ext uri="{FF2B5EF4-FFF2-40B4-BE49-F238E27FC236}">
                <a16:creationId xmlns:a16="http://schemas.microsoft.com/office/drawing/2014/main" id="{AA38CBD3-ECC6-9D42-9BD8-C0D44F5F14D4}"/>
              </a:ext>
            </a:extLst>
          </p:cNvPr>
          <p:cNvSpPr>
            <a:spLocks noGrp="1"/>
          </p:cNvSpPr>
          <p:nvPr>
            <p:ph type="subTitle" idx="1"/>
          </p:nvPr>
        </p:nvSpPr>
        <p:spPr>
          <a:xfrm>
            <a:off x="1130300" y="3038124"/>
            <a:ext cx="5825202" cy="822675"/>
          </a:xfrm>
        </p:spPr>
        <p:txBody>
          <a:bodyPr>
            <a:normAutofit/>
          </a:bodyPr>
          <a:lstStyle/>
          <a:p>
            <a:endParaRPr kumimoji="1" lang="zh-TW" altLang="en-US">
              <a:solidFill>
                <a:schemeClr val="tx1"/>
              </a:solidFill>
            </a:endParaRPr>
          </a:p>
        </p:txBody>
      </p:sp>
      <p:sp>
        <p:nvSpPr>
          <p:cNvPr id="4" name="標題 3">
            <a:extLst>
              <a:ext uri="{FF2B5EF4-FFF2-40B4-BE49-F238E27FC236}">
                <a16:creationId xmlns:a16="http://schemas.microsoft.com/office/drawing/2014/main" id="{6B2A93A3-AF6D-3748-8594-262B5F673EBA}"/>
              </a:ext>
            </a:extLst>
          </p:cNvPr>
          <p:cNvSpPr>
            <a:spLocks noGrp="1"/>
          </p:cNvSpPr>
          <p:nvPr>
            <p:ph type="ctrTitle"/>
          </p:nvPr>
        </p:nvSpPr>
        <p:spPr>
          <a:xfrm>
            <a:off x="1130300" y="1803400"/>
            <a:ext cx="5825202" cy="1234727"/>
          </a:xfrm>
        </p:spPr>
        <p:txBody>
          <a:bodyPr>
            <a:normAutofit fontScale="90000"/>
          </a:bodyPr>
          <a:lstStyle/>
          <a:p>
            <a:pPr algn="l"/>
            <a:r>
              <a:rPr kumimoji="1" lang="en-US" altLang="zh-TW" dirty="0"/>
              <a:t>ITSA </a:t>
            </a:r>
            <a:r>
              <a:rPr kumimoji="1" lang="zh-TW" altLang="en-US" dirty="0"/>
              <a:t>線上程式競賽基礎題</a:t>
            </a:r>
          </a:p>
        </p:txBody>
      </p:sp>
    </p:spTree>
    <p:extLst>
      <p:ext uri="{BB962C8B-B14F-4D97-AF65-F5344CB8AC3E}">
        <p14:creationId xmlns:p14="http://schemas.microsoft.com/office/powerpoint/2010/main" val="84393490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3203CD-3BA3-C545-8466-53C499453F2F}"/>
              </a:ext>
            </a:extLst>
          </p:cNvPr>
          <p:cNvSpPr>
            <a:spLocks noGrp="1"/>
          </p:cNvSpPr>
          <p:nvPr>
            <p:ph type="title"/>
          </p:nvPr>
        </p:nvSpPr>
        <p:spPr>
          <a:xfrm>
            <a:off x="508001" y="457200"/>
            <a:ext cx="6447501" cy="990600"/>
          </a:xfrm>
        </p:spPr>
        <p:txBody>
          <a:bodyPr/>
          <a:lstStyle/>
          <a:p>
            <a:r>
              <a:rPr kumimoji="1" lang="en-US" altLang="zh-TW" dirty="0"/>
              <a:t>ITSA Basic  </a:t>
            </a:r>
            <a:r>
              <a:rPr lang="zh-TW" altLang="en-US" b="1" dirty="0"/>
              <a:t>題目</a:t>
            </a:r>
            <a:r>
              <a:rPr lang="en-US" altLang="zh-TW" b="1" dirty="0"/>
              <a:t>4. </a:t>
            </a:r>
            <a:r>
              <a:rPr lang="zh-TW" altLang="en-US" b="1" dirty="0"/>
              <a:t>停車費計算</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8D98E329-EB7B-4441-862F-29E35BC68265}"/>
              </a:ext>
            </a:extLst>
          </p:cNvPr>
          <p:cNvSpPr>
            <a:spLocks noGrp="1"/>
          </p:cNvSpPr>
          <p:nvPr>
            <p:ph idx="1"/>
          </p:nvPr>
        </p:nvSpPr>
        <p:spPr>
          <a:xfrm>
            <a:off x="508001" y="1139125"/>
            <a:ext cx="6447501" cy="3391897"/>
          </a:xfrm>
        </p:spPr>
        <p:txBody>
          <a:bodyPr>
            <a:normAutofit/>
          </a:bodyPr>
          <a:lstStyle/>
          <a:p>
            <a:r>
              <a:rPr lang="zh-TW" altLang="en-US" sz="1600" b="1" dirty="0"/>
              <a:t>問題描述：</a:t>
            </a:r>
            <a:br>
              <a:rPr lang="zh-TW" altLang="en-US" sz="1600" b="1" dirty="0"/>
            </a:br>
            <a:r>
              <a:rPr lang="zh-TW" altLang="en-US" sz="1600" dirty="0"/>
              <a:t>假設某個停車場的費率是停車</a:t>
            </a:r>
            <a:r>
              <a:rPr lang="en-US" altLang="zh-TW" sz="1600" dirty="0"/>
              <a:t>2</a:t>
            </a:r>
            <a:r>
              <a:rPr lang="zh-TW" altLang="en-US" sz="1600" dirty="0"/>
              <a:t>小時以內，每半小時</a:t>
            </a:r>
            <a:r>
              <a:rPr lang="en-US" altLang="zh-TW" sz="1600" dirty="0"/>
              <a:t>30</a:t>
            </a:r>
            <a:r>
              <a:rPr lang="zh-TW" altLang="en-US" sz="1600" dirty="0"/>
              <a:t>元，超過</a:t>
            </a:r>
            <a:r>
              <a:rPr lang="en-US" altLang="zh-TW" sz="1600" dirty="0"/>
              <a:t>2</a:t>
            </a:r>
            <a:r>
              <a:rPr lang="zh-TW" altLang="en-US" sz="1600" dirty="0"/>
              <a:t>小時，但未滿</a:t>
            </a:r>
            <a:r>
              <a:rPr lang="en-US" altLang="zh-TW" sz="1600" dirty="0"/>
              <a:t>4</a:t>
            </a:r>
            <a:r>
              <a:rPr lang="zh-TW" altLang="en-US" sz="1600" dirty="0"/>
              <a:t>小時的部份，每半小時</a:t>
            </a:r>
            <a:r>
              <a:rPr lang="en-US" altLang="zh-TW" sz="1600" dirty="0"/>
              <a:t>40</a:t>
            </a:r>
            <a:r>
              <a:rPr lang="zh-TW" altLang="en-US" sz="1600" dirty="0"/>
              <a:t>元，超過</a:t>
            </a:r>
            <a:r>
              <a:rPr lang="en-US" altLang="zh-TW" sz="1600" dirty="0"/>
              <a:t>4</a:t>
            </a:r>
            <a:r>
              <a:rPr lang="zh-TW" altLang="en-US" sz="1600" dirty="0"/>
              <a:t>小時以上的部份，每半小時</a:t>
            </a:r>
            <a:r>
              <a:rPr lang="en-US" altLang="zh-TW" sz="1600" dirty="0"/>
              <a:t>60</a:t>
            </a:r>
            <a:r>
              <a:rPr lang="zh-TW" altLang="en-US" sz="1600" dirty="0"/>
              <a:t>元，未滿半小時部分不計費。如果您從早上</a:t>
            </a:r>
            <a:r>
              <a:rPr lang="en-US" altLang="zh-TW" sz="1600" dirty="0"/>
              <a:t>10</a:t>
            </a:r>
            <a:r>
              <a:rPr lang="zh-TW" altLang="en-US" sz="1600" dirty="0"/>
              <a:t>點</a:t>
            </a:r>
            <a:r>
              <a:rPr lang="en-US" altLang="zh-TW" sz="1600" dirty="0"/>
              <a:t>23</a:t>
            </a:r>
            <a:r>
              <a:rPr lang="zh-TW" altLang="en-US" sz="1600" dirty="0"/>
              <a:t>分停到下午</a:t>
            </a:r>
            <a:r>
              <a:rPr lang="en-US" altLang="zh-TW" sz="1600" dirty="0"/>
              <a:t>3</a:t>
            </a:r>
            <a:r>
              <a:rPr lang="zh-TW" altLang="en-US" sz="1600" dirty="0"/>
              <a:t>點</a:t>
            </a:r>
            <a:r>
              <a:rPr lang="en-US" altLang="zh-TW" sz="1600" dirty="0"/>
              <a:t>20</a:t>
            </a:r>
            <a:r>
              <a:rPr lang="zh-TW" altLang="en-US" sz="1600" dirty="0"/>
              <a:t>分，請撰寫程式計算共需繳交的停車費。</a:t>
            </a:r>
          </a:p>
          <a:p>
            <a:r>
              <a:rPr lang="zh-TW" altLang="en-US" sz="1600" b="1" dirty="0"/>
              <a:t>輸入說明：</a:t>
            </a:r>
            <a:br>
              <a:rPr lang="zh-TW" altLang="en-US" sz="1600" dirty="0"/>
            </a:br>
            <a:r>
              <a:rPr lang="zh-TW" altLang="en-US" sz="1600" dirty="0"/>
              <a:t>輸入兩組時間，分別為開始與離開時間，</a:t>
            </a:r>
            <a:r>
              <a:rPr lang="en-US" altLang="zh-TW" sz="1600" dirty="0"/>
              <a:t>24</a:t>
            </a:r>
            <a:r>
              <a:rPr lang="zh-TW" altLang="en-US" sz="1600" dirty="0"/>
              <a:t>小時制。</a:t>
            </a:r>
          </a:p>
          <a:p>
            <a:r>
              <a:rPr lang="zh-TW" altLang="en-US" sz="1600" b="1" dirty="0"/>
              <a:t>輸出說明：</a:t>
            </a:r>
            <a:br>
              <a:rPr lang="zh-TW" altLang="en-US" sz="1600" dirty="0"/>
            </a:br>
            <a:r>
              <a:rPr lang="zh-TW" altLang="en-US" sz="1600" dirty="0"/>
              <a:t>輸出停車費。</a:t>
            </a:r>
          </a:p>
          <a:p>
            <a:endParaRPr kumimoji="1" lang="zh-TW" altLang="en-US" sz="1600" dirty="0"/>
          </a:p>
        </p:txBody>
      </p:sp>
      <p:sp>
        <p:nvSpPr>
          <p:cNvPr id="4" name="文字方塊 3">
            <a:extLst>
              <a:ext uri="{FF2B5EF4-FFF2-40B4-BE49-F238E27FC236}">
                <a16:creationId xmlns:a16="http://schemas.microsoft.com/office/drawing/2014/main" id="{A94E1C17-4760-C941-8625-6032330397CB}"/>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https://e-tutor.itsa.org.tw/e-Tutor/mod/programming/view.php?a=15904</a:t>
            </a:r>
            <a:endParaRPr kumimoji="1" lang="zh-TW" altLang="en-US" sz="1200" dirty="0"/>
          </a:p>
        </p:txBody>
      </p:sp>
      <p:graphicFrame>
        <p:nvGraphicFramePr>
          <p:cNvPr id="5" name="內容版面配置區 3">
            <a:extLst>
              <a:ext uri="{FF2B5EF4-FFF2-40B4-BE49-F238E27FC236}">
                <a16:creationId xmlns:a16="http://schemas.microsoft.com/office/drawing/2014/main" id="{7B5924BC-5EC3-B44D-B234-D32592A648CF}"/>
              </a:ext>
            </a:extLst>
          </p:cNvPr>
          <p:cNvGraphicFramePr>
            <a:graphicFrameLocks/>
          </p:cNvGraphicFramePr>
          <p:nvPr>
            <p:extLst>
              <p:ext uri="{D42A27DB-BD31-4B8C-83A1-F6EECF244321}">
                <p14:modId xmlns:p14="http://schemas.microsoft.com/office/powerpoint/2010/main" val="1604292445"/>
              </p:ext>
            </p:extLst>
          </p:nvPr>
        </p:nvGraphicFramePr>
        <p:xfrm>
          <a:off x="827134" y="3975802"/>
          <a:ext cx="3929063" cy="916305"/>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197168">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350" b="0" i="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10 23</a:t>
                      </a:r>
                      <a:br>
                        <a:rPr lang="zh-TW" altLang="en-US" sz="1400" dirty="0">
                          <a:latin typeface="Menlo" panose="020B0609030804020204" pitchFamily="49" charset="0"/>
                          <a:cs typeface="Menlo" panose="020B0609030804020204" pitchFamily="49" charset="0"/>
                        </a:rPr>
                      </a:br>
                      <a:r>
                        <a:rPr lang="en-US" altLang="zh-TW" sz="1350" b="0" i="0" kern="1200" dirty="0">
                          <a:solidFill>
                            <a:schemeClr val="tx1"/>
                          </a:solidFill>
                          <a:effectLst/>
                          <a:latin typeface="Menlo" panose="020B0609030804020204" pitchFamily="49" charset="0"/>
                          <a:ea typeface="Menlo" panose="020B0609030804020204" pitchFamily="49" charset="0"/>
                          <a:cs typeface="Menlo" panose="020B0609030804020204" pitchFamily="49" charset="0"/>
                        </a:rPr>
                        <a:t>15 20</a:t>
                      </a:r>
                      <a:endParaRPr lang="en-US" altLang="zh-TW"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340</a:t>
                      </a:r>
                    </a:p>
                    <a:p>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Tree>
    <p:extLst>
      <p:ext uri="{BB962C8B-B14F-4D97-AF65-F5344CB8AC3E}">
        <p14:creationId xmlns:p14="http://schemas.microsoft.com/office/powerpoint/2010/main" val="224952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D9F35E-BD91-0D40-AFD6-45A1FACD0AE7}"/>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6. </a:t>
            </a:r>
            <a:r>
              <a:rPr lang="zh-TW" altLang="en-US" b="1" dirty="0"/>
              <a:t>季節判定</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89566AA2-440A-CC4A-897E-D613BF03351D}"/>
              </a:ext>
            </a:extLst>
          </p:cNvPr>
          <p:cNvSpPr>
            <a:spLocks noGrp="1"/>
          </p:cNvSpPr>
          <p:nvPr>
            <p:ph idx="1"/>
          </p:nvPr>
        </p:nvSpPr>
        <p:spPr>
          <a:xfrm>
            <a:off x="508001" y="1270861"/>
            <a:ext cx="6447501" cy="3260161"/>
          </a:xfrm>
        </p:spPr>
        <p:txBody>
          <a:bodyPr>
            <a:normAutofit/>
          </a:bodyPr>
          <a:lstStyle/>
          <a:p>
            <a:r>
              <a:rPr lang="zh-TW" altLang="en-US" sz="1600" b="1" dirty="0"/>
              <a:t>問題描述：</a:t>
            </a:r>
            <a:br>
              <a:rPr lang="zh-TW" altLang="en-US" sz="1600" b="1" dirty="0"/>
            </a:br>
            <a:r>
              <a:rPr lang="zh-TW" altLang="en-US" sz="1600" dirty="0"/>
              <a:t>試撰寫一程式，可輸入月份，然後判斷其所屬的季節（ </a:t>
            </a:r>
            <a:r>
              <a:rPr lang="en-US" altLang="zh-TW" sz="1600" dirty="0"/>
              <a:t>3~5 </a:t>
            </a:r>
            <a:r>
              <a:rPr lang="zh-TW" altLang="en-US" sz="1600" dirty="0"/>
              <a:t>月為春季，</a:t>
            </a:r>
            <a:r>
              <a:rPr lang="en-US" altLang="zh-TW" sz="1600" dirty="0"/>
              <a:t>6~8 </a:t>
            </a:r>
            <a:r>
              <a:rPr lang="zh-TW" altLang="en-US" sz="1600" dirty="0"/>
              <a:t>月為夏季， </a:t>
            </a:r>
            <a:r>
              <a:rPr lang="en-US" altLang="zh-TW" sz="1600" dirty="0"/>
              <a:t>9~11 </a:t>
            </a:r>
            <a:r>
              <a:rPr lang="zh-TW" altLang="en-US" sz="1600" dirty="0"/>
              <a:t>月為秋季， </a:t>
            </a:r>
            <a:r>
              <a:rPr lang="en-US" altLang="zh-TW" sz="1600" dirty="0"/>
              <a:t>12~2 </a:t>
            </a:r>
            <a:r>
              <a:rPr lang="zh-TW" altLang="en-US" sz="1600" dirty="0"/>
              <a:t>月為冬季）。</a:t>
            </a:r>
          </a:p>
          <a:p>
            <a:r>
              <a:rPr lang="zh-TW" altLang="en-US" sz="1600" b="1" dirty="0"/>
              <a:t>輸入說明：</a:t>
            </a:r>
            <a:br>
              <a:rPr lang="zh-TW" altLang="en-US" sz="1600" b="1" dirty="0"/>
            </a:br>
            <a:r>
              <a:rPr lang="zh-TW" altLang="en-US" sz="1600" dirty="0"/>
              <a:t>輸入月份。</a:t>
            </a:r>
          </a:p>
          <a:p>
            <a:r>
              <a:rPr lang="zh-TW" altLang="en-US" sz="1600" b="1" dirty="0"/>
              <a:t>輸出說明：</a:t>
            </a:r>
            <a:br>
              <a:rPr lang="zh-TW" altLang="en-US" sz="1600" b="1" dirty="0"/>
            </a:br>
            <a:r>
              <a:rPr lang="zh-TW" altLang="en-US" sz="1600" dirty="0"/>
              <a:t>輸出該月份的季節， </a:t>
            </a:r>
            <a:r>
              <a:rPr lang="en-US" altLang="zh-TW" sz="1600" dirty="0"/>
              <a:t>3~5 </a:t>
            </a:r>
            <a:r>
              <a:rPr lang="zh-TW" altLang="en-US" sz="1600" dirty="0"/>
              <a:t>月為春季</a:t>
            </a:r>
            <a:r>
              <a:rPr lang="en-US" altLang="zh-TW" sz="1600" dirty="0"/>
              <a:t>(</a:t>
            </a:r>
            <a:r>
              <a:rPr lang="en" altLang="zh-TW" sz="1600" dirty="0"/>
              <a:t>Spring)</a:t>
            </a:r>
            <a:r>
              <a:rPr lang="zh-TW" altLang="en" sz="1600" dirty="0"/>
              <a:t>， </a:t>
            </a:r>
            <a:r>
              <a:rPr lang="en" altLang="zh-TW" sz="1600" dirty="0"/>
              <a:t>6~8 </a:t>
            </a:r>
            <a:r>
              <a:rPr lang="zh-TW" altLang="en-US" sz="1600" dirty="0"/>
              <a:t>月為夏季</a:t>
            </a:r>
            <a:r>
              <a:rPr lang="en-US" altLang="zh-TW" sz="1600" dirty="0"/>
              <a:t>(</a:t>
            </a:r>
            <a:r>
              <a:rPr lang="en" altLang="zh-TW" sz="1600" dirty="0"/>
              <a:t>Summer)</a:t>
            </a:r>
            <a:r>
              <a:rPr lang="zh-TW" altLang="en" sz="1600" dirty="0"/>
              <a:t>， </a:t>
            </a:r>
            <a:r>
              <a:rPr lang="en" altLang="zh-TW" sz="1600" dirty="0"/>
              <a:t>9~11 </a:t>
            </a:r>
            <a:r>
              <a:rPr lang="zh-TW" altLang="en-US" sz="1600" dirty="0"/>
              <a:t>月為秋季</a:t>
            </a:r>
            <a:r>
              <a:rPr lang="en-US" altLang="zh-TW" sz="1600" dirty="0"/>
              <a:t>(</a:t>
            </a:r>
            <a:r>
              <a:rPr lang="en" altLang="zh-TW" sz="1600" dirty="0"/>
              <a:t>Autumn)</a:t>
            </a:r>
            <a:r>
              <a:rPr lang="zh-TW" altLang="en" sz="1600" dirty="0"/>
              <a:t>， </a:t>
            </a:r>
            <a:r>
              <a:rPr lang="en" altLang="zh-TW" sz="1600" dirty="0"/>
              <a:t>12~2 </a:t>
            </a:r>
            <a:r>
              <a:rPr lang="zh-TW" altLang="en-US" sz="1600" dirty="0"/>
              <a:t>月為冬季</a:t>
            </a:r>
            <a:r>
              <a:rPr lang="en-US" altLang="zh-TW" sz="1600" dirty="0"/>
              <a:t>(</a:t>
            </a:r>
            <a:r>
              <a:rPr lang="en" altLang="zh-TW" sz="1600" dirty="0"/>
              <a:t>Winter)</a:t>
            </a:r>
            <a:r>
              <a:rPr lang="zh-TW" altLang="en" sz="1600" dirty="0"/>
              <a:t>。</a:t>
            </a:r>
          </a:p>
          <a:p>
            <a:endParaRPr kumimoji="1" lang="zh-TW" altLang="en-US" sz="1600" dirty="0"/>
          </a:p>
        </p:txBody>
      </p:sp>
      <p:graphicFrame>
        <p:nvGraphicFramePr>
          <p:cNvPr id="4" name="表格 3">
            <a:extLst>
              <a:ext uri="{FF2B5EF4-FFF2-40B4-BE49-F238E27FC236}">
                <a16:creationId xmlns:a16="http://schemas.microsoft.com/office/drawing/2014/main" id="{0B9CC2B6-C5CB-B741-B4EB-6EF82482F846}"/>
              </a:ext>
            </a:extLst>
          </p:cNvPr>
          <p:cNvGraphicFramePr>
            <a:graphicFrameLocks noGrp="1"/>
          </p:cNvGraphicFramePr>
          <p:nvPr>
            <p:extLst>
              <p:ext uri="{D42A27DB-BD31-4B8C-83A1-F6EECF244321}">
                <p14:modId xmlns:p14="http://schemas.microsoft.com/office/powerpoint/2010/main" val="2495145725"/>
              </p:ext>
            </p:extLst>
          </p:nvPr>
        </p:nvGraphicFramePr>
        <p:xfrm>
          <a:off x="878738" y="3954780"/>
          <a:ext cx="3223420" cy="754380"/>
        </p:xfrm>
        <a:graphic>
          <a:graphicData uri="http://schemas.openxmlformats.org/drawingml/2006/table">
            <a:tbl>
              <a:tblPr/>
              <a:tblGrid>
                <a:gridCol w="1611710">
                  <a:extLst>
                    <a:ext uri="{9D8B030D-6E8A-4147-A177-3AD203B41FA5}">
                      <a16:colId xmlns:a16="http://schemas.microsoft.com/office/drawing/2014/main" val="3136823801"/>
                    </a:ext>
                  </a:extLst>
                </a:gridCol>
                <a:gridCol w="1611710">
                  <a:extLst>
                    <a:ext uri="{9D8B030D-6E8A-4147-A177-3AD203B41FA5}">
                      <a16:colId xmlns:a16="http://schemas.microsoft.com/office/drawing/2014/main" val="1209787933"/>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Output: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96027046"/>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3</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10</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Spring</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Autumn</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306708592"/>
                  </a:ext>
                </a:extLst>
              </a:tr>
            </a:tbl>
          </a:graphicData>
        </a:graphic>
      </p:graphicFrame>
      <p:sp>
        <p:nvSpPr>
          <p:cNvPr id="5" name="文字方塊 4">
            <a:extLst>
              <a:ext uri="{FF2B5EF4-FFF2-40B4-BE49-F238E27FC236}">
                <a16:creationId xmlns:a16="http://schemas.microsoft.com/office/drawing/2014/main" id="{E84AB71D-E80E-744D-88A9-30E19E30BEB0}"/>
              </a:ext>
            </a:extLst>
          </p:cNvPr>
          <p:cNvSpPr txBox="1"/>
          <p:nvPr/>
        </p:nvSpPr>
        <p:spPr>
          <a:xfrm>
            <a:off x="508001" y="0"/>
            <a:ext cx="5273560" cy="276999"/>
          </a:xfrm>
          <a:prstGeom prst="rect">
            <a:avLst/>
          </a:prstGeom>
          <a:noFill/>
        </p:spPr>
        <p:txBody>
          <a:bodyPr wrap="none" rtlCol="0">
            <a:spAutoFit/>
          </a:bodyPr>
          <a:lstStyle/>
          <a:p>
            <a:r>
              <a:rPr lang="en" altLang="zh-TW" sz="1200" dirty="0">
                <a:hlinkClick r:id="rId2"/>
              </a:rPr>
              <a:t>https://e-tutor.itsa.org.tw/e-Tutor/mod/programming/view.php?a=15910</a:t>
            </a:r>
            <a:endParaRPr kumimoji="1" lang="zh-TW" altLang="en-US" sz="1200" dirty="0"/>
          </a:p>
        </p:txBody>
      </p:sp>
    </p:spTree>
    <p:extLst>
      <p:ext uri="{BB962C8B-B14F-4D97-AF65-F5344CB8AC3E}">
        <p14:creationId xmlns:p14="http://schemas.microsoft.com/office/powerpoint/2010/main" val="222935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8D531-BDED-DE44-BC91-6EC8700F1E1D}"/>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8. </a:t>
            </a:r>
            <a:r>
              <a:rPr lang="zh-TW" altLang="en-US" b="1" dirty="0"/>
              <a:t>質數判別</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F878F5AC-14B3-DD42-9C55-E551DE2870CE}"/>
              </a:ext>
            </a:extLst>
          </p:cNvPr>
          <p:cNvSpPr>
            <a:spLocks noGrp="1"/>
          </p:cNvSpPr>
          <p:nvPr>
            <p:ph idx="1"/>
          </p:nvPr>
        </p:nvSpPr>
        <p:spPr>
          <a:xfrm>
            <a:off x="508001" y="1146875"/>
            <a:ext cx="6447501" cy="3384147"/>
          </a:xfrm>
        </p:spPr>
        <p:txBody>
          <a:bodyPr>
            <a:normAutofit/>
          </a:bodyPr>
          <a:lstStyle/>
          <a:p>
            <a:r>
              <a:rPr lang="zh-TW" altLang="en-US" sz="1600" b="1" dirty="0"/>
              <a:t>問題描述：</a:t>
            </a:r>
            <a:br>
              <a:rPr lang="zh-TW" altLang="en-US" sz="1600" b="1" dirty="0"/>
            </a:br>
            <a:r>
              <a:rPr lang="zh-TW" altLang="en-US" sz="1600" dirty="0"/>
              <a:t>試撰寫一個程式，由輸入一個整數，然後判別此數是否為質數。質數是指除了 </a:t>
            </a:r>
            <a:r>
              <a:rPr lang="en-US" altLang="zh-TW" sz="1600" dirty="0"/>
              <a:t>1 </a:t>
            </a:r>
            <a:r>
              <a:rPr lang="zh-TW" altLang="en-US" sz="1600" dirty="0"/>
              <a:t>和它本身之外，沒有其它的數可以整除它的數，例如， </a:t>
            </a:r>
            <a:r>
              <a:rPr lang="en-US" altLang="zh-TW" sz="1600" dirty="0"/>
              <a:t>2, 3, 5, 7 </a:t>
            </a:r>
            <a:r>
              <a:rPr lang="zh-TW" altLang="en-US" sz="1600" dirty="0"/>
              <a:t>與 </a:t>
            </a:r>
            <a:r>
              <a:rPr lang="en-US" altLang="zh-TW" sz="1600" dirty="0"/>
              <a:t>11 </a:t>
            </a:r>
            <a:r>
              <a:rPr lang="zh-TW" altLang="en-US" sz="1600" dirty="0"/>
              <a:t>等皆為質數。</a:t>
            </a:r>
          </a:p>
          <a:p>
            <a:r>
              <a:rPr lang="zh-TW" altLang="en-US" sz="1600" b="1" dirty="0"/>
              <a:t>輸入說明：</a:t>
            </a:r>
            <a:br>
              <a:rPr lang="zh-TW" altLang="en-US" sz="1600" b="1" dirty="0"/>
            </a:br>
            <a:r>
              <a:rPr lang="zh-TW" altLang="en-US" sz="1600" dirty="0"/>
              <a:t>輸入一個正整數。</a:t>
            </a:r>
          </a:p>
          <a:p>
            <a:r>
              <a:rPr lang="zh-TW" altLang="en-US" sz="1600" b="1" dirty="0"/>
              <a:t>輸出說明：</a:t>
            </a:r>
            <a:br>
              <a:rPr lang="zh-TW" altLang="en-US" sz="1600" b="1" dirty="0"/>
            </a:br>
            <a:r>
              <a:rPr lang="zh-TW" altLang="en-US" sz="1600" dirty="0"/>
              <a:t>質數顯示 </a:t>
            </a:r>
            <a:r>
              <a:rPr lang="en" altLang="zh-TW" sz="1600" dirty="0"/>
              <a:t>YES </a:t>
            </a:r>
            <a:r>
              <a:rPr lang="zh-TW" altLang="en" sz="1600" dirty="0"/>
              <a:t>；</a:t>
            </a:r>
            <a:r>
              <a:rPr lang="zh-TW" altLang="en-US" sz="1600" dirty="0"/>
              <a:t>非質數顯示 </a:t>
            </a:r>
            <a:r>
              <a:rPr lang="en" altLang="zh-TW" sz="1600" dirty="0"/>
              <a:t>NO </a:t>
            </a:r>
            <a:r>
              <a:rPr lang="zh-TW" altLang="en" sz="1600" dirty="0"/>
              <a:t>。</a:t>
            </a:r>
            <a:endParaRPr kumimoji="1" lang="zh-TW" altLang="en-US" sz="1600" dirty="0"/>
          </a:p>
        </p:txBody>
      </p:sp>
      <p:sp>
        <p:nvSpPr>
          <p:cNvPr id="4" name="文字方塊 3">
            <a:extLst>
              <a:ext uri="{FF2B5EF4-FFF2-40B4-BE49-F238E27FC236}">
                <a16:creationId xmlns:a16="http://schemas.microsoft.com/office/drawing/2014/main" id="{D98A98B0-86B0-9C46-B563-83AF9CE66B62}"/>
              </a:ext>
            </a:extLst>
          </p:cNvPr>
          <p:cNvSpPr txBox="1"/>
          <p:nvPr/>
        </p:nvSpPr>
        <p:spPr>
          <a:xfrm>
            <a:off x="508001" y="87868"/>
            <a:ext cx="5321650" cy="276999"/>
          </a:xfrm>
          <a:prstGeom prst="rect">
            <a:avLst/>
          </a:prstGeom>
          <a:noFill/>
        </p:spPr>
        <p:txBody>
          <a:bodyPr wrap="none" rtlCol="0">
            <a:spAutoFit/>
          </a:bodyPr>
          <a:lstStyle/>
          <a:p>
            <a:r>
              <a:rPr lang="en" altLang="zh-TW" sz="1200" dirty="0">
                <a:hlinkClick r:id="rId2"/>
              </a:rPr>
              <a:t>https://e-tutor.itsa.org.tw/e-Tutor/mod/programming/view.php?id=30752</a:t>
            </a:r>
            <a:endParaRPr kumimoji="1" lang="zh-TW" altLang="en-US" sz="1200" dirty="0"/>
          </a:p>
        </p:txBody>
      </p:sp>
      <p:graphicFrame>
        <p:nvGraphicFramePr>
          <p:cNvPr id="5" name="表格 4">
            <a:extLst>
              <a:ext uri="{FF2B5EF4-FFF2-40B4-BE49-F238E27FC236}">
                <a16:creationId xmlns:a16="http://schemas.microsoft.com/office/drawing/2014/main" id="{E212A8F8-9DA2-B74B-AB2E-BE427790BDC9}"/>
              </a:ext>
            </a:extLst>
          </p:cNvPr>
          <p:cNvGraphicFramePr>
            <a:graphicFrameLocks noGrp="1"/>
          </p:cNvGraphicFramePr>
          <p:nvPr>
            <p:extLst>
              <p:ext uri="{D42A27DB-BD31-4B8C-83A1-F6EECF244321}">
                <p14:modId xmlns:p14="http://schemas.microsoft.com/office/powerpoint/2010/main" val="2777269298"/>
              </p:ext>
            </p:extLst>
          </p:nvPr>
        </p:nvGraphicFramePr>
        <p:xfrm>
          <a:off x="872094" y="3800521"/>
          <a:ext cx="4575560" cy="967740"/>
        </p:xfrm>
        <a:graphic>
          <a:graphicData uri="http://schemas.openxmlformats.org/drawingml/2006/table">
            <a:tbl>
              <a:tblPr/>
              <a:tblGrid>
                <a:gridCol w="2287780">
                  <a:extLst>
                    <a:ext uri="{9D8B030D-6E8A-4147-A177-3AD203B41FA5}">
                      <a16:colId xmlns:a16="http://schemas.microsoft.com/office/drawing/2014/main" val="373172669"/>
                    </a:ext>
                  </a:extLst>
                </a:gridCol>
                <a:gridCol w="2287780">
                  <a:extLst>
                    <a:ext uri="{9D8B030D-6E8A-4147-A177-3AD203B41FA5}">
                      <a16:colId xmlns:a16="http://schemas.microsoft.com/office/drawing/2014/main" val="336337607"/>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Output: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028436010"/>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23</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37</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39</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YES</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YES</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NO</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828999134"/>
                  </a:ext>
                </a:extLst>
              </a:tr>
            </a:tbl>
          </a:graphicData>
        </a:graphic>
      </p:graphicFrame>
    </p:spTree>
    <p:extLst>
      <p:ext uri="{BB962C8B-B14F-4D97-AF65-F5344CB8AC3E}">
        <p14:creationId xmlns:p14="http://schemas.microsoft.com/office/powerpoint/2010/main" val="287813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E13A57C-0AF0-D04A-96E6-E9577F683EAA}"/>
              </a:ext>
            </a:extLst>
          </p:cNvPr>
          <p:cNvSpPr>
            <a:spLocks noGrp="1"/>
          </p:cNvSpPr>
          <p:nvPr>
            <p:ph type="ctrTitle"/>
          </p:nvPr>
        </p:nvSpPr>
        <p:spPr/>
        <p:txBody>
          <a:bodyPr>
            <a:normAutofit/>
          </a:bodyPr>
          <a:lstStyle/>
          <a:p>
            <a:pPr algn="l"/>
            <a:r>
              <a:rPr kumimoji="1" lang="zh-TW" altLang="en-US" dirty="0"/>
              <a:t>進階流程控制</a:t>
            </a:r>
          </a:p>
        </p:txBody>
      </p:sp>
      <p:sp>
        <p:nvSpPr>
          <p:cNvPr id="5" name="副標題 4">
            <a:extLst>
              <a:ext uri="{FF2B5EF4-FFF2-40B4-BE49-F238E27FC236}">
                <a16:creationId xmlns:a16="http://schemas.microsoft.com/office/drawing/2014/main" id="{332D4797-D659-F944-9A36-CAE5BEB72D05}"/>
              </a:ext>
            </a:extLst>
          </p:cNvPr>
          <p:cNvSpPr>
            <a:spLocks noGrp="1"/>
          </p:cNvSpPr>
          <p:nvPr>
            <p:ph type="subTitle" idx="1"/>
          </p:nvPr>
        </p:nvSpPr>
        <p:spPr/>
        <p:txBody>
          <a:bodyPr>
            <a:normAutofit/>
          </a:bodyPr>
          <a:lstStyle/>
          <a:p>
            <a:endParaRPr kumimoji="1" lang="zh-TW" altLang="en-US">
              <a:solidFill>
                <a:schemeClr val="tx1"/>
              </a:solidFill>
            </a:endParaRPr>
          </a:p>
        </p:txBody>
      </p:sp>
    </p:spTree>
    <p:extLst>
      <p:ext uri="{BB962C8B-B14F-4D97-AF65-F5344CB8AC3E}">
        <p14:creationId xmlns:p14="http://schemas.microsoft.com/office/powerpoint/2010/main" val="36556898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167A70-C2CA-844F-B2E3-96300ACD0A53}"/>
              </a:ext>
            </a:extLst>
          </p:cNvPr>
          <p:cNvSpPr>
            <a:spLocks noGrp="1"/>
          </p:cNvSpPr>
          <p:nvPr>
            <p:ph type="title"/>
          </p:nvPr>
        </p:nvSpPr>
        <p:spPr/>
        <p:txBody>
          <a:bodyPr>
            <a:normAutofit fontScale="90000"/>
          </a:bodyPr>
          <a:lstStyle/>
          <a:p>
            <a:r>
              <a:rPr kumimoji="1" lang="en-US" altLang="zh-TW" dirty="0"/>
              <a:t>ITSA Basic  </a:t>
            </a:r>
            <a:br>
              <a:rPr kumimoji="1" lang="en-US" altLang="zh-TW" dirty="0"/>
            </a:br>
            <a:r>
              <a:rPr lang="zh-TW" altLang="en-US" b="1" dirty="0"/>
              <a:t>題目</a:t>
            </a:r>
            <a:r>
              <a:rPr lang="en-US" altLang="zh-TW" b="1" dirty="0"/>
              <a:t>9. </a:t>
            </a:r>
            <a:r>
              <a:rPr lang="zh-TW" altLang="en-US" b="1" dirty="0"/>
              <a:t>計算正整數被</a:t>
            </a:r>
            <a:r>
              <a:rPr lang="en-US" altLang="zh-TW" b="1" dirty="0"/>
              <a:t>3</a:t>
            </a:r>
            <a:r>
              <a:rPr lang="zh-TW" altLang="en-US" b="1" dirty="0"/>
              <a:t>整除之數值之總和</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CAAC9360-4617-5346-A029-487F2F967F9A}"/>
              </a:ext>
            </a:extLst>
          </p:cNvPr>
          <p:cNvSpPr>
            <a:spLocks noGrp="1"/>
          </p:cNvSpPr>
          <p:nvPr>
            <p:ph idx="1"/>
          </p:nvPr>
        </p:nvSpPr>
        <p:spPr>
          <a:xfrm>
            <a:off x="508001" y="1447800"/>
            <a:ext cx="6447501" cy="3083222"/>
          </a:xfrm>
        </p:spPr>
        <p:txBody>
          <a:bodyPr>
            <a:normAutofit/>
          </a:bodyPr>
          <a:lstStyle/>
          <a:p>
            <a:r>
              <a:rPr lang="zh-TW" altLang="en-US" sz="1600" b="1" dirty="0"/>
              <a:t>問題描述：</a:t>
            </a:r>
            <a:br>
              <a:rPr lang="zh-TW" altLang="en-US" sz="1600" dirty="0"/>
            </a:br>
            <a:r>
              <a:rPr lang="zh-TW" altLang="en-US" sz="1600" dirty="0"/>
              <a:t>試寫一個程式，輸入一正整數</a:t>
            </a:r>
            <a:r>
              <a:rPr lang="en" altLang="zh-TW" sz="1600" dirty="0"/>
              <a:t>N</a:t>
            </a:r>
            <a:r>
              <a:rPr lang="zh-TW" altLang="en" sz="1600" dirty="0"/>
              <a:t>，</a:t>
            </a:r>
            <a:r>
              <a:rPr lang="zh-TW" altLang="en-US" sz="1600" dirty="0"/>
              <a:t>可計算出</a:t>
            </a:r>
            <a:r>
              <a:rPr lang="en-US" altLang="zh-TW" sz="1600" dirty="0"/>
              <a:t>1</a:t>
            </a:r>
            <a:r>
              <a:rPr lang="zh-TW" altLang="en-US" sz="1600" dirty="0"/>
              <a:t>到</a:t>
            </a:r>
            <a:r>
              <a:rPr lang="en" altLang="zh-TW" sz="1600" dirty="0"/>
              <a:t>N</a:t>
            </a:r>
            <a:r>
              <a:rPr lang="zh-TW" altLang="en-US" sz="1600" dirty="0"/>
              <a:t>之間可被</a:t>
            </a:r>
            <a:r>
              <a:rPr lang="en-US" altLang="zh-TW" sz="1600" dirty="0"/>
              <a:t>3</a:t>
            </a:r>
            <a:r>
              <a:rPr lang="zh-TW" altLang="en-US" sz="1600" dirty="0"/>
              <a:t>整除的數值之總和。</a:t>
            </a:r>
          </a:p>
          <a:p>
            <a:r>
              <a:rPr lang="zh-TW" altLang="en-US" sz="1600" b="1" dirty="0"/>
              <a:t>輸入說明：</a:t>
            </a:r>
            <a:br>
              <a:rPr lang="zh-TW" altLang="en-US" sz="1600" dirty="0"/>
            </a:br>
            <a:r>
              <a:rPr lang="zh-TW" altLang="en-US" sz="1600" dirty="0"/>
              <a:t>輸入一正整數。</a:t>
            </a:r>
          </a:p>
          <a:p>
            <a:r>
              <a:rPr lang="zh-TW" altLang="en-US" sz="1600" b="1" dirty="0"/>
              <a:t>輸出說明：</a:t>
            </a:r>
            <a:br>
              <a:rPr lang="zh-TW" altLang="en-US" sz="1600" dirty="0"/>
            </a:br>
            <a:r>
              <a:rPr lang="zh-TW" altLang="en-US" sz="1600" dirty="0"/>
              <a:t>輸出總和。</a:t>
            </a:r>
          </a:p>
          <a:p>
            <a:endParaRPr kumimoji="1" lang="zh-TW" altLang="en-US" sz="1600" dirty="0"/>
          </a:p>
        </p:txBody>
      </p:sp>
      <p:sp>
        <p:nvSpPr>
          <p:cNvPr id="4" name="文字方塊 3">
            <a:extLst>
              <a:ext uri="{FF2B5EF4-FFF2-40B4-BE49-F238E27FC236}">
                <a16:creationId xmlns:a16="http://schemas.microsoft.com/office/drawing/2014/main" id="{77BF9697-D98A-8E46-A5F8-E8B08947C4B5}"/>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https://e-tutor.itsa.org.tw/e-Tutor/mod/programming/view.php?a=15907</a:t>
            </a:r>
            <a:endParaRPr kumimoji="1" lang="zh-TW" altLang="en-US" sz="1200" dirty="0"/>
          </a:p>
        </p:txBody>
      </p:sp>
      <p:graphicFrame>
        <p:nvGraphicFramePr>
          <p:cNvPr id="5" name="表格 4">
            <a:extLst>
              <a:ext uri="{FF2B5EF4-FFF2-40B4-BE49-F238E27FC236}">
                <a16:creationId xmlns:a16="http://schemas.microsoft.com/office/drawing/2014/main" id="{E3B83734-81FC-2940-9B31-50AAF84A5688}"/>
              </a:ext>
            </a:extLst>
          </p:cNvPr>
          <p:cNvGraphicFramePr>
            <a:graphicFrameLocks noGrp="1"/>
          </p:cNvGraphicFramePr>
          <p:nvPr>
            <p:extLst>
              <p:ext uri="{D42A27DB-BD31-4B8C-83A1-F6EECF244321}">
                <p14:modId xmlns:p14="http://schemas.microsoft.com/office/powerpoint/2010/main" val="3882647691"/>
              </p:ext>
            </p:extLst>
          </p:nvPr>
        </p:nvGraphicFramePr>
        <p:xfrm>
          <a:off x="864346" y="3776642"/>
          <a:ext cx="3223420" cy="754380"/>
        </p:xfrm>
        <a:graphic>
          <a:graphicData uri="http://schemas.openxmlformats.org/drawingml/2006/table">
            <a:tbl>
              <a:tblPr/>
              <a:tblGrid>
                <a:gridCol w="1611710">
                  <a:extLst>
                    <a:ext uri="{9D8B030D-6E8A-4147-A177-3AD203B41FA5}">
                      <a16:colId xmlns:a16="http://schemas.microsoft.com/office/drawing/2014/main" val="2032228322"/>
                    </a:ext>
                  </a:extLst>
                </a:gridCol>
                <a:gridCol w="1611710">
                  <a:extLst>
                    <a:ext uri="{9D8B030D-6E8A-4147-A177-3AD203B41FA5}">
                      <a16:colId xmlns:a16="http://schemas.microsoft.com/office/drawing/2014/main" val="1138516252"/>
                    </a:ext>
                  </a:extLst>
                </a:gridCol>
              </a:tblGrid>
              <a:tr h="0">
                <a:tc>
                  <a:txBody>
                    <a:bodyPr/>
                    <a:lstStyle/>
                    <a:p>
                      <a:r>
                        <a:rPr lang="zh-TW" altLang="en-US" sz="1400" b="1" dirty="0">
                          <a:effectLst/>
                          <a:latin typeface="Menlo" panose="020B0609030804020204" pitchFamily="49" charset="0"/>
                          <a:cs typeface="Menlo" panose="020B0609030804020204" pitchFamily="49" charset="0"/>
                        </a:rPr>
                        <a:t>輸入範例</a:t>
                      </a:r>
                      <a:r>
                        <a:rPr lang="en-US" altLang="zh-TW" sz="1400" b="1" dirty="0">
                          <a:effectLst/>
                          <a:latin typeface="Menlo" panose="020B0609030804020204" pitchFamily="49" charset="0"/>
                          <a:ea typeface="Menlo" panose="020B0609030804020204" pitchFamily="49" charset="0"/>
                          <a:cs typeface="Menlo" panose="020B0609030804020204" pitchFamily="49" charset="0"/>
                        </a:rPr>
                        <a:t>:</a:t>
                      </a:r>
                      <a:endParaRPr lang="zh-TW" altLang="en-US" sz="1400" dirty="0">
                        <a:effectLst/>
                        <a:latin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zh-TW" altLang="en-US" sz="1400" b="1">
                          <a:effectLst/>
                          <a:latin typeface="Menlo" panose="020B0609030804020204" pitchFamily="49" charset="0"/>
                          <a:cs typeface="Menlo" panose="020B0609030804020204" pitchFamily="49" charset="0"/>
                        </a:rPr>
                        <a:t>輸出範例</a:t>
                      </a:r>
                      <a:r>
                        <a:rPr lang="en-US" altLang="zh-TW" sz="1400" b="1">
                          <a:effectLst/>
                          <a:latin typeface="Menlo" panose="020B0609030804020204" pitchFamily="49" charset="0"/>
                          <a:ea typeface="Menlo" panose="020B0609030804020204" pitchFamily="49" charset="0"/>
                          <a:cs typeface="Menlo" panose="020B0609030804020204" pitchFamily="49" charset="0"/>
                        </a:rPr>
                        <a:t>:</a:t>
                      </a:r>
                      <a:endParaRPr lang="zh-TW" altLang="en-US" sz="1400">
                        <a:effectLst/>
                        <a:latin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2266960693"/>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100</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150</a:t>
                      </a:r>
                    </a:p>
                  </a:txBody>
                  <a:tcPr marL="28575" marR="28575" marT="28575" marB="28575">
                    <a:lnL>
                      <a:noFill/>
                    </a:lnL>
                    <a:lnR>
                      <a:noFill/>
                    </a:lnR>
                    <a:lnT>
                      <a:noFill/>
                    </a:lnT>
                    <a:lnB>
                      <a:noFill/>
                    </a:lnB>
                    <a:solidFill>
                      <a:srgbClr val="FFFFFF"/>
                    </a:solidFill>
                  </a:tcPr>
                </a:tc>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1683</a:t>
                      </a:r>
                      <a:br>
                        <a:rPr lang="en-US" altLang="zh-TW" sz="1400" dirty="0">
                          <a:effectLst/>
                          <a:latin typeface="Menlo" panose="020B0609030804020204" pitchFamily="49" charset="0"/>
                          <a:ea typeface="Menlo" panose="020B0609030804020204" pitchFamily="49" charset="0"/>
                          <a:cs typeface="Menlo" panose="020B0609030804020204" pitchFamily="49" charset="0"/>
                        </a:rPr>
                      </a:br>
                      <a:r>
                        <a:rPr lang="en-US" altLang="zh-TW" sz="1400" dirty="0">
                          <a:effectLst/>
                          <a:latin typeface="Menlo" panose="020B0609030804020204" pitchFamily="49" charset="0"/>
                          <a:ea typeface="Menlo" panose="020B0609030804020204" pitchFamily="49" charset="0"/>
                          <a:cs typeface="Menlo" panose="020B0609030804020204" pitchFamily="49" charset="0"/>
                        </a:rPr>
                        <a:t>3825</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3407343268"/>
                  </a:ext>
                </a:extLst>
              </a:tr>
            </a:tbl>
          </a:graphicData>
        </a:graphic>
      </p:graphicFrame>
    </p:spTree>
    <p:extLst>
      <p:ext uri="{BB962C8B-B14F-4D97-AF65-F5344CB8AC3E}">
        <p14:creationId xmlns:p14="http://schemas.microsoft.com/office/powerpoint/2010/main" val="113156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AB267A-D8F5-2A44-AC0A-27F1166F000E}"/>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10. </a:t>
            </a:r>
            <a:r>
              <a:rPr lang="zh-TW" altLang="en-US" b="1" dirty="0"/>
              <a:t>輾轉相除法</a:t>
            </a:r>
            <a:r>
              <a:rPr lang="en-US" altLang="zh-TW" b="1" dirty="0"/>
              <a:t> [</a:t>
            </a:r>
            <a:r>
              <a:rPr lang="en-US" altLang="zh-TW" b="1" dirty="0">
                <a:hlinkClick r:id="rId2"/>
              </a:rPr>
              <a:t>Link</a:t>
            </a:r>
            <a:r>
              <a:rPr lang="en-US" altLang="zh-TW" b="1" dirty="0"/>
              <a:t>]</a:t>
            </a:r>
            <a:endParaRPr kumimoji="1" lang="zh-TW" altLang="en-US" dirty="0"/>
          </a:p>
        </p:txBody>
      </p:sp>
      <p:sp>
        <p:nvSpPr>
          <p:cNvPr id="3" name="內容版面配置區 2">
            <a:extLst>
              <a:ext uri="{FF2B5EF4-FFF2-40B4-BE49-F238E27FC236}">
                <a16:creationId xmlns:a16="http://schemas.microsoft.com/office/drawing/2014/main" id="{36A60079-DA47-DA46-86CE-5DEBA8A3E7DE}"/>
              </a:ext>
            </a:extLst>
          </p:cNvPr>
          <p:cNvSpPr>
            <a:spLocks noGrp="1"/>
          </p:cNvSpPr>
          <p:nvPr>
            <p:ph idx="1"/>
          </p:nvPr>
        </p:nvSpPr>
        <p:spPr>
          <a:xfrm>
            <a:off x="3990953" y="1414855"/>
            <a:ext cx="4029419" cy="2910580"/>
          </a:xfrm>
        </p:spPr>
        <p:txBody>
          <a:bodyPr>
            <a:normAutofit/>
          </a:bodyPr>
          <a:lstStyle/>
          <a:p>
            <a:r>
              <a:rPr lang="zh-TW" altLang="en-US" sz="1600" b="1" dirty="0"/>
              <a:t>問題描述：</a:t>
            </a:r>
            <a:endParaRPr lang="zh-TW" altLang="en-US" sz="1600" dirty="0"/>
          </a:p>
          <a:p>
            <a:r>
              <a:rPr lang="zh-TW" altLang="en-US" sz="1600" dirty="0"/>
              <a:t>給定二個正整數，利用輾轉相除法求其</a:t>
            </a:r>
            <a:endParaRPr lang="en-US" altLang="zh-TW" sz="1600" dirty="0"/>
          </a:p>
          <a:p>
            <a:pPr marL="0" indent="0">
              <a:buNone/>
            </a:pPr>
            <a:r>
              <a:rPr lang="en-US" altLang="zh-TW" sz="1600" dirty="0"/>
              <a:t>    </a:t>
            </a:r>
            <a:r>
              <a:rPr lang="zh-TW" altLang="en-US" sz="1600" dirty="0"/>
              <a:t>最大公因數。</a:t>
            </a:r>
          </a:p>
          <a:p>
            <a:r>
              <a:rPr lang="zh-TW" altLang="en-US" sz="1600" b="1" dirty="0"/>
              <a:t>範例：</a:t>
            </a:r>
            <a:endParaRPr lang="zh-TW" altLang="en-US" sz="1600" dirty="0"/>
          </a:p>
          <a:p>
            <a:pPr lvl="1"/>
            <a:r>
              <a:rPr lang="zh-TW" altLang="en-US" sz="1600" dirty="0"/>
              <a:t>假設輸入為 </a:t>
            </a:r>
            <a:r>
              <a:rPr lang="en-US" altLang="zh-TW" sz="1600" dirty="0"/>
              <a:t>300 </a:t>
            </a:r>
            <a:r>
              <a:rPr lang="zh-TW" altLang="en-US" sz="1600" dirty="0"/>
              <a:t>與 </a:t>
            </a:r>
            <a:r>
              <a:rPr lang="en-US" altLang="zh-TW" sz="1600" dirty="0"/>
              <a:t>250, </a:t>
            </a:r>
            <a:r>
              <a:rPr lang="zh-TW" altLang="en-US" sz="1600" dirty="0"/>
              <a:t>則輸出為 </a:t>
            </a:r>
            <a:r>
              <a:rPr lang="en-US" altLang="zh-TW" sz="1600" dirty="0"/>
              <a:t>50</a:t>
            </a:r>
          </a:p>
          <a:p>
            <a:endParaRPr kumimoji="1" lang="zh-TW" altLang="en-US" sz="1600" dirty="0"/>
          </a:p>
        </p:txBody>
      </p:sp>
      <p:sp>
        <p:nvSpPr>
          <p:cNvPr id="4" name="文字方塊 3">
            <a:extLst>
              <a:ext uri="{FF2B5EF4-FFF2-40B4-BE49-F238E27FC236}">
                <a16:creationId xmlns:a16="http://schemas.microsoft.com/office/drawing/2014/main" id="{8604FA9C-34D7-614B-938C-7D47EF1EC819}"/>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3"/>
              </a:rPr>
              <a:t>https://e-tutor.itsa.org.tw/e-Tutor/mod/programming/view.php?a=15913</a:t>
            </a:r>
            <a:endParaRPr kumimoji="1" lang="zh-TW" altLang="en-US" sz="1200" dirty="0"/>
          </a:p>
        </p:txBody>
      </p:sp>
      <p:grpSp>
        <p:nvGrpSpPr>
          <p:cNvPr id="38" name="群組 37">
            <a:extLst>
              <a:ext uri="{FF2B5EF4-FFF2-40B4-BE49-F238E27FC236}">
                <a16:creationId xmlns:a16="http://schemas.microsoft.com/office/drawing/2014/main" id="{EBC0A099-F4E4-6444-8239-B44356BD4E4F}"/>
              </a:ext>
            </a:extLst>
          </p:cNvPr>
          <p:cNvGrpSpPr/>
          <p:nvPr/>
        </p:nvGrpSpPr>
        <p:grpSpPr>
          <a:xfrm>
            <a:off x="504767" y="1536617"/>
            <a:ext cx="3191911" cy="2700000"/>
            <a:chOff x="4275661" y="1629280"/>
            <a:chExt cx="3191911" cy="2700000"/>
          </a:xfrm>
        </p:grpSpPr>
        <p:sp>
          <p:nvSpPr>
            <p:cNvPr id="8" name="矩形 7">
              <a:extLst>
                <a:ext uri="{FF2B5EF4-FFF2-40B4-BE49-F238E27FC236}">
                  <a16:creationId xmlns:a16="http://schemas.microsoft.com/office/drawing/2014/main" id="{FA9EC7E8-7E42-574B-BA6F-4F276B9356D9}"/>
                </a:ext>
              </a:extLst>
            </p:cNvPr>
            <p:cNvSpPr/>
            <p:nvPr/>
          </p:nvSpPr>
          <p:spPr>
            <a:xfrm>
              <a:off x="4330835" y="1629280"/>
              <a:ext cx="263472" cy="27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9" name="矩形 8">
              <a:extLst>
                <a:ext uri="{FF2B5EF4-FFF2-40B4-BE49-F238E27FC236}">
                  <a16:creationId xmlns:a16="http://schemas.microsoft.com/office/drawing/2014/main" id="{00A11842-0644-8541-BB91-6D6F74C6805B}"/>
                </a:ext>
              </a:extLst>
            </p:cNvPr>
            <p:cNvSpPr/>
            <p:nvPr/>
          </p:nvSpPr>
          <p:spPr>
            <a:xfrm>
              <a:off x="4633890" y="2705435"/>
              <a:ext cx="263472" cy="16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2" name="文字方塊 11">
              <a:extLst>
                <a:ext uri="{FF2B5EF4-FFF2-40B4-BE49-F238E27FC236}">
                  <a16:creationId xmlns:a16="http://schemas.microsoft.com/office/drawing/2014/main" id="{03789394-B174-F945-8D6C-A407162688A5}"/>
                </a:ext>
              </a:extLst>
            </p:cNvPr>
            <p:cNvSpPr txBox="1"/>
            <p:nvPr/>
          </p:nvSpPr>
          <p:spPr>
            <a:xfrm>
              <a:off x="4275661" y="1629280"/>
              <a:ext cx="373820" cy="307777"/>
            </a:xfrm>
            <a:prstGeom prst="rect">
              <a:avLst/>
            </a:prstGeom>
            <a:noFill/>
          </p:spPr>
          <p:txBody>
            <a:bodyPr wrap="none" rtlCol="0">
              <a:spAutoFit/>
            </a:bodyPr>
            <a:lstStyle/>
            <a:p>
              <a:r>
                <a:rPr kumimoji="1" lang="en-US" altLang="zh-TW" sz="1400" dirty="0"/>
                <a:t>75</a:t>
              </a:r>
              <a:endParaRPr kumimoji="1" lang="zh-TW" altLang="en-US" sz="1400" dirty="0"/>
            </a:p>
          </p:txBody>
        </p:sp>
        <p:sp>
          <p:nvSpPr>
            <p:cNvPr id="13" name="文字方塊 12">
              <a:extLst>
                <a:ext uri="{FF2B5EF4-FFF2-40B4-BE49-F238E27FC236}">
                  <a16:creationId xmlns:a16="http://schemas.microsoft.com/office/drawing/2014/main" id="{A5B445E2-3F87-9E48-BCB9-68023C83D01D}"/>
                </a:ext>
              </a:extLst>
            </p:cNvPr>
            <p:cNvSpPr txBox="1"/>
            <p:nvPr/>
          </p:nvSpPr>
          <p:spPr>
            <a:xfrm>
              <a:off x="4578716" y="2715581"/>
              <a:ext cx="373820" cy="307777"/>
            </a:xfrm>
            <a:prstGeom prst="rect">
              <a:avLst/>
            </a:prstGeom>
            <a:noFill/>
          </p:spPr>
          <p:txBody>
            <a:bodyPr wrap="none" rtlCol="0">
              <a:spAutoFit/>
            </a:bodyPr>
            <a:lstStyle/>
            <a:p>
              <a:r>
                <a:rPr kumimoji="1" lang="en-US" altLang="zh-TW" sz="1400" dirty="0"/>
                <a:t>45</a:t>
              </a:r>
              <a:endParaRPr kumimoji="1" lang="zh-TW" altLang="en-US" sz="1400" dirty="0"/>
            </a:p>
          </p:txBody>
        </p:sp>
        <p:sp>
          <p:nvSpPr>
            <p:cNvPr id="14" name="矩形 13">
              <a:extLst>
                <a:ext uri="{FF2B5EF4-FFF2-40B4-BE49-F238E27FC236}">
                  <a16:creationId xmlns:a16="http://schemas.microsoft.com/office/drawing/2014/main" id="{8C66FF46-A77A-4F45-87BE-333020F0BEAA}"/>
                </a:ext>
              </a:extLst>
            </p:cNvPr>
            <p:cNvSpPr/>
            <p:nvPr/>
          </p:nvSpPr>
          <p:spPr>
            <a:xfrm>
              <a:off x="4626141" y="1630251"/>
              <a:ext cx="263472" cy="108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5" name="文字方塊 14">
              <a:extLst>
                <a:ext uri="{FF2B5EF4-FFF2-40B4-BE49-F238E27FC236}">
                  <a16:creationId xmlns:a16="http://schemas.microsoft.com/office/drawing/2014/main" id="{50147AF0-DAC1-AA46-9086-3078570100B9}"/>
                </a:ext>
              </a:extLst>
            </p:cNvPr>
            <p:cNvSpPr txBox="1"/>
            <p:nvPr/>
          </p:nvSpPr>
          <p:spPr>
            <a:xfrm>
              <a:off x="4563964" y="1642320"/>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17" name="矩形 16">
              <a:extLst>
                <a:ext uri="{FF2B5EF4-FFF2-40B4-BE49-F238E27FC236}">
                  <a16:creationId xmlns:a16="http://schemas.microsoft.com/office/drawing/2014/main" id="{52C1C3AB-5276-8B47-8CA0-0243C938A615}"/>
                </a:ext>
              </a:extLst>
            </p:cNvPr>
            <p:cNvSpPr/>
            <p:nvPr/>
          </p:nvSpPr>
          <p:spPr>
            <a:xfrm>
              <a:off x="5178264" y="2696531"/>
              <a:ext cx="263472" cy="162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8" name="文字方塊 17">
              <a:extLst>
                <a:ext uri="{FF2B5EF4-FFF2-40B4-BE49-F238E27FC236}">
                  <a16:creationId xmlns:a16="http://schemas.microsoft.com/office/drawing/2014/main" id="{FC46B2F1-AB70-F046-99DF-BA8F27E478B5}"/>
                </a:ext>
              </a:extLst>
            </p:cNvPr>
            <p:cNvSpPr txBox="1"/>
            <p:nvPr/>
          </p:nvSpPr>
          <p:spPr>
            <a:xfrm>
              <a:off x="5123090" y="2706677"/>
              <a:ext cx="373820" cy="307777"/>
            </a:xfrm>
            <a:prstGeom prst="rect">
              <a:avLst/>
            </a:prstGeom>
            <a:noFill/>
          </p:spPr>
          <p:txBody>
            <a:bodyPr wrap="none" rtlCol="0">
              <a:spAutoFit/>
            </a:bodyPr>
            <a:lstStyle/>
            <a:p>
              <a:r>
                <a:rPr kumimoji="1" lang="en-US" altLang="zh-TW" sz="1400" dirty="0"/>
                <a:t>45</a:t>
              </a:r>
              <a:endParaRPr kumimoji="1" lang="zh-TW" altLang="en-US" sz="1400" dirty="0"/>
            </a:p>
          </p:txBody>
        </p:sp>
        <p:sp>
          <p:nvSpPr>
            <p:cNvPr id="19" name="矩形 18">
              <a:extLst>
                <a:ext uri="{FF2B5EF4-FFF2-40B4-BE49-F238E27FC236}">
                  <a16:creationId xmlns:a16="http://schemas.microsoft.com/office/drawing/2014/main" id="{C48F712D-18A7-1C45-8C02-4870446D5FCA}"/>
                </a:ext>
              </a:extLst>
            </p:cNvPr>
            <p:cNvSpPr/>
            <p:nvPr/>
          </p:nvSpPr>
          <p:spPr>
            <a:xfrm>
              <a:off x="5484364" y="3236531"/>
              <a:ext cx="263472" cy="1080000"/>
            </a:xfrm>
            <a:prstGeom prst="rect">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0" name="文字方塊 19">
              <a:extLst>
                <a:ext uri="{FF2B5EF4-FFF2-40B4-BE49-F238E27FC236}">
                  <a16:creationId xmlns:a16="http://schemas.microsoft.com/office/drawing/2014/main" id="{CFF6EA50-AFF0-ED4D-9130-2D6154FA0186}"/>
                </a:ext>
              </a:extLst>
            </p:cNvPr>
            <p:cNvSpPr txBox="1"/>
            <p:nvPr/>
          </p:nvSpPr>
          <p:spPr>
            <a:xfrm>
              <a:off x="5422187" y="3248600"/>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21" name="矩形 20">
              <a:extLst>
                <a:ext uri="{FF2B5EF4-FFF2-40B4-BE49-F238E27FC236}">
                  <a16:creationId xmlns:a16="http://schemas.microsoft.com/office/drawing/2014/main" id="{7A725992-C258-D04D-BFE0-E38C4A167BC1}"/>
                </a:ext>
              </a:extLst>
            </p:cNvPr>
            <p:cNvSpPr/>
            <p:nvPr/>
          </p:nvSpPr>
          <p:spPr>
            <a:xfrm>
              <a:off x="5486432" y="2704848"/>
              <a:ext cx="263472" cy="540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2" name="文字方塊 21">
              <a:extLst>
                <a:ext uri="{FF2B5EF4-FFF2-40B4-BE49-F238E27FC236}">
                  <a16:creationId xmlns:a16="http://schemas.microsoft.com/office/drawing/2014/main" id="{92ADFC1E-8122-954F-89BA-49EAF9DC0D06}"/>
                </a:ext>
              </a:extLst>
            </p:cNvPr>
            <p:cNvSpPr txBox="1"/>
            <p:nvPr/>
          </p:nvSpPr>
          <p:spPr>
            <a:xfrm>
              <a:off x="5424255" y="2716917"/>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23" name="矩形 22">
              <a:extLst>
                <a:ext uri="{FF2B5EF4-FFF2-40B4-BE49-F238E27FC236}">
                  <a16:creationId xmlns:a16="http://schemas.microsoft.com/office/drawing/2014/main" id="{D71DAA2E-030E-C348-A253-7B29ECDF2F9F}"/>
                </a:ext>
              </a:extLst>
            </p:cNvPr>
            <p:cNvSpPr/>
            <p:nvPr/>
          </p:nvSpPr>
          <p:spPr>
            <a:xfrm>
              <a:off x="6047265" y="3245435"/>
              <a:ext cx="263472" cy="1080000"/>
            </a:xfrm>
            <a:prstGeom prst="rect">
              <a:avLst/>
            </a:prstGeom>
            <a:solidFill>
              <a:schemeClr val="accent3"/>
            </a:solidFill>
            <a:ln>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4" name="文字方塊 23">
              <a:extLst>
                <a:ext uri="{FF2B5EF4-FFF2-40B4-BE49-F238E27FC236}">
                  <a16:creationId xmlns:a16="http://schemas.microsoft.com/office/drawing/2014/main" id="{06833D92-BF5A-A44C-964D-78843FDE01A2}"/>
                </a:ext>
              </a:extLst>
            </p:cNvPr>
            <p:cNvSpPr txBox="1"/>
            <p:nvPr/>
          </p:nvSpPr>
          <p:spPr>
            <a:xfrm>
              <a:off x="5985088" y="3257504"/>
              <a:ext cx="373820" cy="307777"/>
            </a:xfrm>
            <a:prstGeom prst="rect">
              <a:avLst/>
            </a:prstGeom>
            <a:noFill/>
          </p:spPr>
          <p:txBody>
            <a:bodyPr wrap="none" rtlCol="0">
              <a:spAutoFit/>
            </a:bodyPr>
            <a:lstStyle/>
            <a:p>
              <a:r>
                <a:rPr kumimoji="1" lang="en-US" altLang="zh-TW" sz="1400" dirty="0"/>
                <a:t>30</a:t>
              </a:r>
              <a:endParaRPr kumimoji="1" lang="zh-TW" altLang="en-US" sz="1400" dirty="0"/>
            </a:p>
          </p:txBody>
        </p:sp>
        <p:sp>
          <p:nvSpPr>
            <p:cNvPr id="25" name="矩形 24">
              <a:extLst>
                <a:ext uri="{FF2B5EF4-FFF2-40B4-BE49-F238E27FC236}">
                  <a16:creationId xmlns:a16="http://schemas.microsoft.com/office/drawing/2014/main" id="{25D581E9-913D-1947-9D3A-BA1BF3073CBE}"/>
                </a:ext>
              </a:extLst>
            </p:cNvPr>
            <p:cNvSpPr/>
            <p:nvPr/>
          </p:nvSpPr>
          <p:spPr>
            <a:xfrm>
              <a:off x="6344701" y="3781944"/>
              <a:ext cx="263472" cy="54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6" name="文字方塊 25">
              <a:extLst>
                <a:ext uri="{FF2B5EF4-FFF2-40B4-BE49-F238E27FC236}">
                  <a16:creationId xmlns:a16="http://schemas.microsoft.com/office/drawing/2014/main" id="{91ACD430-CF55-7149-8B68-48859D86FB21}"/>
                </a:ext>
              </a:extLst>
            </p:cNvPr>
            <p:cNvSpPr txBox="1"/>
            <p:nvPr/>
          </p:nvSpPr>
          <p:spPr>
            <a:xfrm>
              <a:off x="6289527" y="3792090"/>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28" name="矩形 27">
              <a:extLst>
                <a:ext uri="{FF2B5EF4-FFF2-40B4-BE49-F238E27FC236}">
                  <a16:creationId xmlns:a16="http://schemas.microsoft.com/office/drawing/2014/main" id="{C6D68F4C-D5F6-9043-8872-F2A1C2F7CEAB}"/>
                </a:ext>
              </a:extLst>
            </p:cNvPr>
            <p:cNvSpPr/>
            <p:nvPr/>
          </p:nvSpPr>
          <p:spPr>
            <a:xfrm>
              <a:off x="6901707" y="3776531"/>
              <a:ext cx="263472" cy="54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29" name="文字方塊 28">
              <a:extLst>
                <a:ext uri="{FF2B5EF4-FFF2-40B4-BE49-F238E27FC236}">
                  <a16:creationId xmlns:a16="http://schemas.microsoft.com/office/drawing/2014/main" id="{2357DFDC-F462-714F-88DE-4E96BF253419}"/>
                </a:ext>
              </a:extLst>
            </p:cNvPr>
            <p:cNvSpPr txBox="1"/>
            <p:nvPr/>
          </p:nvSpPr>
          <p:spPr>
            <a:xfrm>
              <a:off x="6846533" y="3786677"/>
              <a:ext cx="373820" cy="307777"/>
            </a:xfrm>
            <a:prstGeom prst="rect">
              <a:avLst/>
            </a:prstGeom>
            <a:noFill/>
          </p:spPr>
          <p:txBody>
            <a:bodyPr wrap="none" rtlCol="0">
              <a:spAutoFit/>
            </a:bodyPr>
            <a:lstStyle/>
            <a:p>
              <a:r>
                <a:rPr kumimoji="1" lang="en-US" altLang="zh-TW" sz="1400" dirty="0"/>
                <a:t>15</a:t>
              </a:r>
              <a:endParaRPr kumimoji="1" lang="zh-TW" altLang="en-US" sz="1400" dirty="0"/>
            </a:p>
          </p:txBody>
        </p:sp>
        <p:sp>
          <p:nvSpPr>
            <p:cNvPr id="30" name="文字方塊 29">
              <a:extLst>
                <a:ext uri="{FF2B5EF4-FFF2-40B4-BE49-F238E27FC236}">
                  <a16:creationId xmlns:a16="http://schemas.microsoft.com/office/drawing/2014/main" id="{C70DD452-DD26-7D42-B76F-896305D1A981}"/>
                </a:ext>
              </a:extLst>
            </p:cNvPr>
            <p:cNvSpPr txBox="1"/>
            <p:nvPr/>
          </p:nvSpPr>
          <p:spPr>
            <a:xfrm>
              <a:off x="7188328" y="4021174"/>
              <a:ext cx="279244" cy="307777"/>
            </a:xfrm>
            <a:prstGeom prst="rect">
              <a:avLst/>
            </a:prstGeom>
            <a:noFill/>
          </p:spPr>
          <p:txBody>
            <a:bodyPr wrap="none" rtlCol="0">
              <a:spAutoFit/>
            </a:bodyPr>
            <a:lstStyle/>
            <a:p>
              <a:r>
                <a:rPr kumimoji="1" lang="en-US" altLang="zh-TW" sz="1400" dirty="0"/>
                <a:t>0</a:t>
              </a:r>
              <a:endParaRPr kumimoji="1" lang="zh-TW" altLang="en-US" sz="1400" dirty="0"/>
            </a:p>
          </p:txBody>
        </p:sp>
        <p:cxnSp>
          <p:nvCxnSpPr>
            <p:cNvPr id="32" name="直線接點 31">
              <a:extLst>
                <a:ext uri="{FF2B5EF4-FFF2-40B4-BE49-F238E27FC236}">
                  <a16:creationId xmlns:a16="http://schemas.microsoft.com/office/drawing/2014/main" id="{0F92F131-3DFA-E14C-A6F6-62232E14A831}"/>
                </a:ext>
              </a:extLst>
            </p:cNvPr>
            <p:cNvCxnSpPr>
              <a:cxnSpLocks/>
            </p:cNvCxnSpPr>
            <p:nvPr/>
          </p:nvCxnSpPr>
          <p:spPr>
            <a:xfrm>
              <a:off x="7188328" y="4302523"/>
              <a:ext cx="27741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34" name="文字方塊 33">
            <a:extLst>
              <a:ext uri="{FF2B5EF4-FFF2-40B4-BE49-F238E27FC236}">
                <a16:creationId xmlns:a16="http://schemas.microsoft.com/office/drawing/2014/main" id="{2050C6BE-CCA5-B944-A3B0-360A18FB0B82}"/>
              </a:ext>
            </a:extLst>
          </p:cNvPr>
          <p:cNvSpPr txBox="1"/>
          <p:nvPr/>
        </p:nvSpPr>
        <p:spPr>
          <a:xfrm>
            <a:off x="4410699" y="3653758"/>
            <a:ext cx="2654894" cy="523220"/>
          </a:xfrm>
          <a:prstGeom prst="rect">
            <a:avLst/>
          </a:prstGeom>
          <a:noFill/>
          <a:ln>
            <a:solidFill>
              <a:schemeClr val="accent1"/>
            </a:solidFill>
          </a:ln>
        </p:spPr>
        <p:txBody>
          <a:bodyPr wrap="none" rtlCol="0">
            <a:spAutoFit/>
          </a:bodyPr>
          <a:lstStyle/>
          <a:p>
            <a:r>
              <a:rPr kumimoji="1" lang="en-US" altLang="zh-TW" sz="1400" dirty="0">
                <a:latin typeface="Menlo" panose="020B0609030804020204" pitchFamily="49" charset="0"/>
                <a:ea typeface="Menlo" panose="020B0609030804020204" pitchFamily="49" charset="0"/>
                <a:cs typeface="Menlo" panose="020B0609030804020204" pitchFamily="49" charset="0"/>
              </a:rPr>
              <a:t>import math</a:t>
            </a:r>
          </a:p>
          <a:p>
            <a:r>
              <a:rPr kumimoji="1" lang="en-US" altLang="zh-TW" sz="1400" dirty="0">
                <a:latin typeface="Menlo" panose="020B0609030804020204" pitchFamily="49" charset="0"/>
                <a:ea typeface="Menlo" panose="020B0609030804020204" pitchFamily="49" charset="0"/>
                <a:cs typeface="Menlo" panose="020B0609030804020204" pitchFamily="49" charset="0"/>
              </a:rPr>
              <a:t>print(</a:t>
            </a:r>
            <a:r>
              <a:rPr kumimoji="1" lang="en-US" altLang="zh-TW" sz="1400" dirty="0" err="1">
                <a:latin typeface="Menlo" panose="020B0609030804020204" pitchFamily="49" charset="0"/>
                <a:ea typeface="Menlo" panose="020B0609030804020204" pitchFamily="49" charset="0"/>
                <a:cs typeface="Menlo" panose="020B0609030804020204" pitchFamily="49" charset="0"/>
              </a:rPr>
              <a:t>math.</a:t>
            </a:r>
            <a:r>
              <a:rPr kumimoji="1" lang="en-US" altLang="zh-TW" sz="1400" dirty="0" err="1">
                <a:solidFill>
                  <a:srgbClr val="FF0000"/>
                </a:solidFill>
                <a:latin typeface="Menlo" panose="020B0609030804020204" pitchFamily="49" charset="0"/>
                <a:ea typeface="Menlo" panose="020B0609030804020204" pitchFamily="49" charset="0"/>
                <a:cs typeface="Menlo" panose="020B0609030804020204" pitchFamily="49" charset="0"/>
              </a:rPr>
              <a:t>gcd</a:t>
            </a:r>
            <a:r>
              <a:rPr kumimoji="1" lang="en-US" altLang="zh-TW" sz="1400" dirty="0">
                <a:latin typeface="Menlo" panose="020B0609030804020204" pitchFamily="49" charset="0"/>
                <a:ea typeface="Menlo" panose="020B0609030804020204" pitchFamily="49" charset="0"/>
                <a:cs typeface="Menlo" panose="020B0609030804020204" pitchFamily="49" charset="0"/>
              </a:rPr>
              <a:t>(75, 45))</a:t>
            </a:r>
            <a:endParaRPr kumimoji="1" lang="zh-TW" altLang="en-US" sz="1400" dirty="0">
              <a:latin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34468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FF0A61-4127-2145-89EC-4FA3E7B9C4DB}"/>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23. </a:t>
            </a:r>
            <a:r>
              <a:rPr lang="zh-TW" altLang="en-US" b="1" dirty="0"/>
              <a:t>找零錢問題</a:t>
            </a:r>
            <a:endParaRPr kumimoji="1" lang="zh-TW" altLang="en-US" dirty="0"/>
          </a:p>
        </p:txBody>
      </p:sp>
      <p:sp>
        <p:nvSpPr>
          <p:cNvPr id="3" name="內容版面配置區 2">
            <a:extLst>
              <a:ext uri="{FF2B5EF4-FFF2-40B4-BE49-F238E27FC236}">
                <a16:creationId xmlns:a16="http://schemas.microsoft.com/office/drawing/2014/main" id="{F0302C9C-0040-E547-9B34-BA88246DF701}"/>
              </a:ext>
            </a:extLst>
          </p:cNvPr>
          <p:cNvSpPr>
            <a:spLocks noGrp="1"/>
          </p:cNvSpPr>
          <p:nvPr>
            <p:ph idx="1"/>
          </p:nvPr>
        </p:nvSpPr>
        <p:spPr>
          <a:xfrm>
            <a:off x="508001" y="1177871"/>
            <a:ext cx="7597613" cy="3353151"/>
          </a:xfrm>
        </p:spPr>
        <p:txBody>
          <a:bodyPr>
            <a:normAutofit/>
          </a:bodyPr>
          <a:lstStyle/>
          <a:p>
            <a:r>
              <a:rPr lang="zh-TW" altLang="en-US" sz="1600" b="1" dirty="0"/>
              <a:t>問題描述 ：</a:t>
            </a:r>
            <a:endParaRPr lang="zh-TW" altLang="en-US" sz="1600" dirty="0"/>
          </a:p>
          <a:p>
            <a:r>
              <a:rPr lang="zh-TW" altLang="en-US" sz="1600" dirty="0"/>
              <a:t>假設銅板有</a:t>
            </a:r>
            <a:r>
              <a:rPr lang="en-US" altLang="zh-TW" sz="1600" dirty="0"/>
              <a:t>1</a:t>
            </a:r>
            <a:r>
              <a:rPr lang="zh-TW" altLang="en-US" sz="1600" dirty="0"/>
              <a:t>元、</a:t>
            </a:r>
            <a:r>
              <a:rPr lang="en-US" altLang="zh-TW" sz="1600" dirty="0"/>
              <a:t>5</a:t>
            </a:r>
            <a:r>
              <a:rPr lang="zh-TW" altLang="en-US" sz="1600" dirty="0"/>
              <a:t>元、</a:t>
            </a:r>
            <a:r>
              <a:rPr lang="en-US" altLang="zh-TW" sz="1600" dirty="0"/>
              <a:t>50</a:t>
            </a:r>
            <a:r>
              <a:rPr lang="zh-TW" altLang="en-US" sz="1600" dirty="0"/>
              <a:t>元共三種，媽媽請小明去菜市場買水果，給了小明</a:t>
            </a:r>
            <a:r>
              <a:rPr lang="en" altLang="zh-TW" sz="1600" dirty="0"/>
              <a:t>N</a:t>
            </a:r>
            <a:r>
              <a:rPr lang="zh-TW" altLang="en-US" sz="1600" dirty="0"/>
              <a:t>元，且媽媽交待，要老闆找小明的零錢的數目要最少，而小明到了水果攤買了</a:t>
            </a:r>
            <a:r>
              <a:rPr lang="en" altLang="zh-TW" sz="1600" dirty="0"/>
              <a:t>a</a:t>
            </a:r>
            <a:r>
              <a:rPr lang="en" altLang="zh-TW" sz="1600" baseline="-25000" dirty="0"/>
              <a:t>1</a:t>
            </a:r>
            <a:r>
              <a:rPr lang="zh-TW" altLang="en-US" sz="1600" dirty="0"/>
              <a:t>顆蘋果，</a:t>
            </a:r>
            <a:r>
              <a:rPr lang="en" altLang="zh-TW" sz="1600" dirty="0"/>
              <a:t>a</a:t>
            </a:r>
            <a:r>
              <a:rPr lang="en" altLang="zh-TW" sz="1600" baseline="-25000" dirty="0"/>
              <a:t>2</a:t>
            </a:r>
            <a:r>
              <a:rPr lang="zh-TW" altLang="en-US" sz="1600" dirty="0"/>
              <a:t>顆柳丁，及</a:t>
            </a:r>
            <a:r>
              <a:rPr lang="en" altLang="zh-TW" sz="1600" dirty="0"/>
              <a:t>a</a:t>
            </a:r>
            <a:r>
              <a:rPr lang="en" altLang="zh-TW" sz="1600" baseline="-25000" dirty="0"/>
              <a:t>3</a:t>
            </a:r>
            <a:r>
              <a:rPr lang="zh-TW" altLang="en-US" sz="1600" dirty="0"/>
              <a:t>顆桃子，</a:t>
            </a:r>
            <a:r>
              <a:rPr lang="en-US" altLang="zh-TW" sz="1600" dirty="0"/>
              <a:t>1</a:t>
            </a:r>
            <a:r>
              <a:rPr lang="zh-TW" altLang="en-US" sz="1600" dirty="0"/>
              <a:t>顆蘋果</a:t>
            </a:r>
            <a:r>
              <a:rPr lang="en-US" altLang="zh-TW" sz="1600" dirty="0"/>
              <a:t>15</a:t>
            </a:r>
            <a:r>
              <a:rPr lang="zh-TW" altLang="en-US" sz="1600" dirty="0"/>
              <a:t>元，</a:t>
            </a:r>
            <a:r>
              <a:rPr lang="en-US" altLang="zh-TW" sz="1600" dirty="0"/>
              <a:t>1</a:t>
            </a:r>
            <a:r>
              <a:rPr lang="zh-TW" altLang="en-US" sz="1600" dirty="0"/>
              <a:t>顆柳丁</a:t>
            </a:r>
            <a:r>
              <a:rPr lang="en-US" altLang="zh-TW" sz="1600" dirty="0"/>
              <a:t>20</a:t>
            </a:r>
            <a:r>
              <a:rPr lang="zh-TW" altLang="en-US" sz="1600" dirty="0"/>
              <a:t>元，</a:t>
            </a:r>
            <a:r>
              <a:rPr lang="en-US" altLang="zh-TW" sz="1600" dirty="0"/>
              <a:t>1</a:t>
            </a:r>
            <a:r>
              <a:rPr lang="zh-TW" altLang="en-US" sz="1600" dirty="0"/>
              <a:t>顆桃子</a:t>
            </a:r>
            <a:r>
              <a:rPr lang="en-US" altLang="zh-TW" sz="1600" dirty="0"/>
              <a:t>30</a:t>
            </a:r>
            <a:r>
              <a:rPr lang="zh-TW" altLang="en-US" sz="1600" dirty="0"/>
              <a:t>元，請問老問需找多少個</a:t>
            </a:r>
            <a:r>
              <a:rPr lang="en-US" altLang="zh-TW" sz="1600" dirty="0"/>
              <a:t>1</a:t>
            </a:r>
            <a:r>
              <a:rPr lang="zh-TW" altLang="en-US" sz="1600" dirty="0"/>
              <a:t>元、</a:t>
            </a:r>
            <a:r>
              <a:rPr lang="en-US" altLang="zh-TW" sz="1600" dirty="0"/>
              <a:t>5</a:t>
            </a:r>
            <a:r>
              <a:rPr lang="zh-TW" altLang="en-US" sz="1600" dirty="0"/>
              <a:t>元、</a:t>
            </a:r>
            <a:r>
              <a:rPr lang="en-US" altLang="zh-TW" sz="1600" dirty="0"/>
              <a:t>50</a:t>
            </a:r>
            <a:r>
              <a:rPr lang="zh-TW" altLang="en-US" sz="1600" dirty="0"/>
              <a:t>元，其銅板數目最少。</a:t>
            </a:r>
          </a:p>
          <a:p>
            <a:r>
              <a:rPr lang="zh-TW" altLang="en-US" sz="1600" b="1" dirty="0"/>
              <a:t>輸入說明 ：</a:t>
            </a:r>
            <a:endParaRPr lang="zh-TW" altLang="en-US" sz="1600" dirty="0"/>
          </a:p>
          <a:p>
            <a:pPr lvl="1"/>
            <a:r>
              <a:rPr lang="zh-TW" altLang="en-US" sz="1450" dirty="0"/>
              <a:t>先輸入媽媽給小明多少錢，</a:t>
            </a:r>
            <a:r>
              <a:rPr lang="en" altLang="zh-TW" sz="1450" dirty="0"/>
              <a:t>N</a:t>
            </a:r>
            <a:r>
              <a:rPr lang="zh-TW" altLang="en" sz="1450" dirty="0"/>
              <a:t>，</a:t>
            </a:r>
            <a:r>
              <a:rPr lang="zh-TW" altLang="en-US" sz="1450" dirty="0"/>
              <a:t>接著輸入</a:t>
            </a:r>
            <a:r>
              <a:rPr lang="en" altLang="zh-TW" sz="1450" dirty="0"/>
              <a:t>a</a:t>
            </a:r>
            <a:r>
              <a:rPr lang="en" altLang="zh-TW" sz="1450" baseline="-25000" dirty="0"/>
              <a:t>1</a:t>
            </a:r>
            <a:r>
              <a:rPr lang="en" altLang="zh-TW" sz="1450" dirty="0"/>
              <a:t>, a</a:t>
            </a:r>
            <a:r>
              <a:rPr lang="en" altLang="zh-TW" sz="1450" baseline="-25000" dirty="0"/>
              <a:t>2</a:t>
            </a:r>
            <a:r>
              <a:rPr lang="en" altLang="zh-TW" sz="1450" dirty="0"/>
              <a:t>, a</a:t>
            </a:r>
            <a:r>
              <a:rPr lang="en" altLang="zh-TW" sz="1450" baseline="-25000" dirty="0"/>
              <a:t>3</a:t>
            </a:r>
            <a:r>
              <a:rPr lang="en" altLang="zh-TW" sz="1450" dirty="0"/>
              <a:t> </a:t>
            </a:r>
            <a:r>
              <a:rPr lang="zh-TW" altLang="en" sz="1450" dirty="0"/>
              <a:t>， </a:t>
            </a:r>
            <a:r>
              <a:rPr lang="zh-TW" altLang="en-US" sz="1450" dirty="0"/>
              <a:t>在此</a:t>
            </a:r>
            <a:r>
              <a:rPr lang="en" altLang="zh-TW" sz="1450" dirty="0"/>
              <a:t>n, a</a:t>
            </a:r>
            <a:r>
              <a:rPr lang="en" altLang="zh-TW" sz="1450" baseline="-25000" dirty="0"/>
              <a:t>1</a:t>
            </a:r>
            <a:r>
              <a:rPr lang="en" altLang="zh-TW" sz="1450" dirty="0"/>
              <a:t>, a</a:t>
            </a:r>
            <a:r>
              <a:rPr lang="en" altLang="zh-TW" sz="1450" baseline="-25000" dirty="0"/>
              <a:t>2</a:t>
            </a:r>
            <a:r>
              <a:rPr lang="en" altLang="zh-TW" sz="1450" dirty="0"/>
              <a:t>, a</a:t>
            </a:r>
            <a:r>
              <a:rPr lang="en" altLang="zh-TW" sz="1450" baseline="-25000" dirty="0"/>
              <a:t>3</a:t>
            </a:r>
            <a:r>
              <a:rPr lang="zh-TW" altLang="en-US" sz="1450" dirty="0"/>
              <a:t>為整數，且</a:t>
            </a:r>
            <a:r>
              <a:rPr lang="en" altLang="zh-TW" sz="1450" dirty="0"/>
              <a:t>a</a:t>
            </a:r>
            <a:r>
              <a:rPr lang="en" altLang="zh-TW" sz="1450" baseline="-25000" dirty="0"/>
              <a:t>1</a:t>
            </a:r>
            <a:r>
              <a:rPr lang="en" altLang="zh-TW" sz="1450" dirty="0"/>
              <a:t>*15+ a</a:t>
            </a:r>
            <a:r>
              <a:rPr lang="en" altLang="zh-TW" sz="1450" baseline="-25000" dirty="0"/>
              <a:t>2</a:t>
            </a:r>
            <a:r>
              <a:rPr lang="en" altLang="zh-TW" sz="1450" dirty="0"/>
              <a:t>*20+ a</a:t>
            </a:r>
            <a:r>
              <a:rPr lang="en" altLang="zh-TW" sz="1450" baseline="-25000" dirty="0"/>
              <a:t>3</a:t>
            </a:r>
            <a:r>
              <a:rPr lang="en" altLang="zh-TW" sz="1450" dirty="0"/>
              <a:t>*30</a:t>
            </a:r>
            <a:r>
              <a:rPr lang="zh-TW" altLang="en-US" sz="1450" dirty="0"/>
              <a:t>小於或等於</a:t>
            </a:r>
            <a:r>
              <a:rPr lang="en" altLang="zh-TW" sz="1450" dirty="0"/>
              <a:t>N</a:t>
            </a:r>
            <a:r>
              <a:rPr lang="zh-TW" altLang="en" sz="1450" dirty="0"/>
              <a:t>。</a:t>
            </a:r>
          </a:p>
          <a:p>
            <a:r>
              <a:rPr lang="zh-TW" altLang="en-US" sz="1600" b="1" dirty="0"/>
              <a:t>輸出說明 ：</a:t>
            </a:r>
            <a:endParaRPr lang="zh-TW" altLang="en-US" sz="1600" dirty="0"/>
          </a:p>
          <a:p>
            <a:pPr lvl="1"/>
            <a:r>
              <a:rPr lang="zh-TW" altLang="en-US" sz="1450" dirty="0"/>
              <a:t>列出共找小明多少個</a:t>
            </a:r>
            <a:r>
              <a:rPr lang="en-US" altLang="zh-TW" sz="1450" dirty="0"/>
              <a:t>1</a:t>
            </a:r>
            <a:r>
              <a:rPr lang="zh-TW" altLang="en-US" sz="1450" dirty="0"/>
              <a:t>元，</a:t>
            </a:r>
            <a:r>
              <a:rPr lang="en-US" altLang="zh-TW" sz="1450" dirty="0"/>
              <a:t>5</a:t>
            </a:r>
            <a:r>
              <a:rPr lang="zh-TW" altLang="en-US" sz="1450" dirty="0"/>
              <a:t>元及</a:t>
            </a:r>
            <a:r>
              <a:rPr lang="en-US" altLang="zh-TW" sz="1450" dirty="0"/>
              <a:t>50</a:t>
            </a:r>
            <a:r>
              <a:rPr lang="zh-TW" altLang="en-US" sz="1450" dirty="0"/>
              <a:t>元，若帶的錢不夠買水果，則顯示”</a:t>
            </a:r>
            <a:r>
              <a:rPr lang="en-US" altLang="zh-TW" sz="1450" dirty="0"/>
              <a:t>0”</a:t>
            </a:r>
            <a:r>
              <a:rPr lang="zh-TW" altLang="en-US" sz="1450" dirty="0"/>
              <a:t>。</a:t>
            </a:r>
            <a:br>
              <a:rPr lang="zh-TW" altLang="en-US" sz="1450" dirty="0"/>
            </a:br>
            <a:endParaRPr kumimoji="1" lang="zh-TW" altLang="en-US" sz="1450" dirty="0"/>
          </a:p>
        </p:txBody>
      </p:sp>
      <p:sp>
        <p:nvSpPr>
          <p:cNvPr id="4" name="文字方塊 3">
            <a:extLst>
              <a:ext uri="{FF2B5EF4-FFF2-40B4-BE49-F238E27FC236}">
                <a16:creationId xmlns:a16="http://schemas.microsoft.com/office/drawing/2014/main" id="{4325E7A3-EE53-BE4D-B094-5AB01B27FD9C}"/>
              </a:ext>
            </a:extLst>
          </p:cNvPr>
          <p:cNvSpPr txBox="1"/>
          <p:nvPr/>
        </p:nvSpPr>
        <p:spPr>
          <a:xfrm>
            <a:off x="508001" y="63102"/>
            <a:ext cx="5273560" cy="276999"/>
          </a:xfrm>
          <a:prstGeom prst="rect">
            <a:avLst/>
          </a:prstGeom>
          <a:noFill/>
        </p:spPr>
        <p:txBody>
          <a:bodyPr wrap="none" rtlCol="0">
            <a:spAutoFit/>
          </a:bodyPr>
          <a:lstStyle/>
          <a:p>
            <a:r>
              <a:rPr lang="en" altLang="zh-TW" sz="1200" dirty="0">
                <a:hlinkClick r:id="rId2"/>
              </a:rPr>
              <a:t>https://e-tutor.itsa.org.tw/e-Tutor/mod/programming/view.php?a=15912</a:t>
            </a:r>
            <a:endParaRPr kumimoji="1" lang="zh-TW" altLang="en-US" sz="1200" dirty="0"/>
          </a:p>
        </p:txBody>
      </p:sp>
      <p:graphicFrame>
        <p:nvGraphicFramePr>
          <p:cNvPr id="5" name="表格 4">
            <a:extLst>
              <a:ext uri="{FF2B5EF4-FFF2-40B4-BE49-F238E27FC236}">
                <a16:creationId xmlns:a16="http://schemas.microsoft.com/office/drawing/2014/main" id="{87411517-9042-2146-8F94-01196DFE9684}"/>
              </a:ext>
            </a:extLst>
          </p:cNvPr>
          <p:cNvGraphicFramePr>
            <a:graphicFrameLocks noGrp="1"/>
          </p:cNvGraphicFramePr>
          <p:nvPr>
            <p:extLst>
              <p:ext uri="{D42A27DB-BD31-4B8C-83A1-F6EECF244321}">
                <p14:modId xmlns:p14="http://schemas.microsoft.com/office/powerpoint/2010/main" val="2290301215"/>
              </p:ext>
            </p:extLst>
          </p:nvPr>
        </p:nvGraphicFramePr>
        <p:xfrm>
          <a:off x="1143315" y="4322505"/>
          <a:ext cx="4536814" cy="541020"/>
        </p:xfrm>
        <a:graphic>
          <a:graphicData uri="http://schemas.openxmlformats.org/drawingml/2006/table">
            <a:tbl>
              <a:tblPr/>
              <a:tblGrid>
                <a:gridCol w="2268407">
                  <a:extLst>
                    <a:ext uri="{9D8B030D-6E8A-4147-A177-3AD203B41FA5}">
                      <a16:colId xmlns:a16="http://schemas.microsoft.com/office/drawing/2014/main" val="3965751245"/>
                    </a:ext>
                  </a:extLst>
                </a:gridCol>
                <a:gridCol w="2268407">
                  <a:extLst>
                    <a:ext uri="{9D8B030D-6E8A-4147-A177-3AD203B41FA5}">
                      <a16:colId xmlns:a16="http://schemas.microsoft.com/office/drawing/2014/main" val="4249793787"/>
                    </a:ext>
                  </a:extLst>
                </a:gridCol>
              </a:tblGrid>
              <a:tr h="0">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938508493"/>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500,1,2,3</a:t>
                      </a:r>
                    </a:p>
                  </a:txBody>
                  <a:tcPr marL="28575" marR="28575" marT="28575" marB="28575">
                    <a:lnL>
                      <a:noFill/>
                    </a:lnL>
                    <a:lnR>
                      <a:noFill/>
                    </a:lnR>
                    <a:lnT>
                      <a:noFill/>
                    </a:lnT>
                    <a:lnB>
                      <a:noFill/>
                    </a:lnB>
                    <a:solidFill>
                      <a:srgbClr val="FFFFFF"/>
                    </a:solidFill>
                  </a:tcPr>
                </a:tc>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0,1,7</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257885125"/>
                  </a:ext>
                </a:extLst>
              </a:tr>
            </a:tbl>
          </a:graphicData>
        </a:graphic>
      </p:graphicFrame>
    </p:spTree>
    <p:extLst>
      <p:ext uri="{BB962C8B-B14F-4D97-AF65-F5344CB8AC3E}">
        <p14:creationId xmlns:p14="http://schemas.microsoft.com/office/powerpoint/2010/main" val="1164583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D80207-B160-9442-BBCA-A5FD529E90A1}"/>
              </a:ext>
            </a:extLst>
          </p:cNvPr>
          <p:cNvSpPr>
            <a:spLocks noGrp="1"/>
          </p:cNvSpPr>
          <p:nvPr>
            <p:ph type="title"/>
          </p:nvPr>
        </p:nvSpPr>
        <p:spPr/>
        <p:txBody>
          <a:bodyPr/>
          <a:lstStyle/>
          <a:p>
            <a:r>
              <a:rPr kumimoji="1" lang="en-US" altLang="zh-TW" dirty="0"/>
              <a:t>ITSA Basic  </a:t>
            </a:r>
            <a:r>
              <a:rPr lang="zh-TW" altLang="en-US" b="1" dirty="0"/>
              <a:t>題目</a:t>
            </a:r>
            <a:r>
              <a:rPr lang="en-US" altLang="zh-TW" b="1" dirty="0"/>
              <a:t>36. </a:t>
            </a:r>
            <a:r>
              <a:rPr lang="zh-TW" altLang="en-US" b="1" dirty="0"/>
              <a:t>平、閏年判定</a:t>
            </a:r>
            <a:br>
              <a:rPr lang="zh-TW" altLang="en-US" b="1" dirty="0"/>
            </a:br>
            <a:endParaRPr kumimoji="1" lang="zh-TW" altLang="en-US" dirty="0"/>
          </a:p>
        </p:txBody>
      </p:sp>
      <p:sp>
        <p:nvSpPr>
          <p:cNvPr id="3" name="內容版面配置區 2">
            <a:extLst>
              <a:ext uri="{FF2B5EF4-FFF2-40B4-BE49-F238E27FC236}">
                <a16:creationId xmlns:a16="http://schemas.microsoft.com/office/drawing/2014/main" id="{78B9B629-831A-AF41-BACC-D09586D3DC5F}"/>
              </a:ext>
            </a:extLst>
          </p:cNvPr>
          <p:cNvSpPr>
            <a:spLocks noGrp="1"/>
          </p:cNvSpPr>
          <p:nvPr>
            <p:ph idx="1"/>
          </p:nvPr>
        </p:nvSpPr>
        <p:spPr>
          <a:xfrm>
            <a:off x="508001" y="1232115"/>
            <a:ext cx="6737457" cy="3298907"/>
          </a:xfrm>
        </p:spPr>
        <p:txBody>
          <a:bodyPr>
            <a:normAutofit/>
          </a:bodyPr>
          <a:lstStyle/>
          <a:p>
            <a:r>
              <a:rPr lang="zh-TW" altLang="en-US" sz="1600" b="1" dirty="0"/>
              <a:t>問題描述：</a:t>
            </a:r>
            <a:br>
              <a:rPr lang="zh-TW" altLang="en-US" sz="1600" b="1" dirty="0"/>
            </a:br>
            <a:r>
              <a:rPr lang="zh-TW" altLang="en-US" sz="1600" dirty="0"/>
              <a:t>試撰寫一個程式，可由鍵盤讀入一個 </a:t>
            </a:r>
            <a:r>
              <a:rPr lang="en-US" altLang="zh-TW" sz="1600" dirty="0"/>
              <a:t>4 </a:t>
            </a:r>
            <a:r>
              <a:rPr lang="zh-TW" altLang="en-US" sz="1600" dirty="0"/>
              <a:t>位數的整數，代表西洋的年份，然後判別這個年份是否為閏年（每四年一閏，每百年不閏，每四百年一閏，例如西元 </a:t>
            </a:r>
            <a:r>
              <a:rPr lang="en-US" altLang="zh-TW" sz="1600" dirty="0"/>
              <a:t>1900 </a:t>
            </a:r>
            <a:r>
              <a:rPr lang="zh-TW" altLang="en-US" sz="1600" dirty="0"/>
              <a:t>雖為 </a:t>
            </a:r>
            <a:r>
              <a:rPr lang="en-US" altLang="zh-TW" sz="1600" dirty="0"/>
              <a:t>4 </a:t>
            </a:r>
            <a:r>
              <a:rPr lang="zh-TW" altLang="en-US" sz="1600" dirty="0"/>
              <a:t>的倍數，但可被 </a:t>
            </a:r>
            <a:r>
              <a:rPr lang="en-US" altLang="zh-TW" sz="1600" dirty="0"/>
              <a:t>100 </a:t>
            </a:r>
            <a:r>
              <a:rPr lang="zh-TW" altLang="en-US" sz="1600" dirty="0"/>
              <a:t>整除，所以不是閏年，同理， </a:t>
            </a:r>
            <a:r>
              <a:rPr lang="en-US" altLang="zh-TW" sz="1600" dirty="0"/>
              <a:t>2000 </a:t>
            </a:r>
            <a:r>
              <a:rPr lang="zh-TW" altLang="en-US" sz="1600" dirty="0"/>
              <a:t>年是閏年，因可被 </a:t>
            </a:r>
            <a:r>
              <a:rPr lang="en-US" altLang="zh-TW" sz="1600" dirty="0"/>
              <a:t>400 </a:t>
            </a:r>
            <a:r>
              <a:rPr lang="zh-TW" altLang="en-US" sz="1600" dirty="0"/>
              <a:t>整數，而 </a:t>
            </a:r>
            <a:r>
              <a:rPr lang="en-US" altLang="zh-TW" sz="1600" dirty="0"/>
              <a:t>2004 </a:t>
            </a:r>
            <a:r>
              <a:rPr lang="zh-TW" altLang="en-US" sz="1600" dirty="0"/>
              <a:t>當然也是閏年，因可以被 </a:t>
            </a:r>
            <a:r>
              <a:rPr lang="en-US" altLang="zh-TW" sz="1600" dirty="0"/>
              <a:t>4 </a:t>
            </a:r>
            <a:r>
              <a:rPr lang="zh-TW" altLang="en-US" sz="1600" dirty="0"/>
              <a:t>整除）。</a:t>
            </a:r>
          </a:p>
          <a:p>
            <a:r>
              <a:rPr lang="zh-TW" altLang="en-US" sz="1600" b="1" dirty="0"/>
              <a:t>輸入說明：</a:t>
            </a:r>
            <a:br>
              <a:rPr lang="zh-TW" altLang="en-US" sz="1600" b="1" dirty="0"/>
            </a:br>
            <a:r>
              <a:rPr lang="zh-TW" altLang="en-US" sz="1600" dirty="0"/>
              <a:t>輸入西元年份。</a:t>
            </a:r>
          </a:p>
          <a:p>
            <a:r>
              <a:rPr lang="zh-TW" altLang="en-US" sz="1600" b="1" dirty="0"/>
              <a:t>輸出說明：</a:t>
            </a:r>
            <a:br>
              <a:rPr lang="zh-TW" altLang="en-US" sz="1600" b="1" dirty="0"/>
            </a:br>
            <a:r>
              <a:rPr lang="zh-TW" altLang="en-US" sz="1600" dirty="0"/>
              <a:t>輸出閏年</a:t>
            </a:r>
            <a:r>
              <a:rPr lang="en-US" altLang="zh-TW" sz="1600" dirty="0"/>
              <a:t>(</a:t>
            </a:r>
            <a:r>
              <a:rPr lang="en" altLang="zh-TW" sz="1600" dirty="0"/>
              <a:t>Bissextile Year)</a:t>
            </a:r>
            <a:r>
              <a:rPr lang="zh-TW" altLang="en-US" sz="1600" dirty="0"/>
              <a:t>或平年</a:t>
            </a:r>
            <a:r>
              <a:rPr lang="en-US" altLang="zh-TW" sz="1600" dirty="0"/>
              <a:t>(</a:t>
            </a:r>
            <a:r>
              <a:rPr lang="en" altLang="zh-TW" sz="1600" dirty="0"/>
              <a:t>Common Year)</a:t>
            </a:r>
            <a:r>
              <a:rPr lang="zh-TW" altLang="en" sz="1600" dirty="0"/>
              <a:t>。</a:t>
            </a:r>
            <a:endParaRPr kumimoji="1" lang="zh-TW" altLang="en-US" sz="1600" dirty="0"/>
          </a:p>
        </p:txBody>
      </p:sp>
      <p:graphicFrame>
        <p:nvGraphicFramePr>
          <p:cNvPr id="4" name="表格 3">
            <a:extLst>
              <a:ext uri="{FF2B5EF4-FFF2-40B4-BE49-F238E27FC236}">
                <a16:creationId xmlns:a16="http://schemas.microsoft.com/office/drawing/2014/main" id="{E1E20A8C-2389-E04F-AE17-239B284506DD}"/>
              </a:ext>
            </a:extLst>
          </p:cNvPr>
          <p:cNvGraphicFramePr>
            <a:graphicFrameLocks noGrp="1"/>
          </p:cNvGraphicFramePr>
          <p:nvPr>
            <p:extLst>
              <p:ext uri="{D42A27DB-BD31-4B8C-83A1-F6EECF244321}">
                <p14:modId xmlns:p14="http://schemas.microsoft.com/office/powerpoint/2010/main" val="2041402059"/>
              </p:ext>
            </p:extLst>
          </p:nvPr>
        </p:nvGraphicFramePr>
        <p:xfrm>
          <a:off x="835247" y="4153832"/>
          <a:ext cx="4286942" cy="754380"/>
        </p:xfrm>
        <a:graphic>
          <a:graphicData uri="http://schemas.openxmlformats.org/drawingml/2006/table">
            <a:tbl>
              <a:tblPr/>
              <a:tblGrid>
                <a:gridCol w="2143471">
                  <a:extLst>
                    <a:ext uri="{9D8B030D-6E8A-4147-A177-3AD203B41FA5}">
                      <a16:colId xmlns:a16="http://schemas.microsoft.com/office/drawing/2014/main" val="3106365741"/>
                    </a:ext>
                  </a:extLst>
                </a:gridCol>
                <a:gridCol w="2143471">
                  <a:extLst>
                    <a:ext uri="{9D8B030D-6E8A-4147-A177-3AD203B41FA5}">
                      <a16:colId xmlns:a16="http://schemas.microsoft.com/office/drawing/2014/main" val="1875977494"/>
                    </a:ext>
                  </a:extLst>
                </a:gridCol>
              </a:tblGrid>
              <a:tr h="0">
                <a:tc>
                  <a:txBody>
                    <a:bodyPr/>
                    <a:lstStyle/>
                    <a:p>
                      <a:r>
                        <a:rPr lang="en" sz="1400" b="1">
                          <a:effectLst/>
                          <a:latin typeface="Menlo" panose="020B0609030804020204" pitchFamily="49" charset="0"/>
                          <a:ea typeface="Menlo" panose="020B0609030804020204" pitchFamily="49" charset="0"/>
                          <a:cs typeface="Menlo" panose="020B0609030804020204" pitchFamily="49" charset="0"/>
                        </a:rPr>
                        <a:t>Sample Input:</a:t>
                      </a:r>
                      <a:endParaRPr lang="en" sz="140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3263985770"/>
                  </a:ext>
                </a:extLst>
              </a:tr>
              <a:tr h="0">
                <a:tc>
                  <a:txBody>
                    <a:bodyPr/>
                    <a:lstStyle/>
                    <a:p>
                      <a:r>
                        <a:rPr lang="en-US" altLang="zh-TW" sz="1400">
                          <a:effectLst/>
                          <a:latin typeface="Menlo" panose="020B0609030804020204" pitchFamily="49" charset="0"/>
                          <a:ea typeface="Menlo" panose="020B0609030804020204" pitchFamily="49" charset="0"/>
                          <a:cs typeface="Menlo" panose="020B0609030804020204" pitchFamily="49" charset="0"/>
                        </a:rPr>
                        <a:t>2000</a:t>
                      </a:r>
                      <a:br>
                        <a:rPr lang="en-US" altLang="zh-TW" sz="1400">
                          <a:effectLst/>
                          <a:latin typeface="Menlo" panose="020B0609030804020204" pitchFamily="49" charset="0"/>
                          <a:ea typeface="Menlo" panose="020B0609030804020204" pitchFamily="49" charset="0"/>
                          <a:cs typeface="Menlo" panose="020B0609030804020204" pitchFamily="49" charset="0"/>
                        </a:rPr>
                      </a:br>
                      <a:r>
                        <a:rPr lang="en-US" altLang="zh-TW" sz="1400">
                          <a:effectLst/>
                          <a:latin typeface="Menlo" panose="020B0609030804020204" pitchFamily="49" charset="0"/>
                          <a:ea typeface="Menlo" panose="020B0609030804020204" pitchFamily="49" charset="0"/>
                          <a:cs typeface="Menlo" panose="020B0609030804020204" pitchFamily="49" charset="0"/>
                        </a:rPr>
                        <a:t>2003</a:t>
                      </a:r>
                    </a:p>
                  </a:txBody>
                  <a:tcPr marL="28575" marR="28575" marT="28575" marB="28575">
                    <a:lnL>
                      <a:noFill/>
                    </a:lnL>
                    <a:lnR>
                      <a:noFill/>
                    </a:lnR>
                    <a:lnT>
                      <a:noFill/>
                    </a:lnT>
                    <a:lnB>
                      <a:noFill/>
                    </a:lnB>
                    <a:solidFill>
                      <a:srgbClr val="FFFFFF"/>
                    </a:solidFill>
                  </a:tcPr>
                </a:tc>
                <a:tc>
                  <a:txBody>
                    <a:bodyPr/>
                    <a:lstStyle/>
                    <a:p>
                      <a:r>
                        <a:rPr lang="en" sz="1400" dirty="0">
                          <a:effectLst/>
                          <a:latin typeface="Menlo" panose="020B0609030804020204" pitchFamily="49" charset="0"/>
                          <a:ea typeface="Menlo" panose="020B0609030804020204" pitchFamily="49" charset="0"/>
                          <a:cs typeface="Menlo" panose="020B0609030804020204" pitchFamily="49" charset="0"/>
                        </a:rPr>
                        <a:t>Bissextile Year</a:t>
                      </a:r>
                      <a:br>
                        <a:rPr lang="en" sz="1400" dirty="0">
                          <a:effectLst/>
                          <a:latin typeface="Menlo" panose="020B0609030804020204" pitchFamily="49" charset="0"/>
                          <a:ea typeface="Menlo" panose="020B0609030804020204" pitchFamily="49" charset="0"/>
                          <a:cs typeface="Menlo" panose="020B0609030804020204" pitchFamily="49" charset="0"/>
                        </a:rPr>
                      </a:br>
                      <a:r>
                        <a:rPr lang="en" sz="1400" dirty="0">
                          <a:effectLst/>
                          <a:latin typeface="Menlo" panose="020B0609030804020204" pitchFamily="49" charset="0"/>
                          <a:ea typeface="Menlo" panose="020B0609030804020204" pitchFamily="49" charset="0"/>
                          <a:cs typeface="Menlo" panose="020B0609030804020204" pitchFamily="49" charset="0"/>
                        </a:rPr>
                        <a:t>Common Year</a:t>
                      </a:r>
                    </a:p>
                  </a:txBody>
                  <a:tcPr marL="28575" marR="28575" marT="28575" marB="28575">
                    <a:lnL>
                      <a:noFill/>
                    </a:lnL>
                    <a:lnR>
                      <a:noFill/>
                    </a:lnR>
                    <a:lnT>
                      <a:noFill/>
                    </a:lnT>
                    <a:lnB>
                      <a:noFill/>
                    </a:lnB>
                    <a:solidFill>
                      <a:srgbClr val="FFFFFF"/>
                    </a:solidFill>
                  </a:tcPr>
                </a:tc>
                <a:extLst>
                  <a:ext uri="{0D108BD9-81ED-4DB2-BD59-A6C34878D82A}">
                    <a16:rowId xmlns:a16="http://schemas.microsoft.com/office/drawing/2014/main" val="1010904805"/>
                  </a:ext>
                </a:extLst>
              </a:tr>
            </a:tbl>
          </a:graphicData>
        </a:graphic>
      </p:graphicFrame>
      <p:sp>
        <p:nvSpPr>
          <p:cNvPr id="5" name="文字方塊 4">
            <a:extLst>
              <a:ext uri="{FF2B5EF4-FFF2-40B4-BE49-F238E27FC236}">
                <a16:creationId xmlns:a16="http://schemas.microsoft.com/office/drawing/2014/main" id="{EB676E32-8054-5844-8A8E-A10E957554F6}"/>
              </a:ext>
            </a:extLst>
          </p:cNvPr>
          <p:cNvSpPr txBox="1"/>
          <p:nvPr/>
        </p:nvSpPr>
        <p:spPr>
          <a:xfrm>
            <a:off x="508001" y="87868"/>
            <a:ext cx="5273560" cy="276999"/>
          </a:xfrm>
          <a:prstGeom prst="rect">
            <a:avLst/>
          </a:prstGeom>
          <a:noFill/>
        </p:spPr>
        <p:txBody>
          <a:bodyPr wrap="none" rtlCol="0">
            <a:spAutoFit/>
          </a:bodyPr>
          <a:lstStyle/>
          <a:p>
            <a:r>
              <a:rPr lang="en" altLang="zh-TW" sz="1200" dirty="0">
                <a:hlinkClick r:id="rId2"/>
              </a:rPr>
              <a:t>https://e-tutor.itsa.org.tw/e-Tutor/mod/programming/view.php?a=15909</a:t>
            </a:r>
            <a:endParaRPr kumimoji="1" lang="zh-TW" altLang="en-US" sz="1200" dirty="0"/>
          </a:p>
        </p:txBody>
      </p:sp>
    </p:spTree>
    <p:extLst>
      <p:ext uri="{BB962C8B-B14F-4D97-AF65-F5344CB8AC3E}">
        <p14:creationId xmlns:p14="http://schemas.microsoft.com/office/powerpoint/2010/main" val="13625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016A960-F75D-894A-AB98-CA5974267CA8}"/>
              </a:ext>
            </a:extLst>
          </p:cNvPr>
          <p:cNvSpPr>
            <a:spLocks noGrp="1"/>
          </p:cNvSpPr>
          <p:nvPr>
            <p:ph type="title"/>
          </p:nvPr>
        </p:nvSpPr>
        <p:spPr/>
        <p:txBody>
          <a:bodyPr/>
          <a:lstStyle/>
          <a:p>
            <a:r>
              <a:rPr kumimoji="1" lang="en-US" altLang="zh-TW" dirty="0"/>
              <a:t>continue</a:t>
            </a:r>
            <a:br>
              <a:rPr kumimoji="1" lang="en-US" altLang="zh-TW" dirty="0"/>
            </a:br>
            <a:r>
              <a:rPr kumimoji="1" lang="en-US" altLang="zh-TW" dirty="0"/>
              <a:t>break</a:t>
            </a:r>
            <a:endParaRPr kumimoji="1" lang="zh-TW" altLang="en-US" dirty="0"/>
          </a:p>
        </p:txBody>
      </p:sp>
      <p:sp>
        <p:nvSpPr>
          <p:cNvPr id="7" name="文字方塊 6">
            <a:extLst>
              <a:ext uri="{FF2B5EF4-FFF2-40B4-BE49-F238E27FC236}">
                <a16:creationId xmlns:a16="http://schemas.microsoft.com/office/drawing/2014/main" id="{4CA64137-FD04-F14E-858A-ACA70FB3D61B}"/>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grpSp>
        <p:nvGrpSpPr>
          <p:cNvPr id="3" name="群組 2">
            <a:extLst>
              <a:ext uri="{FF2B5EF4-FFF2-40B4-BE49-F238E27FC236}">
                <a16:creationId xmlns:a16="http://schemas.microsoft.com/office/drawing/2014/main" id="{7D0E6E32-8EE5-FE44-BFFC-878631A59810}"/>
              </a:ext>
            </a:extLst>
          </p:cNvPr>
          <p:cNvGrpSpPr/>
          <p:nvPr/>
        </p:nvGrpSpPr>
        <p:grpSpPr>
          <a:xfrm>
            <a:off x="2022529" y="457200"/>
            <a:ext cx="4890370" cy="4391025"/>
            <a:chOff x="2022529" y="457200"/>
            <a:chExt cx="4890370" cy="4391025"/>
          </a:xfrm>
        </p:grpSpPr>
        <p:pic>
          <p:nvPicPr>
            <p:cNvPr id="6" name="圖片 5">
              <a:extLst>
                <a:ext uri="{FF2B5EF4-FFF2-40B4-BE49-F238E27FC236}">
                  <a16:creationId xmlns:a16="http://schemas.microsoft.com/office/drawing/2014/main" id="{25A3E6BD-5652-BB47-8ECC-8036C0580D1D}"/>
                </a:ext>
              </a:extLst>
            </p:cNvPr>
            <p:cNvPicPr>
              <a:picLocks noChangeAspect="1"/>
            </p:cNvPicPr>
            <p:nvPr/>
          </p:nvPicPr>
          <p:blipFill>
            <a:blip r:embed="rId2"/>
            <a:stretch>
              <a:fillRect/>
            </a:stretch>
          </p:blipFill>
          <p:spPr>
            <a:xfrm>
              <a:off x="2188499" y="457200"/>
              <a:ext cx="4724400" cy="4391025"/>
            </a:xfrm>
            <a:prstGeom prst="rect">
              <a:avLst/>
            </a:prstGeom>
          </p:spPr>
        </p:pic>
        <p:sp>
          <p:nvSpPr>
            <p:cNvPr id="2" name="矩形 1">
              <a:extLst>
                <a:ext uri="{FF2B5EF4-FFF2-40B4-BE49-F238E27FC236}">
                  <a16:creationId xmlns:a16="http://schemas.microsoft.com/office/drawing/2014/main" id="{9DACBA16-75C3-FA4D-AC1C-8E477B490897}"/>
                </a:ext>
              </a:extLst>
            </p:cNvPr>
            <p:cNvSpPr/>
            <p:nvPr/>
          </p:nvSpPr>
          <p:spPr>
            <a:xfrm>
              <a:off x="2022529" y="1782305"/>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8" name="矩形 7">
              <a:extLst>
                <a:ext uri="{FF2B5EF4-FFF2-40B4-BE49-F238E27FC236}">
                  <a16:creationId xmlns:a16="http://schemas.microsoft.com/office/drawing/2014/main" id="{4E6550D9-B06B-AF4A-94D5-49ADAD9AB8D2}"/>
                </a:ext>
              </a:extLst>
            </p:cNvPr>
            <p:cNvSpPr/>
            <p:nvPr/>
          </p:nvSpPr>
          <p:spPr>
            <a:xfrm>
              <a:off x="2022529" y="2375438"/>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9" name="矩形 8">
              <a:extLst>
                <a:ext uri="{FF2B5EF4-FFF2-40B4-BE49-F238E27FC236}">
                  <a16:creationId xmlns:a16="http://schemas.microsoft.com/office/drawing/2014/main" id="{63EB40EC-9EF8-D246-A69B-AA5AD13F0320}"/>
                </a:ext>
              </a:extLst>
            </p:cNvPr>
            <p:cNvSpPr/>
            <p:nvPr/>
          </p:nvSpPr>
          <p:spPr>
            <a:xfrm>
              <a:off x="2022529" y="3190068"/>
              <a:ext cx="1867546" cy="216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grpSp>
    </p:spTree>
    <p:extLst>
      <p:ext uri="{BB962C8B-B14F-4D97-AF65-F5344CB8AC3E}">
        <p14:creationId xmlns:p14="http://schemas.microsoft.com/office/powerpoint/2010/main" val="95253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C2AAC-1307-7344-89D5-71088588BA1A}"/>
              </a:ext>
            </a:extLst>
          </p:cNvPr>
          <p:cNvSpPr>
            <a:spLocks noGrp="1"/>
          </p:cNvSpPr>
          <p:nvPr>
            <p:ph type="title"/>
          </p:nvPr>
        </p:nvSpPr>
        <p:spPr/>
        <p:txBody>
          <a:bodyPr/>
          <a:lstStyle/>
          <a:p>
            <a:r>
              <a:rPr kumimoji="1" lang="en-US" altLang="zh-TW" dirty="0"/>
              <a:t>ITSA 02 </a:t>
            </a:r>
            <a:r>
              <a:rPr lang="zh-TW" altLang="zh-TW" sz="2800" dirty="0"/>
              <a:t>[Problem 5] 集點優惠</a:t>
            </a:r>
            <a:endParaRPr kumimoji="1" lang="zh-TW" altLang="en-US" dirty="0"/>
          </a:p>
        </p:txBody>
      </p:sp>
      <p:graphicFrame>
        <p:nvGraphicFramePr>
          <p:cNvPr id="4" name="內容版面配置區 3">
            <a:extLst>
              <a:ext uri="{FF2B5EF4-FFF2-40B4-BE49-F238E27FC236}">
                <a16:creationId xmlns:a16="http://schemas.microsoft.com/office/drawing/2014/main" id="{67501E98-6FEB-A247-BD6C-1F8F52648E77}"/>
              </a:ext>
            </a:extLst>
          </p:cNvPr>
          <p:cNvGraphicFramePr>
            <a:graphicFrameLocks noGrp="1"/>
          </p:cNvGraphicFramePr>
          <p:nvPr>
            <p:ph idx="1"/>
            <p:extLst>
              <p:ext uri="{D42A27DB-BD31-4B8C-83A1-F6EECF244321}">
                <p14:modId xmlns:p14="http://schemas.microsoft.com/office/powerpoint/2010/main" val="3195342579"/>
              </p:ext>
            </p:extLst>
          </p:nvPr>
        </p:nvGraphicFramePr>
        <p:xfrm>
          <a:off x="588259" y="3786396"/>
          <a:ext cx="3929063" cy="1152524"/>
        </p:xfrm>
        <a:graphic>
          <a:graphicData uri="http://schemas.openxmlformats.org/drawingml/2006/table">
            <a:tbl>
              <a:tblPr/>
              <a:tblGrid>
                <a:gridCol w="1885950">
                  <a:extLst>
                    <a:ext uri="{9D8B030D-6E8A-4147-A177-3AD203B41FA5}">
                      <a16:colId xmlns:a16="http://schemas.microsoft.com/office/drawing/2014/main" val="3730715170"/>
                    </a:ext>
                  </a:extLst>
                </a:gridCol>
                <a:gridCol w="2043113">
                  <a:extLst>
                    <a:ext uri="{9D8B030D-6E8A-4147-A177-3AD203B41FA5}">
                      <a16:colId xmlns:a16="http://schemas.microsoft.com/office/drawing/2014/main" val="312697977"/>
                    </a:ext>
                  </a:extLst>
                </a:gridCol>
              </a:tblGrid>
              <a:tr h="236749">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Input: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tc>
                  <a:txBody>
                    <a:bodyPr/>
                    <a:lstStyle/>
                    <a:p>
                      <a:r>
                        <a:rPr lang="en" sz="1400" b="1" dirty="0">
                          <a:effectLst/>
                          <a:latin typeface="Menlo" panose="020B0609030804020204" pitchFamily="49" charset="0"/>
                          <a:ea typeface="Menlo" panose="020B0609030804020204" pitchFamily="49" charset="0"/>
                          <a:cs typeface="Menlo" panose="020B0609030804020204" pitchFamily="49" charset="0"/>
                        </a:rPr>
                        <a:t>Sample Output:</a:t>
                      </a:r>
                      <a:endParaRPr lang="en" sz="1400" dirty="0">
                        <a:effectLst/>
                        <a:latin typeface="Menlo" panose="020B0609030804020204" pitchFamily="49" charset="0"/>
                        <a:ea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715605106"/>
                  </a:ext>
                </a:extLst>
              </a:tr>
              <a:tr h="660083">
                <a:tc>
                  <a:txBody>
                    <a:bodyPr/>
                    <a:lstStyle/>
                    <a:p>
                      <a:r>
                        <a:rPr lang="en-US" altLang="zh-TW" sz="1400" dirty="0">
                          <a:effectLst/>
                          <a:latin typeface="Menlo" panose="020B0609030804020204" pitchFamily="49" charset="0"/>
                          <a:ea typeface="Menlo" panose="020B0609030804020204" pitchFamily="49" charset="0"/>
                          <a:cs typeface="Menlo" panose="020B0609030804020204" pitchFamily="49" charset="0"/>
                        </a:rPr>
                        <a:t>20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41</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0</a:t>
                      </a:r>
                    </a:p>
                    <a:p>
                      <a:r>
                        <a:rPr lang="en-US" altLang="zh-TW" sz="1400" dirty="0">
                          <a:effectLst/>
                          <a:latin typeface="Menlo" panose="020B0609030804020204" pitchFamily="49" charset="0"/>
                          <a:ea typeface="Menlo" panose="020B0609030804020204" pitchFamily="49" charset="0"/>
                          <a:cs typeface="Menlo" panose="020B0609030804020204" pitchFamily="49" charset="0"/>
                        </a:rPr>
                        <a:t> </a:t>
                      </a:r>
                    </a:p>
                  </a:txBody>
                  <a:tcPr marL="21431" marR="21431" marT="21431" marB="21431">
                    <a:lnL>
                      <a:noFill/>
                    </a:lnL>
                    <a:lnR>
                      <a:noFill/>
                    </a:lnR>
                    <a:lnT>
                      <a:noFill/>
                    </a:lnT>
                    <a:lnB>
                      <a:noFill/>
                    </a:lnB>
                  </a:tcPr>
                </a:tc>
                <a:tc>
                  <a:txBody>
                    <a:bodyPr/>
                    <a:lstStyle/>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23 5</a:t>
                      </a:r>
                    </a:p>
                    <a:p>
                      <a:pPr algn="l"/>
                      <a:r>
                        <a:rPr lang="en-US" altLang="zh-TW" sz="1400" b="0" i="0" dirty="0">
                          <a:solidFill>
                            <a:srgbClr val="333333"/>
                          </a:solidFill>
                          <a:effectLst/>
                          <a:latin typeface="Menlo" panose="020B0609030804020204" pitchFamily="49" charset="0"/>
                          <a:ea typeface="Menlo" panose="020B0609030804020204" pitchFamily="49" charset="0"/>
                          <a:cs typeface="Menlo" panose="020B0609030804020204" pitchFamily="49" charset="0"/>
                        </a:rPr>
                        <a:t>49 1</a:t>
                      </a:r>
                    </a:p>
                    <a:p>
                      <a:br>
                        <a:rPr lang="zh-TW" altLang="en-US" sz="1400" dirty="0">
                          <a:effectLst/>
                          <a:latin typeface="Menlo" panose="020B0609030804020204" pitchFamily="49" charset="0"/>
                          <a:cs typeface="Menlo" panose="020B0609030804020204" pitchFamily="49" charset="0"/>
                        </a:rPr>
                      </a:br>
                      <a:endParaRPr lang="zh-TW" altLang="en-US" sz="1400" dirty="0">
                        <a:effectLst/>
                        <a:latin typeface="Menlo" panose="020B0609030804020204" pitchFamily="49" charset="0"/>
                        <a:cs typeface="Menlo" panose="020B0609030804020204" pitchFamily="49" charset="0"/>
                      </a:endParaRPr>
                    </a:p>
                  </a:txBody>
                  <a:tcPr marL="21431" marR="21431" marT="21431" marB="21431">
                    <a:lnL>
                      <a:noFill/>
                    </a:lnL>
                    <a:lnR>
                      <a:noFill/>
                    </a:lnR>
                    <a:lnT>
                      <a:noFill/>
                    </a:lnT>
                    <a:lnB>
                      <a:noFill/>
                    </a:lnB>
                  </a:tcPr>
                </a:tc>
                <a:extLst>
                  <a:ext uri="{0D108BD9-81ED-4DB2-BD59-A6C34878D82A}">
                    <a16:rowId xmlns:a16="http://schemas.microsoft.com/office/drawing/2014/main" val="1015138460"/>
                  </a:ext>
                </a:extLst>
              </a:tr>
            </a:tbl>
          </a:graphicData>
        </a:graphic>
      </p:graphicFrame>
      <p:sp>
        <p:nvSpPr>
          <p:cNvPr id="6" name="Rectangle 1">
            <a:extLst>
              <a:ext uri="{FF2B5EF4-FFF2-40B4-BE49-F238E27FC236}">
                <a16:creationId xmlns:a16="http://schemas.microsoft.com/office/drawing/2014/main" id="{531B8E8B-F1E1-494F-A162-205BB228AE23}"/>
              </a:ext>
            </a:extLst>
          </p:cNvPr>
          <p:cNvSpPr>
            <a:spLocks noChangeArrowheads="1"/>
          </p:cNvSpPr>
          <p:nvPr/>
        </p:nvSpPr>
        <p:spPr bwMode="auto">
          <a:xfrm>
            <a:off x="508001" y="1159125"/>
            <a:ext cx="7834045" cy="2439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zh-TW" altLang="zh-TW" sz="1400" b="1" dirty="0"/>
              <a:t>問題描述：</a:t>
            </a:r>
            <a:endParaRPr lang="zh-TW" altLang="zh-TW" sz="1400" dirty="0"/>
          </a:p>
          <a:p>
            <a:pPr defTabSz="685800"/>
            <a:r>
              <a:rPr lang="zh-TW" altLang="zh-TW" sz="1400" dirty="0"/>
              <a:t>超商有許多集點活動刺激買氣， 現在「快樂超商」也正在舉辦限期集點優惠活動。口香糖每條一元，每條口香糖包裝紙內有一張精美貼紙，累積六張貼紙就可再換一條口香糖。現在請你寫一個程式幫來的客人算算看他們帶來的錢最多可以買加換到幾條口香糖？還剩下多少張貼紙？</a:t>
            </a:r>
          </a:p>
          <a:p>
            <a:pPr defTabSz="685800"/>
            <a:r>
              <a:rPr lang="zh-TW" altLang="zh-TW" sz="1400" b="1" dirty="0"/>
              <a:t>輸入說明：</a:t>
            </a:r>
            <a:endParaRPr lang="zh-TW" altLang="zh-TW" sz="1400" dirty="0"/>
          </a:p>
          <a:p>
            <a:pPr defTabSz="685800"/>
            <a:r>
              <a:rPr lang="zh-TW" altLang="zh-TW" sz="1400" dirty="0"/>
              <a:t>輸入資料含多組測試案例。每組測試案例為一個整數，代表所帶的錢數，若為 0 代表所有測試案例結束。</a:t>
            </a:r>
          </a:p>
          <a:p>
            <a:pPr defTabSz="685800"/>
            <a:r>
              <a:rPr lang="zh-TW" altLang="zh-TW" sz="1400" b="1" dirty="0"/>
              <a:t>輸出說明：</a:t>
            </a:r>
            <a:endParaRPr lang="zh-TW" altLang="zh-TW" sz="1400" dirty="0"/>
          </a:p>
          <a:p>
            <a:pPr defTabSz="685800"/>
            <a:r>
              <a:rPr lang="zh-TW" altLang="zh-TW" sz="1400" dirty="0"/>
              <a:t>每組測試案例輸出兩個整數，第一個為所買及換到的口香糖總數，第二個為剩下的貼紙數，兩數間空一個空格 。每組測試案例輸出於一行。</a:t>
            </a:r>
          </a:p>
          <a:p>
            <a:pPr defTabSz="685800"/>
            <a:r>
              <a:rPr lang="zh-TW" altLang="zh-TW" sz="1400" b="1" dirty="0"/>
              <a:t>範例：</a:t>
            </a:r>
            <a:endParaRPr lang="zh-TW" altLang="zh-TW" sz="1400" dirty="0"/>
          </a:p>
        </p:txBody>
      </p:sp>
      <p:sp>
        <p:nvSpPr>
          <p:cNvPr id="7" name="文字方塊 6">
            <a:extLst>
              <a:ext uri="{FF2B5EF4-FFF2-40B4-BE49-F238E27FC236}">
                <a16:creationId xmlns:a16="http://schemas.microsoft.com/office/drawing/2014/main" id="{B85E7C89-D52B-9A4B-8B57-5E19FE2EBC67}"/>
              </a:ext>
            </a:extLst>
          </p:cNvPr>
          <p:cNvSpPr txBox="1"/>
          <p:nvPr/>
        </p:nvSpPr>
        <p:spPr>
          <a:xfrm>
            <a:off x="446925" y="84237"/>
            <a:ext cx="4461478" cy="248209"/>
          </a:xfrm>
          <a:prstGeom prst="rect">
            <a:avLst/>
          </a:prstGeom>
          <a:noFill/>
        </p:spPr>
        <p:txBody>
          <a:bodyPr wrap="none" rtlCol="0">
            <a:spAutoFit/>
          </a:bodyPr>
          <a:lstStyle/>
          <a:p>
            <a:r>
              <a:rPr lang="en" altLang="zh-TW" sz="1013" dirty="0">
                <a:hlinkClick r:id="rId2"/>
              </a:rPr>
              <a:t>https://e-tutor.itsa.org.tw/e-Tutor/mod/programming/view.php?a=5336</a:t>
            </a:r>
            <a:endParaRPr kumimoji="1" lang="zh-TW" altLang="en-US" sz="1013" dirty="0"/>
          </a:p>
        </p:txBody>
      </p:sp>
      <p:sp>
        <p:nvSpPr>
          <p:cNvPr id="8" name="文字方塊 7">
            <a:extLst>
              <a:ext uri="{FF2B5EF4-FFF2-40B4-BE49-F238E27FC236}">
                <a16:creationId xmlns:a16="http://schemas.microsoft.com/office/drawing/2014/main" id="{AB3FF96B-3F05-B14F-91B5-FCA24E252B01}"/>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課堂練習</a:t>
            </a:r>
          </a:p>
        </p:txBody>
      </p:sp>
    </p:spTree>
    <p:extLst>
      <p:ext uri="{BB962C8B-B14F-4D97-AF65-F5344CB8AC3E}">
        <p14:creationId xmlns:p14="http://schemas.microsoft.com/office/powerpoint/2010/main" val="24455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07208673-BBCA-E440-9B77-F6AC2187A513}"/>
              </a:ext>
            </a:extLst>
          </p:cNvPr>
          <p:cNvSpPr>
            <a:spLocks noGrp="1"/>
          </p:cNvSpPr>
          <p:nvPr>
            <p:ph type="ctrTitle"/>
          </p:nvPr>
        </p:nvSpPr>
        <p:spPr/>
        <p:txBody>
          <a:bodyPr>
            <a:normAutofit/>
          </a:bodyPr>
          <a:lstStyle/>
          <a:p>
            <a:pPr algn="l"/>
            <a:r>
              <a:rPr kumimoji="1" lang="zh-TW" altLang="en-US" dirty="0"/>
              <a:t>函式 </a:t>
            </a:r>
            <a:r>
              <a:rPr kumimoji="1" lang="en-US" altLang="zh-TW" dirty="0"/>
              <a:t>function</a:t>
            </a:r>
            <a:endParaRPr kumimoji="1" lang="zh-TW" altLang="en-US" dirty="0"/>
          </a:p>
        </p:txBody>
      </p:sp>
      <p:sp>
        <p:nvSpPr>
          <p:cNvPr id="5" name="副標題 4">
            <a:extLst>
              <a:ext uri="{FF2B5EF4-FFF2-40B4-BE49-F238E27FC236}">
                <a16:creationId xmlns:a16="http://schemas.microsoft.com/office/drawing/2014/main" id="{A3F3FB13-61B2-9B43-A107-8383C59CBECD}"/>
              </a:ext>
            </a:extLst>
          </p:cNvPr>
          <p:cNvSpPr>
            <a:spLocks noGrp="1"/>
          </p:cNvSpPr>
          <p:nvPr>
            <p:ph type="subTitle" idx="1"/>
          </p:nvPr>
        </p:nvSpPr>
        <p:spPr>
          <a:xfrm>
            <a:off x="1130300" y="3038125"/>
            <a:ext cx="5825202" cy="1650112"/>
          </a:xfrm>
        </p:spPr>
        <p:txBody>
          <a:bodyPr>
            <a:noAutofit/>
          </a:bodyPr>
          <a:lstStyle/>
          <a:p>
            <a:pPr marL="257175" indent="-257175" algn="l">
              <a:buFont typeface="Arial" panose="020B0604020202020204" pitchFamily="34" charset="0"/>
              <a:buChar char="•"/>
            </a:pPr>
            <a:endParaRPr kumimoji="1" lang="en" altLang="zh-TW" sz="1800" dirty="0">
              <a:latin typeface="Calibri" panose="020F0502020204030204" pitchFamily="34" charset="0"/>
              <a:cs typeface="Calibri" panose="020F0502020204030204" pitchFamily="34" charset="0"/>
            </a:endParaRPr>
          </a:p>
          <a:p>
            <a:pPr marL="257175" indent="-257175" algn="l">
              <a:buFont typeface="Arial" panose="020B0604020202020204" pitchFamily="34" charset="0"/>
              <a:buChar char="•"/>
            </a:pPr>
            <a:r>
              <a:rPr kumimoji="1" lang="en" altLang="zh-TW" sz="1800" dirty="0">
                <a:latin typeface="Calibri" panose="020F0502020204030204" pitchFamily="34" charset="0"/>
                <a:cs typeface="Calibri" panose="020F0502020204030204" pitchFamily="34" charset="0"/>
              </a:rPr>
              <a:t>Design Principle: </a:t>
            </a:r>
            <a:r>
              <a:rPr kumimoji="1" lang="en" altLang="zh-TW" sz="1800" u="sng" dirty="0">
                <a:latin typeface="Calibri" panose="020F0502020204030204" pitchFamily="34" charset="0"/>
                <a:cs typeface="Calibri" panose="020F0502020204030204" pitchFamily="34" charset="0"/>
              </a:rPr>
              <a:t>D</a:t>
            </a:r>
            <a:r>
              <a:rPr kumimoji="1" lang="en" altLang="zh-TW" sz="1800" dirty="0">
                <a:latin typeface="Calibri" panose="020F0502020204030204" pitchFamily="34" charset="0"/>
                <a:cs typeface="Calibri" panose="020F0502020204030204" pitchFamily="34" charset="0"/>
              </a:rPr>
              <a:t>on't </a:t>
            </a:r>
            <a:r>
              <a:rPr kumimoji="1" lang="en" altLang="zh-TW" sz="1800" u="sng" dirty="0">
                <a:latin typeface="Calibri" panose="020F0502020204030204" pitchFamily="34" charset="0"/>
                <a:cs typeface="Calibri" panose="020F0502020204030204" pitchFamily="34" charset="0"/>
              </a:rPr>
              <a:t>R</a:t>
            </a:r>
            <a:r>
              <a:rPr kumimoji="1" lang="en" altLang="zh-TW" sz="1800" dirty="0">
                <a:latin typeface="Calibri" panose="020F0502020204030204" pitchFamily="34" charset="0"/>
                <a:cs typeface="Calibri" panose="020F0502020204030204" pitchFamily="34" charset="0"/>
              </a:rPr>
              <a:t>epeat </a:t>
            </a:r>
            <a:r>
              <a:rPr kumimoji="1" lang="en" altLang="zh-TW" sz="1800" u="sng" dirty="0">
                <a:latin typeface="Calibri" panose="020F0502020204030204" pitchFamily="34" charset="0"/>
                <a:cs typeface="Calibri" panose="020F0502020204030204" pitchFamily="34" charset="0"/>
              </a:rPr>
              <a:t>Y</a:t>
            </a:r>
            <a:r>
              <a:rPr kumimoji="1" lang="en" altLang="zh-TW" sz="1800" dirty="0">
                <a:latin typeface="Calibri" panose="020F0502020204030204" pitchFamily="34" charset="0"/>
                <a:cs typeface="Calibri" panose="020F0502020204030204" pitchFamily="34" charset="0"/>
              </a:rPr>
              <a:t>ourself (DRY)</a:t>
            </a:r>
          </a:p>
          <a:p>
            <a:pPr marL="257175" indent="-257175" algn="l">
              <a:buFont typeface="Arial" panose="020B0604020202020204" pitchFamily="34" charset="0"/>
              <a:buChar char="•"/>
            </a:pPr>
            <a:r>
              <a:rPr kumimoji="1" lang="en" altLang="zh-TW" sz="1800" dirty="0">
                <a:latin typeface="Calibri" panose="020F0502020204030204" pitchFamily="34" charset="0"/>
                <a:cs typeface="Calibri" panose="020F0502020204030204" pitchFamily="34" charset="0"/>
              </a:rPr>
              <a:t>Code reuse</a:t>
            </a:r>
            <a:endParaRPr kumimoji="1" lang="zh-TW" altLang="en-US" sz="1800" dirty="0">
              <a:latin typeface="Calibri" panose="020F0502020204030204" pitchFamily="34" charset="0"/>
              <a:cs typeface="Calibri" panose="020F0502020204030204" pitchFamily="34" charset="0"/>
            </a:endParaRPr>
          </a:p>
          <a:p>
            <a:pPr algn="l"/>
            <a:endParaRPr kumimoji="1" lang="zh-TW" alt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29396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BE8937-5CDE-EE4D-B994-1F4D52F93BF8}"/>
              </a:ext>
            </a:extLst>
          </p:cNvPr>
          <p:cNvSpPr>
            <a:spLocks noGrp="1"/>
          </p:cNvSpPr>
          <p:nvPr>
            <p:ph type="title"/>
          </p:nvPr>
        </p:nvSpPr>
        <p:spPr/>
        <p:txBody>
          <a:bodyPr/>
          <a:lstStyle/>
          <a:p>
            <a:r>
              <a:rPr kumimoji="1" lang="zh-TW" altLang="en-US" dirty="0"/>
              <a:t>沒有參數</a:t>
            </a:r>
            <a:r>
              <a:rPr kumimoji="1" lang="en-US" altLang="zh-TW" dirty="0"/>
              <a:t>,</a:t>
            </a:r>
            <a:r>
              <a:rPr kumimoji="1" lang="zh-TW" altLang="en-US" dirty="0"/>
              <a:t> 沒有回傳值</a:t>
            </a:r>
          </a:p>
        </p:txBody>
      </p:sp>
      <p:pic>
        <p:nvPicPr>
          <p:cNvPr id="4" name="圖片 3">
            <a:extLst>
              <a:ext uri="{FF2B5EF4-FFF2-40B4-BE49-F238E27FC236}">
                <a16:creationId xmlns:a16="http://schemas.microsoft.com/office/drawing/2014/main" id="{E1867E99-4FA7-2144-84A3-B77E5EBF4E7B}"/>
              </a:ext>
            </a:extLst>
          </p:cNvPr>
          <p:cNvPicPr>
            <a:picLocks noChangeAspect="1"/>
          </p:cNvPicPr>
          <p:nvPr/>
        </p:nvPicPr>
        <p:blipFill>
          <a:blip r:embed="rId2"/>
          <a:stretch>
            <a:fillRect/>
          </a:stretch>
        </p:blipFill>
        <p:spPr>
          <a:xfrm>
            <a:off x="2162014" y="1108238"/>
            <a:ext cx="2955702" cy="3394048"/>
          </a:xfrm>
          <a:prstGeom prst="rect">
            <a:avLst/>
          </a:prstGeom>
        </p:spPr>
      </p:pic>
      <p:sp>
        <p:nvSpPr>
          <p:cNvPr id="5" name="文字方塊 4">
            <a:extLst>
              <a:ext uri="{FF2B5EF4-FFF2-40B4-BE49-F238E27FC236}">
                <a16:creationId xmlns:a16="http://schemas.microsoft.com/office/drawing/2014/main" id="{5C8772A8-5E61-BE4C-9725-4A86F6356670}"/>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6" name="向右箭號 5">
            <a:extLst>
              <a:ext uri="{FF2B5EF4-FFF2-40B4-BE49-F238E27FC236}">
                <a16:creationId xmlns:a16="http://schemas.microsoft.com/office/drawing/2014/main" id="{BC48B429-EA45-3B41-B2FF-B3C38085DF47}"/>
              </a:ext>
            </a:extLst>
          </p:cNvPr>
          <p:cNvSpPr/>
          <p:nvPr/>
        </p:nvSpPr>
        <p:spPr>
          <a:xfrm>
            <a:off x="1580827" y="1366434"/>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47733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161CE0-E763-4A4B-9032-F22AE0C409C3}"/>
              </a:ext>
            </a:extLst>
          </p:cNvPr>
          <p:cNvSpPr>
            <a:spLocks noGrp="1"/>
          </p:cNvSpPr>
          <p:nvPr>
            <p:ph type="title"/>
          </p:nvPr>
        </p:nvSpPr>
        <p:spPr/>
        <p:txBody>
          <a:bodyPr/>
          <a:lstStyle/>
          <a:p>
            <a:r>
              <a:rPr kumimoji="1" lang="zh-TW" altLang="en-US" dirty="0"/>
              <a:t>有參數</a:t>
            </a:r>
            <a:r>
              <a:rPr kumimoji="1" lang="en-US" altLang="zh-TW" dirty="0"/>
              <a:t>,</a:t>
            </a:r>
            <a:r>
              <a:rPr kumimoji="1" lang="zh-TW" altLang="en-US" dirty="0"/>
              <a:t> 沒有回傳值</a:t>
            </a:r>
          </a:p>
        </p:txBody>
      </p:sp>
      <p:pic>
        <p:nvPicPr>
          <p:cNvPr id="5" name="圖片 4">
            <a:extLst>
              <a:ext uri="{FF2B5EF4-FFF2-40B4-BE49-F238E27FC236}">
                <a16:creationId xmlns:a16="http://schemas.microsoft.com/office/drawing/2014/main" id="{CCF98F4A-1BA6-C74C-A18B-5C4F71554CCD}"/>
              </a:ext>
            </a:extLst>
          </p:cNvPr>
          <p:cNvPicPr>
            <a:picLocks noChangeAspect="1"/>
          </p:cNvPicPr>
          <p:nvPr/>
        </p:nvPicPr>
        <p:blipFill>
          <a:blip r:embed="rId2"/>
          <a:stretch>
            <a:fillRect/>
          </a:stretch>
        </p:blipFill>
        <p:spPr>
          <a:xfrm>
            <a:off x="1380297" y="1656963"/>
            <a:ext cx="4067175" cy="3133725"/>
          </a:xfrm>
          <a:prstGeom prst="rect">
            <a:avLst/>
          </a:prstGeom>
        </p:spPr>
      </p:pic>
      <p:sp>
        <p:nvSpPr>
          <p:cNvPr id="4" name="文字方塊 3">
            <a:extLst>
              <a:ext uri="{FF2B5EF4-FFF2-40B4-BE49-F238E27FC236}">
                <a16:creationId xmlns:a16="http://schemas.microsoft.com/office/drawing/2014/main" id="{EB1453D3-C31F-A749-9155-BA69507DDC77}"/>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3" name="向下箭號 2">
            <a:extLst>
              <a:ext uri="{FF2B5EF4-FFF2-40B4-BE49-F238E27FC236}">
                <a16:creationId xmlns:a16="http://schemas.microsoft.com/office/drawing/2014/main" id="{3DB18C68-1209-D140-A79A-622615194B3D}"/>
              </a:ext>
            </a:extLst>
          </p:cNvPr>
          <p:cNvSpPr/>
          <p:nvPr/>
        </p:nvSpPr>
        <p:spPr>
          <a:xfrm>
            <a:off x="3569019" y="1300502"/>
            <a:ext cx="162732" cy="3564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167053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49CD3-075F-3942-930E-51BBADFD9DF5}"/>
              </a:ext>
            </a:extLst>
          </p:cNvPr>
          <p:cNvSpPr>
            <a:spLocks noGrp="1"/>
          </p:cNvSpPr>
          <p:nvPr>
            <p:ph type="title"/>
          </p:nvPr>
        </p:nvSpPr>
        <p:spPr/>
        <p:txBody>
          <a:bodyPr/>
          <a:lstStyle/>
          <a:p>
            <a:r>
              <a:rPr kumimoji="1" lang="zh-TW" altLang="en-US" dirty="0"/>
              <a:t>有參數</a:t>
            </a:r>
            <a:r>
              <a:rPr kumimoji="1" lang="en-US" altLang="zh-TW" dirty="0"/>
              <a:t>,</a:t>
            </a:r>
            <a:r>
              <a:rPr kumimoji="1" lang="zh-TW" altLang="en-US" dirty="0"/>
              <a:t> 有回傳值</a:t>
            </a:r>
          </a:p>
        </p:txBody>
      </p:sp>
      <p:pic>
        <p:nvPicPr>
          <p:cNvPr id="5" name="圖片 4">
            <a:extLst>
              <a:ext uri="{FF2B5EF4-FFF2-40B4-BE49-F238E27FC236}">
                <a16:creationId xmlns:a16="http://schemas.microsoft.com/office/drawing/2014/main" id="{3CAC75B0-557A-FC4A-9FD6-BB654047FAC2}"/>
              </a:ext>
            </a:extLst>
          </p:cNvPr>
          <p:cNvPicPr>
            <a:picLocks noChangeAspect="1"/>
          </p:cNvPicPr>
          <p:nvPr/>
        </p:nvPicPr>
        <p:blipFill>
          <a:blip r:embed="rId2"/>
          <a:stretch>
            <a:fillRect/>
          </a:stretch>
        </p:blipFill>
        <p:spPr>
          <a:xfrm>
            <a:off x="474663" y="3695701"/>
            <a:ext cx="7896225" cy="1426536"/>
          </a:xfrm>
          <a:prstGeom prst="rect">
            <a:avLst/>
          </a:prstGeom>
        </p:spPr>
      </p:pic>
      <p:pic>
        <p:nvPicPr>
          <p:cNvPr id="6" name="圖片 5">
            <a:extLst>
              <a:ext uri="{FF2B5EF4-FFF2-40B4-BE49-F238E27FC236}">
                <a16:creationId xmlns:a16="http://schemas.microsoft.com/office/drawing/2014/main" id="{87545D0A-E6E6-5C42-8016-C9E82DF307FA}"/>
              </a:ext>
            </a:extLst>
          </p:cNvPr>
          <p:cNvPicPr>
            <a:picLocks noChangeAspect="1"/>
          </p:cNvPicPr>
          <p:nvPr/>
        </p:nvPicPr>
        <p:blipFill>
          <a:blip r:embed="rId3"/>
          <a:stretch>
            <a:fillRect/>
          </a:stretch>
        </p:blipFill>
        <p:spPr>
          <a:xfrm>
            <a:off x="1227292" y="952500"/>
            <a:ext cx="3914775" cy="2714625"/>
          </a:xfrm>
          <a:prstGeom prst="rect">
            <a:avLst/>
          </a:prstGeom>
        </p:spPr>
      </p:pic>
      <p:pic>
        <p:nvPicPr>
          <p:cNvPr id="7" name="圖片 6">
            <a:extLst>
              <a:ext uri="{FF2B5EF4-FFF2-40B4-BE49-F238E27FC236}">
                <a16:creationId xmlns:a16="http://schemas.microsoft.com/office/drawing/2014/main" id="{64E93E32-6CE6-F846-B776-8869D68256BA}"/>
              </a:ext>
            </a:extLst>
          </p:cNvPr>
          <p:cNvPicPr>
            <a:picLocks noChangeAspect="1"/>
          </p:cNvPicPr>
          <p:nvPr/>
        </p:nvPicPr>
        <p:blipFill>
          <a:blip r:embed="rId4"/>
          <a:stretch>
            <a:fillRect/>
          </a:stretch>
        </p:blipFill>
        <p:spPr>
          <a:xfrm>
            <a:off x="5389563" y="952500"/>
            <a:ext cx="2981325" cy="847725"/>
          </a:xfrm>
          <a:prstGeom prst="rect">
            <a:avLst/>
          </a:prstGeom>
        </p:spPr>
      </p:pic>
      <p:sp>
        <p:nvSpPr>
          <p:cNvPr id="8" name="文字方塊 7">
            <a:extLst>
              <a:ext uri="{FF2B5EF4-FFF2-40B4-BE49-F238E27FC236}">
                <a16:creationId xmlns:a16="http://schemas.microsoft.com/office/drawing/2014/main" id="{AF062361-C6F6-E944-B99F-38F58441F6E2}"/>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9" name="向右箭號 8">
            <a:extLst>
              <a:ext uri="{FF2B5EF4-FFF2-40B4-BE49-F238E27FC236}">
                <a16:creationId xmlns:a16="http://schemas.microsoft.com/office/drawing/2014/main" id="{2299E60F-9E20-B944-8E16-613FEE2A8B2C}"/>
              </a:ext>
            </a:extLst>
          </p:cNvPr>
          <p:cNvSpPr/>
          <p:nvPr/>
        </p:nvSpPr>
        <p:spPr>
          <a:xfrm>
            <a:off x="633078" y="3437315"/>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29124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152B54-F7CE-9249-BA32-2E9B3268210D}"/>
              </a:ext>
            </a:extLst>
          </p:cNvPr>
          <p:cNvSpPr>
            <a:spLocks noGrp="1"/>
          </p:cNvSpPr>
          <p:nvPr>
            <p:ph type="title"/>
          </p:nvPr>
        </p:nvSpPr>
        <p:spPr/>
        <p:txBody>
          <a:bodyPr/>
          <a:lstStyle/>
          <a:p>
            <a:r>
              <a:rPr kumimoji="1" lang="zh-TW" altLang="en-US" dirty="0"/>
              <a:t>回傳多個值</a:t>
            </a:r>
          </a:p>
        </p:txBody>
      </p:sp>
      <p:pic>
        <p:nvPicPr>
          <p:cNvPr id="4" name="圖片 3">
            <a:extLst>
              <a:ext uri="{FF2B5EF4-FFF2-40B4-BE49-F238E27FC236}">
                <a16:creationId xmlns:a16="http://schemas.microsoft.com/office/drawing/2014/main" id="{011F7347-8104-B442-A5F6-073E482905C2}"/>
              </a:ext>
            </a:extLst>
          </p:cNvPr>
          <p:cNvPicPr>
            <a:picLocks noChangeAspect="1"/>
          </p:cNvPicPr>
          <p:nvPr/>
        </p:nvPicPr>
        <p:blipFill>
          <a:blip r:embed="rId2"/>
          <a:stretch>
            <a:fillRect/>
          </a:stretch>
        </p:blipFill>
        <p:spPr>
          <a:xfrm>
            <a:off x="2631152" y="612479"/>
            <a:ext cx="4324350" cy="4143375"/>
          </a:xfrm>
          <a:prstGeom prst="rect">
            <a:avLst/>
          </a:prstGeom>
        </p:spPr>
      </p:pic>
      <p:sp>
        <p:nvSpPr>
          <p:cNvPr id="5" name="文字方塊 4">
            <a:extLst>
              <a:ext uri="{FF2B5EF4-FFF2-40B4-BE49-F238E27FC236}">
                <a16:creationId xmlns:a16="http://schemas.microsoft.com/office/drawing/2014/main" id="{C7AD28C8-05EB-1543-9695-8F20A7655418}"/>
              </a:ext>
            </a:extLst>
          </p:cNvPr>
          <p:cNvSpPr txBox="1"/>
          <p:nvPr/>
        </p:nvSpPr>
        <p:spPr>
          <a:xfrm>
            <a:off x="7756901" y="87868"/>
            <a:ext cx="1107996" cy="369332"/>
          </a:xfrm>
          <a:prstGeom prst="rect">
            <a:avLst/>
          </a:prstGeom>
          <a:solidFill>
            <a:schemeClr val="accent3"/>
          </a:solidFill>
          <a:ln>
            <a:solidFill>
              <a:srgbClr val="FF0000"/>
            </a:solidFill>
          </a:ln>
        </p:spPr>
        <p:txBody>
          <a:bodyPr wrap="none" rtlCol="0">
            <a:spAutoFit/>
          </a:bodyPr>
          <a:lstStyle/>
          <a:p>
            <a:r>
              <a:rPr kumimoji="1" lang="zh-TW" altLang="en-US" dirty="0">
                <a:solidFill>
                  <a:srgbClr val="0070C0"/>
                </a:solidFill>
              </a:rPr>
              <a:t>範例說明</a:t>
            </a:r>
          </a:p>
        </p:txBody>
      </p:sp>
      <p:sp>
        <p:nvSpPr>
          <p:cNvPr id="3" name="向右箭號 2">
            <a:extLst>
              <a:ext uri="{FF2B5EF4-FFF2-40B4-BE49-F238E27FC236}">
                <a16:creationId xmlns:a16="http://schemas.microsoft.com/office/drawing/2014/main" id="{B5472993-090F-8F4E-8E18-B9217A954374}"/>
              </a:ext>
            </a:extLst>
          </p:cNvPr>
          <p:cNvSpPr/>
          <p:nvPr/>
        </p:nvSpPr>
        <p:spPr>
          <a:xfrm>
            <a:off x="2162014" y="3386380"/>
            <a:ext cx="469138" cy="162732"/>
          </a:xfrm>
          <a:prstGeom prst="striped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54678566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999</TotalTime>
  <Words>1054</Words>
  <Application>Microsoft Macintosh PowerPoint</Application>
  <PresentationFormat>如螢幕大小 (16:9)</PresentationFormat>
  <Paragraphs>171</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Arial</vt:lpstr>
      <vt:lpstr>Calibri</vt:lpstr>
      <vt:lpstr>Menlo</vt:lpstr>
      <vt:lpstr>Trebuchet MS</vt:lpstr>
      <vt:lpstr>Wingdings 3</vt:lpstr>
      <vt:lpstr>多面向</vt:lpstr>
      <vt:lpstr>Python Basics</vt:lpstr>
      <vt:lpstr>進階流程控制</vt:lpstr>
      <vt:lpstr>continue break</vt:lpstr>
      <vt:lpstr>ITSA 02 [Problem 5] 集點優惠</vt:lpstr>
      <vt:lpstr>函式 function</vt:lpstr>
      <vt:lpstr>沒有參數, 沒有回傳值</vt:lpstr>
      <vt:lpstr>有參數, 沒有回傳值</vt:lpstr>
      <vt:lpstr>有參數, 有回傳值</vt:lpstr>
      <vt:lpstr>回傳多個值</vt:lpstr>
      <vt:lpstr>函式預設參數值</vt:lpstr>
      <vt:lpstr>Recursion 遞迴</vt:lpstr>
      <vt:lpstr>Recursion</vt:lpstr>
      <vt:lpstr>Fibonacci numbers</vt:lpstr>
      <vt:lpstr>Time your program</vt:lpstr>
      <vt:lpstr>ITSA Basic  題目12. 遞迴程式練習</vt:lpstr>
      <vt:lpstr>ITSA 線上程式競賽基礎題</vt:lpstr>
      <vt:lpstr>ITSA Basic  題目4. 停車費計算 </vt:lpstr>
      <vt:lpstr>ITSA Basic  題目6. 季節判定 </vt:lpstr>
      <vt:lpstr>ITSA Basic  題目8. 質數判別 </vt:lpstr>
      <vt:lpstr>ITSA Basic   題目9. 計算正整數被3整除之數值之總和 </vt:lpstr>
      <vt:lpstr>ITSA Basic  題目10. 輾轉相除法 [Link]</vt:lpstr>
      <vt:lpstr>ITSA Basic  題目23. 找零錢問題</vt:lpstr>
      <vt:lpstr>ITSA Basic  題目36. 平、閏年判定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Basics</dc:title>
  <dc:creator>秀芬 周</dc:creator>
  <cp:lastModifiedBy>秀芬 周</cp:lastModifiedBy>
  <cp:revision>25</cp:revision>
  <dcterms:created xsi:type="dcterms:W3CDTF">2019-06-09T05:36:55Z</dcterms:created>
  <dcterms:modified xsi:type="dcterms:W3CDTF">2019-06-15T23:44:28Z</dcterms:modified>
</cp:coreProperties>
</file>