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60" r:id="rId8"/>
    <p:sldId id="261" r:id="rId9"/>
    <p:sldId id="270" r:id="rId10"/>
    <p:sldId id="268" r:id="rId11"/>
    <p:sldId id="262" r:id="rId12"/>
    <p:sldId id="266" r:id="rId13"/>
    <p:sldId id="265" r:id="rId14"/>
    <p:sldId id="264" r:id="rId15"/>
    <p:sldId id="263" r:id="rId16"/>
    <p:sldId id="267" r:id="rId17"/>
    <p:sldId id="273" r:id="rId18"/>
    <p:sldId id="274" r:id="rId19"/>
    <p:sldId id="269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69"/>
    <p:restoredTop sz="94663"/>
  </p:normalViewPr>
  <p:slideViewPr>
    <p:cSldViewPr snapToGrid="0" snapToObjects="1">
      <p:cViewPr varScale="1">
        <p:scale>
          <a:sx n="113" d="100"/>
          <a:sy n="113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867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788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4080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2568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348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5494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3746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868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137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270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659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140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305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452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360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684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CF82-4ADB-5448-AFC7-04382D3B05DA}" type="datetimeFigureOut">
              <a:rPr kumimoji="1" lang="zh-TW" altLang="en-US" smtClean="0"/>
              <a:t>2019/6/29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196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to-lower-cas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goat-lati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irst-unique-character-in-a-str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9EFC2-CED9-BD40-AE1B-1AF8E0D66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Python Basics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59E4F8-AF0D-1449-AAC6-D60D8986B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June 30</a:t>
            </a:r>
            <a:r>
              <a:rPr kumimoji="1" lang="en-US" altLang="zh-TW" baseline="30000" dirty="0">
                <a:solidFill>
                  <a:schemeClr val="tx1"/>
                </a:solidFill>
              </a:rPr>
              <a:t>th</a:t>
            </a:r>
            <a:r>
              <a:rPr kumimoji="1" lang="en-US" altLang="zh-TW" dirty="0">
                <a:solidFill>
                  <a:schemeClr val="tx1"/>
                </a:solidFill>
              </a:rPr>
              <a:t>, 2019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EC874AF-387D-E94F-9994-EDCC58A71E6C}"/>
              </a:ext>
            </a:extLst>
          </p:cNvPr>
          <p:cNvSpPr txBox="1">
            <a:spLocks/>
          </p:cNvSpPr>
          <p:nvPr/>
        </p:nvSpPr>
        <p:spPr>
          <a:xfrm>
            <a:off x="950361" y="5242988"/>
            <a:ext cx="6447501" cy="123472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TW" altLang="en-US" sz="1600" dirty="0">
                <a:solidFill>
                  <a:schemeClr val="tx1"/>
                </a:solidFill>
              </a:rPr>
              <a:t>本週進度</a:t>
            </a:r>
            <a:r>
              <a:rPr kumimoji="1" lang="en-US" altLang="zh-TW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altLang="zh-TW" sz="1600" dirty="0">
                <a:solidFill>
                  <a:schemeClr val="tx1"/>
                </a:solidFill>
              </a:rPr>
              <a:t>從零開始學Python (Chapter 4.2/4.3)</a:t>
            </a:r>
          </a:p>
          <a:p>
            <a:pPr algn="l"/>
            <a:r>
              <a:rPr lang="en-US" altLang="zh-TW" sz="1600" dirty="0">
                <a:solidFill>
                  <a:schemeClr val="tx1"/>
                </a:solidFill>
              </a:rPr>
              <a:t>Python 3.x程式語言特訓教材 (Chapter 8)</a:t>
            </a:r>
            <a:endParaRPr kumimoji="1" lang="en-US" altLang="zh-TW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85E7-AE4E-844C-B167-7F10DCDA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chr</a:t>
            </a:r>
            <a:r>
              <a:rPr kumimoji="1" lang="en-US" altLang="zh-TW" dirty="0"/>
              <a:t>(int) / </a:t>
            </a:r>
            <a:r>
              <a:rPr kumimoji="1" lang="en-US" altLang="zh-TW" dirty="0" err="1"/>
              <a:t>ord</a:t>
            </a:r>
            <a:r>
              <a:rPr kumimoji="1" lang="en-US" altLang="zh-TW" dirty="0"/>
              <a:t>(char)</a:t>
            </a:r>
            <a:br>
              <a:rPr kumimoji="1" lang="en-US" altLang="zh-TW" dirty="0"/>
            </a:br>
            <a:r>
              <a:rPr kumimoji="1" lang="en-US" altLang="zh-TW" dirty="0" err="1"/>
              <a:t>LeetCode</a:t>
            </a:r>
            <a:r>
              <a:rPr kumimoji="1" lang="en-US" altLang="zh-TW" dirty="0"/>
              <a:t> </a:t>
            </a:r>
            <a:r>
              <a:rPr lang="en" altLang="zh-TW" dirty="0"/>
              <a:t>709. To Lower Case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A251B2-470F-FE48-A29A-B2BA68B50A34}"/>
              </a:ext>
            </a:extLst>
          </p:cNvPr>
          <p:cNvSpPr txBox="1"/>
          <p:nvPr/>
        </p:nvSpPr>
        <p:spPr>
          <a:xfrm>
            <a:off x="900546" y="4030931"/>
            <a:ext cx="687880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 = ''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c in str: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'A'&lt;= c &lt;= 'Z':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+= 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chr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 -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('A') +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('a'))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+= c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res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045D1B-ABD2-EC4B-9C87-A0021DA8485F}"/>
              </a:ext>
            </a:extLst>
          </p:cNvPr>
          <p:cNvSpPr txBox="1"/>
          <p:nvPr/>
        </p:nvSpPr>
        <p:spPr>
          <a:xfrm>
            <a:off x="900546" y="2129289"/>
            <a:ext cx="7162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sz="2400" dirty="0">
                <a:hlinkClick r:id="rId2"/>
              </a:rPr>
              <a:t>https://leetcode.com/problems/to-lower-case/</a:t>
            </a:r>
            <a:endParaRPr lang="en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ASCII code</a:t>
            </a:r>
            <a:endParaRPr kumimoji="1"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18DABCC-4B1F-964E-A836-055BF6FA97D1}"/>
              </a:ext>
            </a:extLst>
          </p:cNvPr>
          <p:cNvSpPr txBox="1"/>
          <p:nvPr/>
        </p:nvSpPr>
        <p:spPr>
          <a:xfrm>
            <a:off x="900546" y="3300511"/>
            <a:ext cx="68788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str.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lower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0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57E33-8D6F-BA48-A784-0F7575E8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Str.strip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7DA9DC2-4741-3140-9A34-0DFD3FE54CF3}"/>
              </a:ext>
            </a:extLst>
          </p:cNvPr>
          <p:cNvSpPr txBox="1"/>
          <p:nvPr/>
        </p:nvSpPr>
        <p:spPr>
          <a:xfrm>
            <a:off x="677334" y="2423366"/>
            <a:ext cx="61350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Str1 = " \</a:t>
            </a:r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t|I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love Python |\n\r”</a:t>
            </a:r>
          </a:p>
          <a:p>
            <a:endParaRPr kumimoji="1" lang="en" altLang="zh-TW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Str2 = Str1.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strip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kumimoji="1" lang="en" altLang="zh-TW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Str3 = Str1.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strip()</a:t>
            </a:r>
          </a:p>
          <a:p>
            <a:endParaRPr kumimoji="1" lang="en-US" altLang="zh-TW" sz="2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Str4 = Str1.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strip()</a:t>
            </a:r>
            <a:endParaRPr kumimoji="1" lang="zh-TW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894DC4-8ADF-AB4A-9BE5-BC0D62DB6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369" y="2087755"/>
            <a:ext cx="4647265" cy="31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9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92777-C4DC-454D-9866-FFFF0703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List[str] = </a:t>
            </a:r>
            <a:r>
              <a:rPr kumimoji="1" lang="en-US" altLang="zh-TW" dirty="0" err="1"/>
              <a:t>str.split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2ACA7D-E2A3-5447-8E47-C48E6C280817}"/>
              </a:ext>
            </a:extLst>
          </p:cNvPr>
          <p:cNvSpPr txBox="1"/>
          <p:nvPr/>
        </p:nvSpPr>
        <p:spPr>
          <a:xfrm>
            <a:off x="677334" y="1930400"/>
            <a:ext cx="520527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 = "I love Python."</a:t>
            </a:r>
          </a:p>
          <a:p>
            <a:endParaRPr kumimoji="1" lang="en" altLang="zh-TW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words = </a:t>
            </a:r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Str.</a:t>
            </a:r>
            <a:r>
              <a:rPr kumimoji="1" lang="en" altLang="zh-TW" sz="2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split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print(words)</a:t>
            </a:r>
            <a:endParaRPr kumimoji="1" lang="zh-TW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059408-6031-6C49-A7B5-5C731B6CC29B}"/>
              </a:ext>
            </a:extLst>
          </p:cNvPr>
          <p:cNvSpPr txBox="1"/>
          <p:nvPr/>
        </p:nvSpPr>
        <p:spPr>
          <a:xfrm>
            <a:off x="677334" y="4142771"/>
            <a:ext cx="520527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 = "I=*=love=*=Python."</a:t>
            </a:r>
          </a:p>
          <a:p>
            <a:endParaRPr kumimoji="1" lang="en" altLang="zh-TW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words = </a:t>
            </a:r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Str.</a:t>
            </a:r>
            <a:r>
              <a:rPr kumimoji="1" lang="en" altLang="zh-TW" sz="2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split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("=*=")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print(words)</a:t>
            </a:r>
            <a:endParaRPr kumimoji="1" lang="zh-TW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8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35C76-694C-F34F-A59E-DBDDC9E1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str.join</a:t>
            </a:r>
            <a:r>
              <a:rPr kumimoji="1" lang="en-US" altLang="zh-TW" dirty="0"/>
              <a:t>(List[str])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15CF39-0659-3746-AC82-D8B22EB64F5B}"/>
              </a:ext>
            </a:extLst>
          </p:cNvPr>
          <p:cNvSpPr txBox="1"/>
          <p:nvPr/>
        </p:nvSpPr>
        <p:spPr>
          <a:xfrm>
            <a:off x="774700" y="1930400"/>
            <a:ext cx="478688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words = ['I', 'love', 'Python.']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print(' '.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(words))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print('=*='.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(words))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4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4EE24-DFBE-FC49-A9ED-7B8C5183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r>
              <a:rPr kumimoji="1" lang="en-US" altLang="zh-TW" dirty="0"/>
              <a:t> </a:t>
            </a:r>
            <a:r>
              <a:rPr lang="en" altLang="zh-TW" dirty="0"/>
              <a:t>824. Goat Latin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A8BA2-1011-2740-A68D-040E47898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533"/>
            <a:ext cx="8596668" cy="4652829"/>
          </a:xfrm>
        </p:spPr>
        <p:txBody>
          <a:bodyPr>
            <a:normAutofit/>
          </a:bodyPr>
          <a:lstStyle/>
          <a:p>
            <a:r>
              <a:rPr lang="en" altLang="zh-TW" sz="2400" dirty="0">
                <a:hlinkClick r:id="rId2"/>
              </a:rPr>
              <a:t>https://leetcode.com/problems/goat-latin/</a:t>
            </a:r>
            <a:endParaRPr lang="en" altLang="zh-TW" sz="2400" dirty="0"/>
          </a:p>
          <a:p>
            <a:r>
              <a:rPr lang="en" altLang="zh-TW" sz="2400" b="1" dirty="0"/>
              <a:t>Example 1:</a:t>
            </a:r>
            <a:endParaRPr lang="en" altLang="zh-TW" sz="2400" dirty="0"/>
          </a:p>
          <a:p>
            <a:pPr lvl="1"/>
            <a:r>
              <a:rPr lang="en" altLang="zh-TW" sz="2000" b="1" dirty="0"/>
              <a:t>Input: </a:t>
            </a:r>
            <a:r>
              <a:rPr lang="en" altLang="zh-TW" sz="2000" dirty="0"/>
              <a:t>"I speak Goat Latin" </a:t>
            </a:r>
          </a:p>
          <a:p>
            <a:pPr lvl="1"/>
            <a:r>
              <a:rPr lang="en" altLang="zh-TW" sz="2000" b="1" dirty="0"/>
              <a:t>Output: </a:t>
            </a:r>
            <a:r>
              <a:rPr lang="en" altLang="zh-TW" sz="2000" dirty="0"/>
              <a:t>"</a:t>
            </a:r>
            <a:r>
              <a:rPr lang="en" altLang="zh-TW" sz="2000" dirty="0" err="1"/>
              <a:t>I</a:t>
            </a:r>
            <a:r>
              <a:rPr lang="en" altLang="zh-TW" sz="2000" dirty="0" err="1">
                <a:solidFill>
                  <a:srgbClr val="FF0000"/>
                </a:solidFill>
              </a:rPr>
              <a:t>ma</a:t>
            </a:r>
            <a:r>
              <a:rPr lang="en" altLang="zh-TW" sz="2000" dirty="0" err="1"/>
              <a:t>a</a:t>
            </a:r>
            <a:r>
              <a:rPr lang="en" altLang="zh-TW" sz="2000" dirty="0"/>
              <a:t> </a:t>
            </a:r>
            <a:r>
              <a:rPr lang="en" altLang="zh-TW" sz="2000" dirty="0" err="1"/>
              <a:t>peak</a:t>
            </a:r>
            <a:r>
              <a:rPr lang="en" altLang="zh-TW" sz="2000" dirty="0" err="1">
                <a:solidFill>
                  <a:schemeClr val="accent2"/>
                </a:solidFill>
              </a:rPr>
              <a:t>s</a:t>
            </a:r>
            <a:r>
              <a:rPr lang="en" altLang="zh-TW" sz="2000" dirty="0" err="1">
                <a:solidFill>
                  <a:srgbClr val="FF0000"/>
                </a:solidFill>
              </a:rPr>
              <a:t>ma</a:t>
            </a:r>
            <a:r>
              <a:rPr lang="en" altLang="zh-TW" sz="2000" dirty="0" err="1"/>
              <a:t>aa</a:t>
            </a:r>
            <a:r>
              <a:rPr lang="en" altLang="zh-TW" sz="2000" dirty="0"/>
              <a:t> </a:t>
            </a:r>
            <a:r>
              <a:rPr lang="en" altLang="zh-TW" sz="2000" dirty="0" err="1"/>
              <a:t>oat</a:t>
            </a:r>
            <a:r>
              <a:rPr lang="en" altLang="zh-TW" sz="2000" dirty="0" err="1">
                <a:solidFill>
                  <a:schemeClr val="accent2"/>
                </a:solidFill>
              </a:rPr>
              <a:t>G</a:t>
            </a:r>
            <a:r>
              <a:rPr lang="en" altLang="zh-TW" sz="2000" dirty="0" err="1">
                <a:solidFill>
                  <a:srgbClr val="FF0000"/>
                </a:solidFill>
              </a:rPr>
              <a:t>ma</a:t>
            </a:r>
            <a:r>
              <a:rPr lang="en" altLang="zh-TW" sz="2000" dirty="0" err="1"/>
              <a:t>aaa</a:t>
            </a:r>
            <a:r>
              <a:rPr lang="en" altLang="zh-TW" sz="2000" dirty="0"/>
              <a:t> </a:t>
            </a:r>
            <a:r>
              <a:rPr lang="en" altLang="zh-TW" sz="2000" dirty="0" err="1"/>
              <a:t>atin</a:t>
            </a:r>
            <a:r>
              <a:rPr lang="en" altLang="zh-TW" sz="2000" dirty="0" err="1">
                <a:solidFill>
                  <a:schemeClr val="accent2"/>
                </a:solidFill>
              </a:rPr>
              <a:t>L</a:t>
            </a:r>
            <a:r>
              <a:rPr lang="en" altLang="zh-TW" sz="2000" dirty="0" err="1">
                <a:solidFill>
                  <a:srgbClr val="FF0000"/>
                </a:solidFill>
              </a:rPr>
              <a:t>ma</a:t>
            </a:r>
            <a:r>
              <a:rPr lang="en" altLang="zh-TW" sz="2000" dirty="0" err="1"/>
              <a:t>aaaa</a:t>
            </a:r>
            <a:r>
              <a:rPr lang="en" altLang="zh-TW" sz="2000" dirty="0"/>
              <a:t>"</a:t>
            </a:r>
            <a:endParaRPr kumimoji="1"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DCE24C3-8D93-F948-BC22-519B16F074D8}"/>
              </a:ext>
            </a:extLst>
          </p:cNvPr>
          <p:cNvSpPr txBox="1"/>
          <p:nvPr/>
        </p:nvSpPr>
        <p:spPr>
          <a:xfrm>
            <a:off x="1196622" y="3456039"/>
            <a:ext cx="7340471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split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(S)):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if S[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][0].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lower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in ['a', 'e', '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'o', 'u’]: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S[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S[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+ 'ma' + 'a'*(i+1)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else: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S[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S[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][1:] + S[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][0] + 'ma' + 'a'*(i+1)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' '.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5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3CB745-EC24-D947-840C-92E82110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Format a string (f-string)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0ED6814-483D-8F44-83CB-39DC58ECE8BF}"/>
              </a:ext>
            </a:extLst>
          </p:cNvPr>
          <p:cNvSpPr txBox="1"/>
          <p:nvPr/>
        </p:nvSpPr>
        <p:spPr>
          <a:xfrm>
            <a:off x="677334" y="2273300"/>
            <a:ext cx="53912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r>
              <a:rPr kumimoji="1" lang="en" altLang="zh-TW" sz="2400" dirty="0">
                <a:solidFill>
                  <a:schemeClr val="accent2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 = 123.456</a:t>
            </a:r>
          </a:p>
          <a:p>
            <a:endParaRPr kumimoji="1" lang="en" altLang="zh-TW" sz="2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f"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(1) {</a:t>
            </a:r>
            <a:r>
              <a:rPr kumimoji="1" lang="en" altLang="zh-TW" sz="2400" dirty="0">
                <a:solidFill>
                  <a:schemeClr val="accent2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print(f"(2) {num</a:t>
            </a:r>
            <a:r>
              <a:rPr kumimoji="1" lang="en" altLang="zh-TW" sz="2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:10.2f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}")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print(f"(3) {num</a:t>
            </a:r>
            <a:r>
              <a:rPr kumimoji="1" lang="en" altLang="zh-TW" sz="2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:&lt;10.2f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}")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print(f"(4) {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int(</a:t>
            </a:r>
            <a:r>
              <a:rPr kumimoji="1" lang="en" altLang="zh-TW" sz="2400" dirty="0">
                <a:solidFill>
                  <a:schemeClr val="accent2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}")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print(f"(5) {int(num)</a:t>
            </a:r>
            <a:r>
              <a:rPr kumimoji="1" lang="en" altLang="zh-TW" sz="2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:10b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}")</a:t>
            </a:r>
            <a:endParaRPr kumimoji="1" lang="zh-TW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1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21D5E-DE77-6E4E-8504-96C056F9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處理</a:t>
            </a:r>
            <a:r>
              <a:rPr kumimoji="1" lang="en-US" altLang="zh-TW" dirty="0"/>
              <a:t>on-line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judge</a:t>
            </a:r>
            <a:r>
              <a:rPr kumimoji="1" lang="zh-TW" altLang="en-US" dirty="0"/>
              <a:t>的輸入測資</a:t>
            </a:r>
            <a:r>
              <a:rPr kumimoji="1" lang="en-US" altLang="zh-TW" dirty="0"/>
              <a:t> (</a:t>
            </a:r>
            <a:r>
              <a:rPr kumimoji="1" lang="zh-TW" altLang="en-US" dirty="0"/>
              <a:t>空白分隔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1FB4253-D7D2-6145-BCB6-7189E157A38F}"/>
              </a:ext>
            </a:extLst>
          </p:cNvPr>
          <p:cNvSpPr txBox="1"/>
          <p:nvPr/>
        </p:nvSpPr>
        <p:spPr>
          <a:xfrm>
            <a:off x="677334" y="1394696"/>
            <a:ext cx="71577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nums_int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list(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(int, input().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strip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().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split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()))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=== </a:t>
            </a:r>
            <a:r>
              <a:rPr kumimoji="1" lang="zh-TW" altLang="e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說明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 = input()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 =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Input.strip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Str.split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nums_int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list(map(int,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F3E570B-616E-A943-90A9-7A43BD8CA1A3}"/>
              </a:ext>
            </a:extLst>
          </p:cNvPr>
          <p:cNvGrpSpPr/>
          <p:nvPr/>
        </p:nvGrpSpPr>
        <p:grpSpPr>
          <a:xfrm>
            <a:off x="538518" y="1270000"/>
            <a:ext cx="11201771" cy="5506969"/>
            <a:chOff x="538518" y="1270000"/>
            <a:chExt cx="11201771" cy="5506969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DC0DE45-7246-A143-912A-E10663C40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6718" y="1479550"/>
              <a:ext cx="2552700" cy="9017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E237CC3-B09A-A347-B6B5-E00F9BFFB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4929" y="2590800"/>
              <a:ext cx="2514600" cy="1231900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79AF33C-BEC8-3A41-9CD6-03C07A1B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334" y="3533375"/>
              <a:ext cx="6159500" cy="1549400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8F908E7-B74A-0047-9820-728F69494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25189" y="4694169"/>
              <a:ext cx="6515100" cy="208280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A53453F-5C1C-F545-A729-EAD6C214EB73}"/>
                </a:ext>
              </a:extLst>
            </p:cNvPr>
            <p:cNvSpPr txBox="1"/>
            <p:nvPr/>
          </p:nvSpPr>
          <p:spPr>
            <a:xfrm>
              <a:off x="8209320" y="1270000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FF0000"/>
                  </a:solidFill>
                </a:rPr>
                <a:t>(1)</a:t>
              </a:r>
              <a:endParaRPr kumimoji="1"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81083B-541F-A64D-9AFD-9F2291161E3C}"/>
                </a:ext>
              </a:extLst>
            </p:cNvPr>
            <p:cNvSpPr txBox="1"/>
            <p:nvPr/>
          </p:nvSpPr>
          <p:spPr>
            <a:xfrm>
              <a:off x="8238629" y="2327281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FF0000"/>
                  </a:solidFill>
                </a:rPr>
                <a:t>(2)</a:t>
              </a:r>
              <a:endParaRPr kumimoji="1"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5C1111-B4CD-F34A-86E8-3ADA50554576}"/>
                </a:ext>
              </a:extLst>
            </p:cNvPr>
            <p:cNvSpPr txBox="1"/>
            <p:nvPr/>
          </p:nvSpPr>
          <p:spPr>
            <a:xfrm>
              <a:off x="538518" y="3343756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FF0000"/>
                  </a:solidFill>
                </a:rPr>
                <a:t>(3)</a:t>
              </a:r>
              <a:endParaRPr kumimoji="1"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02397AA-A914-7A41-BB56-902394CCB7F2}"/>
                </a:ext>
              </a:extLst>
            </p:cNvPr>
            <p:cNvSpPr txBox="1"/>
            <p:nvPr/>
          </p:nvSpPr>
          <p:spPr>
            <a:xfrm>
              <a:off x="5166963" y="4494114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FF0000"/>
                  </a:solidFill>
                </a:rPr>
                <a:t>(4)</a:t>
              </a:r>
              <a:endParaRPr kumimoji="1" lang="zh-TW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894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3F210A-C94A-0547-82CF-1BEEE5B1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r>
              <a:rPr kumimoji="1" lang="en-US" altLang="zh-TW" dirty="0"/>
              <a:t> Challenges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F05C62-D1D1-F84A-B51A-CC9E27025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512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3BF1DF9-67B2-8241-AA65-477C0963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List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9E6922-1FA2-274C-8FC6-DFD39709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" altLang="zh-TW" sz="2400" b="1" dirty="0"/>
          </a:p>
          <a:p>
            <a:r>
              <a:rPr lang="en" altLang="zh-TW" sz="2400" b="1" dirty="0"/>
              <a:t>202. Happy Number</a:t>
            </a:r>
          </a:p>
          <a:p>
            <a:r>
              <a:rPr lang="en" altLang="zh-TW" sz="2400" b="1" dirty="0"/>
              <a:t>728. Self Dividing Numbers</a:t>
            </a:r>
          </a:p>
          <a:p>
            <a:r>
              <a:rPr lang="en" altLang="zh-TW" sz="2400" b="1" dirty="0"/>
              <a:t>941. Valid Mountain Array</a:t>
            </a:r>
          </a:p>
          <a:p>
            <a:r>
              <a:rPr lang="en" altLang="zh-TW" sz="2400" b="1" dirty="0"/>
              <a:t>1046. Last Stone Weight</a:t>
            </a:r>
            <a:endParaRPr kumimoji="1"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B8AA471-632D-434B-A52D-93762B1F0C5B}"/>
              </a:ext>
            </a:extLst>
          </p:cNvPr>
          <p:cNvSpPr txBox="1"/>
          <p:nvPr/>
        </p:nvSpPr>
        <p:spPr>
          <a:xfrm>
            <a:off x="6096000" y="893088"/>
            <a:ext cx="3158942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# 202. Happy Number</a:t>
            </a:r>
          </a:p>
          <a:p>
            <a:endParaRPr kumimoji="1" lang="en" altLang="zh-TW" dirty="0"/>
          </a:p>
          <a:p>
            <a:r>
              <a:rPr kumimoji="1" lang="en" altLang="zh-TW" dirty="0"/>
              <a:t>num = 34</a:t>
            </a:r>
          </a:p>
          <a:p>
            <a:endParaRPr kumimoji="1" lang="en" altLang="zh-TW" dirty="0"/>
          </a:p>
          <a:p>
            <a:r>
              <a:rPr kumimoji="1" lang="en" altLang="zh-TW" dirty="0"/>
              <a:t>memory = [num]</a:t>
            </a:r>
          </a:p>
          <a:p>
            <a:r>
              <a:rPr kumimoji="1" lang="en" altLang="zh-TW" dirty="0"/>
              <a:t>while num != 1:</a:t>
            </a:r>
          </a:p>
          <a:p>
            <a:r>
              <a:rPr kumimoji="1" lang="en" altLang="zh-TW" dirty="0"/>
              <a:t>    check = 0</a:t>
            </a:r>
          </a:p>
          <a:p>
            <a:r>
              <a:rPr kumimoji="1" lang="en" altLang="zh-TW" dirty="0"/>
              <a:t>    for n in str(num):</a:t>
            </a:r>
          </a:p>
          <a:p>
            <a:r>
              <a:rPr kumimoji="1" lang="en" altLang="zh-TW" dirty="0"/>
              <a:t>        check += int(n) ** 2</a:t>
            </a:r>
          </a:p>
          <a:p>
            <a:r>
              <a:rPr kumimoji="1" lang="en" altLang="zh-TW" dirty="0"/>
              <a:t>    </a:t>
            </a:r>
          </a:p>
          <a:p>
            <a:r>
              <a:rPr kumimoji="1" lang="en" altLang="zh-TW" dirty="0"/>
              <a:t>    if check == 1:</a:t>
            </a:r>
          </a:p>
          <a:p>
            <a:r>
              <a:rPr kumimoji="1" lang="en" altLang="zh-TW" dirty="0"/>
              <a:t>        print('True')</a:t>
            </a:r>
          </a:p>
          <a:p>
            <a:r>
              <a:rPr kumimoji="1" lang="en" altLang="zh-TW" dirty="0"/>
              <a:t>        break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elif</a:t>
            </a:r>
            <a:r>
              <a:rPr kumimoji="1" lang="en" altLang="zh-TW" dirty="0"/>
              <a:t> check in memory:</a:t>
            </a:r>
          </a:p>
          <a:p>
            <a:r>
              <a:rPr kumimoji="1" lang="en" altLang="zh-TW" dirty="0"/>
              <a:t>        print('False')</a:t>
            </a:r>
          </a:p>
          <a:p>
            <a:r>
              <a:rPr kumimoji="1" lang="en" altLang="zh-TW" dirty="0"/>
              <a:t>        break</a:t>
            </a:r>
          </a:p>
          <a:p>
            <a:r>
              <a:rPr kumimoji="1" lang="en" altLang="zh-TW" dirty="0"/>
              <a:t>    else:</a:t>
            </a:r>
          </a:p>
          <a:p>
            <a:r>
              <a:rPr kumimoji="1" lang="en" altLang="zh-TW" dirty="0"/>
              <a:t>        num = check</a:t>
            </a:r>
          </a:p>
          <a:p>
            <a:r>
              <a:rPr kumimoji="1" lang="en" altLang="zh-TW" dirty="0"/>
              <a:t>        </a:t>
            </a:r>
            <a:r>
              <a:rPr kumimoji="1" lang="en" altLang="zh-TW" dirty="0" err="1"/>
              <a:t>memory.append</a:t>
            </a:r>
            <a:r>
              <a:rPr kumimoji="1" lang="en" altLang="zh-TW" dirty="0"/>
              <a:t>(check)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572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6DF01-C52C-7D49-870A-A4DE6336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C3B8F-8438-B840-9ED6-074F802A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" altLang="zh-TW" sz="2400" b="1" dirty="0"/>
          </a:p>
          <a:p>
            <a:r>
              <a:rPr lang="en" altLang="zh-TW" sz="2400" b="1" dirty="0"/>
              <a:t>344. Reverse String </a:t>
            </a:r>
          </a:p>
          <a:p>
            <a:r>
              <a:rPr lang="en" altLang="zh-TW" sz="2400" b="1" dirty="0"/>
              <a:t>383. Ransom Note</a:t>
            </a:r>
          </a:p>
          <a:p>
            <a:r>
              <a:rPr lang="en" altLang="zh-TW" sz="2400" b="1" dirty="0"/>
              <a:t>771. Jewels and Stones</a:t>
            </a:r>
          </a:p>
          <a:p>
            <a:r>
              <a:rPr lang="en" altLang="zh-TW" sz="2400" b="1" dirty="0"/>
              <a:t>804. Unique Morse Code Words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632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619E0-9895-7742-A100-8146C81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String (</a:t>
            </a:r>
            <a:r>
              <a:rPr kumimoji="1" lang="zh-TW" altLang="en-US" dirty="0"/>
              <a:t>字串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608F0C-9213-AC44-B589-FD679EE550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an empty string</a:t>
            </a:r>
          </a:p>
          <a:p>
            <a:pPr lvl="1"/>
            <a:r>
              <a:rPr kumimoji="1" lang="en-US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Str_1 = </a:t>
            </a:r>
            <a:r>
              <a:rPr kumimoji="1" lang="en-US" altLang="zh-TW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str()</a:t>
            </a:r>
          </a:p>
          <a:p>
            <a:pPr lvl="1"/>
            <a:r>
              <a:rPr kumimoji="1" lang="en-US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Str_2 = </a:t>
            </a:r>
            <a:r>
              <a:rPr kumimoji="1" lang="en-US" altLang="zh-TW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“”</a:t>
            </a:r>
            <a:r>
              <a:rPr kumimoji="1" lang="en-US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zh-TW" alt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或</a:t>
            </a:r>
            <a:r>
              <a:rPr kumimoji="1" lang="en-US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‘’</a:t>
            </a:r>
          </a:p>
          <a:p>
            <a:pPr lvl="1"/>
            <a:endParaRPr kumimoji="1" lang="en-US" altLang="zh-TW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 initialization</a:t>
            </a:r>
          </a:p>
          <a:p>
            <a:pPr lvl="1"/>
            <a:r>
              <a:rPr kumimoji="1" lang="en-US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 </a:t>
            </a:r>
            <a:r>
              <a:rPr kumimoji="1" lang="en-US" altLang="zh-TW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kumimoji="1" lang="en-US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“I love Python.”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095045D-8CD5-BF45-A4D5-99283894A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Indexing &amp; Slicing</a:t>
            </a:r>
          </a:p>
          <a:p>
            <a:pPr lvl="1"/>
            <a:r>
              <a:rPr kumimoji="1" lang="en-US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Str[0]</a:t>
            </a:r>
          </a:p>
          <a:p>
            <a:pPr lvl="1"/>
            <a:r>
              <a:rPr kumimoji="1" lang="en-US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Str[4]</a:t>
            </a:r>
          </a:p>
          <a:p>
            <a:pPr lvl="1"/>
            <a:r>
              <a:rPr kumimoji="1" lang="en-US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Str[0:4]</a:t>
            </a:r>
          </a:p>
          <a:p>
            <a:pPr lvl="1"/>
            <a:r>
              <a:rPr kumimoji="1" lang="en-US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Str[::2]</a:t>
            </a:r>
          </a:p>
          <a:p>
            <a:pPr lvl="1"/>
            <a:r>
              <a:rPr kumimoji="1" lang="en-US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Str[::-1]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547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0373A20-ABC7-824F-BC81-930DC0A2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1882"/>
            <a:ext cx="6591300" cy="15875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56D2908-3AC6-0742-846C-478FA0BBA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1659382"/>
            <a:ext cx="6527800" cy="1574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306C9C0-6A46-7840-8A5A-4D3192710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3234182"/>
            <a:ext cx="6527800" cy="15367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8D4347A-1E44-474C-B6BA-0DFA2617DF1C}"/>
              </a:ext>
            </a:extLst>
          </p:cNvPr>
          <p:cNvSpPr txBox="1"/>
          <p:nvPr/>
        </p:nvSpPr>
        <p:spPr>
          <a:xfrm>
            <a:off x="7446433" y="445742"/>
            <a:ext cx="469617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 = ['A', 'B', 'C', 'D', 'E', 'F']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 = 0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 =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(char) - 1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left &lt; right: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char[left], char[right] = char[right], char[left]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left +=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right -= 1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72978C-37F3-D84F-8B93-95E202956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" y="5185919"/>
            <a:ext cx="7175500" cy="1574800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90CC32D-B533-7E41-A361-6D4B7F2E03E0}"/>
              </a:ext>
            </a:extLst>
          </p:cNvPr>
          <p:cNvCxnSpPr/>
          <p:nvPr/>
        </p:nvCxnSpPr>
        <p:spPr>
          <a:xfrm>
            <a:off x="673100" y="4978400"/>
            <a:ext cx="677333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中括弧 10">
            <a:extLst>
              <a:ext uri="{FF2B5EF4-FFF2-40B4-BE49-F238E27FC236}">
                <a16:creationId xmlns:a16="http://schemas.microsoft.com/office/drawing/2014/main" id="{B7B22416-2352-E645-BBE8-58F79EDD0BA5}"/>
              </a:ext>
            </a:extLst>
          </p:cNvPr>
          <p:cNvSpPr/>
          <p:nvPr/>
        </p:nvSpPr>
        <p:spPr>
          <a:xfrm rot="16200000">
            <a:off x="5136800" y="-394758"/>
            <a:ext cx="180619" cy="3160183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左中括弧 11">
            <a:extLst>
              <a:ext uri="{FF2B5EF4-FFF2-40B4-BE49-F238E27FC236}">
                <a16:creationId xmlns:a16="http://schemas.microsoft.com/office/drawing/2014/main" id="{FF396045-6877-1946-B25D-4676455065E0}"/>
              </a:ext>
            </a:extLst>
          </p:cNvPr>
          <p:cNvSpPr/>
          <p:nvPr/>
        </p:nvSpPr>
        <p:spPr>
          <a:xfrm rot="16200000">
            <a:off x="5119514" y="1845732"/>
            <a:ext cx="201785" cy="1931815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左中括弧 12">
            <a:extLst>
              <a:ext uri="{FF2B5EF4-FFF2-40B4-BE49-F238E27FC236}">
                <a16:creationId xmlns:a16="http://schemas.microsoft.com/office/drawing/2014/main" id="{6A6C574D-0D72-E943-970A-C72C24115C45}"/>
              </a:ext>
            </a:extLst>
          </p:cNvPr>
          <p:cNvSpPr/>
          <p:nvPr/>
        </p:nvSpPr>
        <p:spPr>
          <a:xfrm rot="16200000">
            <a:off x="5145617" y="3961695"/>
            <a:ext cx="160863" cy="701325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左中括弧 13">
            <a:extLst>
              <a:ext uri="{FF2B5EF4-FFF2-40B4-BE49-F238E27FC236}">
                <a16:creationId xmlns:a16="http://schemas.microsoft.com/office/drawing/2014/main" id="{D24AFB31-75B2-604B-889B-D31A9D2D6A09}"/>
              </a:ext>
            </a:extLst>
          </p:cNvPr>
          <p:cNvSpPr/>
          <p:nvPr/>
        </p:nvSpPr>
        <p:spPr>
          <a:xfrm rot="16200000">
            <a:off x="5519646" y="5679014"/>
            <a:ext cx="118364" cy="121497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395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397949-A6C7-6C4B-9D85-EB43F40F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+ / * operators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ACDAD67-07FE-2045-81F8-05678482FB0A}"/>
              </a:ext>
            </a:extLst>
          </p:cNvPr>
          <p:cNvSpPr txBox="1"/>
          <p:nvPr/>
        </p:nvSpPr>
        <p:spPr>
          <a:xfrm>
            <a:off x="677334" y="1727200"/>
            <a:ext cx="669285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first_name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"Emily"</a:t>
            </a:r>
          </a:p>
          <a:p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"Liao"</a:t>
            </a:r>
          </a:p>
          <a:p>
            <a:endParaRPr kumimoji="1" lang="en" altLang="zh-TW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first_name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 " 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kumimoji="1" lang="zh-TW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AC43B8-1722-3243-986F-904D21B8FD0E}"/>
              </a:ext>
            </a:extLst>
          </p:cNvPr>
          <p:cNvSpPr txBox="1"/>
          <p:nvPr/>
        </p:nvSpPr>
        <p:spPr>
          <a:xfrm>
            <a:off x="677334" y="4279900"/>
            <a:ext cx="669285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TW" sz="3600" dirty="0"/>
              <a:t>﻿print("=" </a:t>
            </a:r>
            <a:r>
              <a:rPr kumimoji="1" lang="en" altLang="zh-TW" sz="3600" dirty="0">
                <a:solidFill>
                  <a:srgbClr val="FF0000"/>
                </a:solidFill>
              </a:rPr>
              <a:t>*</a:t>
            </a:r>
            <a:r>
              <a:rPr kumimoji="1" lang="en" altLang="zh-TW" sz="3600" dirty="0"/>
              <a:t> 20)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708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7F2B0-77C9-7E47-AE44-B1886191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String is </a:t>
            </a:r>
            <a:r>
              <a:rPr kumimoji="1" lang="en-US" altLang="zh-TW" dirty="0" err="1"/>
              <a:t>iterable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3A7B398-EDBC-544E-B470-88BF645517AF}"/>
              </a:ext>
            </a:extLst>
          </p:cNvPr>
          <p:cNvSpPr txBox="1"/>
          <p:nvPr/>
        </p:nvSpPr>
        <p:spPr>
          <a:xfrm>
            <a:off x="677334" y="2410690"/>
            <a:ext cx="37176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﻿for c in "Python":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print(c)</a:t>
            </a:r>
            <a:endParaRPr kumimoji="1" lang="zh-TW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11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A73BF-F63A-4945-BFB8-705256B7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r>
              <a:rPr kumimoji="1" lang="en-US" altLang="zh-TW" dirty="0"/>
              <a:t> </a:t>
            </a:r>
            <a:r>
              <a:rPr lang="en" altLang="zh-TW" dirty="0"/>
              <a:t>387. First Unique Character in a String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0E844-633F-B443-89A6-C98D0FE79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" altLang="zh-TW" sz="2000" dirty="0">
                <a:hlinkClick r:id="rId2"/>
              </a:rPr>
              <a:t>https://leetcode.com/problems/first-unique-character-in-a-string/</a:t>
            </a:r>
            <a:endParaRPr lang="en" altLang="zh-TW" sz="2000" dirty="0"/>
          </a:p>
          <a:p>
            <a:r>
              <a:rPr lang="en" altLang="zh-TW" sz="2000" dirty="0"/>
              <a:t>Given a string, find the first non-repeating character in it and return it's index. If it doesn't exist, return -1.</a:t>
            </a:r>
          </a:p>
          <a:p>
            <a:r>
              <a:rPr lang="en" altLang="zh-TW" sz="2000" b="1" dirty="0"/>
              <a:t>Examples:</a:t>
            </a:r>
            <a:endParaRPr lang="en" altLang="zh-TW" sz="2000" dirty="0"/>
          </a:p>
          <a:p>
            <a:pPr lvl="1"/>
            <a:r>
              <a:rPr lang="en" altLang="zh-TW" sz="2000" dirty="0"/>
              <a:t>s = "</a:t>
            </a:r>
            <a:r>
              <a:rPr lang="en" altLang="zh-TW" sz="2000" dirty="0" err="1">
                <a:solidFill>
                  <a:srgbClr val="FF0000"/>
                </a:solidFill>
              </a:rPr>
              <a:t>l</a:t>
            </a:r>
            <a:r>
              <a:rPr lang="en" altLang="zh-TW" sz="2000" dirty="0" err="1"/>
              <a:t>eetcode</a:t>
            </a:r>
            <a:r>
              <a:rPr lang="en" altLang="zh-TW" sz="2000" dirty="0"/>
              <a:t>" return 0. </a:t>
            </a:r>
          </a:p>
          <a:p>
            <a:pPr lvl="1"/>
            <a:r>
              <a:rPr lang="en" altLang="zh-TW" sz="2000" dirty="0"/>
              <a:t>s = "</a:t>
            </a:r>
            <a:r>
              <a:rPr lang="en" altLang="zh-TW" sz="2000" dirty="0" err="1"/>
              <a:t>lo</a:t>
            </a:r>
            <a:r>
              <a:rPr lang="en" altLang="zh-TW" sz="2000" dirty="0" err="1">
                <a:solidFill>
                  <a:srgbClr val="FF0000"/>
                </a:solidFill>
              </a:rPr>
              <a:t>v</a:t>
            </a:r>
            <a:r>
              <a:rPr lang="en" altLang="zh-TW" sz="2000" dirty="0" err="1"/>
              <a:t>eleetcode</a:t>
            </a:r>
            <a:r>
              <a:rPr lang="en" altLang="zh-TW" sz="2000" dirty="0"/>
              <a:t>", return 2.</a:t>
            </a:r>
            <a:endParaRPr kumimoji="1"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26D702-B75F-4D46-94CD-196D07065F35}"/>
              </a:ext>
            </a:extLst>
          </p:cNvPr>
          <p:cNvSpPr txBox="1"/>
          <p:nvPr/>
        </p:nvSpPr>
        <p:spPr>
          <a:xfrm>
            <a:off x="6175023" y="4001631"/>
            <a:ext cx="495520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"</a:t>
            </a:r>
            <a:r>
              <a:rPr kumimoji="1" lang="en" altLang="zh-TW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loveleetcode</a:t>
            </a:r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endParaRPr kumimoji="1" lang="en" altLang="zh-TW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 in enumerate(s):</a:t>
            </a:r>
          </a:p>
          <a:p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check = s[:</a:t>
            </a:r>
            <a:r>
              <a:rPr kumimoji="1" lang="en" altLang="zh-TW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+ s[idx+1:]</a:t>
            </a:r>
          </a:p>
          <a:p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c not in check:</a:t>
            </a:r>
          </a:p>
          <a:p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</a:t>
            </a:r>
            <a:r>
              <a:rPr kumimoji="1" lang="en" altLang="zh-TW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20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8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1006F-3A05-4345-B862-98CB2047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Check a string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35ACD-02E7-404A-A076-6D33D1B66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err="1"/>
              <a:t>Str.is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alpha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Str.is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digit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Str.is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al</a:t>
            </a:r>
            <a:r>
              <a:rPr kumimoji="1" lang="en-US" altLang="zh-TW" sz="2400" dirty="0" err="1"/>
              <a:t>num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Str.is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lower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Str.is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upper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Str.is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space</a:t>
            </a:r>
            <a:r>
              <a:rPr kumimoji="1" lang="en-US" altLang="zh-TW" sz="2400" dirty="0"/>
              <a:t>()</a:t>
            </a:r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616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C4509-6B03-1C44-ADA5-0B2F4795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Sub-string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7FA9B1-CCD6-F24F-92AF-2F5A5A52B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Str1.start</a:t>
            </a:r>
            <a:r>
              <a:rPr kumimoji="1" lang="en-US" altLang="zh-TW" sz="2400" dirty="0">
                <a:solidFill>
                  <a:srgbClr val="FF0000"/>
                </a:solidFill>
              </a:rPr>
              <a:t>s</a:t>
            </a:r>
            <a:r>
              <a:rPr kumimoji="1" lang="en-US" altLang="zh-TW" sz="2400" dirty="0"/>
              <a:t>with(Str2)</a:t>
            </a:r>
          </a:p>
          <a:p>
            <a:r>
              <a:rPr kumimoji="1" lang="en-US" altLang="zh-TW" sz="2400" dirty="0"/>
              <a:t>Str1.end</a:t>
            </a:r>
            <a:r>
              <a:rPr kumimoji="1" lang="en-US" altLang="zh-TW" sz="2400" dirty="0">
                <a:solidFill>
                  <a:srgbClr val="FF0000"/>
                </a:solidFill>
              </a:rPr>
              <a:t>s</a:t>
            </a:r>
            <a:r>
              <a:rPr kumimoji="1" lang="en-US" altLang="zh-TW" sz="2400" dirty="0"/>
              <a:t>with(Str2)</a:t>
            </a:r>
          </a:p>
          <a:p>
            <a:r>
              <a:rPr kumimoji="1" lang="en-US" altLang="zh-TW" sz="2400" dirty="0"/>
              <a:t>Str1.find(Str2)</a:t>
            </a:r>
          </a:p>
          <a:p>
            <a:r>
              <a:rPr kumimoji="1" lang="en-US" altLang="zh-TW" sz="2400" dirty="0"/>
              <a:t>Str1.</a:t>
            </a:r>
            <a:r>
              <a:rPr kumimoji="1" lang="en-US" altLang="zh-TW" sz="2400" dirty="0">
                <a:solidFill>
                  <a:srgbClr val="FF0000"/>
                </a:solidFill>
              </a:rPr>
              <a:t>r</a:t>
            </a:r>
            <a:r>
              <a:rPr kumimoji="1" lang="en-US" altLang="zh-TW" sz="2400" dirty="0"/>
              <a:t>find(Str2)</a:t>
            </a:r>
          </a:p>
          <a:p>
            <a:r>
              <a:rPr kumimoji="1" lang="en-US" altLang="zh-TW" sz="2400" dirty="0"/>
              <a:t>Str1.count(Str2)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253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4C52B-9577-FA43-BD44-5DA77063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Convert a string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3395D1-F18E-AD44-8FA3-B6A356502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err="1"/>
              <a:t>Str.capitalize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Str.lower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Str.upper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Str.title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Str.swapcase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Str.replace</a:t>
            </a:r>
            <a:r>
              <a:rPr kumimoji="1" lang="en-US" altLang="zh-TW" sz="2400" dirty="0"/>
              <a:t>(old, new)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916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2CA4F7-B090-3B4D-83C4-5DC42D8A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r>
              <a:rPr kumimoji="1" lang="en-US" altLang="zh-TW" dirty="0"/>
              <a:t> </a:t>
            </a:r>
            <a:r>
              <a:rPr lang="en" altLang="zh-TW" dirty="0"/>
              <a:t>520. Detect Capital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9F342A-E026-AF45-AB7D-680DFEF35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437"/>
            <a:ext cx="8596668" cy="5084618"/>
          </a:xfrm>
        </p:spPr>
        <p:txBody>
          <a:bodyPr>
            <a:normAutofit lnSpcReduction="10000"/>
          </a:bodyPr>
          <a:lstStyle/>
          <a:p>
            <a:r>
              <a:rPr lang="en" altLang="zh-TW" dirty="0"/>
              <a:t>Given a word, you need to judge whether the usage of capitals in it is right or not.</a:t>
            </a:r>
          </a:p>
          <a:p>
            <a:r>
              <a:rPr lang="en" altLang="zh-TW" dirty="0"/>
              <a:t>We define the usage of capitals in a word to be right when one of the following cases holds:</a:t>
            </a:r>
          </a:p>
          <a:p>
            <a:pPr lvl="1"/>
            <a:r>
              <a:rPr lang="en" altLang="zh-TW" dirty="0"/>
              <a:t>All letters in this word are capitals, like "USA".</a:t>
            </a:r>
          </a:p>
          <a:p>
            <a:pPr lvl="1"/>
            <a:r>
              <a:rPr lang="en" altLang="zh-TW" dirty="0"/>
              <a:t>All letters in this word are not capitals, like "</a:t>
            </a:r>
            <a:r>
              <a:rPr lang="en" altLang="zh-TW" dirty="0" err="1"/>
              <a:t>leetcode</a:t>
            </a:r>
            <a:r>
              <a:rPr lang="en" altLang="zh-TW" dirty="0"/>
              <a:t>".</a:t>
            </a:r>
          </a:p>
          <a:p>
            <a:pPr lvl="1"/>
            <a:r>
              <a:rPr lang="en" altLang="zh-TW" dirty="0"/>
              <a:t>Only the first letter in this word is capital, like "Google".</a:t>
            </a:r>
          </a:p>
          <a:p>
            <a:r>
              <a:rPr lang="en" altLang="zh-TW" dirty="0"/>
              <a:t>Otherwise, we define that this word doesn't use capitals in a right way. </a:t>
            </a:r>
          </a:p>
          <a:p>
            <a:r>
              <a:rPr lang="en" altLang="zh-TW" b="1" dirty="0"/>
              <a:t>Example 1:</a:t>
            </a:r>
            <a:endParaRPr lang="en" altLang="zh-TW" dirty="0"/>
          </a:p>
          <a:p>
            <a:pPr lvl="1"/>
            <a:r>
              <a:rPr lang="en" altLang="zh-TW" b="1" dirty="0"/>
              <a:t>Input:</a:t>
            </a:r>
            <a:r>
              <a:rPr lang="en" altLang="zh-TW" dirty="0"/>
              <a:t> "USA”</a:t>
            </a:r>
          </a:p>
          <a:p>
            <a:pPr lvl="1"/>
            <a:r>
              <a:rPr lang="en" altLang="zh-TW" b="1" dirty="0"/>
              <a:t>Output:</a:t>
            </a:r>
            <a:r>
              <a:rPr lang="en" altLang="zh-TW" dirty="0"/>
              <a:t> True  </a:t>
            </a:r>
          </a:p>
          <a:p>
            <a:r>
              <a:rPr lang="en" altLang="zh-TW" b="1" dirty="0"/>
              <a:t>Example 2:</a:t>
            </a:r>
            <a:endParaRPr lang="en" altLang="zh-TW" dirty="0"/>
          </a:p>
          <a:p>
            <a:pPr lvl="1"/>
            <a:r>
              <a:rPr lang="en" altLang="zh-TW" b="1" dirty="0"/>
              <a:t>Input:</a:t>
            </a:r>
            <a:r>
              <a:rPr lang="en" altLang="zh-TW" dirty="0"/>
              <a:t> "</a:t>
            </a:r>
            <a:r>
              <a:rPr lang="en" altLang="zh-TW" dirty="0" err="1"/>
              <a:t>FlaG</a:t>
            </a:r>
            <a:r>
              <a:rPr lang="en" altLang="zh-TW" dirty="0"/>
              <a:t>”</a:t>
            </a:r>
          </a:p>
          <a:p>
            <a:pPr lvl="1"/>
            <a:r>
              <a:rPr lang="en" altLang="zh-TW" b="1" dirty="0"/>
              <a:t>Output:</a:t>
            </a:r>
            <a:r>
              <a:rPr lang="en" altLang="zh-TW" dirty="0"/>
              <a:t> False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C94B248-F944-084D-AE8F-503CAEFCAB4F}"/>
              </a:ext>
            </a:extLst>
          </p:cNvPr>
          <p:cNvSpPr txBox="1"/>
          <p:nvPr/>
        </p:nvSpPr>
        <p:spPr>
          <a:xfrm>
            <a:off x="4693446" y="4780846"/>
            <a:ext cx="326243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 == </a:t>
            </a:r>
            <a:r>
              <a:rPr kumimoji="1" lang="en" altLang="zh-TW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word.upper</a:t>
            </a:r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 == </a:t>
            </a:r>
            <a:r>
              <a:rPr kumimoji="1" lang="en" altLang="zh-TW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word.lower</a:t>
            </a:r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 == </a:t>
            </a:r>
            <a:r>
              <a:rPr kumimoji="1" lang="en" altLang="zh-TW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word.title</a:t>
            </a:r>
            <a:r>
              <a:rPr kumimoji="1" lang="en" altLang="zh-TW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kumimoji="1" lang="zh-TW" altLang="en-US" sz="20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17510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{212E3991-261A-8043-8391-1BF8F497D7A8}tf10001060</Template>
  <TotalTime>175</TotalTime>
  <Words>864</Words>
  <Application>Microsoft Macintosh PowerPoint</Application>
  <PresentationFormat>寬螢幕</PresentationFormat>
  <Paragraphs>185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Menlo</vt:lpstr>
      <vt:lpstr>Trebuchet MS</vt:lpstr>
      <vt:lpstr>Wingdings 3</vt:lpstr>
      <vt:lpstr>多面向</vt:lpstr>
      <vt:lpstr>Python Basics</vt:lpstr>
      <vt:lpstr>String (字串)</vt:lpstr>
      <vt:lpstr>+ / * operators</vt:lpstr>
      <vt:lpstr>String is iterable</vt:lpstr>
      <vt:lpstr>LeetCode 387. First Unique Character in a String</vt:lpstr>
      <vt:lpstr>Check a string</vt:lpstr>
      <vt:lpstr>Sub-string</vt:lpstr>
      <vt:lpstr>Convert a string</vt:lpstr>
      <vt:lpstr>LeetCode 520. Detect Capital</vt:lpstr>
      <vt:lpstr>chr(int) / ord(char) LeetCode 709. To Lower Case</vt:lpstr>
      <vt:lpstr>Str.strip()</vt:lpstr>
      <vt:lpstr>List[str] = str.split()</vt:lpstr>
      <vt:lpstr>str.join(List[str])</vt:lpstr>
      <vt:lpstr>LeetCode 824. Goat Latin</vt:lpstr>
      <vt:lpstr>Format a string (f-string)</vt:lpstr>
      <vt:lpstr>處理on-line judge的輸入測資 (空白分隔)</vt:lpstr>
      <vt:lpstr>LeetCode Challenges</vt:lpstr>
      <vt:lpstr>List</vt:lpstr>
      <vt:lpstr>String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秀芬 周</dc:creator>
  <cp:lastModifiedBy>秀芬 周</cp:lastModifiedBy>
  <cp:revision>53</cp:revision>
  <dcterms:created xsi:type="dcterms:W3CDTF">2019-06-23T07:04:09Z</dcterms:created>
  <dcterms:modified xsi:type="dcterms:W3CDTF">2019-06-29T08:01:03Z</dcterms:modified>
</cp:coreProperties>
</file>