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A552D-1600-BE49-B914-0E585720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 </a:t>
            </a:r>
            <a:r>
              <a:rPr kumimoji="1" lang="zh-TW" altLang="en-US" dirty="0"/>
              <a:t>資料結構與演算法</a:t>
            </a:r>
            <a:br>
              <a:rPr kumimoji="1" lang="en-US" altLang="zh-TW" dirty="0"/>
            </a:br>
            <a:r>
              <a:rPr kumimoji="1" lang="en-US" altLang="zh-TW" sz="4400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4EC09-42B2-9745-B2D7-ECC3D3EF4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1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677334" y="1930400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5DC7D1-0A51-1148-9B67-0D81D790D3DC}"/>
              </a:ext>
            </a:extLst>
          </p:cNvPr>
          <p:cNvSpPr txBox="1"/>
          <p:nvPr/>
        </p:nvSpPr>
        <p:spPr>
          <a:xfrm>
            <a:off x="677334" y="2980184"/>
            <a:ext cx="3887603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iterative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[0, 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 in range(2,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(F[n-1] + F[n-2])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print(F[N])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D7510D-DADC-B341-9E05-49049560EC32}"/>
              </a:ext>
            </a:extLst>
          </p:cNvPr>
          <p:cNvSpPr txBox="1"/>
          <p:nvPr/>
        </p:nvSpPr>
        <p:spPr>
          <a:xfrm>
            <a:off x="5219751" y="2980184"/>
            <a:ext cx="388760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recursion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F(n-1) + F(n-2)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print(F(N))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C7CAD8-0417-FE4E-8D11-BBC6208FBEE6}"/>
              </a:ext>
            </a:extLst>
          </p:cNvPr>
          <p:cNvSpPr txBox="1"/>
          <p:nvPr/>
        </p:nvSpPr>
        <p:spPr>
          <a:xfrm>
            <a:off x="2230644" y="572273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O(N)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28949A-759E-5F49-BD7A-4C4939B3FADA}"/>
              </a:ext>
            </a:extLst>
          </p:cNvPr>
          <p:cNvSpPr txBox="1"/>
          <p:nvPr/>
        </p:nvSpPr>
        <p:spPr>
          <a:xfrm>
            <a:off x="6096000" y="572273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O(2^N)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C0DDF-ED57-8444-BC27-19827A2C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29579A-6E0A-B14E-9630-4AE2863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0" y="2699966"/>
            <a:ext cx="8596668" cy="40517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151BA8-1898-844A-B920-242268C8BA32}"/>
              </a:ext>
            </a:extLst>
          </p:cNvPr>
          <p:cNvSpPr txBox="1"/>
          <p:nvPr/>
        </p:nvSpPr>
        <p:spPr>
          <a:xfrm>
            <a:off x="746625" y="1930400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N = 40 and assume one instruction takes 1ns,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 ^ 40) * 1 ns = 18 minutes 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我的電腦當掉了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083F-3988-EC48-B2BB-8020172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A79AA-6380-AF43-A962-31BB7273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資料結構</a:t>
            </a:r>
            <a:r>
              <a:rPr lang="en-US" altLang="zh-TW" sz="2400" dirty="0"/>
              <a:t>(</a:t>
            </a:r>
            <a:r>
              <a:rPr lang="en" altLang="zh-TW" sz="2400" dirty="0"/>
              <a:t>data structure</a:t>
            </a:r>
            <a:r>
              <a:rPr lang="en-US" altLang="zh-TW" sz="2400" dirty="0"/>
              <a:t>):</a:t>
            </a:r>
            <a:r>
              <a:rPr lang="zh-TW" altLang="en-US" sz="2400" dirty="0"/>
              <a:t> 電腦中儲存、組織資料的方式</a:t>
            </a:r>
            <a:endParaRPr lang="en-US" altLang="zh-TW" sz="2400" dirty="0"/>
          </a:p>
          <a:p>
            <a:r>
              <a:rPr kumimoji="1" lang="zh-TW" altLang="en-US" sz="2400" dirty="0"/>
              <a:t>演算法</a:t>
            </a:r>
            <a:r>
              <a:rPr kumimoji="1" lang="en-US" altLang="zh-TW" sz="2400" dirty="0"/>
              <a:t>(algorithm): </a:t>
            </a:r>
            <a:r>
              <a:rPr kumimoji="1" lang="zh-TW" altLang="en-US" sz="2400" dirty="0"/>
              <a:t>為完成任務而下達的一組指示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程式 </a:t>
            </a:r>
            <a:r>
              <a:rPr kumimoji="1" lang="en-US" altLang="zh-TW" sz="2400" dirty="0"/>
              <a:t>= </a:t>
            </a:r>
            <a:r>
              <a:rPr lang="zh-TW" altLang="en-US" sz="2400" dirty="0"/>
              <a:t>資料結構 </a:t>
            </a:r>
            <a:r>
              <a:rPr lang="en-US" altLang="zh-TW" sz="2400" dirty="0"/>
              <a:t>+</a:t>
            </a:r>
            <a:r>
              <a:rPr kumimoji="1" lang="zh-TW" altLang="en-US" sz="2400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6916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0D663-0E83-E84C-926D-B584783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什麼是效能</a:t>
            </a:r>
            <a:r>
              <a:rPr kumimoji="1" lang="en-US" altLang="zh-TW" dirty="0"/>
              <a:t>(performance)?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86387-F78C-4148-9848-4D58E7CF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演算法評估</a:t>
            </a:r>
            <a:r>
              <a:rPr kumimoji="1" lang="en-US" altLang="zh-TW" sz="2400" dirty="0"/>
              <a:t>(performance analysis)</a:t>
            </a:r>
          </a:p>
          <a:p>
            <a:pPr lvl="1"/>
            <a:r>
              <a:rPr kumimoji="1" lang="zh-TW" altLang="en-US" sz="2000" dirty="0"/>
              <a:t>時間複雜度</a:t>
            </a:r>
            <a:r>
              <a:rPr kumimoji="1" lang="en-US" altLang="zh-TW" sz="2000" dirty="0"/>
              <a:t>(time complexity)</a:t>
            </a:r>
          </a:p>
          <a:p>
            <a:pPr lvl="1"/>
            <a:r>
              <a:rPr kumimoji="1" lang="zh-TW" altLang="en-US" sz="2000" dirty="0"/>
              <a:t>空間複雜度</a:t>
            </a:r>
            <a:r>
              <a:rPr kumimoji="1" lang="en-US" altLang="zh-TW" sz="2000" dirty="0"/>
              <a:t>(space complexity)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19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90B03-F381-8A41-BE9F-B670B21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21A92-5229-E44A-A204-56FD7327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在手機裡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搜尋朋友的電話號碼</a:t>
            </a:r>
            <a:endParaRPr kumimoji="1" lang="en-US" altLang="zh-TW" sz="2400" dirty="0"/>
          </a:p>
          <a:p>
            <a:r>
              <a:rPr kumimoji="1" lang="zh-TW" altLang="en-US" sz="2400" dirty="0"/>
              <a:t>在臉書</a:t>
            </a:r>
            <a:r>
              <a:rPr kumimoji="1" lang="en-US" altLang="zh-TW" sz="2400" dirty="0"/>
              <a:t>(20+</a:t>
            </a:r>
            <a:r>
              <a:rPr kumimoji="1" lang="zh-TW" altLang="en-US" sz="2400" dirty="0"/>
              <a:t>億用戶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上搜尋某個人名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41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 </a:t>
            </a:r>
            <a:r>
              <a:rPr kumimoji="1" lang="en-US" altLang="zh-TW" dirty="0"/>
              <a:t>(Linear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1~100,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2964"/>
              </p:ext>
            </p:extLst>
          </p:nvPr>
        </p:nvGraphicFramePr>
        <p:xfrm>
          <a:off x="1072429" y="3429000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2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</a:t>
            </a:r>
            <a:r>
              <a:rPr kumimoji="1" lang="en-US" altLang="zh-TW" dirty="0"/>
              <a:t> (Binary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1~100,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50992"/>
              </p:ext>
            </p:extLst>
          </p:nvPr>
        </p:nvGraphicFramePr>
        <p:xfrm>
          <a:off x="1146002" y="2699223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FDCD3DE-E959-E843-BFD1-5E350B249776}"/>
              </a:ext>
            </a:extLst>
          </p:cNvPr>
          <p:cNvSpPr txBox="1"/>
          <p:nvPr/>
        </p:nvSpPr>
        <p:spPr>
          <a:xfrm>
            <a:off x="1146002" y="3317091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1~100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1~49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太低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26~49)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37? (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26~36)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31?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7E5F12-E766-C74F-9727-0A3962E9B76E}"/>
              </a:ext>
            </a:extLst>
          </p:cNvPr>
          <p:cNvSpPr txBox="1"/>
          <p:nvPr/>
        </p:nvSpPr>
        <p:spPr>
          <a:xfrm>
            <a:off x="1073866" y="597214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最多需要猜幾次</a:t>
            </a:r>
            <a:r>
              <a:rPr kumimoji="1" lang="en-US" altLang="zh-TW" sz="2800" dirty="0">
                <a:solidFill>
                  <a:srgbClr val="FF0000"/>
                </a:solidFill>
              </a:rPr>
              <a:t>?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BC1D-4A66-8846-AA32-01FD2E0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</a:t>
            </a:r>
            <a:r>
              <a:rPr kumimoji="1" lang="en-US" altLang="zh-TW" dirty="0"/>
              <a:t> performance analysis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F1E964-2D3B-C64F-89F0-24265182D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86580"/>
              </p:ext>
            </p:extLst>
          </p:nvPr>
        </p:nvGraphicFramePr>
        <p:xfrm>
          <a:off x="677334" y="1930400"/>
          <a:ext cx="73420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353">
                  <a:extLst>
                    <a:ext uri="{9D8B030D-6E8A-4147-A177-3AD203B41FA5}">
                      <a16:colId xmlns:a16="http://schemas.microsoft.com/office/drawing/2014/main" val="1019328401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1347877166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34028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數字個數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Linear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Binary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4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O(log 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3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CE4A261-2AF2-9C43-8586-1F70AC7B85D3}"/>
              </a:ext>
            </a:extLst>
          </p:cNvPr>
          <p:cNvSpPr txBox="1"/>
          <p:nvPr/>
        </p:nvSpPr>
        <p:spPr>
          <a:xfrm>
            <a:off x="5609541" y="540738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省很大</a:t>
            </a:r>
            <a:r>
              <a:rPr kumimoji="1" lang="en-US" altLang="zh-TW" sz="2400" dirty="0">
                <a:solidFill>
                  <a:srgbClr val="FF0000"/>
                </a:solidFill>
              </a:rPr>
              <a:t>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146ABD-5768-6E46-909D-18D1DDDF3B2D}"/>
              </a:ext>
            </a:extLst>
          </p:cNvPr>
          <p:cNvSpPr/>
          <p:nvPr/>
        </p:nvSpPr>
        <p:spPr>
          <a:xfrm>
            <a:off x="677334" y="2638097"/>
            <a:ext cx="7342059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D44915-7D1E-0643-9A69-02BEC14F9496}"/>
              </a:ext>
            </a:extLst>
          </p:cNvPr>
          <p:cNvSpPr txBox="1"/>
          <p:nvPr/>
        </p:nvSpPr>
        <p:spPr>
          <a:xfrm>
            <a:off x="8092428" y="267414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倍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??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錯很大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!)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986ED-7B34-4944-A9AD-638B60DA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Analysis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456C2-251A-C048-B861-9B4D8AC2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291"/>
            <a:ext cx="8596668" cy="4223072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Linear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kumimoji="1" lang="en-US" altLang="zh-TW" sz="1800" dirty="0"/>
              <a:t>Best: 1</a:t>
            </a:r>
          </a:p>
          <a:p>
            <a:pPr lvl="1"/>
            <a:r>
              <a:rPr kumimoji="1" lang="en-US" altLang="zh-TW" sz="1800" dirty="0"/>
              <a:t>Worst: 100</a:t>
            </a:r>
          </a:p>
          <a:p>
            <a:pPr lvl="1"/>
            <a:r>
              <a:rPr kumimoji="1" lang="en-US" altLang="zh-TW" sz="1800" dirty="0"/>
              <a:t>Average: (1+100) / 2</a:t>
            </a:r>
          </a:p>
          <a:p>
            <a:pPr lvl="1"/>
            <a:r>
              <a:rPr kumimoji="1" lang="zh-TW" altLang="en-US" sz="1800" dirty="0"/>
              <a:t>注意</a:t>
            </a:r>
            <a:r>
              <a:rPr kumimoji="1" lang="en-US" altLang="zh-TW" sz="1800" dirty="0"/>
              <a:t>:</a:t>
            </a:r>
            <a:r>
              <a:rPr kumimoji="1" lang="zh-TW" altLang="en-US" sz="1800" dirty="0"/>
              <a:t> 不是每種演算法都能輕易計算出各種情境的效能</a:t>
            </a:r>
            <a:endParaRPr kumimoji="1" lang="en-US" altLang="zh-TW" sz="1800" dirty="0"/>
          </a:p>
          <a:p>
            <a:pPr lvl="1"/>
            <a:endParaRPr kumimoji="1" lang="en-US" altLang="zh-TW" sz="1800" dirty="0"/>
          </a:p>
          <a:p>
            <a:r>
              <a:rPr kumimoji="1" lang="en-US" altLang="zh-TW" sz="2000" dirty="0"/>
              <a:t>Binary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O(log N)</a:t>
            </a:r>
          </a:p>
          <a:p>
            <a:pPr lvl="1"/>
            <a:r>
              <a:rPr kumimoji="1" lang="en-US" altLang="zh-TW" sz="1800" dirty="0"/>
              <a:t>Worst: log2 100  (2^7 = 128, log2 128 = 7)</a:t>
            </a:r>
            <a:endParaRPr kumimoji="1"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6A45F7-901B-7F4C-B49A-912731AE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61" y="1570496"/>
            <a:ext cx="4512258" cy="4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5239B8-2D34-7F49-9A66-A22B71C1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60726"/>
              </p:ext>
            </p:extLst>
          </p:nvPr>
        </p:nvGraphicFramePr>
        <p:xfrm>
          <a:off x="752597" y="2585073"/>
          <a:ext cx="8816709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1519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80696214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. . .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752597" y="3981426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5486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42</TotalTime>
  <Words>568</Words>
  <Application>Microsoft Macintosh PowerPoint</Application>
  <PresentationFormat>寬螢幕</PresentationFormat>
  <Paragraphs>136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Menlo</vt:lpstr>
      <vt:lpstr>Trebuchet MS</vt:lpstr>
      <vt:lpstr>Wingdings 3</vt:lpstr>
      <vt:lpstr>多面向</vt:lpstr>
      <vt:lpstr>CH1 資料結構與演算法 Data structure &amp; Algorithm</vt:lpstr>
      <vt:lpstr>Data structure &amp; Algorithm</vt:lpstr>
      <vt:lpstr>什麼是效能(performance)?</vt:lpstr>
      <vt:lpstr>舉個例子: 搜尋</vt:lpstr>
      <vt:lpstr>猜數字 (Linear Search)</vt:lpstr>
      <vt:lpstr>猜數字 (Binary Search)</vt:lpstr>
      <vt:lpstr>猜數字 performance analysis</vt:lpstr>
      <vt:lpstr>Performance Analysis</vt:lpstr>
      <vt:lpstr>再舉個例子: 費氏數列 Fibonacci number</vt:lpstr>
      <vt:lpstr>再舉個例子: 費氏數列 Fibonacci number</vt:lpstr>
      <vt:lpstr>再舉個例子: 費氏數列 Fibonacci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資料結構與演算法 Data structure &amp; Algorithm</dc:title>
  <dc:creator>秀芬 周</dc:creator>
  <cp:lastModifiedBy>秀芬 周</cp:lastModifiedBy>
  <cp:revision>18</cp:revision>
  <dcterms:created xsi:type="dcterms:W3CDTF">2019-08-16T00:40:37Z</dcterms:created>
  <dcterms:modified xsi:type="dcterms:W3CDTF">2019-08-17T07:29:32Z</dcterms:modified>
</cp:coreProperties>
</file>