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2" r:id="rId8"/>
    <p:sldId id="266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267" TargetMode="External"/><Relationship Id="rId2" Type="http://schemas.openxmlformats.org/officeDocument/2006/relationships/hyperlink" Target="https://zerojudge.tw/ShowProblem?problemid=a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c08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C4D2C-8525-6D49-AD04-377DBB109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CH5 </a:t>
            </a:r>
            <a:r>
              <a:rPr kumimoji="1" lang="zh-TW" altLang="en-US" dirty="0"/>
              <a:t>暴力法</a:t>
            </a:r>
            <a:r>
              <a:rPr kumimoji="1" lang="en-US" altLang="zh-TW" dirty="0"/>
              <a:t>(Brute Force)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DFFCA7-3F6E-C447-A926-77648062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18994"/>
            <a:ext cx="9192464" cy="1456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zh-TW" altLang="en-US" dirty="0"/>
              <a:t>枚舉法、窮舉法 </a:t>
            </a:r>
            <a:r>
              <a:rPr kumimoji="1" lang="en-US" altLang="zh-TW" dirty="0"/>
              <a:t>(enumeration)</a:t>
            </a:r>
          </a:p>
          <a:p>
            <a:pPr algn="l"/>
            <a:r>
              <a:rPr lang="zh-TW" altLang="en-US" dirty="0"/>
              <a:t>暴力法是初學者最容易想到的方法，但常常會造成複雜度過高</a:t>
            </a:r>
            <a:endParaRPr lang="en-US" altLang="zh-TW" dirty="0"/>
          </a:p>
          <a:p>
            <a:pPr algn="l"/>
            <a:r>
              <a:rPr lang="zh-TW" altLang="en-US" dirty="0"/>
              <a:t>當面對一些看不出解法或是測資很弱的時候，也不失為一種不錯的方法</a:t>
            </a:r>
            <a:endParaRPr lang="en-US" altLang="zh-TW" dirty="0"/>
          </a:p>
          <a:p>
            <a:pPr algn="l"/>
            <a:r>
              <a:rPr lang="zh-TW" altLang="en-US" dirty="0"/>
              <a:t>暴力 </a:t>
            </a:r>
            <a:r>
              <a:rPr lang="en-US" altLang="zh-TW" dirty="0"/>
              <a:t>+</a:t>
            </a:r>
            <a:r>
              <a:rPr lang="zh-TW" altLang="en-US" dirty="0"/>
              <a:t> 優化的方法，比如試著排除沒有必要嘗試的情況</a:t>
            </a:r>
            <a:r>
              <a:rPr lang="en-US" altLang="zh-TW" dirty="0"/>
              <a:t>(</a:t>
            </a:r>
            <a:r>
              <a:rPr lang="zh-TW" altLang="en-US" dirty="0"/>
              <a:t>剪枝 </a:t>
            </a:r>
            <a:r>
              <a:rPr lang="en" altLang="zh-TW" dirty="0"/>
              <a:t>Pruning</a:t>
            </a:r>
            <a:r>
              <a:rPr lang="en-US" altLang="zh-TW" dirty="0"/>
              <a:t>)</a:t>
            </a:r>
            <a:r>
              <a:rPr lang="zh-TW" altLang="en-US" dirty="0"/>
              <a:t>，可以大幅降低複雜度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4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5E13-9859-9A4C-BAEF-FF7A9A1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求質數 </a:t>
            </a:r>
            <a:r>
              <a:rPr kumimoji="1" lang="en-US" altLang="zh-TW" dirty="0"/>
              <a:t>(2) - </a:t>
            </a:r>
            <a:r>
              <a:rPr kumimoji="1" lang="zh-TW" altLang="en-US" dirty="0"/>
              <a:t>篩選法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BA48D-1D2D-F042-A3BD-C37521DF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/>
          <a:lstStyle/>
          <a:p>
            <a:r>
              <a:rPr kumimoji="1" lang="zh-TW" altLang="en-US" dirty="0"/>
              <a:t>求</a:t>
            </a:r>
            <a:r>
              <a:rPr kumimoji="1" lang="en-US" altLang="zh-TW" dirty="0"/>
              <a:t>1</a:t>
            </a:r>
            <a:r>
              <a:rPr kumimoji="1" lang="zh-TW" altLang="en-US" dirty="0"/>
              <a:t>到</a:t>
            </a:r>
            <a:r>
              <a:rPr kumimoji="1" lang="en-US" altLang="zh-TW" dirty="0"/>
              <a:t>10000</a:t>
            </a:r>
            <a:r>
              <a:rPr kumimoji="1" lang="zh-TW" altLang="en-US" dirty="0"/>
              <a:t>的所有質數</a:t>
            </a:r>
            <a:endParaRPr kumimoji="1"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56044-9C43-154E-8612-D73F47B1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5598"/>
              </p:ext>
            </p:extLst>
          </p:nvPr>
        </p:nvGraphicFramePr>
        <p:xfrm>
          <a:off x="1044027" y="4822054"/>
          <a:ext cx="10128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0">
                  <a:extLst>
                    <a:ext uri="{9D8B030D-6E8A-4147-A177-3AD203B41FA5}">
                      <a16:colId xmlns:a16="http://schemas.microsoft.com/office/drawing/2014/main" val="2434791878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97808676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86519048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217290631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58624675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233068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38322452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48401005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21907692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043159228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98023942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57576805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69769791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65948334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88345655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7528515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2092848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106999384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95678727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8206027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70846452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63049537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510714694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8219953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17291314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6122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32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17478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8151BD88-3072-624C-A5BD-AEF16BFD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41" y="1534511"/>
            <a:ext cx="51562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3658A1B-8DFE-3041-9EBD-FA9AB63D4C95}"/>
              </a:ext>
            </a:extLst>
          </p:cNvPr>
          <p:cNvSpPr txBox="1"/>
          <p:nvPr/>
        </p:nvSpPr>
        <p:spPr>
          <a:xfrm>
            <a:off x="430311" y="5511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74BCAB-C2BC-BC44-8846-3E296F136145}"/>
              </a:ext>
            </a:extLst>
          </p:cNvPr>
          <p:cNvSpPr txBox="1"/>
          <p:nvPr/>
        </p:nvSpPr>
        <p:spPr>
          <a:xfrm>
            <a:off x="430311" y="5923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4D7AA5-C1BF-B043-ADF2-7C349B4AF3BF}"/>
              </a:ext>
            </a:extLst>
          </p:cNvPr>
          <p:cNvSpPr txBox="1"/>
          <p:nvPr/>
        </p:nvSpPr>
        <p:spPr>
          <a:xfrm>
            <a:off x="430311" y="62957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D795B-D972-7B49-9FED-CEA0F9F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Online Judge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4204B-D135-E544-9671-D738AC7D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00494 - Kindergarten Counting Game (</a:t>
            </a:r>
            <a:r>
              <a:rPr lang="zh-TW" altLang="en" dirty="0"/>
              <a:t>字串</a:t>
            </a:r>
            <a:r>
              <a:rPr lang="zh-TW" altLang="en-US" dirty="0"/>
              <a:t>分析</a:t>
            </a:r>
            <a:r>
              <a:rPr lang="en" altLang="zh-TW" dirty="0"/>
              <a:t>)</a:t>
            </a:r>
          </a:p>
          <a:p>
            <a:r>
              <a:rPr lang="en" altLang="zh-TW" dirty="0">
                <a:hlinkClick r:id="rId2"/>
              </a:rPr>
              <a:t>https://zerojudge.tw/ShowProblem?problemid=a011</a:t>
            </a:r>
            <a:endParaRPr lang="en" altLang="zh-TW" dirty="0"/>
          </a:p>
          <a:p>
            <a:r>
              <a:rPr lang="en" altLang="zh-TW" dirty="0"/>
              <a:t>11577 - Letter Frequency</a:t>
            </a:r>
            <a:r>
              <a:rPr lang="zh-TW" altLang="en-US" dirty="0"/>
              <a:t> </a:t>
            </a:r>
            <a:r>
              <a:rPr lang="en" altLang="zh-TW" dirty="0"/>
              <a:t>(</a:t>
            </a:r>
            <a:r>
              <a:rPr lang="zh-TW" altLang="en" dirty="0"/>
              <a:t>字串</a:t>
            </a:r>
            <a:r>
              <a:rPr lang="zh-TW" altLang="en-US" dirty="0"/>
              <a:t>分析</a:t>
            </a:r>
            <a:r>
              <a:rPr lang="en" altLang="zh-TW" dirty="0"/>
              <a:t>)</a:t>
            </a:r>
          </a:p>
          <a:p>
            <a:r>
              <a:rPr lang="en" altLang="zh-TW" dirty="0">
                <a:hlinkClick r:id="rId3"/>
              </a:rPr>
              <a:t>https://zerojudge.tw/ShowProblem?problemid=d267</a:t>
            </a:r>
            <a:endParaRPr lang="en" altLang="zh-TW" dirty="0"/>
          </a:p>
          <a:p>
            <a:r>
              <a:rPr lang="en" altLang="zh-TW" dirty="0"/>
              <a:t>00516 - Prime Land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質數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>
                <a:hlinkClick r:id="rId4"/>
              </a:rPr>
              <a:t>https://zerojudge.tw/ShowProblem?problemid=c088</a:t>
            </a:r>
            <a:endParaRPr lang="en" altLang="zh-TW" dirty="0"/>
          </a:p>
          <a:p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7AC4E-724D-7F4C-8021-F233E44A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統計字母數量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5D608E-4040-444A-AF53-6F0F8C39C30E}"/>
              </a:ext>
            </a:extLst>
          </p:cNvPr>
          <p:cNvSpPr txBox="1"/>
          <p:nvPr/>
        </p:nvSpPr>
        <p:spPr>
          <a:xfrm>
            <a:off x="7798676" y="2712402"/>
            <a:ext cx="32897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" sz="1600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6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4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3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A70E2B-F1FD-274E-9409-6DE7E22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6" y="2786806"/>
            <a:ext cx="6769100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B49F4A0-DC9F-A94D-9EF9-E7807006B416}"/>
              </a:ext>
            </a:extLst>
          </p:cNvPr>
          <p:cNvSpPr txBox="1"/>
          <p:nvPr/>
        </p:nvSpPr>
        <p:spPr>
          <a:xfrm>
            <a:off x="677334" y="1930400"/>
            <a:ext cx="58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給定一行英文句子</a:t>
            </a:r>
            <a:r>
              <a:rPr kumimoji="1" lang="en-US" altLang="zh-TW" dirty="0"/>
              <a:t>,</a:t>
            </a:r>
            <a:r>
              <a:rPr kumimoji="1" lang="zh-TW" altLang="en-US" dirty="0"/>
              <a:t> 忽略標點和特殊符號</a:t>
            </a:r>
            <a:r>
              <a:rPr kumimoji="1" lang="en-US" altLang="zh-TW" dirty="0"/>
              <a:t>,</a:t>
            </a:r>
            <a:r>
              <a:rPr kumimoji="1" lang="zh-TW" altLang="en-US" dirty="0"/>
              <a:t> 將英文字母一律換成小寫字母</a:t>
            </a:r>
            <a:r>
              <a:rPr kumimoji="1" lang="en-US" altLang="zh-TW" dirty="0"/>
              <a:t>,</a:t>
            </a:r>
            <a:r>
              <a:rPr kumimoji="1" lang="zh-TW" altLang="en-US" dirty="0"/>
              <a:t> 照英文字母順序輸出字母和個數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66299D-066D-6F40-B3D6-CE09A7592F9A}"/>
              </a:ext>
            </a:extLst>
          </p:cNvPr>
          <p:cNvSpPr txBox="1"/>
          <p:nvPr/>
        </p:nvSpPr>
        <p:spPr>
          <a:xfrm>
            <a:off x="777292" y="5016181"/>
            <a:ext cx="6674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" sz="1600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apple a day keeps the doctor away.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Maximum Subarray 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zh-TW" altLang="en" b="1" dirty="0"/>
              <a:t>找出</a:t>
            </a:r>
            <a:r>
              <a:rPr lang="zh-TW" altLang="en-US" b="1" dirty="0"/>
              <a:t>最大的「連續」子陣列和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AB09-379B-D940-90AA-34E883FD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4" y="2093738"/>
            <a:ext cx="5228368" cy="2670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E2722F-DEF7-F643-B9C6-A80781587C63}"/>
              </a:ext>
            </a:extLst>
          </p:cNvPr>
          <p:cNvSpPr txBox="1"/>
          <p:nvPr/>
        </p:nvSpPr>
        <p:spPr>
          <a:xfrm>
            <a:off x="5621922" y="173548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Output: 55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94625F-CA3F-734C-9EDC-FBF969045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5264"/>
              </p:ext>
            </p:extLst>
          </p:nvPr>
        </p:nvGraphicFramePr>
        <p:xfrm>
          <a:off x="5621922" y="2093738"/>
          <a:ext cx="6464976" cy="411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1784">
                  <a:extLst>
                    <a:ext uri="{9D8B030D-6E8A-4147-A177-3AD203B41FA5}">
                      <a16:colId xmlns:a16="http://schemas.microsoft.com/office/drawing/2014/main" val="2341571201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98790275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558136924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377315477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29583773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010265842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837525164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463666165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54530273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03465622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259458491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513940038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17690373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899484712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sum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max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363137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13131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69298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7298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51522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9970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2207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67352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87694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5716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34123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07241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2683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42667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8151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E58D0B2-157A-F049-B9A6-28B0E42EDEE2}"/>
              </a:ext>
            </a:extLst>
          </p:cNvPr>
          <p:cNvSpPr txBox="1"/>
          <p:nvPr/>
        </p:nvSpPr>
        <p:spPr>
          <a:xfrm>
            <a:off x="333052" y="4998790"/>
            <a:ext cx="1418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1+2+3+…+10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1+2+…+9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1AF3E1F-9748-5E4B-852E-7C758D15D11D}"/>
                  </a:ext>
                </a:extLst>
              </p:cNvPr>
              <p:cNvSpPr txBox="1"/>
              <p:nvPr/>
            </p:nvSpPr>
            <p:spPr>
              <a:xfrm>
                <a:off x="2125550" y="5386387"/>
                <a:ext cx="3147336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1AF3E1F-9748-5E4B-852E-7C758D15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50" y="5386387"/>
                <a:ext cx="3147336" cy="432106"/>
              </a:xfrm>
              <a:prstGeom prst="rect">
                <a:avLst/>
              </a:prstGeom>
              <a:blipFill>
                <a:blip r:embed="rId3"/>
                <a:stretch>
                  <a:fillRect l="-12450" t="-80000" r="-3213" b="-1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Maximum Subarray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zh-TW" altLang="en" b="1" dirty="0"/>
              <a:t>找出</a:t>
            </a:r>
            <a:r>
              <a:rPr lang="zh-TW" altLang="en-US" b="1" dirty="0"/>
              <a:t>最大的「連續」子陣列和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5C12A2-72DD-2B44-A8EE-BB157CCE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79" y="2135061"/>
            <a:ext cx="58928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24BFB4-4001-BB46-B23D-882CB10A5003}"/>
              </a:ext>
            </a:extLst>
          </p:cNvPr>
          <p:cNvSpPr txBox="1"/>
          <p:nvPr/>
        </p:nvSpPr>
        <p:spPr>
          <a:xfrm>
            <a:off x="2267123" y="5053253"/>
            <a:ext cx="431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A67A07-E65B-BC4A-9EEB-F07C74EDEDFD}"/>
                  </a:ext>
                </a:extLst>
              </p:cNvPr>
              <p:cNvSpPr txBox="1"/>
              <p:nvPr/>
            </p:nvSpPr>
            <p:spPr>
              <a:xfrm>
                <a:off x="3643953" y="5434062"/>
                <a:ext cx="2342373" cy="404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A67A07-E65B-BC4A-9EEB-F07C74ED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53" y="5434062"/>
                <a:ext cx="2342373" cy="404021"/>
              </a:xfrm>
              <a:prstGeom prst="rect">
                <a:avLst/>
              </a:prstGeom>
              <a:blipFill>
                <a:blip r:embed="rId3"/>
                <a:stretch>
                  <a:fillRect l="-17297" t="-93939" r="-4865" b="-1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53. Maximum Subarray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en" altLang="zh-TW" b="1" dirty="0"/>
              <a:t>Input:</a:t>
            </a:r>
            <a:r>
              <a:rPr lang="en" altLang="zh-TW" dirty="0"/>
              <a:t> [-2,1,-3,4,-1,2,1,-5,4]</a:t>
            </a:r>
          </a:p>
          <a:p>
            <a:r>
              <a:rPr lang="en" altLang="zh-TW" b="1" dirty="0"/>
              <a:t>Output:</a:t>
            </a:r>
            <a:r>
              <a:rPr lang="en" altLang="zh-TW" dirty="0"/>
              <a:t> 6 </a:t>
            </a:r>
          </a:p>
          <a:p>
            <a:r>
              <a:rPr lang="en" altLang="zh-TW" b="1" dirty="0"/>
              <a:t>Explanation:</a:t>
            </a:r>
            <a:r>
              <a:rPr lang="en" altLang="zh-TW" dirty="0"/>
              <a:t> [4,-1,2,1] has the largest sum = 6.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D639-4F5B-BE4E-8C14-2CB0F3E8DB03}"/>
              </a:ext>
            </a:extLst>
          </p:cNvPr>
          <p:cNvSpPr txBox="1"/>
          <p:nvPr/>
        </p:nvSpPr>
        <p:spPr>
          <a:xfrm>
            <a:off x="9511863" y="147935"/>
            <a:ext cx="252986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前述暴力法會</a:t>
            </a:r>
            <a:r>
              <a:rPr kumimoji="1" lang="en-US" altLang="zh-TW" sz="2400" dirty="0">
                <a:solidFill>
                  <a:srgbClr val="FF0000"/>
                </a:solidFill>
              </a:rPr>
              <a:t>TLE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63DCF2C-1BDE-124C-9F30-02268A4F9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386"/>
              </p:ext>
            </p:extLst>
          </p:nvPr>
        </p:nvGraphicFramePr>
        <p:xfrm>
          <a:off x="1124606" y="2792412"/>
          <a:ext cx="8001340" cy="34559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6534">
                  <a:extLst>
                    <a:ext uri="{9D8B030D-6E8A-4147-A177-3AD203B41FA5}">
                      <a16:colId xmlns:a16="http://schemas.microsoft.com/office/drawing/2014/main" val="3987902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81369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77315477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295837739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010265842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837525164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463666165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545302739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103465622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259458491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513940038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17690373"/>
                    </a:ext>
                  </a:extLst>
                </a:gridCol>
              </a:tblGrid>
              <a:tr h="549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num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cumsum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max_sum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363137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 (0)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31319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92989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 (0)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298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1522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39970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22078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73528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87694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5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53. Maximum Subarray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en" altLang="zh-TW" b="1" dirty="0"/>
              <a:t>Input:</a:t>
            </a:r>
            <a:r>
              <a:rPr lang="en" altLang="zh-TW" dirty="0"/>
              <a:t> [-2,1,-3,4,-1,2,1,-5,4]</a:t>
            </a:r>
          </a:p>
          <a:p>
            <a:r>
              <a:rPr lang="en" altLang="zh-TW" b="1" dirty="0"/>
              <a:t>Output:</a:t>
            </a:r>
            <a:r>
              <a:rPr lang="en" altLang="zh-TW" dirty="0"/>
              <a:t> 6 </a:t>
            </a:r>
          </a:p>
          <a:p>
            <a:r>
              <a:rPr lang="en" altLang="zh-TW" b="1" dirty="0"/>
              <a:t>Explanation:</a:t>
            </a:r>
            <a:r>
              <a:rPr lang="en" altLang="zh-TW" dirty="0"/>
              <a:t> [4,-1,2,1] has the largest sum = 6.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C599C7-36CB-784E-AA5B-130DEFE5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44" y="2902939"/>
            <a:ext cx="5638800" cy="347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77B33F-FAF0-A04B-BC9B-C00D0979C32B}"/>
              </a:ext>
            </a:extLst>
          </p:cNvPr>
          <p:cNvSpPr txBox="1"/>
          <p:nvPr/>
        </p:nvSpPr>
        <p:spPr>
          <a:xfrm>
            <a:off x="7542815" y="53042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記住目前為止的最佳結果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D639-4F5B-BE4E-8C14-2CB0F3E8DB03}"/>
              </a:ext>
            </a:extLst>
          </p:cNvPr>
          <p:cNvSpPr txBox="1"/>
          <p:nvPr/>
        </p:nvSpPr>
        <p:spPr>
          <a:xfrm>
            <a:off x="9511863" y="147935"/>
            <a:ext cx="252986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前述暴力法會</a:t>
            </a:r>
            <a:r>
              <a:rPr kumimoji="1" lang="en-US" altLang="zh-TW" sz="2400" dirty="0">
                <a:solidFill>
                  <a:srgbClr val="FF0000"/>
                </a:solidFill>
              </a:rPr>
              <a:t>TLE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向左箭號 7">
            <a:extLst>
              <a:ext uri="{FF2B5EF4-FFF2-40B4-BE49-F238E27FC236}">
                <a16:creationId xmlns:a16="http://schemas.microsoft.com/office/drawing/2014/main" id="{67442F07-50A4-D847-AF59-AC2C9AACF513}"/>
              </a:ext>
            </a:extLst>
          </p:cNvPr>
          <p:cNvSpPr/>
          <p:nvPr/>
        </p:nvSpPr>
        <p:spPr>
          <a:xfrm>
            <a:off x="6936828" y="5386387"/>
            <a:ext cx="409903" cy="205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831E31-5B36-F043-9124-4D8DB708538E}"/>
              </a:ext>
            </a:extLst>
          </p:cNvPr>
          <p:cNvSpPr txBox="1"/>
          <p:nvPr/>
        </p:nvSpPr>
        <p:spPr>
          <a:xfrm>
            <a:off x="7542815" y="57630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當累計和小於零時</a:t>
            </a:r>
            <a:r>
              <a:rPr kumimoji="1" lang="en-US" altLang="zh-TW" dirty="0">
                <a:solidFill>
                  <a:srgbClr val="FF0000"/>
                </a:solidFill>
              </a:rPr>
              <a:t>, </a:t>
            </a:r>
            <a:r>
              <a:rPr kumimoji="1" lang="zh-TW" altLang="en-US" dirty="0">
                <a:solidFill>
                  <a:srgbClr val="FF0000"/>
                </a:solidFill>
              </a:rPr>
              <a:t>對於答案沒有幫助</a:t>
            </a:r>
          </a:p>
        </p:txBody>
      </p:sp>
      <p:sp>
        <p:nvSpPr>
          <p:cNvPr id="10" name="向左箭號 9">
            <a:extLst>
              <a:ext uri="{FF2B5EF4-FFF2-40B4-BE49-F238E27FC236}">
                <a16:creationId xmlns:a16="http://schemas.microsoft.com/office/drawing/2014/main" id="{DAD2546E-CF82-C14D-A31B-C8440DA9A4A0}"/>
              </a:ext>
            </a:extLst>
          </p:cNvPr>
          <p:cNvSpPr/>
          <p:nvPr/>
        </p:nvSpPr>
        <p:spPr>
          <a:xfrm>
            <a:off x="6936828" y="5845174"/>
            <a:ext cx="409903" cy="205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84BF2EC-2EB5-B245-908A-5D17030AACE5}"/>
                  </a:ext>
                </a:extLst>
              </p:cNvPr>
              <p:cNvSpPr txBox="1"/>
              <p:nvPr/>
            </p:nvSpPr>
            <p:spPr>
              <a:xfrm>
                <a:off x="7009947" y="3001667"/>
                <a:ext cx="881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kumimoji="1"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84BF2EC-2EB5-B245-908A-5D17030A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947" y="3001667"/>
                <a:ext cx="881139" cy="369332"/>
              </a:xfrm>
              <a:prstGeom prst="rect">
                <a:avLst/>
              </a:prstGeom>
              <a:blipFill>
                <a:blip r:embed="rId3"/>
                <a:stretch>
                  <a:fillRect t="-3333" r="-4348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B03E-09F6-DC47-AE48-887E683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找出直角三角形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389BB-EF00-814A-A69A-1FF0E4A5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4512599"/>
          </a:xfrm>
        </p:spPr>
        <p:txBody>
          <a:bodyPr/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三角形三邊長的「邊長和」的下限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(L) 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和上限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(R)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所有符合條件的直角三角形邊長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 ≤ b ≤ c)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≤ a + b + c ≤ R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a^2 + b^2 = c^2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9E1095-1061-1F4F-BF97-13A527066D9D}"/>
              </a:ext>
            </a:extLst>
          </p:cNvPr>
          <p:cNvSpPr txBox="1"/>
          <p:nvPr/>
        </p:nvSpPr>
        <p:spPr>
          <a:xfrm>
            <a:off x="3369298" y="4158160"/>
            <a:ext cx="3212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FF0000"/>
                </a:solidFill>
              </a:rPr>
              <a:t>該怎麼做呢</a:t>
            </a:r>
            <a:r>
              <a:rPr kumimoji="1" lang="en-US" altLang="zh-TW" sz="4400" dirty="0">
                <a:solidFill>
                  <a:srgbClr val="FF0000"/>
                </a:solidFill>
              </a:rPr>
              <a:t>?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5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B03E-09F6-DC47-AE48-887E683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找出直角三角形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389BB-EF00-814A-A69A-1FF0E4A5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4512599"/>
          </a:xfrm>
        </p:spPr>
        <p:txBody>
          <a:bodyPr/>
          <a:lstStyle/>
          <a:p>
            <a:r>
              <a:rPr kumimoji="1" lang="zh-TW" altLang="en-US" dirty="0"/>
              <a:t>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三角形三邊長的「邊長和」的下限</a:t>
            </a:r>
            <a:r>
              <a:rPr kumimoji="1" lang="en-US" altLang="zh-TW" dirty="0"/>
              <a:t> (L) </a:t>
            </a:r>
            <a:r>
              <a:rPr kumimoji="1" lang="zh-TW" altLang="en-US" dirty="0"/>
              <a:t>和上限</a:t>
            </a:r>
            <a:r>
              <a:rPr kumimoji="1" lang="en-US" altLang="zh-TW" dirty="0"/>
              <a:t> (R)</a:t>
            </a:r>
          </a:p>
          <a:p>
            <a:r>
              <a:rPr kumimoji="1" lang="zh-TW" altLang="en-US" dirty="0"/>
              <a:t>輸出</a:t>
            </a:r>
            <a:r>
              <a:rPr kumimoji="1" lang="en-US" altLang="zh-TW" dirty="0"/>
              <a:t>:</a:t>
            </a:r>
            <a:r>
              <a:rPr kumimoji="1" lang="zh-TW" altLang="en-US" dirty="0"/>
              <a:t> 所有符合條件的直角三角形邊長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A899C4-398B-5542-97FF-4B0D4ACC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1104"/>
            <a:ext cx="922020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CEFAFAA-9AD2-0344-BDAC-E2179571AF0A}"/>
              </a:ext>
            </a:extLst>
          </p:cNvPr>
          <p:cNvSpPr txBox="1"/>
          <p:nvPr/>
        </p:nvSpPr>
        <p:spPr>
          <a:xfrm>
            <a:off x="10189873" y="2655867"/>
            <a:ext cx="130035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﻿輸出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5 12 13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7 24 25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8 15 17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9 12 15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10 24 26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12 16 20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15 20 25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E29B4B-D011-F043-A2D7-96AF3B84A3F1}"/>
              </a:ext>
            </a:extLst>
          </p:cNvPr>
          <p:cNvSpPr txBox="1"/>
          <p:nvPr/>
        </p:nvSpPr>
        <p:spPr>
          <a:xfrm>
            <a:off x="1087237" y="4789185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註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) 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不需要三個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</a:rPr>
              <a:t>邊長全部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都搜遍 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range(R)</a:t>
            </a:r>
            <a:endParaRPr kumimoji="1" lang="zh-TW" altLang="en-US" dirty="0">
              <a:solidFill>
                <a:srgbClr val="FF0000"/>
              </a:solidFill>
              <a:latin typeface="+mn-ea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5E13-9859-9A4C-BAEF-FF7A9A1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求質數 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BA48D-1D2D-F042-A3BD-C37521DF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/>
          <a:lstStyle/>
          <a:p>
            <a:r>
              <a:rPr kumimoji="1" lang="zh-TW" altLang="en-US" dirty="0"/>
              <a:t>求</a:t>
            </a:r>
            <a:r>
              <a:rPr kumimoji="1" lang="en-US" altLang="zh-TW" dirty="0"/>
              <a:t>1</a:t>
            </a:r>
            <a:r>
              <a:rPr kumimoji="1" lang="zh-TW" altLang="en-US" dirty="0"/>
              <a:t>到</a:t>
            </a:r>
            <a:r>
              <a:rPr kumimoji="1" lang="en-US" altLang="zh-TW" dirty="0"/>
              <a:t>10000</a:t>
            </a:r>
            <a:r>
              <a:rPr kumimoji="1" lang="zh-TW" altLang="en-US" dirty="0"/>
              <a:t>的所有質數</a:t>
            </a:r>
            <a:endParaRPr kumimoji="1" lang="en-US" altLang="zh-TW" dirty="0"/>
          </a:p>
          <a:p>
            <a:r>
              <a:rPr kumimoji="1" lang="zh-TW" altLang="en-US" dirty="0"/>
              <a:t>輸出最後</a:t>
            </a:r>
            <a:r>
              <a:rPr kumimoji="1" lang="en-US" altLang="zh-TW" dirty="0"/>
              <a:t>10</a:t>
            </a:r>
            <a:r>
              <a:rPr kumimoji="1" lang="zh-TW" altLang="en-US" dirty="0"/>
              <a:t>個質數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D1B2E-8AE6-C94D-BE82-DA1CD839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72" y="2427890"/>
            <a:ext cx="5092700" cy="416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C63BEC-9BCB-A343-A776-6139204283D0}"/>
              </a:ext>
            </a:extLst>
          </p:cNvPr>
          <p:cNvSpPr txBox="1"/>
          <p:nvPr/>
        </p:nvSpPr>
        <p:spPr>
          <a:xfrm>
            <a:off x="6450697" y="3462283"/>
            <a:ext cx="7425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9887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9901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9907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9923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9929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9931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9941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9949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9967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9973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D3E4B7-FC00-C349-A0C7-1728586F544E}"/>
                  </a:ext>
                </a:extLst>
              </p:cNvPr>
              <p:cNvSpPr txBox="1"/>
              <p:nvPr/>
            </p:nvSpPr>
            <p:spPr>
              <a:xfrm>
                <a:off x="7877101" y="2427890"/>
                <a:ext cx="3274556" cy="120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 = p * q</a:t>
                </a:r>
              </a:p>
              <a:p>
                <a:endParaRPr kumimoji="1" lang="en-US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 p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and q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kumimoji="1" lang="zh-TW" altLang="en-US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Wingdings" pitchFamily="2" charset="2"/>
                  </a:rPr>
                  <a:t> </a:t>
                </a:r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 * q &gt; N (</a:t>
                </a:r>
                <a:r>
                  <a:rPr kumimoji="1" lang="zh-TW" alt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不合</a:t>
                </a:r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kumimoji="1" lang="zh-TW" altLang="en-US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D3E4B7-FC00-C349-A0C7-1728586F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01" y="2427890"/>
                <a:ext cx="3274556" cy="1203406"/>
              </a:xfrm>
              <a:prstGeom prst="rect">
                <a:avLst/>
              </a:prstGeom>
              <a:blipFill>
                <a:blip r:embed="rId3"/>
                <a:stretch>
                  <a:fillRect l="-1154" t="-1031" b="-41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左箭號 8">
            <a:extLst>
              <a:ext uri="{FF2B5EF4-FFF2-40B4-BE49-F238E27FC236}">
                <a16:creationId xmlns:a16="http://schemas.microsoft.com/office/drawing/2014/main" id="{416A2CDB-32D9-AB4B-804A-3B63797D4758}"/>
              </a:ext>
            </a:extLst>
          </p:cNvPr>
          <p:cNvSpPr/>
          <p:nvPr/>
        </p:nvSpPr>
        <p:spPr>
          <a:xfrm>
            <a:off x="6368588" y="2675425"/>
            <a:ext cx="1198859" cy="245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24391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5098</TotalTime>
  <Words>902</Words>
  <Application>Microsoft Macintosh PowerPoint</Application>
  <PresentationFormat>寬螢幕</PresentationFormat>
  <Paragraphs>425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Cambria Math</vt:lpstr>
      <vt:lpstr>Menlo</vt:lpstr>
      <vt:lpstr>Trebuchet MS</vt:lpstr>
      <vt:lpstr>Wingdings 3</vt:lpstr>
      <vt:lpstr>多面向</vt:lpstr>
      <vt:lpstr>CH5 暴力法(Brute Force)</vt:lpstr>
      <vt:lpstr>統計字母數量</vt:lpstr>
      <vt:lpstr>Maximum Subarray (1)</vt:lpstr>
      <vt:lpstr>Maximum Subarray (2)</vt:lpstr>
      <vt:lpstr>LeetCode 53. Maximum Subarray</vt:lpstr>
      <vt:lpstr>LeetCode 53. Maximum Subarray</vt:lpstr>
      <vt:lpstr>找出直角三角形</vt:lpstr>
      <vt:lpstr>找出直角三角形</vt:lpstr>
      <vt:lpstr>求質數 (1)</vt:lpstr>
      <vt:lpstr>求質數 (2) - 篩選法</vt:lpstr>
      <vt:lpstr>Exercise: UVa Online Judge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 暴力法 (Brute Force)</dc:title>
  <dc:creator>秀芬 周</dc:creator>
  <cp:lastModifiedBy>秀芬 周</cp:lastModifiedBy>
  <cp:revision>64</cp:revision>
  <dcterms:created xsi:type="dcterms:W3CDTF">2019-07-16T13:09:24Z</dcterms:created>
  <dcterms:modified xsi:type="dcterms:W3CDTF">2019-08-14T08:45:00Z</dcterms:modified>
</cp:coreProperties>
</file>