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52"/>
  </p:notesMasterIdLst>
  <p:sldIdLst>
    <p:sldId id="256" r:id="rId2"/>
    <p:sldId id="264" r:id="rId3"/>
    <p:sldId id="258" r:id="rId4"/>
    <p:sldId id="302" r:id="rId5"/>
    <p:sldId id="260" r:id="rId6"/>
    <p:sldId id="304" r:id="rId7"/>
    <p:sldId id="261" r:id="rId8"/>
    <p:sldId id="305" r:id="rId9"/>
    <p:sldId id="262" r:id="rId10"/>
    <p:sldId id="263" r:id="rId11"/>
    <p:sldId id="306" r:id="rId12"/>
    <p:sldId id="317" r:id="rId13"/>
    <p:sldId id="315" r:id="rId14"/>
    <p:sldId id="316" r:id="rId15"/>
    <p:sldId id="265" r:id="rId16"/>
    <p:sldId id="318" r:id="rId17"/>
    <p:sldId id="308" r:id="rId18"/>
    <p:sldId id="276" r:id="rId19"/>
    <p:sldId id="277" r:id="rId20"/>
    <p:sldId id="309" r:id="rId21"/>
    <p:sldId id="266" r:id="rId22"/>
    <p:sldId id="325" r:id="rId23"/>
    <p:sldId id="319" r:id="rId24"/>
    <p:sldId id="310" r:id="rId25"/>
    <p:sldId id="320" r:id="rId26"/>
    <p:sldId id="268" r:id="rId27"/>
    <p:sldId id="311" r:id="rId28"/>
    <p:sldId id="269" r:id="rId29"/>
    <p:sldId id="312" r:id="rId30"/>
    <p:sldId id="283" r:id="rId31"/>
    <p:sldId id="321" r:id="rId32"/>
    <p:sldId id="274" r:id="rId33"/>
    <p:sldId id="278" r:id="rId34"/>
    <p:sldId id="275" r:id="rId35"/>
    <p:sldId id="279" r:id="rId36"/>
    <p:sldId id="313" r:id="rId37"/>
    <p:sldId id="324" r:id="rId38"/>
    <p:sldId id="322" r:id="rId39"/>
    <p:sldId id="323" r:id="rId40"/>
    <p:sldId id="326" r:id="rId41"/>
    <p:sldId id="327" r:id="rId42"/>
    <p:sldId id="328" r:id="rId43"/>
    <p:sldId id="294" r:id="rId44"/>
    <p:sldId id="295" r:id="rId45"/>
    <p:sldId id="296" r:id="rId46"/>
    <p:sldId id="297" r:id="rId47"/>
    <p:sldId id="298" r:id="rId48"/>
    <p:sldId id="299" r:id="rId49"/>
    <p:sldId id="290" r:id="rId50"/>
    <p:sldId id="29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秀芬 周" initials="秀芬" lastIdx="1" clrIdx="0">
    <p:extLst>
      <p:ext uri="{19B8F6BF-5375-455C-9EA6-DF929625EA0E}">
        <p15:presenceInfo xmlns:p15="http://schemas.microsoft.com/office/powerpoint/2012/main" userId="b1dc51f0febadc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6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6T14:39:11.229" idx="1">
    <p:pos x="10" y="10"/>
    <p:text>data1 == data2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F00D7-7FFA-EB48-AFC8-03998CC44F28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5D76-3547-9640-819D-EC76038788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986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35D76-3547-9640-819D-EC76038788E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055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12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455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1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88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783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18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508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00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325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65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28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82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458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065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88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85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228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7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eak-index-in-a-mountain-array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duplicate-zero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3076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a=1592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a=15932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a=15938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a=15933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287C7-81AB-4046-9198-7B91956F2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Python Basics – Lesson 4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0E860-C411-BD42-AD01-6262687AC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800" dirty="0">
                <a:solidFill>
                  <a:schemeClr val="tx1"/>
                </a:solidFill>
              </a:rPr>
              <a:t>June 23</a:t>
            </a:r>
            <a:r>
              <a:rPr kumimoji="1" lang="en-US" altLang="zh-TW" sz="1800" baseline="30000" dirty="0">
                <a:solidFill>
                  <a:schemeClr val="tx1"/>
                </a:solidFill>
              </a:rPr>
              <a:t>h</a:t>
            </a:r>
            <a:r>
              <a:rPr kumimoji="1" lang="en-US" altLang="zh-TW" sz="1800" dirty="0">
                <a:solidFill>
                  <a:schemeClr val="tx1"/>
                </a:solidFill>
              </a:rPr>
              <a:t>, 2019</a:t>
            </a:r>
            <a:endParaRPr kumimoji="1"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125699A7-68B5-9443-91F2-FD87516B5C7F}"/>
              </a:ext>
            </a:extLst>
          </p:cNvPr>
          <p:cNvSpPr txBox="1">
            <a:spLocks/>
          </p:cNvSpPr>
          <p:nvPr/>
        </p:nvSpPr>
        <p:spPr>
          <a:xfrm>
            <a:off x="315361" y="3655488"/>
            <a:ext cx="6447501" cy="123472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350" dirty="0"/>
              <a:t>本週進度</a:t>
            </a:r>
            <a:r>
              <a:rPr kumimoji="1" lang="en-US" altLang="zh-TW" sz="1350" dirty="0"/>
              <a:t>:</a:t>
            </a:r>
          </a:p>
          <a:p>
            <a:pPr algn="l"/>
            <a:r>
              <a:rPr lang="en-US" altLang="zh-TW" sz="1350" dirty="0"/>
              <a:t>從零開始學Python (Chapter 5)</a:t>
            </a:r>
          </a:p>
          <a:p>
            <a:pPr algn="l"/>
            <a:r>
              <a:rPr lang="en-US" altLang="zh-TW" sz="1350" dirty="0"/>
              <a:t>Python 3.x程式語言特訓教材 (Chapter 6)</a:t>
            </a:r>
            <a:endParaRPr kumimoji="1" lang="en-US" altLang="zh-TW" sz="1350" dirty="0"/>
          </a:p>
        </p:txBody>
      </p:sp>
    </p:spTree>
    <p:extLst>
      <p:ext uri="{BB962C8B-B14F-4D97-AF65-F5344CB8AC3E}">
        <p14:creationId xmlns:p14="http://schemas.microsoft.com/office/powerpoint/2010/main" val="2312072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2427A-56EA-7C46-B898-AB955B5D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List.pop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E3B7C58-A9A9-C34E-B9B2-5BABED06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602" y="1403220"/>
            <a:ext cx="3295650" cy="762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90B68E-F912-7F40-821B-2136F41A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1" y="3643865"/>
            <a:ext cx="3000375" cy="7429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A8CB54-3522-E146-8E62-62B47341A6A7}"/>
              </a:ext>
            </a:extLst>
          </p:cNvPr>
          <p:cNvSpPr/>
          <p:nvPr/>
        </p:nvSpPr>
        <p:spPr>
          <a:xfrm>
            <a:off x="2020602" y="1033008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data = [1, 2, 3, 4, 5]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B6B100-3972-3D41-956B-05FA466656FC}"/>
              </a:ext>
            </a:extLst>
          </p:cNvPr>
          <p:cNvSpPr txBox="1"/>
          <p:nvPr/>
        </p:nvSpPr>
        <p:spPr>
          <a:xfrm>
            <a:off x="1009312" y="309237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25BEB40-10E5-8040-BF4B-4B57885CD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078" y="3643865"/>
            <a:ext cx="2990850" cy="74295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3431BF-117A-6C41-AA21-4D0D786F5162}"/>
              </a:ext>
            </a:extLst>
          </p:cNvPr>
          <p:cNvSpPr txBox="1"/>
          <p:nvPr/>
        </p:nvSpPr>
        <p:spPr>
          <a:xfrm>
            <a:off x="4467078" y="3088734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5A2D09E5-8678-F24D-9699-6937900552C6}"/>
              </a:ext>
            </a:extLst>
          </p:cNvPr>
          <p:cNvCxnSpPr/>
          <p:nvPr/>
        </p:nvCxnSpPr>
        <p:spPr>
          <a:xfrm flipH="1">
            <a:off x="2064970" y="2246638"/>
            <a:ext cx="1241404" cy="73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DCC62A56-73C9-2246-A275-2DB5F520CFD9}"/>
              </a:ext>
            </a:extLst>
          </p:cNvPr>
          <p:cNvCxnSpPr/>
          <p:nvPr/>
        </p:nvCxnSpPr>
        <p:spPr>
          <a:xfrm>
            <a:off x="3899825" y="2257583"/>
            <a:ext cx="1338458" cy="62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9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530635"/>
            <a:ext cx="6447501" cy="291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[]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range(10):</a:t>
            </a:r>
          </a:p>
          <a:p>
            <a:pPr marL="342900" lvl="1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append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(i+100)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data=?</a:t>
            </a:r>
          </a:p>
          <a:p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</a:t>
            </a: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pop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?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?</a:t>
            </a:r>
          </a:p>
        </p:txBody>
      </p:sp>
    </p:spTree>
    <p:extLst>
      <p:ext uri="{BB962C8B-B14F-4D97-AF65-F5344CB8AC3E}">
        <p14:creationId xmlns:p14="http://schemas.microsoft.com/office/powerpoint/2010/main" val="359637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4589A-6A25-6841-99BF-41AB0E4C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+ and *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E98248-4784-ED47-892D-7BF35FE55709}"/>
              </a:ext>
            </a:extLst>
          </p:cNvPr>
          <p:cNvSpPr txBox="1"/>
          <p:nvPr/>
        </p:nvSpPr>
        <p:spPr>
          <a:xfrm>
            <a:off x="508001" y="1575707"/>
            <a:ext cx="2869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[]</a:t>
            </a:r>
          </a:p>
          <a:p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 = []</a:t>
            </a:r>
          </a:p>
          <a:p>
            <a:endParaRPr kumimoji="1" lang="en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range(5):</a:t>
            </a:r>
          </a:p>
          <a:p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data1.append(2*</a:t>
            </a:r>
            <a:r>
              <a:rPr kumimoji="1" lang="en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data2.append(2*</a:t>
            </a:r>
            <a:r>
              <a:rPr kumimoji="1" lang="en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data3 = data1 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data2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data4 = data1 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FDE53B6-01FA-B14C-AD1D-FB909F9F0AD0}"/>
              </a:ext>
            </a:extLst>
          </p:cNvPr>
          <p:cNvGrpSpPr/>
          <p:nvPr/>
        </p:nvGrpSpPr>
        <p:grpSpPr>
          <a:xfrm>
            <a:off x="3788398" y="1346200"/>
            <a:ext cx="4994922" cy="3340100"/>
            <a:chOff x="3788398" y="1346200"/>
            <a:chExt cx="4994922" cy="33401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18A4AE8-8A3D-4A4B-B108-CD47C70F8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8398" y="1346200"/>
              <a:ext cx="4994922" cy="33401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ACC328-4FB8-0945-8F04-2BB677AC377C}"/>
                </a:ext>
              </a:extLst>
            </p:cNvPr>
            <p:cNvSpPr/>
            <p:nvPr/>
          </p:nvSpPr>
          <p:spPr>
            <a:xfrm>
              <a:off x="3845546" y="2189844"/>
              <a:ext cx="1068849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58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FD7C6-8954-5F4F-BDBC-7B68B469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copy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9D53ED-EC25-A642-ADBA-C71D2222EDF4}"/>
              </a:ext>
            </a:extLst>
          </p:cNvPr>
          <p:cNvSpPr/>
          <p:nvPr/>
        </p:nvSpPr>
        <p:spPr>
          <a:xfrm>
            <a:off x="508001" y="1664376"/>
            <a:ext cx="3110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data1 = []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data2 = []</a:t>
            </a:r>
          </a:p>
          <a:p>
            <a:endParaRPr lang="en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" altLang="zh-TW" sz="1400" dirty="0" err="1">
                <a:latin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in range(5):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   data1.append(1)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   data2.append(2)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data3 = data1</a:t>
            </a:r>
          </a:p>
          <a:p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data4 = data2[:]</a:t>
            </a:r>
            <a:endParaRPr lang="zh-TW" altLang="en-US" sz="1400" dirty="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C7C8371-46FB-C44F-9170-E325519DD238}"/>
              </a:ext>
            </a:extLst>
          </p:cNvPr>
          <p:cNvGrpSpPr/>
          <p:nvPr/>
        </p:nvGrpSpPr>
        <p:grpSpPr>
          <a:xfrm>
            <a:off x="3309258" y="1447800"/>
            <a:ext cx="4432300" cy="3175000"/>
            <a:chOff x="3309258" y="1447800"/>
            <a:chExt cx="4432300" cy="3175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F53C1C7-296E-834D-8448-062A39084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9258" y="1447800"/>
              <a:ext cx="4432300" cy="3175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070B9E-CC64-9F4B-A3B1-FB59469F5E0E}"/>
                </a:ext>
              </a:extLst>
            </p:cNvPr>
            <p:cNvSpPr/>
            <p:nvPr/>
          </p:nvSpPr>
          <p:spPr>
            <a:xfrm>
              <a:off x="3309258" y="2514600"/>
              <a:ext cx="1426028" cy="302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80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FD7C6-8954-5F4F-BDBC-7B68B469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copy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9D53ED-EC25-A642-ADBA-C71D2222EDF4}"/>
              </a:ext>
            </a:extLst>
          </p:cNvPr>
          <p:cNvSpPr/>
          <p:nvPr/>
        </p:nvSpPr>
        <p:spPr>
          <a:xfrm>
            <a:off x="508001" y="1295172"/>
            <a:ext cx="31105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data1 = []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data2 = []</a:t>
            </a:r>
          </a:p>
          <a:p>
            <a:endParaRPr lang="en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in range(5):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data1.append(1)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data2.append(2)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data3 = data1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data4 = data2[:]</a:t>
            </a:r>
          </a:p>
          <a:p>
            <a:endParaRPr lang="en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data1[0] = 99</a:t>
            </a:r>
          </a:p>
          <a:p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data2[0] = 99</a:t>
            </a:r>
            <a:endParaRPr lang="zh-TW" altLang="en-US" sz="1400" dirty="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2A1509-AED7-0D46-A3CB-2862B3E9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08" y="1295172"/>
            <a:ext cx="4546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C8EBD-0FAF-9849-ADF2-95EDCD45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47234"/>
            <a:ext cx="6447501" cy="990600"/>
          </a:xfrm>
        </p:spPr>
        <p:txBody>
          <a:bodyPr anchor="ctr">
            <a:normAutofit/>
          </a:bodyPr>
          <a:lstStyle/>
          <a:p>
            <a:r>
              <a:rPr kumimoji="1" lang="en-US" altLang="zh-TW" sz="2400" dirty="0"/>
              <a:t>sorted(List, reverse=True)</a:t>
            </a:r>
            <a:endParaRPr kumimoji="1"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FD80FB-C24B-FA41-9256-12838333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51" y="2571750"/>
            <a:ext cx="4533900" cy="21209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D7C61ED-C837-EB4D-BEDE-235D55B7F722}"/>
              </a:ext>
            </a:extLst>
          </p:cNvPr>
          <p:cNvSpPr txBox="1"/>
          <p:nvPr/>
        </p:nvSpPr>
        <p:spPr>
          <a:xfrm>
            <a:off x="1066651" y="1393127"/>
            <a:ext cx="381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[4, 2, 7, 9, 8]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data_sorted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F8FEF3-5BB4-B94E-81F6-0DCDF7DFE630}"/>
              </a:ext>
            </a:extLst>
          </p:cNvPr>
          <p:cNvSpPr txBox="1"/>
          <p:nvPr/>
        </p:nvSpPr>
        <p:spPr>
          <a:xfrm>
            <a:off x="6131379" y="1947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</a:rPr>
              <a:t>有回傳值</a:t>
            </a:r>
          </a:p>
        </p:txBody>
      </p:sp>
    </p:spTree>
    <p:extLst>
      <p:ext uri="{BB962C8B-B14F-4D97-AF65-F5344CB8AC3E}">
        <p14:creationId xmlns:p14="http://schemas.microsoft.com/office/powerpoint/2010/main" val="224595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C8EBD-0FAF-9849-ADF2-95EDCD45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47234"/>
            <a:ext cx="6447501" cy="990600"/>
          </a:xfrm>
        </p:spPr>
        <p:txBody>
          <a:bodyPr anchor="ctr">
            <a:normAutofit/>
          </a:bodyPr>
          <a:lstStyle/>
          <a:p>
            <a:r>
              <a:rPr kumimoji="1" lang="en-US" altLang="zh-TW" sz="2400" dirty="0" err="1"/>
              <a:t>List.sort</a:t>
            </a:r>
            <a:r>
              <a:rPr kumimoji="1" lang="en-US" altLang="zh-TW" sz="2400" dirty="0"/>
              <a:t>(reverse=True)</a:t>
            </a:r>
            <a:endParaRPr kumimoji="1"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D46CE0-1FD8-C243-BD79-F9544D39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80" y="1376766"/>
            <a:ext cx="4432300" cy="10922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DCD54FD-9749-D843-9044-09FD1C84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80" y="3220634"/>
            <a:ext cx="4368800" cy="10033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45D93C-310C-7743-9998-769B80295D6B}"/>
              </a:ext>
            </a:extLst>
          </p:cNvPr>
          <p:cNvSpPr txBox="1"/>
          <p:nvPr/>
        </p:nvSpPr>
        <p:spPr>
          <a:xfrm>
            <a:off x="508001" y="1548262"/>
            <a:ext cx="3252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[4, 2, 7, 9, 8]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1F618C-0D95-5941-BCEA-B9CCA54C6DA2}"/>
              </a:ext>
            </a:extLst>
          </p:cNvPr>
          <p:cNvSpPr txBox="1"/>
          <p:nvPr/>
        </p:nvSpPr>
        <p:spPr>
          <a:xfrm>
            <a:off x="4018002" y="2851302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</a:rPr>
              <a:t>沒有回傳值 </a:t>
            </a:r>
            <a:r>
              <a:rPr kumimoji="1" lang="en-US" altLang="zh-TW" dirty="0">
                <a:solidFill>
                  <a:schemeClr val="accent2"/>
                </a:solidFill>
              </a:rPr>
              <a:t>(in-place operation)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2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B9D02E-75ED-C44C-8FA3-4B6F2AD2BB19}"/>
              </a:ext>
            </a:extLst>
          </p:cNvPr>
          <p:cNvSpPr txBox="1"/>
          <p:nvPr/>
        </p:nvSpPr>
        <p:spPr>
          <a:xfrm>
            <a:off x="1102178" y="1447800"/>
            <a:ext cx="3113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[]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range(5):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data1.append(4-i)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(data1)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print(data2)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print(data1)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3CF65C-BE83-6746-9173-4A5F06861FC5}"/>
              </a:ext>
            </a:extLst>
          </p:cNvPr>
          <p:cNvSpPr txBox="1"/>
          <p:nvPr/>
        </p:nvSpPr>
        <p:spPr>
          <a:xfrm>
            <a:off x="4215531" y="3695701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</a:rPr>
              <a:t>沒有回傳值 </a:t>
            </a:r>
            <a:r>
              <a:rPr kumimoji="1" lang="en-US" altLang="zh-TW" dirty="0">
                <a:solidFill>
                  <a:schemeClr val="accent2"/>
                </a:solidFill>
              </a:rPr>
              <a:t>(in-place operation)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491223-4C28-9341-9D29-16A6397A3E49}"/>
              </a:ext>
            </a:extLst>
          </p:cNvPr>
          <p:cNvSpPr txBox="1"/>
          <p:nvPr/>
        </p:nvSpPr>
        <p:spPr>
          <a:xfrm>
            <a:off x="4215530" y="2831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</a:rPr>
              <a:t>有回傳值</a:t>
            </a:r>
          </a:p>
        </p:txBody>
      </p:sp>
    </p:spTree>
    <p:extLst>
      <p:ext uri="{BB962C8B-B14F-4D97-AF65-F5344CB8AC3E}">
        <p14:creationId xmlns:p14="http://schemas.microsoft.com/office/powerpoint/2010/main" val="121590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41C4E-8855-E04B-B506-47680AE0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List.reverse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136F0B-CA60-884F-AF93-3121F76C1A4C}"/>
              </a:ext>
            </a:extLst>
          </p:cNvPr>
          <p:cNvSpPr txBox="1"/>
          <p:nvPr/>
        </p:nvSpPr>
        <p:spPr>
          <a:xfrm>
            <a:off x="588010" y="1287994"/>
            <a:ext cx="29738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[1, 2, 3, 4]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print(data1)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data1[::-1]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print(data2)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04C2EB-EAD5-C446-8EFA-4902E8468093}"/>
              </a:ext>
            </a:extLst>
          </p:cNvPr>
          <p:cNvSpPr txBox="1"/>
          <p:nvPr/>
        </p:nvSpPr>
        <p:spPr>
          <a:xfrm>
            <a:off x="3731751" y="580447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</a:rPr>
              <a:t>沒有回傳值 </a:t>
            </a:r>
            <a:r>
              <a:rPr kumimoji="1" lang="en-US" altLang="zh-TW" dirty="0">
                <a:solidFill>
                  <a:schemeClr val="accent2"/>
                </a:solidFill>
              </a:rPr>
              <a:t>(in-place operation)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07D4A3-9C97-BD42-8ABD-41BE65C9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0" y="2622551"/>
            <a:ext cx="4051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9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4D0FF-AFDD-B24C-9D57-8415B186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List.count</a:t>
            </a:r>
            <a:r>
              <a:rPr kumimoji="1" lang="en-US" altLang="zh-TW" dirty="0"/>
              <a:t>(x)</a:t>
            </a:r>
            <a:br>
              <a:rPr kumimoji="1" lang="en-US" altLang="zh-TW" dirty="0"/>
            </a:br>
            <a:r>
              <a:rPr kumimoji="1" lang="en-US" altLang="zh-TW" dirty="0" err="1"/>
              <a:t>List.index</a:t>
            </a:r>
            <a:r>
              <a:rPr kumimoji="1" lang="en-US" altLang="zh-TW" dirty="0"/>
              <a:t>(x)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AAFD7C-F835-8241-B227-A5DED1CB1D85}"/>
              </a:ext>
            </a:extLst>
          </p:cNvPr>
          <p:cNvSpPr txBox="1"/>
          <p:nvPr/>
        </p:nvSpPr>
        <p:spPr>
          <a:xfrm>
            <a:off x="364862" y="1974850"/>
            <a:ext cx="3671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[1, 2, 3, 4, 2, 1]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(2)</a:t>
            </a: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49B1C65-C6D8-D94B-8BD9-7295EA23C21F}"/>
              </a:ext>
            </a:extLst>
          </p:cNvPr>
          <p:cNvGrpSpPr/>
          <p:nvPr/>
        </p:nvGrpSpPr>
        <p:grpSpPr>
          <a:xfrm>
            <a:off x="4127500" y="1974850"/>
            <a:ext cx="4851400" cy="1600200"/>
            <a:chOff x="4127500" y="1974850"/>
            <a:chExt cx="4851400" cy="16002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616A35E-E256-5441-AD5E-8FFF556E0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7500" y="1974850"/>
              <a:ext cx="4851400" cy="16002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9F37F3A-A7E2-624B-8957-FC39B6C6D0FB}"/>
                </a:ext>
              </a:extLst>
            </p:cNvPr>
            <p:cNvSpPr/>
            <p:nvPr/>
          </p:nvSpPr>
          <p:spPr>
            <a:xfrm>
              <a:off x="4127500" y="2743200"/>
              <a:ext cx="1497693" cy="734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1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37C2F5C-35EC-A24D-A6A1-63BCFC984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TW" sz="4000" dirty="0">
                <a:solidFill>
                  <a:srgbClr val="FFFFFF"/>
                </a:solidFill>
              </a:rPr>
              <a:t>List</a:t>
            </a:r>
            <a:endParaRPr kumimoji="1"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F2BF671C-6E2E-0147-B9CC-21249C1F1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TW" sz="1400" dirty="0"/>
              <a:t>Mutable sequence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953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36" y="1447800"/>
            <a:ext cx="6447501" cy="291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list(”</a:t>
            </a:r>
            <a:r>
              <a:rPr lang="zh-TW" altLang="en-US" sz="1400" dirty="0">
                <a:solidFill>
                  <a:schemeClr val="tx1"/>
                </a:solidFill>
              </a:rPr>
              <a:t>上海自來水</a:t>
            </a: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”)</a:t>
            </a:r>
          </a:p>
          <a:p>
            <a:pPr marL="0" indent="0">
              <a:buNone/>
            </a:pPr>
            <a:r>
              <a:rPr kumimoji="1" lang="en-US" altLang="zh-TW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r_data</a:t>
            </a: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data[:-1]</a:t>
            </a:r>
          </a:p>
          <a:p>
            <a:pPr marL="0" indent="0">
              <a:buNone/>
            </a:pPr>
            <a:r>
              <a:rPr kumimoji="1" lang="en-US" altLang="zh-TW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r_data.</a:t>
            </a:r>
            <a:r>
              <a:rPr kumimoji="1" lang="en-US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</a:t>
            </a: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kumimoji="1" lang="en-US" altLang="zh-TW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r_data</a:t>
            </a: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?</a:t>
            </a:r>
          </a:p>
          <a:p>
            <a:pPr marL="0" indent="0">
              <a:buNone/>
            </a:pP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Palindrome = data + </a:t>
            </a:r>
            <a:r>
              <a:rPr kumimoji="1" lang="en-US" altLang="zh-TW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r_data</a:t>
            </a:r>
            <a:endParaRPr kumimoji="1" lang="en-US" altLang="zh-TW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Palindrome = ?</a:t>
            </a:r>
          </a:p>
          <a:p>
            <a:pPr marL="0" indent="0">
              <a:buNone/>
            </a:pPr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6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7DE48-6C98-EC41-8BCE-735F86A7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sum(List) </a:t>
            </a:r>
            <a:br>
              <a:rPr kumimoji="1" lang="en-US" altLang="zh-TW" dirty="0"/>
            </a:br>
            <a:r>
              <a:rPr kumimoji="1" lang="en-US" altLang="zh-TW" dirty="0" err="1"/>
              <a:t>len</a:t>
            </a:r>
            <a:r>
              <a:rPr kumimoji="1" lang="en-US" altLang="zh-TW" dirty="0"/>
              <a:t>(List)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B7350D-DF38-764E-93CA-A0B7D50C08E0}"/>
              </a:ext>
            </a:extLst>
          </p:cNvPr>
          <p:cNvSpPr txBox="1"/>
          <p:nvPr/>
        </p:nvSpPr>
        <p:spPr>
          <a:xfrm>
            <a:off x="508001" y="1740238"/>
            <a:ext cx="3531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[4, 2, 7, 9, 8]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 =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average = total / length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C4F25D6-1699-B846-97F2-25E699508969}"/>
              </a:ext>
            </a:extLst>
          </p:cNvPr>
          <p:cNvGrpSpPr/>
          <p:nvPr/>
        </p:nvGrpSpPr>
        <p:grpSpPr>
          <a:xfrm>
            <a:off x="4272643" y="1816101"/>
            <a:ext cx="4419600" cy="1936748"/>
            <a:chOff x="4272643" y="1816101"/>
            <a:chExt cx="4419600" cy="193674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65E0E7D-B1A4-8740-9BBF-27AB9A750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2643" y="1816101"/>
              <a:ext cx="4419600" cy="18796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2DF9DAD-9C91-C342-B374-822E666B8CA0}"/>
                </a:ext>
              </a:extLst>
            </p:cNvPr>
            <p:cNvSpPr/>
            <p:nvPr/>
          </p:nvSpPr>
          <p:spPr>
            <a:xfrm>
              <a:off x="4272643" y="2628898"/>
              <a:ext cx="1483178" cy="11239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407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9CF38-9071-A24C-A8E8-8ACE1C4C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min(List)</a:t>
            </a:r>
            <a:br>
              <a:rPr kumimoji="1" lang="en-US" altLang="zh-TW" dirty="0"/>
            </a:br>
            <a:r>
              <a:rPr kumimoji="1" lang="en-US" altLang="zh-TW" dirty="0"/>
              <a:t>max(List)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A60C43-C99C-3C41-AF3B-21E36C0D712E}"/>
              </a:ext>
            </a:extLst>
          </p:cNvPr>
          <p:cNvSpPr txBox="1"/>
          <p:nvPr/>
        </p:nvSpPr>
        <p:spPr>
          <a:xfrm>
            <a:off x="508001" y="2073728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[4, 2, 7, 9, 8]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maxi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B118D9-9661-C049-A692-182ED9B8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340" y="1918242"/>
            <a:ext cx="4394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0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01AE5-14B5-E943-8CF8-B2971BA7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 comprehension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3B7C98-D2ED-3E41-924E-AB7D350E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044" y="1886720"/>
            <a:ext cx="4305300" cy="20701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63E774F-03BB-1D4C-AD8A-A53339137C3E}"/>
              </a:ext>
            </a:extLst>
          </p:cNvPr>
          <p:cNvSpPr txBox="1"/>
          <p:nvPr/>
        </p:nvSpPr>
        <p:spPr>
          <a:xfrm>
            <a:off x="508001" y="1893840"/>
            <a:ext cx="42290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[]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range(5):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data1.append(</a:t>
            </a:r>
            <a:r>
              <a:rPr kumimoji="1" lang="en" altLang="zh-TW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 = [</a:t>
            </a:r>
            <a:r>
              <a:rPr kumimoji="1" lang="en" altLang="zh-TW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u="sng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range(5)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6BF135-1AB5-C64E-B090-71AF66F6E0D9}"/>
              </a:ext>
            </a:extLst>
          </p:cNvPr>
          <p:cNvSpPr/>
          <p:nvPr/>
        </p:nvSpPr>
        <p:spPr>
          <a:xfrm>
            <a:off x="4753372" y="2645229"/>
            <a:ext cx="1394335" cy="31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529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08" y="1116460"/>
            <a:ext cx="6447501" cy="291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</a:t>
            </a: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-US" altLang="zh-TW" sz="1400" u="sng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11)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 = ?</a:t>
            </a:r>
          </a:p>
          <a:p>
            <a:pPr marL="0" indent="0">
              <a:buNone/>
            </a:pPr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</a:t>
            </a:r>
            <a:r>
              <a:rPr kumimoji="1" lang="en-US" altLang="zh-TW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i%5 == 0 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-US" altLang="zh-TW" sz="1400" u="sng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range(100)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?</a:t>
            </a:r>
          </a:p>
          <a:p>
            <a:pPr marL="0" indent="0">
              <a:buNone/>
            </a:pPr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(True) = ?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  <a:endParaRPr kumimoji="1" lang="en-US" altLang="zh-TW" sz="12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C493B5E-11FB-E649-82BA-05F80D45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08" y="3896088"/>
            <a:ext cx="8280400" cy="92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24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B14F8-CC5E-C549-8BA4-314AE6F9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Two-dimensional list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B4728A-E401-F941-A9CF-206C2845B121}"/>
              </a:ext>
            </a:extLst>
          </p:cNvPr>
          <p:cNvSpPr txBox="1"/>
          <p:nvPr/>
        </p:nvSpPr>
        <p:spPr>
          <a:xfrm>
            <a:off x="337168" y="1180217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[ ]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range(2):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 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kumimoji="1" lang="en" altLang="zh-TW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range(3):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matrix[row].append(row * 3 + col)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126AFB9-1DC6-9748-9321-895097560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38373"/>
              </p:ext>
            </p:extLst>
          </p:nvPr>
        </p:nvGraphicFramePr>
        <p:xfrm>
          <a:off x="1798470" y="3261433"/>
          <a:ext cx="1665513" cy="1017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2632762365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311679591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3958593084"/>
                    </a:ext>
                  </a:extLst>
                </a:gridCol>
              </a:tblGrid>
              <a:tr h="508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153642"/>
                  </a:ext>
                </a:extLst>
              </a:tr>
              <a:tr h="508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3747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A464214C-3F6A-E04F-9889-5D23F485C023}"/>
              </a:ext>
            </a:extLst>
          </p:cNvPr>
          <p:cNvSpPr txBox="1"/>
          <p:nvPr/>
        </p:nvSpPr>
        <p:spPr>
          <a:xfrm>
            <a:off x="884895" y="3363005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 = 0</a:t>
            </a:r>
          </a:p>
          <a:p>
            <a:endParaRPr kumimoji="1" lang="en-US" altLang="zh-TW" sz="12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-US" altLang="zh-TW" sz="12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2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 = 1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481455-3FB7-AF48-A790-A36C1B5A1DA5}"/>
              </a:ext>
            </a:extLst>
          </p:cNvPr>
          <p:cNvSpPr txBox="1"/>
          <p:nvPr/>
        </p:nvSpPr>
        <p:spPr>
          <a:xfrm>
            <a:off x="1392443" y="2984434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 = 0     1     2</a:t>
            </a:r>
            <a:endParaRPr kumimoji="1" lang="zh-TW" altLang="en-US" sz="1200" dirty="0">
              <a:solidFill>
                <a:schemeClr val="accent2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B8CB6-A01F-D642-AB6B-ECF237B9876F}"/>
              </a:ext>
            </a:extLst>
          </p:cNvPr>
          <p:cNvGrpSpPr/>
          <p:nvPr/>
        </p:nvGrpSpPr>
        <p:grpSpPr>
          <a:xfrm>
            <a:off x="4860249" y="1379764"/>
            <a:ext cx="4190506" cy="2942771"/>
            <a:chOff x="4860249" y="1379764"/>
            <a:chExt cx="4190506" cy="2942771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E8B089D-5BB2-914B-B6C2-B978523CB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0249" y="1379764"/>
              <a:ext cx="4190506" cy="294277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FA2921-BC74-BB4F-951A-23E9B9242F0C}"/>
                </a:ext>
              </a:extLst>
            </p:cNvPr>
            <p:cNvSpPr/>
            <p:nvPr/>
          </p:nvSpPr>
          <p:spPr>
            <a:xfrm>
              <a:off x="4860249" y="2106386"/>
              <a:ext cx="1377265" cy="6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80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FD678-7110-6C4E-BDB1-36237BF2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Two-dimensional list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640251-AE73-E249-9ADB-A06D2757C6B3}"/>
              </a:ext>
            </a:extLst>
          </p:cNvPr>
          <p:cNvSpPr txBox="1"/>
          <p:nvPr/>
        </p:nvSpPr>
        <p:spPr>
          <a:xfrm>
            <a:off x="508001" y="1537054"/>
            <a:ext cx="72731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[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 * 3 + col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1400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400" u="sng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</a:t>
            </a:r>
            <a:r>
              <a:rPr kumimoji="1" lang="en" altLang="zh-TW" sz="1400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range(4)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1400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400" u="sng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</a:t>
            </a:r>
            <a:r>
              <a:rPr kumimoji="1" lang="en" altLang="zh-TW" sz="1400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range(2)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print(matrix[0])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print(matrix[1])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print(matrix[1][0])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print(matrix[1][1])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print(matrix[1][2])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5FE1DE-2B59-8E42-B4C8-12B397AA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2" y="2058013"/>
            <a:ext cx="4571999" cy="29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90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081032-2021-F746-BBA1-37F30530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273810"/>
            <a:ext cx="7937500" cy="14986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D576FF9-07A9-544E-9AC6-FDC454EA7EE9}"/>
              </a:ext>
            </a:extLst>
          </p:cNvPr>
          <p:cNvSpPr txBox="1"/>
          <p:nvPr/>
        </p:nvSpPr>
        <p:spPr>
          <a:xfrm>
            <a:off x="603250" y="3269525"/>
            <a:ext cx="4019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﻿</a:t>
            </a:r>
            <a:r>
              <a:rPr kumimoji="1" lang="en-US" altLang="zh-TW" dirty="0"/>
              <a:t>[[0, 0, 0, 0], [0, 1, 2, 3], [0, 2, 4, 6]]</a:t>
            </a:r>
          </a:p>
          <a:p>
            <a:r>
              <a:rPr kumimoji="1" lang="en-US" altLang="zh-TW" dirty="0"/>
              <a:t>[0, 1, 2, 3]</a:t>
            </a:r>
          </a:p>
          <a:p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7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53F82-DD29-9546-BFF6-2CFA8915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zip()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82C15E-2E36-AC4C-B225-5DB1C79938A9}"/>
              </a:ext>
            </a:extLst>
          </p:cNvPr>
          <p:cNvSpPr txBox="1"/>
          <p:nvPr/>
        </p:nvSpPr>
        <p:spPr>
          <a:xfrm>
            <a:off x="508001" y="1540698"/>
            <a:ext cx="41344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upper = ['A', 'B', 'C']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lower = ['a', 'b', 'c']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c1, c2 in 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(upper, lower):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print(c1, c2)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list(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(upper, lower))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print(data)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3C736AF-046A-F046-AAA6-732F0E4F945C}"/>
              </a:ext>
            </a:extLst>
          </p:cNvPr>
          <p:cNvGrpSpPr/>
          <p:nvPr/>
        </p:nvGrpSpPr>
        <p:grpSpPr>
          <a:xfrm>
            <a:off x="4758748" y="0"/>
            <a:ext cx="3162183" cy="5143500"/>
            <a:chOff x="4758748" y="0"/>
            <a:chExt cx="3162183" cy="51435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5CBEEC1-8CF5-3446-A302-362D0457D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8748" y="0"/>
              <a:ext cx="3162183" cy="51435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23C8269-B543-E442-98F2-1260B5A660E7}"/>
                </a:ext>
              </a:extLst>
            </p:cNvPr>
            <p:cNvSpPr/>
            <p:nvPr/>
          </p:nvSpPr>
          <p:spPr>
            <a:xfrm>
              <a:off x="4758748" y="1869621"/>
              <a:ext cx="972581" cy="334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918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36" y="952500"/>
            <a:ext cx="6447501" cy="291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kumimoji="1" lang="en-US" altLang="zh-TW" sz="12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2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-US" altLang="zh-TW" sz="1200" u="sng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2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range(4)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2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j in range(4)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?</a:t>
            </a:r>
          </a:p>
          <a:p>
            <a:pPr marL="0" indent="0">
              <a:buNone/>
            </a:pP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kumimoji="1" lang="en-US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j in range(4)] * 4</a:t>
            </a:r>
          </a:p>
          <a:p>
            <a:pPr marL="0" indent="0">
              <a:buNone/>
            </a:pP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?</a:t>
            </a:r>
          </a:p>
          <a:p>
            <a:pPr marL="0" indent="0">
              <a:buNone/>
            </a:pPr>
            <a:endParaRPr kumimoji="1" lang="en-US" altLang="zh-TW" sz="12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list(zip(</a:t>
            </a: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?</a:t>
            </a:r>
          </a:p>
          <a:p>
            <a:pPr marL="0" indent="0">
              <a:buNone/>
            </a:pP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matrix.index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((1,2)) = ?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89A3C5-C886-034E-BC32-1ED69CD2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36" y="3394951"/>
            <a:ext cx="7087870" cy="174854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4330116-D18E-B349-8A65-52DD2C750EC7}"/>
              </a:ext>
            </a:extLst>
          </p:cNvPr>
          <p:cNvSpPr/>
          <p:nvPr/>
        </p:nvSpPr>
        <p:spPr>
          <a:xfrm>
            <a:off x="4416879" y="3592286"/>
            <a:ext cx="400050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AD6A53-007C-6440-9F4A-9CB527A72D7B}"/>
              </a:ext>
            </a:extLst>
          </p:cNvPr>
          <p:cNvSpPr txBox="1"/>
          <p:nvPr/>
        </p:nvSpPr>
        <p:spPr>
          <a:xfrm>
            <a:off x="5915963" y="797200"/>
            <a:ext cx="2185214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i_data_2 = []</a:t>
            </a:r>
          </a:p>
          <a:p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range(4):</a:t>
            </a:r>
          </a:p>
          <a:p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range(4):</a:t>
            </a:r>
          </a:p>
          <a:p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i_data_2.append(</a:t>
            </a:r>
            <a:r>
              <a:rPr kumimoji="1" lang="en" altLang="zh-TW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TW" altLang="en-US" sz="10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6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E9E06DA-522A-AF4C-9238-63A2407C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B1B15F-D0F0-F347-8268-E4B7A0DA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1" y="1785528"/>
            <a:ext cx="3139217" cy="432197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]</a:t>
            </a:r>
          </a:p>
          <a:p>
            <a:r>
              <a:rPr kumimoji="1" lang="en-US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 = 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kumimoji="1" lang="en-US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6BD0443A-F4DB-C740-9804-7C0724F740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54" y="2944018"/>
            <a:ext cx="2514600" cy="695325"/>
          </a:xfrm>
          <a:prstGeom prst="rect">
            <a:avLst/>
          </a:prstGeo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39DF7B3-F360-3742-A06A-F54553D6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4437806" cy="432197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12, 36, 78, 53, 17]</a:t>
            </a:r>
            <a:endParaRPr kumimoji="1" lang="zh-TW" altLang="en-US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CFF46C-FA45-0A40-8424-DAD0E9805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287" y="2864110"/>
            <a:ext cx="4067517" cy="81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C84C9-042A-D345-900A-80484C00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 / not in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514827-B5EF-554A-8758-8BAA9707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5" y="1485472"/>
            <a:ext cx="2374901" cy="21725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34BFDA-7516-A34A-8E4A-6B9440FE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916" y="1447800"/>
            <a:ext cx="2374901" cy="20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4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C84C9-042A-D345-900A-80484C00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enumerate(List)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7BD7EB-C814-EB4C-80F2-5BDF78E07D3E}"/>
              </a:ext>
            </a:extLst>
          </p:cNvPr>
          <p:cNvSpPr/>
          <p:nvPr/>
        </p:nvSpPr>
        <p:spPr>
          <a:xfrm>
            <a:off x="508001" y="147078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letters = ['A', 'B', 'C', 'D']</a:t>
            </a:r>
          </a:p>
          <a:p>
            <a:endParaRPr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zh-TW" altLang="en-US" sz="1400" dirty="0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i, v 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zh-TW" altLang="en-US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enumerate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(letters):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print(i, v)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09ED7E-9AAF-FE46-A6C8-0A85493CA918}"/>
              </a:ext>
            </a:extLst>
          </p:cNvPr>
          <p:cNvSpPr txBox="1"/>
          <p:nvPr/>
        </p:nvSpPr>
        <p:spPr>
          <a:xfrm>
            <a:off x="874886" y="333320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B050"/>
                </a:solidFill>
              </a:rPr>
              <a:t>回傳</a:t>
            </a:r>
            <a:r>
              <a:rPr kumimoji="1" lang="en-US" altLang="zh-TW" dirty="0">
                <a:solidFill>
                  <a:srgbClr val="00B050"/>
                </a:solidFill>
              </a:rPr>
              <a:t>index,</a:t>
            </a:r>
            <a:r>
              <a:rPr kumimoji="1" lang="zh-TW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TW" dirty="0">
                <a:solidFill>
                  <a:srgbClr val="00B050"/>
                </a:solidFill>
              </a:rPr>
              <a:t>value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D1E11E0-E636-284C-95BD-C465D16C81BE}"/>
              </a:ext>
            </a:extLst>
          </p:cNvPr>
          <p:cNvGrpSpPr/>
          <p:nvPr/>
        </p:nvGrpSpPr>
        <p:grpSpPr>
          <a:xfrm>
            <a:off x="4194266" y="1181100"/>
            <a:ext cx="4838700" cy="3403600"/>
            <a:chOff x="4194266" y="952500"/>
            <a:chExt cx="4838700" cy="34036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1ACB24-EEE2-D14A-8BE2-7905768B3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266" y="952500"/>
              <a:ext cx="4838700" cy="34036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9B80BA-DBAF-A74D-8580-A01E49027062}"/>
                </a:ext>
              </a:extLst>
            </p:cNvPr>
            <p:cNvSpPr/>
            <p:nvPr/>
          </p:nvSpPr>
          <p:spPr>
            <a:xfrm>
              <a:off x="4287520" y="3596640"/>
              <a:ext cx="1422400" cy="759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47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副標題 4">
            <a:extLst>
              <a:ext uri="{FF2B5EF4-FFF2-40B4-BE49-F238E27FC236}">
                <a16:creationId xmlns:a16="http://schemas.microsoft.com/office/drawing/2014/main" id="{A3A73F32-C685-2643-938F-5F9790FB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1400" dirty="0">
                <a:solidFill>
                  <a:schemeClr val="tx1"/>
                </a:solidFill>
              </a:rPr>
              <a:t>Immutable </a:t>
            </a:r>
            <a:r>
              <a:rPr kumimoji="1" lang="en-US" altLang="zh-TW" sz="1400" dirty="0"/>
              <a:t>sequence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022559-DF4F-214D-B779-3EFE16DF5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4000" dirty="0">
                <a:solidFill>
                  <a:schemeClr val="tx1"/>
                </a:solidFill>
              </a:rPr>
              <a:t>tuple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1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CF208-8E0A-6849-BBA8-07D64049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tuple is immutable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D9F9F3-9929-0348-A5C6-5133EB74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36" y="1283607"/>
            <a:ext cx="6447501" cy="30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F0152-9F7E-F94B-8F05-0A34BC5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D2E64C-C18D-B143-BE13-85415E04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447800"/>
            <a:ext cx="2857500" cy="1193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499B4B-D5DD-7C44-860F-A4431535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40" y="1447800"/>
            <a:ext cx="2921000" cy="1219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06CD54-AD09-D44F-A625-CEE12FC97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1" y="3061971"/>
            <a:ext cx="2870200" cy="1511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216306-F4DB-DF44-B53E-B240F0F98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140" y="3030222"/>
            <a:ext cx="3390900" cy="1117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1A6191A-CB1B-8C41-A4AA-0E0794EC5341}"/>
              </a:ext>
            </a:extLst>
          </p:cNvPr>
          <p:cNvSpPr txBox="1"/>
          <p:nvPr/>
        </p:nvSpPr>
        <p:spPr>
          <a:xfrm>
            <a:off x="4168140" y="3404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X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21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AF068-3ABF-724D-8B32-3AA138E4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unpacking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677BD1-4D63-BF41-A737-B88833FF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1447800"/>
            <a:ext cx="2463800" cy="2628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5D690B-0432-4F4A-AA4F-0D2865ED0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10" y="1447800"/>
            <a:ext cx="2324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67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59" y="1447800"/>
            <a:ext cx="6447501" cy="291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kumimoji="1" lang="en-US" altLang="zh-TW" sz="14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-US" altLang="zh-TW" sz="1400" u="sng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range(4)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j in range(4)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j_data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kumimoji="1" lang="en-US" altLang="zh-TW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j in range(4)] * 4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list(zip(</a:t>
            </a: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j_data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?</a:t>
            </a: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matrix.index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((1,2)) = ?</a:t>
            </a:r>
          </a:p>
          <a:p>
            <a:pPr marL="0" indent="0">
              <a:buNone/>
            </a:pPr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tp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matrix[6]</a:t>
            </a: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tp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= ?</a:t>
            </a: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tp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= 999 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OK?</a:t>
            </a:r>
          </a:p>
          <a:p>
            <a:pPr marL="0" indent="0">
              <a:buNone/>
            </a:pPr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47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副標題 4">
            <a:extLst>
              <a:ext uri="{FF2B5EF4-FFF2-40B4-BE49-F238E27FC236}">
                <a16:creationId xmlns:a16="http://schemas.microsoft.com/office/drawing/2014/main" id="{33E32A19-FCB5-8C46-A677-80EF8FA2C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sz="1600" dirty="0">
                <a:solidFill>
                  <a:schemeClr val="tx1"/>
                </a:solidFill>
              </a:rPr>
              <a:t>如何產生一個元素全為 </a:t>
            </a:r>
            <a:r>
              <a:rPr kumimoji="1" lang="en-US" altLang="zh-TW" sz="1600" dirty="0">
                <a:solidFill>
                  <a:schemeClr val="tx1"/>
                </a:solidFill>
              </a:rPr>
              <a:t>0</a:t>
            </a:r>
            <a:r>
              <a:rPr kumimoji="1" lang="zh-TW" altLang="en-US" sz="1600" dirty="0">
                <a:solidFill>
                  <a:schemeClr val="tx1"/>
                </a:solidFill>
              </a:rPr>
              <a:t> 的矩陣</a:t>
            </a:r>
            <a:r>
              <a:rPr kumimoji="1" lang="en-US" altLang="zh-TW" sz="1600" dirty="0">
                <a:solidFill>
                  <a:schemeClr val="tx1"/>
                </a:solidFill>
              </a:rPr>
              <a:t>?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63CBE8-299B-CA46-BC30-3080AACE6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dirty="0"/>
              <a:t>注意</a:t>
            </a:r>
            <a:r>
              <a:rPr kumimoji="1" lang="en-US" altLang="zh-TW" dirty="0"/>
              <a:t>:</a:t>
            </a:r>
            <a:r>
              <a:rPr kumimoji="1" lang="zh-TW" altLang="en-US" dirty="0"/>
              <a:t> 常犯錯誤</a:t>
            </a:r>
          </a:p>
        </p:txBody>
      </p:sp>
    </p:spTree>
    <p:extLst>
      <p:ext uri="{BB962C8B-B14F-4D97-AF65-F5344CB8AC3E}">
        <p14:creationId xmlns:p14="http://schemas.microsoft.com/office/powerpoint/2010/main" val="339413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F2D7B-4ACE-1C47-9A9C-F5CC9033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Matrix initialization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751892-B3EC-0841-8BCC-C386397D5F9D}"/>
              </a:ext>
            </a:extLst>
          </p:cNvPr>
          <p:cNvSpPr/>
          <p:nvPr/>
        </p:nvSpPr>
        <p:spPr>
          <a:xfrm>
            <a:off x="508001" y="1599141"/>
            <a:ext cx="63663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mat1 = [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4]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3</a:t>
            </a:r>
          </a:p>
          <a:p>
            <a:endParaRPr lang="en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mat1[0][1] = 9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print(mat1[1][1])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print(mat1[2][1])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F462F6-A493-4F42-93F9-A0ED0D46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51" y="3133393"/>
            <a:ext cx="4320000" cy="17154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3C2E48-50BE-7047-9A34-BAE6FA63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65" y="993200"/>
            <a:ext cx="4320000" cy="171961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C3DE5F9-7600-B248-A773-A3F7514A8815}"/>
              </a:ext>
            </a:extLst>
          </p:cNvPr>
          <p:cNvSpPr/>
          <p:nvPr/>
        </p:nvSpPr>
        <p:spPr>
          <a:xfrm>
            <a:off x="6955502" y="3380014"/>
            <a:ext cx="441341" cy="54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695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F2D7B-4ACE-1C47-9A9C-F5CC9033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Matrix initialization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751892-B3EC-0841-8BCC-C386397D5F9D}"/>
              </a:ext>
            </a:extLst>
          </p:cNvPr>
          <p:cNvSpPr/>
          <p:nvPr/>
        </p:nvSpPr>
        <p:spPr>
          <a:xfrm>
            <a:off x="508001" y="1145373"/>
            <a:ext cx="63663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mat2 = [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0 </a:t>
            </a:r>
            <a:r>
              <a:rPr lang="en" altLang="zh-TW" sz="1400" u="sng" dirty="0">
                <a:latin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" altLang="zh-TW" sz="1400" u="sng" dirty="0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col</a:t>
            </a:r>
            <a:r>
              <a:rPr lang="en" altLang="zh-TW" sz="1400" u="sng" dirty="0">
                <a:latin typeface="Menlo" panose="020B0609030804020204" pitchFamily="49" charset="0"/>
                <a:cs typeface="Menlo" panose="020B0609030804020204" pitchFamily="49" charset="0"/>
              </a:rPr>
              <a:t> in range(4)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TW" sz="1400" u="sng" dirty="0">
                <a:latin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" altLang="zh-TW" sz="1400" u="sng" dirty="0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row</a:t>
            </a:r>
            <a:r>
              <a:rPr lang="en" altLang="zh-TW" sz="1400" u="sng" dirty="0">
                <a:latin typeface="Menlo" panose="020B0609030804020204" pitchFamily="49" charset="0"/>
                <a:cs typeface="Menlo" panose="020B0609030804020204" pitchFamily="49" charset="0"/>
              </a:rPr>
              <a:t> in range(3)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endParaRPr lang="en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mat2[0][1] = 9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print(mat2[1][1])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print(mat2[2][1])</a:t>
            </a:r>
            <a:endParaRPr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D23840-0BC5-4C47-811E-3DD6A226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934" y="1733550"/>
            <a:ext cx="4009679" cy="32194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023080-1688-6D45-98FC-A9BE314399DB}"/>
              </a:ext>
            </a:extLst>
          </p:cNvPr>
          <p:cNvSpPr/>
          <p:nvPr/>
        </p:nvSpPr>
        <p:spPr>
          <a:xfrm>
            <a:off x="5975788" y="1938163"/>
            <a:ext cx="335205" cy="54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769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65464"/>
            <a:ext cx="6447501" cy="3265558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12, 36, 78, 53, 17]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data[0] = 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data[1] = 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data[2] = 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data[1:5]=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data[:3] = 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data[2:] = 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data[-1] =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data[-2] =</a:t>
            </a:r>
          </a:p>
          <a:p>
            <a:pPr lvl="1"/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data[::-1] = </a:t>
            </a:r>
            <a:endParaRPr kumimoji="1" lang="en-US" altLang="zh-TW" sz="1400" dirty="0">
              <a:solidFill>
                <a:schemeClr val="tx1"/>
              </a:solidFill>
            </a:endParaRPr>
          </a:p>
          <a:p>
            <a:endParaRPr kumimoji="1"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71349E-CF70-1F40-9868-D3629880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31" y="2371894"/>
            <a:ext cx="4067517" cy="81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99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副標題 4">
            <a:extLst>
              <a:ext uri="{FF2B5EF4-FFF2-40B4-BE49-F238E27FC236}">
                <a16:creationId xmlns:a16="http://schemas.microsoft.com/office/drawing/2014/main" id="{6CFF37AA-FB6D-BA42-9740-52F74C4C6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964534-DEA3-DF41-9B6B-262EE230F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dirty="0"/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85666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BAE6E-2BCA-B440-8FA6-0EEFAC28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7533820" cy="990600"/>
          </a:xfrm>
        </p:spPr>
        <p:txBody>
          <a:bodyPr>
            <a:normAutofit/>
          </a:bodyPr>
          <a:lstStyle/>
          <a:p>
            <a:r>
              <a:rPr kumimoji="1" lang="en-US" altLang="zh-TW" sz="2400" dirty="0" err="1"/>
              <a:t>LeetCode</a:t>
            </a:r>
            <a:r>
              <a:rPr kumimoji="1" lang="en-US" altLang="zh-TW" sz="2400" dirty="0"/>
              <a:t> </a:t>
            </a:r>
            <a:r>
              <a:rPr lang="en" altLang="zh-TW" sz="2400" dirty="0"/>
              <a:t>852. Peak Index in a Mountain Array</a:t>
            </a:r>
            <a:endParaRPr kumimoji="1"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72202-267C-6A45-8A2E-6EF54E1E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375513"/>
            <a:ext cx="3753756" cy="2910580"/>
          </a:xfrm>
        </p:spPr>
        <p:txBody>
          <a:bodyPr>
            <a:normAutofit/>
          </a:bodyPr>
          <a:lstStyle/>
          <a:p>
            <a:r>
              <a:rPr lang="en" altLang="zh-TW" sz="1600" dirty="0">
                <a:hlinkClick r:id="rId2"/>
              </a:rPr>
              <a:t>https://leetcode.com/problems/peak-index-in-a-mountain-array/</a:t>
            </a:r>
            <a:endParaRPr lang="en" altLang="zh-TW" sz="1600" dirty="0"/>
          </a:p>
          <a:p>
            <a:r>
              <a:rPr lang="en" altLang="zh-TW" sz="1600" b="1" dirty="0"/>
              <a:t>Example 1:</a:t>
            </a:r>
            <a:endParaRPr lang="en" altLang="zh-TW" sz="1600" dirty="0"/>
          </a:p>
          <a:p>
            <a:pPr lvl="1"/>
            <a:r>
              <a:rPr lang="en" altLang="zh-TW" sz="1600" b="1" dirty="0"/>
              <a:t>Input: </a:t>
            </a:r>
            <a:r>
              <a:rPr lang="en" altLang="zh-TW" sz="1600" dirty="0"/>
              <a:t>[0,</a:t>
            </a:r>
            <a:r>
              <a:rPr lang="en" altLang="zh-TW" sz="1600" dirty="0">
                <a:solidFill>
                  <a:srgbClr val="FF0000"/>
                </a:solidFill>
              </a:rPr>
              <a:t>1</a:t>
            </a:r>
            <a:r>
              <a:rPr lang="en" altLang="zh-TW" sz="1600" dirty="0"/>
              <a:t>,0] </a:t>
            </a:r>
          </a:p>
          <a:p>
            <a:pPr lvl="1"/>
            <a:r>
              <a:rPr lang="en" altLang="zh-TW" sz="1600" b="1" dirty="0"/>
              <a:t>Output: </a:t>
            </a:r>
            <a:r>
              <a:rPr lang="en" altLang="zh-TW" sz="1600" dirty="0"/>
              <a:t>1 </a:t>
            </a:r>
          </a:p>
          <a:p>
            <a:r>
              <a:rPr lang="en" altLang="zh-TW" sz="1600" b="1" dirty="0"/>
              <a:t>Example 2:</a:t>
            </a:r>
            <a:endParaRPr lang="en" altLang="zh-TW" sz="1600" dirty="0"/>
          </a:p>
          <a:p>
            <a:pPr lvl="1"/>
            <a:r>
              <a:rPr lang="en" altLang="zh-TW" sz="1600" b="1" dirty="0"/>
              <a:t>Input: </a:t>
            </a:r>
            <a:r>
              <a:rPr lang="en" altLang="zh-TW" sz="1600" dirty="0"/>
              <a:t>[0,</a:t>
            </a:r>
            <a:r>
              <a:rPr lang="en" altLang="zh-TW" sz="1600" dirty="0">
                <a:solidFill>
                  <a:srgbClr val="FF0000"/>
                </a:solidFill>
              </a:rPr>
              <a:t>2</a:t>
            </a:r>
            <a:r>
              <a:rPr lang="en" altLang="zh-TW" sz="1600" dirty="0"/>
              <a:t>,1,0] </a:t>
            </a:r>
          </a:p>
          <a:p>
            <a:pPr lvl="1"/>
            <a:r>
              <a:rPr lang="en" altLang="zh-TW" sz="1600" b="1" dirty="0"/>
              <a:t>Output: </a:t>
            </a:r>
            <a:r>
              <a:rPr lang="en" altLang="zh-TW" sz="1600" dirty="0"/>
              <a:t>1</a:t>
            </a:r>
          </a:p>
          <a:p>
            <a:endParaRPr kumimoji="1" lang="zh-TW" altLang="en-US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6FF6D2-1009-5E4A-BCBC-38F20E62B2B2}"/>
              </a:ext>
            </a:extLst>
          </p:cNvPr>
          <p:cNvSpPr txBox="1"/>
          <p:nvPr/>
        </p:nvSpPr>
        <p:spPr>
          <a:xfrm>
            <a:off x="4021818" y="3085862"/>
            <a:ext cx="4695516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﻿class Solution(object):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peakIndexInMountainArray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A):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"""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:type A: List[int]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: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rtype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"""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A.index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(max(A))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07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5EE55-416C-0943-9721-0F871DC3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/>
              <a:t>LeetCode</a:t>
            </a:r>
            <a:r>
              <a:rPr kumimoji="1" lang="en-US" altLang="zh-TW" sz="2400" dirty="0"/>
              <a:t> </a:t>
            </a:r>
            <a:r>
              <a:rPr lang="en" altLang="zh-TW" sz="2400" dirty="0"/>
              <a:t>1089. Duplicate Zeros</a:t>
            </a:r>
            <a:endParaRPr kumimoji="1"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14EBE-1739-7D49-AD84-5F72DE67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18507"/>
            <a:ext cx="4513035" cy="3829050"/>
          </a:xfrm>
        </p:spPr>
        <p:txBody>
          <a:bodyPr>
            <a:normAutofit fontScale="92500" lnSpcReduction="10000"/>
          </a:bodyPr>
          <a:lstStyle/>
          <a:p>
            <a:r>
              <a:rPr lang="en" altLang="zh-TW" sz="1600" dirty="0">
                <a:hlinkClick r:id="rId2"/>
              </a:rPr>
              <a:t>https://leetcode.com/problems/duplicate-zeros/</a:t>
            </a:r>
            <a:endParaRPr lang="en" altLang="zh-TW" sz="1600" dirty="0"/>
          </a:p>
          <a:p>
            <a:r>
              <a:rPr lang="en" altLang="zh-TW" sz="1600" b="1" dirty="0"/>
              <a:t>Example 1:</a:t>
            </a:r>
            <a:endParaRPr lang="en" altLang="zh-TW" sz="1600" dirty="0"/>
          </a:p>
          <a:p>
            <a:pPr lvl="1"/>
            <a:r>
              <a:rPr lang="en" altLang="zh-TW" sz="1600" b="1" dirty="0"/>
              <a:t>Input: </a:t>
            </a:r>
            <a:r>
              <a:rPr lang="en" altLang="zh-TW" sz="1600" dirty="0"/>
              <a:t>[1,0,2,3,0,4,5,0]</a:t>
            </a:r>
          </a:p>
          <a:p>
            <a:pPr lvl="1"/>
            <a:r>
              <a:rPr lang="en" altLang="zh-TW" sz="1600" b="1" dirty="0"/>
              <a:t>Output: </a:t>
            </a:r>
            <a:r>
              <a:rPr lang="en" altLang="zh-TW" sz="1600" dirty="0"/>
              <a:t>null </a:t>
            </a:r>
          </a:p>
          <a:p>
            <a:pPr lvl="1"/>
            <a:r>
              <a:rPr lang="en" altLang="zh-TW" sz="1600" b="1" dirty="0"/>
              <a:t>Explanation: </a:t>
            </a:r>
            <a:r>
              <a:rPr lang="en" altLang="zh-TW" sz="1600" dirty="0"/>
              <a:t>After calling your function, the </a:t>
            </a:r>
            <a:r>
              <a:rPr lang="en" altLang="zh-TW" sz="1600" b="1" dirty="0"/>
              <a:t>input</a:t>
            </a:r>
            <a:r>
              <a:rPr lang="en" altLang="zh-TW" sz="1600" dirty="0"/>
              <a:t> array is modified to: [1,0,0,2,3,0,0,4] </a:t>
            </a:r>
          </a:p>
          <a:p>
            <a:r>
              <a:rPr lang="en" altLang="zh-TW" sz="1600" b="1" dirty="0"/>
              <a:t>Example 2:</a:t>
            </a:r>
            <a:endParaRPr lang="en" altLang="zh-TW" sz="1600" dirty="0"/>
          </a:p>
          <a:p>
            <a:pPr lvl="1"/>
            <a:r>
              <a:rPr lang="en" altLang="zh-TW" sz="1600" b="1" dirty="0"/>
              <a:t>Input: </a:t>
            </a:r>
            <a:r>
              <a:rPr lang="en" altLang="zh-TW" sz="1600" dirty="0"/>
              <a:t>[1,2,3] </a:t>
            </a:r>
          </a:p>
          <a:p>
            <a:pPr lvl="1"/>
            <a:r>
              <a:rPr lang="en" altLang="zh-TW" sz="1600" b="1" dirty="0"/>
              <a:t>Output: </a:t>
            </a:r>
            <a:r>
              <a:rPr lang="en" altLang="zh-TW" sz="1600" dirty="0"/>
              <a:t>null </a:t>
            </a:r>
          </a:p>
          <a:p>
            <a:pPr lvl="1"/>
            <a:r>
              <a:rPr lang="en" altLang="zh-TW" sz="1600" b="1" dirty="0"/>
              <a:t>Explanation: </a:t>
            </a:r>
            <a:r>
              <a:rPr lang="en" altLang="zh-TW" sz="1600" dirty="0"/>
              <a:t>After calling your function, the </a:t>
            </a:r>
            <a:r>
              <a:rPr lang="en" altLang="zh-TW" sz="1600" b="1" dirty="0"/>
              <a:t>input</a:t>
            </a:r>
            <a:r>
              <a:rPr lang="en" altLang="zh-TW" sz="1600" dirty="0"/>
              <a:t> array is modified to: [1,2,3]</a:t>
            </a:r>
            <a:endParaRPr kumimoji="1" lang="zh-TW" altLang="en-US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CF3502-3A6D-354D-B3D8-62F0FDE886D3}"/>
              </a:ext>
            </a:extLst>
          </p:cNvPr>
          <p:cNvSpPr txBox="1"/>
          <p:nvPr/>
        </p:nvSpPr>
        <p:spPr>
          <a:xfrm>
            <a:off x="5114068" y="1911831"/>
            <a:ext cx="368286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Solution(object):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duplicateZeros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== 0: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arr.pop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arr.insert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(i+1, 0)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6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副標題 4">
            <a:extLst>
              <a:ext uri="{FF2B5EF4-FFF2-40B4-BE49-F238E27FC236}">
                <a16:creationId xmlns:a16="http://schemas.microsoft.com/office/drawing/2014/main" id="{503EAF0F-1FF4-9344-862E-DECFA045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BE612E9-34B9-EC44-A270-DC3FB91A0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dirty="0"/>
              <a:t>ITSA </a:t>
            </a:r>
            <a:r>
              <a:rPr kumimoji="1" lang="zh-TW" altLang="en-US" dirty="0"/>
              <a:t>線上程式競賽基礎題</a:t>
            </a:r>
          </a:p>
        </p:txBody>
      </p:sp>
    </p:spTree>
    <p:extLst>
      <p:ext uri="{BB962C8B-B14F-4D97-AF65-F5344CB8AC3E}">
        <p14:creationId xmlns:p14="http://schemas.microsoft.com/office/powerpoint/2010/main" val="4142271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479EB-1759-F048-A315-7172542C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Basic </a:t>
            </a:r>
            <a:r>
              <a:rPr lang="zh-TW" altLang="en-US" b="1" dirty="0"/>
              <a:t>題目</a:t>
            </a:r>
            <a:r>
              <a:rPr lang="en-US" altLang="zh-TW" b="1" dirty="0"/>
              <a:t>11. </a:t>
            </a:r>
            <a:r>
              <a:rPr lang="zh-TW" altLang="en-US" b="1" dirty="0"/>
              <a:t>矩陣反轉</a:t>
            </a:r>
            <a:br>
              <a:rPr lang="zh-TW" altLang="en-US" b="1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7AA82F-715D-C24B-A382-7D49AD19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46875"/>
            <a:ext cx="6447501" cy="3384147"/>
          </a:xfrm>
        </p:spPr>
        <p:txBody>
          <a:bodyPr>
            <a:normAutofit/>
          </a:bodyPr>
          <a:lstStyle/>
          <a:p>
            <a:r>
              <a:rPr lang="zh-TW" altLang="en-US" sz="1400" b="1" dirty="0"/>
              <a:t>問題描述 ：</a:t>
            </a:r>
            <a:endParaRPr lang="zh-TW" altLang="en-US" sz="1400" dirty="0"/>
          </a:p>
          <a:p>
            <a:r>
              <a:rPr lang="zh-TW" altLang="en-US" sz="1400" dirty="0"/>
              <a:t>請設計一程式，輸入一個陣列並且反轉後再輸出。</a:t>
            </a:r>
          </a:p>
          <a:p>
            <a:r>
              <a:rPr lang="zh-TW" altLang="en-US" sz="1400" b="1" dirty="0"/>
              <a:t>輸入說明 ：</a:t>
            </a:r>
            <a:endParaRPr lang="zh-TW" altLang="en-US" sz="1400" dirty="0"/>
          </a:p>
          <a:p>
            <a:r>
              <a:rPr lang="zh-TW" altLang="en-US" sz="1400" dirty="0"/>
              <a:t>第一行先輸入矩陣的行、列，之後再輸入陣列元素。</a:t>
            </a:r>
          </a:p>
          <a:p>
            <a:r>
              <a:rPr lang="zh-TW" altLang="en-US" sz="1400" b="1" dirty="0"/>
              <a:t>輸出說明 ：</a:t>
            </a:r>
            <a:endParaRPr lang="zh-TW" altLang="en-US" sz="1400" dirty="0"/>
          </a:p>
          <a:p>
            <a:r>
              <a:rPr lang="zh-TW" altLang="en-US" sz="1400" dirty="0"/>
              <a:t>反轉後的矩陣。</a:t>
            </a:r>
          </a:p>
          <a:p>
            <a:endParaRPr kumimoji="1" lang="zh-TW" altLang="en-US" sz="1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080729-3995-DA46-BB77-8A37DD730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82008"/>
              </p:ext>
            </p:extLst>
          </p:nvPr>
        </p:nvGraphicFramePr>
        <p:xfrm>
          <a:off x="811604" y="3469347"/>
          <a:ext cx="2753788" cy="829168"/>
        </p:xfrm>
        <a:graphic>
          <a:graphicData uri="http://schemas.openxmlformats.org/drawingml/2006/table">
            <a:tbl>
              <a:tblPr/>
              <a:tblGrid>
                <a:gridCol w="1376894">
                  <a:extLst>
                    <a:ext uri="{9D8B030D-6E8A-4147-A177-3AD203B41FA5}">
                      <a16:colId xmlns:a16="http://schemas.microsoft.com/office/drawing/2014/main" val="4320444"/>
                    </a:ext>
                  </a:extLst>
                </a:gridCol>
                <a:gridCol w="1376894">
                  <a:extLst>
                    <a:ext uri="{9D8B030D-6E8A-4147-A177-3AD203B41FA5}">
                      <a16:colId xmlns:a16="http://schemas.microsoft.com/office/drawing/2014/main" val="3947047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200" b="1">
                          <a:effectLst/>
                        </a:rPr>
                        <a:t>輸入範例</a:t>
                      </a:r>
                      <a:endParaRPr lang="zh-TW" altLang="en-US" sz="120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effectLst/>
                        </a:rPr>
                        <a:t>輸出範例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43"/>
                  </a:ext>
                </a:extLst>
              </a:tr>
              <a:tr h="37224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courier new,courier,monospace"/>
                        </a:rPr>
                        <a:t>2 1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3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2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3 2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488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820CBF-D5E7-9545-9636-5BDCF95C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21015"/>
              </p:ext>
            </p:extLst>
          </p:nvPr>
        </p:nvGraphicFramePr>
        <p:xfrm>
          <a:off x="4337298" y="3469347"/>
          <a:ext cx="2753788" cy="1012048"/>
        </p:xfrm>
        <a:graphic>
          <a:graphicData uri="http://schemas.openxmlformats.org/drawingml/2006/table">
            <a:tbl>
              <a:tblPr/>
              <a:tblGrid>
                <a:gridCol w="1376894">
                  <a:extLst>
                    <a:ext uri="{9D8B030D-6E8A-4147-A177-3AD203B41FA5}">
                      <a16:colId xmlns:a16="http://schemas.microsoft.com/office/drawing/2014/main" val="4320444"/>
                    </a:ext>
                  </a:extLst>
                </a:gridCol>
                <a:gridCol w="1376894">
                  <a:extLst>
                    <a:ext uri="{9D8B030D-6E8A-4147-A177-3AD203B41FA5}">
                      <a16:colId xmlns:a16="http://schemas.microsoft.com/office/drawing/2014/main" val="3947047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200" b="1">
                          <a:effectLst/>
                        </a:rPr>
                        <a:t>輸入範例</a:t>
                      </a:r>
                      <a:endParaRPr lang="zh-TW" altLang="en-US" sz="120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>
                          <a:effectLst/>
                        </a:rPr>
                        <a:t>輸出範例</a:t>
                      </a:r>
                      <a:endParaRPr lang="zh-TW" altLang="en-US" sz="120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courier new,courier,monospace"/>
                        </a:rPr>
                        <a:t>3 2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4 6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7 8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4 6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4 7 4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6 8 6</a:t>
                      </a:r>
                      <a:r>
                        <a:rPr lang="zh-TW" altLang="en-US" sz="1200" dirty="0">
                          <a:effectLst/>
                        </a:rPr>
                        <a:t> </a:t>
                      </a: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488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DC43061-C4CA-194E-A779-7DA999A1114F}"/>
              </a:ext>
            </a:extLst>
          </p:cNvPr>
          <p:cNvSpPr txBox="1"/>
          <p:nvPr/>
        </p:nvSpPr>
        <p:spPr>
          <a:xfrm>
            <a:off x="508001" y="87868"/>
            <a:ext cx="5321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https://e-tutor.itsa.org.tw/e-Tutor/mod/programming/view.php?id=30760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2328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C3464-0D0A-A646-AF09-F3AA1695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ITSA Basic. </a:t>
            </a:r>
            <a:r>
              <a:rPr lang="zh-TW" altLang="en-US" b="1" dirty="0"/>
              <a:t>題目</a:t>
            </a:r>
            <a:r>
              <a:rPr lang="en-US" altLang="zh-TW" b="1" dirty="0"/>
              <a:t>14. </a:t>
            </a:r>
            <a:r>
              <a:rPr lang="zh-TW" altLang="en-US" b="1" dirty="0"/>
              <a:t>判斷是否為迴文</a:t>
            </a:r>
            <a:br>
              <a:rPr lang="zh-TW" altLang="en-US" b="1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DF6F6E-2952-4D47-A77C-7C1D33C0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62373"/>
            <a:ext cx="6447501" cy="3368649"/>
          </a:xfrm>
        </p:spPr>
        <p:txBody>
          <a:bodyPr>
            <a:normAutofit/>
          </a:bodyPr>
          <a:lstStyle/>
          <a:p>
            <a:r>
              <a:rPr lang="zh-TW" altLang="en-US" sz="1400" b="1" dirty="0"/>
              <a:t>問題描述：</a:t>
            </a:r>
            <a:br>
              <a:rPr lang="zh-TW" altLang="en-US" sz="1400" b="1" dirty="0"/>
            </a:br>
            <a:r>
              <a:rPr lang="zh-TW" altLang="en-US" sz="1400" dirty="0"/>
              <a:t>迴文是指從前面讀和從後面讀都相同的一個數字或一段文字。例如下列每一五位數的整數都是迴文： </a:t>
            </a:r>
            <a:r>
              <a:rPr lang="en-US" altLang="zh-TW" sz="1400" dirty="0"/>
              <a:t>123321 </a:t>
            </a:r>
            <a:r>
              <a:rPr lang="zh-TW" altLang="en-US" sz="1400" dirty="0"/>
              <a:t>， </a:t>
            </a:r>
            <a:r>
              <a:rPr lang="en-US" altLang="zh-TW" sz="1400" dirty="0"/>
              <a:t>55555 </a:t>
            </a:r>
            <a:r>
              <a:rPr lang="zh-TW" altLang="en-US" sz="1400" dirty="0"/>
              <a:t>， </a:t>
            </a:r>
            <a:r>
              <a:rPr lang="en-US" altLang="zh-TW" sz="1400" dirty="0"/>
              <a:t>45554 </a:t>
            </a:r>
            <a:r>
              <a:rPr lang="zh-TW" altLang="en-US" sz="1400" dirty="0"/>
              <a:t>， </a:t>
            </a:r>
            <a:r>
              <a:rPr lang="en-US" altLang="zh-TW" sz="1400" dirty="0"/>
              <a:t>11611 </a:t>
            </a:r>
            <a:r>
              <a:rPr lang="zh-TW" altLang="en-US" sz="1400" dirty="0"/>
              <a:t>。請撰寫一個程式，判斷它是否迴文。</a:t>
            </a:r>
          </a:p>
          <a:p>
            <a:r>
              <a:rPr lang="zh-TW" altLang="en-US" sz="1400" b="1" dirty="0"/>
              <a:t>輸入說明：</a:t>
            </a:r>
            <a:br>
              <a:rPr lang="zh-TW" altLang="en-US" sz="1400" b="1" dirty="0"/>
            </a:br>
            <a:r>
              <a:rPr lang="zh-TW" altLang="en-US" sz="1400" dirty="0"/>
              <a:t>輸入一個正整數。</a:t>
            </a:r>
          </a:p>
          <a:p>
            <a:r>
              <a:rPr lang="zh-TW" altLang="en-US" sz="1400" b="1" dirty="0"/>
              <a:t>輸出說明：</a:t>
            </a:r>
            <a:br>
              <a:rPr lang="zh-TW" altLang="en-US" sz="1400" b="1" dirty="0"/>
            </a:br>
            <a:r>
              <a:rPr lang="zh-TW" altLang="en-US" sz="1400" dirty="0"/>
              <a:t>迴文印出 ” 是 ” ；非回文印出 ” 否 ” 。</a:t>
            </a:r>
            <a:endParaRPr kumimoji="1" lang="zh-TW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FEE592-43FB-8D49-B7F7-C8E76759B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63435"/>
              </p:ext>
            </p:extLst>
          </p:nvPr>
        </p:nvGraphicFramePr>
        <p:xfrm>
          <a:off x="880189" y="3593762"/>
          <a:ext cx="3223420" cy="967740"/>
        </p:xfrm>
        <a:graphic>
          <a:graphicData uri="http://schemas.openxmlformats.org/drawingml/2006/table">
            <a:tbl>
              <a:tblPr/>
              <a:tblGrid>
                <a:gridCol w="1611710">
                  <a:extLst>
                    <a:ext uri="{9D8B030D-6E8A-4147-A177-3AD203B41FA5}">
                      <a16:colId xmlns:a16="http://schemas.microsoft.com/office/drawing/2014/main" val="172460516"/>
                    </a:ext>
                  </a:extLst>
                </a:gridCol>
                <a:gridCol w="1611710">
                  <a:extLst>
                    <a:ext uri="{9D8B030D-6E8A-4147-A177-3AD203B41FA5}">
                      <a16:colId xmlns:a16="http://schemas.microsoft.com/office/drawing/2014/main" val="2012582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Input:</a:t>
                      </a:r>
                      <a:endParaRPr lang="en" sz="140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Output:</a:t>
                      </a:r>
                      <a:endParaRPr lang="en" sz="140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12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123321</a:t>
                      </a:r>
                      <a:b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1556551</a:t>
                      </a:r>
                      <a:b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1244221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YES</a:t>
                      </a:r>
                      <a:br>
                        <a:rPr lang="en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YES</a:t>
                      </a:r>
                      <a:br>
                        <a:rPr lang="en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NO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74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A81FB2A-141C-C44E-9073-7A5D6263DFF6}"/>
              </a:ext>
            </a:extLst>
          </p:cNvPr>
          <p:cNvSpPr txBox="1"/>
          <p:nvPr/>
        </p:nvSpPr>
        <p:spPr>
          <a:xfrm>
            <a:off x="508001" y="87868"/>
            <a:ext cx="527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https://e-tutor.itsa.org.tw/e-Tutor/mod/programming/view.php?a=15921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5578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9224A-28A1-BF4D-9E95-9EAED3D1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Basic. </a:t>
            </a:r>
            <a:r>
              <a:rPr lang="zh-TW" altLang="en-US" b="1" dirty="0"/>
              <a:t>題目</a:t>
            </a:r>
            <a:r>
              <a:rPr lang="en-US" altLang="zh-TW" b="1" dirty="0"/>
              <a:t>19. </a:t>
            </a:r>
            <a:r>
              <a:rPr lang="zh-TW" altLang="en-US" b="1" dirty="0"/>
              <a:t>最少派車數</a:t>
            </a:r>
            <a:br>
              <a:rPr lang="zh-TW" altLang="en-US" b="1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3FE432-DF54-D14D-95ED-A1ADDF51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88720"/>
            <a:ext cx="6447501" cy="3342351"/>
          </a:xfrm>
        </p:spPr>
        <p:txBody>
          <a:bodyPr>
            <a:normAutofit/>
          </a:bodyPr>
          <a:lstStyle/>
          <a:p>
            <a:r>
              <a:rPr lang="zh-TW" altLang="en-US" sz="1400" b="1" dirty="0"/>
              <a:t>問題描述 ：</a:t>
            </a:r>
            <a:endParaRPr lang="zh-TW" altLang="en-US" sz="1400" dirty="0"/>
          </a:p>
          <a:p>
            <a:r>
              <a:rPr lang="zh-TW" altLang="en-US" sz="1400" dirty="0"/>
              <a:t>某遊覽車派遣公司共收到</a:t>
            </a:r>
            <a:r>
              <a:rPr lang="en" altLang="zh-TW" sz="1400" dirty="0"/>
              <a:t>n</a:t>
            </a:r>
            <a:r>
              <a:rPr lang="zh-TW" altLang="en-US" sz="1400" dirty="0"/>
              <a:t>筆任務訂單，訂單中詳細記載發車時間</a:t>
            </a:r>
            <a:r>
              <a:rPr lang="en" altLang="zh-TW" sz="1400" dirty="0"/>
              <a:t>s</a:t>
            </a:r>
            <a:r>
              <a:rPr lang="zh-TW" altLang="en-US" sz="1400" dirty="0"/>
              <a:t>和返回時間</a:t>
            </a:r>
            <a:r>
              <a:rPr lang="en" altLang="zh-TW" sz="1400" dirty="0"/>
              <a:t>d</a:t>
            </a:r>
            <a:r>
              <a:rPr lang="zh-TW" altLang="en" sz="1400" dirty="0"/>
              <a:t>。</a:t>
            </a:r>
            <a:r>
              <a:rPr lang="zh-TW" altLang="en-US" sz="1400" dirty="0"/>
              <a:t>每一輛遊覽車只要任務時間不衝突，可立即更換司機繼續上路執行任務。請問該公司至少需要調遣多少車輛才足以應付需求？</a:t>
            </a:r>
          </a:p>
          <a:p>
            <a:r>
              <a:rPr lang="zh-TW" altLang="en-US" sz="1400" b="1" dirty="0"/>
              <a:t>輸入說明 ：</a:t>
            </a:r>
            <a:endParaRPr lang="zh-TW" altLang="en-US" sz="1400" dirty="0"/>
          </a:p>
          <a:p>
            <a:r>
              <a:rPr lang="zh-TW" altLang="en-US" sz="1400" dirty="0"/>
              <a:t>程式的輸入包含兩行數字，第一行包含一個正整數</a:t>
            </a:r>
            <a:r>
              <a:rPr lang="en" altLang="zh-TW" sz="1400" dirty="0"/>
              <a:t>n</a:t>
            </a:r>
            <a:r>
              <a:rPr lang="zh-TW" altLang="en" sz="1400" dirty="0"/>
              <a:t>，</a:t>
            </a:r>
            <a:r>
              <a:rPr lang="en" altLang="zh-TW" sz="1400" dirty="0"/>
              <a:t>1 ≤ n ≤ 30</a:t>
            </a:r>
            <a:r>
              <a:rPr lang="zh-TW" altLang="en" sz="1400" dirty="0"/>
              <a:t>，</a:t>
            </a:r>
            <a:r>
              <a:rPr lang="zh-TW" altLang="en-US" sz="1400" dirty="0"/>
              <a:t>代表第二行有</a:t>
            </a:r>
            <a:r>
              <a:rPr lang="en" altLang="zh-TW" sz="1400" dirty="0"/>
              <a:t>n</a:t>
            </a:r>
            <a:r>
              <a:rPr lang="zh-TW" altLang="en-US" sz="1400" dirty="0"/>
              <a:t>筆訂單的出發時間和返回時間</a:t>
            </a:r>
            <a:r>
              <a:rPr lang="en" altLang="zh-TW" sz="1400" dirty="0"/>
              <a:t>s1, d</a:t>
            </a:r>
            <a:r>
              <a:rPr lang="en" altLang="zh-TW" sz="1400" baseline="-25000" dirty="0"/>
              <a:t>1</a:t>
            </a:r>
            <a:r>
              <a:rPr lang="en" altLang="zh-TW" sz="1400" dirty="0"/>
              <a:t>, s</a:t>
            </a:r>
            <a:r>
              <a:rPr lang="en" altLang="zh-TW" sz="1400" baseline="-25000" dirty="0"/>
              <a:t>2</a:t>
            </a:r>
            <a:r>
              <a:rPr lang="en" altLang="zh-TW" sz="1400" dirty="0"/>
              <a:t>, d</a:t>
            </a:r>
            <a:r>
              <a:rPr lang="en" altLang="zh-TW" sz="1400" baseline="-25000" dirty="0"/>
              <a:t>2</a:t>
            </a:r>
            <a:r>
              <a:rPr lang="en" altLang="zh-TW" sz="1400" dirty="0"/>
              <a:t>, ..., </a:t>
            </a:r>
            <a:r>
              <a:rPr lang="en" altLang="zh-TW" sz="1400" dirty="0" err="1"/>
              <a:t>s</a:t>
            </a:r>
            <a:r>
              <a:rPr lang="en" altLang="zh-TW" sz="1400" baseline="-25000" dirty="0" err="1"/>
              <a:t>n</a:t>
            </a:r>
            <a:r>
              <a:rPr lang="en" altLang="zh-TW" sz="1400" dirty="0"/>
              <a:t>, </a:t>
            </a:r>
            <a:r>
              <a:rPr lang="en" altLang="zh-TW" sz="1400" dirty="0" err="1"/>
              <a:t>d</a:t>
            </a:r>
            <a:r>
              <a:rPr lang="en" altLang="zh-TW" sz="1400" baseline="-25000" dirty="0" err="1"/>
              <a:t>n</a:t>
            </a:r>
            <a:r>
              <a:rPr lang="zh-TW" altLang="en" sz="1400" dirty="0"/>
              <a:t>，</a:t>
            </a:r>
            <a:r>
              <a:rPr lang="en" altLang="zh-TW" sz="1400" dirty="0"/>
              <a:t>0 &lt; </a:t>
            </a:r>
            <a:r>
              <a:rPr lang="en" altLang="zh-TW" sz="1400" dirty="0" err="1"/>
              <a:t>s</a:t>
            </a:r>
            <a:r>
              <a:rPr lang="en" altLang="zh-TW" sz="1400" baseline="-25000" dirty="0" err="1"/>
              <a:t>i</a:t>
            </a:r>
            <a:r>
              <a:rPr lang="en" altLang="zh-TW" sz="1400" dirty="0"/>
              <a:t> &lt; d</a:t>
            </a:r>
            <a:r>
              <a:rPr lang="en" altLang="zh-TW" sz="1400" baseline="-25000" dirty="0"/>
              <a:t>i</a:t>
            </a:r>
            <a:r>
              <a:rPr lang="en" altLang="zh-TW" sz="1400" dirty="0"/>
              <a:t> ≤ 24</a:t>
            </a:r>
            <a:r>
              <a:rPr lang="zh-TW" altLang="en" sz="1400" dirty="0"/>
              <a:t>，</a:t>
            </a:r>
            <a:r>
              <a:rPr lang="zh-TW" altLang="en-US" sz="1400" dirty="0"/>
              <a:t>而此</a:t>
            </a:r>
            <a:r>
              <a:rPr lang="en-US" altLang="zh-TW" sz="1400" dirty="0"/>
              <a:t>2</a:t>
            </a:r>
            <a:r>
              <a:rPr lang="en" altLang="zh-TW" sz="1400" dirty="0"/>
              <a:t>n</a:t>
            </a:r>
            <a:r>
              <a:rPr lang="zh-TW" altLang="en-US" sz="1400" dirty="0"/>
              <a:t>個正整數間以空格隔開。</a:t>
            </a:r>
          </a:p>
          <a:p>
            <a:r>
              <a:rPr lang="zh-TW" altLang="en-US" sz="1400" b="1" dirty="0"/>
              <a:t>輸出說明 ：</a:t>
            </a:r>
            <a:endParaRPr lang="zh-TW" altLang="en-US" sz="1400" dirty="0"/>
          </a:p>
          <a:p>
            <a:r>
              <a:rPr lang="zh-TW" altLang="en-US" sz="1400" dirty="0"/>
              <a:t>輸出最少車輛需求數。</a:t>
            </a:r>
          </a:p>
          <a:p>
            <a:endParaRPr kumimoji="1" lang="zh-TW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7C9B0D-E54B-2F49-925C-B0F5C0031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81831"/>
              </p:ext>
            </p:extLst>
          </p:nvPr>
        </p:nvGraphicFramePr>
        <p:xfrm>
          <a:off x="856596" y="4153881"/>
          <a:ext cx="3715404" cy="754380"/>
        </p:xfrm>
        <a:graphic>
          <a:graphicData uri="http://schemas.openxmlformats.org/drawingml/2006/table">
            <a:tbl>
              <a:tblPr/>
              <a:tblGrid>
                <a:gridCol w="1857702">
                  <a:extLst>
                    <a:ext uri="{9D8B030D-6E8A-4147-A177-3AD203B41FA5}">
                      <a16:colId xmlns:a16="http://schemas.microsoft.com/office/drawing/2014/main" val="199658629"/>
                    </a:ext>
                  </a:extLst>
                </a:gridCol>
                <a:gridCol w="1857702">
                  <a:extLst>
                    <a:ext uri="{9D8B030D-6E8A-4147-A177-3AD203B41FA5}">
                      <a16:colId xmlns:a16="http://schemas.microsoft.com/office/drawing/2014/main" val="3208285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Input:</a:t>
                      </a:r>
                      <a:endParaRPr lang="en" sz="140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Output:</a:t>
                      </a:r>
                      <a:endParaRPr lang="en" sz="14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52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b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1 6 3 12 6 18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6011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9F095B5-89BE-314C-8AD0-84E000687068}"/>
              </a:ext>
            </a:extLst>
          </p:cNvPr>
          <p:cNvSpPr txBox="1"/>
          <p:nvPr/>
        </p:nvSpPr>
        <p:spPr>
          <a:xfrm>
            <a:off x="508001" y="87868"/>
            <a:ext cx="527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https://e-tutor.itsa.org.tw/e-Tutor/mod/programming/view.php?a=15932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6040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A7E1-885C-E749-972E-7111331F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kumimoji="1" lang="en-US" altLang="zh-TW" dirty="0"/>
              <a:t>ITSA Basic. </a:t>
            </a:r>
            <a:r>
              <a:rPr lang="zh-TW" altLang="en-US" b="1" dirty="0"/>
              <a:t>題目</a:t>
            </a:r>
            <a:r>
              <a:rPr lang="en-US" altLang="zh-TW" b="1" dirty="0"/>
              <a:t>20. </a:t>
            </a:r>
            <a:r>
              <a:rPr lang="zh-TW" altLang="en-US" b="1" dirty="0"/>
              <a:t>大整數加法</a:t>
            </a:r>
            <a:br>
              <a:rPr lang="zh-TW" altLang="en-US" b="1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205F6-D7A8-104C-99F9-5911B3E3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31376"/>
            <a:ext cx="6447501" cy="3399646"/>
          </a:xfrm>
        </p:spPr>
        <p:txBody>
          <a:bodyPr>
            <a:normAutofit/>
          </a:bodyPr>
          <a:lstStyle/>
          <a:p>
            <a:r>
              <a:rPr lang="zh-TW" altLang="en-US" sz="1400" b="1" dirty="0"/>
              <a:t>問題描述：</a:t>
            </a:r>
            <a:endParaRPr lang="zh-TW" altLang="en-US" sz="1400" dirty="0"/>
          </a:p>
          <a:p>
            <a:r>
              <a:rPr lang="zh-TW" altLang="en-US" sz="1400" dirty="0"/>
              <a:t>有時候我們有些很大的值，大到即使大型的計算機也無法幫我們作一些很基本的運算。請你寫一個程式來解決兩個大整數的加法問題。</a:t>
            </a:r>
          </a:p>
          <a:p>
            <a:r>
              <a:rPr lang="zh-TW" altLang="en-US" sz="1400" b="1" dirty="0"/>
              <a:t>輸入說明：</a:t>
            </a:r>
            <a:endParaRPr lang="zh-TW" altLang="en-US" sz="1400" dirty="0"/>
          </a:p>
          <a:p>
            <a:r>
              <a:rPr lang="zh-TW" altLang="en-US" sz="1400" dirty="0"/>
              <a:t>第一行有一個正整數 </a:t>
            </a:r>
            <a:r>
              <a:rPr lang="en" altLang="zh-TW" sz="1400" dirty="0"/>
              <a:t>N </a:t>
            </a:r>
            <a:r>
              <a:rPr lang="zh-TW" altLang="en" sz="1400" dirty="0"/>
              <a:t>，</a:t>
            </a:r>
            <a:r>
              <a:rPr lang="zh-TW" altLang="en-US" sz="1400" dirty="0"/>
              <a:t>表示共有 </a:t>
            </a:r>
            <a:r>
              <a:rPr lang="en" altLang="zh-TW" sz="1400" dirty="0"/>
              <a:t>N </a:t>
            </a:r>
            <a:r>
              <a:rPr lang="zh-TW" altLang="en-US" sz="1400" dirty="0"/>
              <a:t>筆測試資料。接下來有 </a:t>
            </a:r>
            <a:r>
              <a:rPr lang="en" altLang="zh-TW" sz="1400" dirty="0"/>
              <a:t>N </a:t>
            </a:r>
            <a:r>
              <a:rPr lang="zh-TW" altLang="en-US" sz="1400" dirty="0"/>
              <a:t>行，每行為一筆測試資料，內含兩個整數，其值不超過 </a:t>
            </a:r>
            <a:r>
              <a:rPr lang="en-US" altLang="zh-TW" sz="1400" dirty="0"/>
              <a:t>30 </a:t>
            </a:r>
            <a:r>
              <a:rPr lang="zh-TW" altLang="en-US" sz="1400" dirty="0"/>
              <a:t>位數，兩個整數間有一個空格。</a:t>
            </a:r>
          </a:p>
          <a:p>
            <a:r>
              <a:rPr lang="zh-TW" altLang="en-US" sz="1400" b="1" dirty="0"/>
              <a:t>輸出說明：</a:t>
            </a:r>
            <a:endParaRPr lang="zh-TW" altLang="en-US" sz="1400" dirty="0"/>
          </a:p>
          <a:p>
            <a:r>
              <a:rPr lang="zh-TW" altLang="en-US" sz="1400" dirty="0"/>
              <a:t>每筆測試資料輸出兩個整數的和於一行。</a:t>
            </a:r>
          </a:p>
          <a:p>
            <a:endParaRPr kumimoji="1" lang="zh-TW" altLang="en-US" sz="1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2D7E6F-FD70-B04C-91D3-9D4BD3CBE2B9}"/>
              </a:ext>
            </a:extLst>
          </p:cNvPr>
          <p:cNvSpPr txBox="1"/>
          <p:nvPr/>
        </p:nvSpPr>
        <p:spPr>
          <a:xfrm>
            <a:off x="508001" y="93880"/>
            <a:ext cx="527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https://e-tutor.itsa.org.tw/e-Tutor/mod/programming/view.php?a=15938</a:t>
            </a:r>
            <a:endParaRPr kumimoji="1" lang="zh-TW" altLang="en-US" sz="1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965E59-0585-C947-9B1B-0B43703B9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47726"/>
              </p:ext>
            </p:extLst>
          </p:nvPr>
        </p:nvGraphicFramePr>
        <p:xfrm>
          <a:off x="635429" y="3746162"/>
          <a:ext cx="8000570" cy="784860"/>
        </p:xfrm>
        <a:graphic>
          <a:graphicData uri="http://schemas.openxmlformats.org/drawingml/2006/table">
            <a:tbl>
              <a:tblPr/>
              <a:tblGrid>
                <a:gridCol w="4417018">
                  <a:extLst>
                    <a:ext uri="{9D8B030D-6E8A-4147-A177-3AD203B41FA5}">
                      <a16:colId xmlns:a16="http://schemas.microsoft.com/office/drawing/2014/main" val="1452686382"/>
                    </a:ext>
                  </a:extLst>
                </a:gridCol>
                <a:gridCol w="3583552">
                  <a:extLst>
                    <a:ext uri="{9D8B030D-6E8A-4147-A177-3AD203B41FA5}">
                      <a16:colId xmlns:a16="http://schemas.microsoft.com/office/drawing/2014/main" val="408532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sz="1100" b="1">
                          <a:effectLst/>
                        </a:rPr>
                        <a:t>Sample Input</a:t>
                      </a:r>
                      <a:endParaRPr lang="en" sz="1100">
                        <a:effectLst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effectLst/>
                        </a:rPr>
                        <a:t>Sample Output</a:t>
                      </a:r>
                      <a:endParaRPr lang="en" sz="1100">
                        <a:effectLst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3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2 </a:t>
                      </a:r>
                      <a:br>
                        <a:rPr lang="en-US" altLang="zh-TW" sz="1100">
                          <a:effectLst/>
                        </a:rPr>
                      </a:br>
                      <a:r>
                        <a:rPr lang="en-US" altLang="zh-TW" sz="1100">
                          <a:effectLst/>
                        </a:rPr>
                        <a:t>123456789012345678901234567890 98765432109876543210 </a:t>
                      </a:r>
                      <a:br>
                        <a:rPr lang="en-US" altLang="zh-TW" sz="1100">
                          <a:effectLst/>
                        </a:rPr>
                      </a:br>
                      <a:r>
                        <a:rPr lang="en-US" altLang="zh-TW" sz="1100">
                          <a:effectLst/>
                        </a:rPr>
                        <a:t>13579024681234567890012453 24681357909876543210567891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effectLst/>
                        </a:rPr>
                        <a:t>123456789111111111011111111100 </a:t>
                      </a:r>
                      <a:br>
                        <a:rPr lang="en-US" altLang="zh-TW" sz="1100" dirty="0">
                          <a:effectLst/>
                        </a:rPr>
                      </a:br>
                      <a:r>
                        <a:rPr lang="en-US" altLang="zh-TW" sz="1100" dirty="0">
                          <a:effectLst/>
                        </a:rPr>
                        <a:t>38260382591111111100580344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61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624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BD2AA-9A90-E743-AC48-2D55B1D5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Basic  </a:t>
            </a:r>
            <a:r>
              <a:rPr lang="zh-TW" altLang="en-US" b="1" dirty="0"/>
              <a:t>題目</a:t>
            </a:r>
            <a:r>
              <a:rPr lang="en-US" altLang="zh-TW" b="1" dirty="0"/>
              <a:t>28. </a:t>
            </a:r>
            <a:r>
              <a:rPr lang="zh-TW" altLang="en-US" b="1" dirty="0"/>
              <a:t>統一發票對獎</a:t>
            </a:r>
            <a:br>
              <a:rPr lang="zh-TW" altLang="en-US" b="1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B53E31-4C6F-904B-9A66-0BE0DA11C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0" y="981868"/>
            <a:ext cx="5595582" cy="4073763"/>
          </a:xfrm>
        </p:spPr>
        <p:txBody>
          <a:bodyPr>
            <a:noAutofit/>
          </a:bodyPr>
          <a:lstStyle/>
          <a:p>
            <a:r>
              <a:rPr lang="zh-TW" altLang="en-US" sz="1200" b="1" dirty="0"/>
              <a:t>問題描述 ：</a:t>
            </a:r>
            <a:endParaRPr lang="zh-TW" altLang="en-US" sz="1200" dirty="0"/>
          </a:p>
          <a:p>
            <a:r>
              <a:rPr lang="zh-TW" altLang="en-US" sz="1200" dirty="0"/>
              <a:t>統一發票號碼共有八位數，每期開出一組特獎和三組頭獎號碼。特獎為</a:t>
            </a:r>
            <a:r>
              <a:rPr lang="en-US" altLang="zh-TW" sz="1200" dirty="0"/>
              <a:t>8 </a:t>
            </a:r>
            <a:r>
              <a:rPr lang="zh-TW" altLang="en-US" sz="1200" dirty="0"/>
              <a:t>位數號碼與特獎號碼相同者，獎金 </a:t>
            </a:r>
            <a:r>
              <a:rPr lang="en-US" altLang="zh-TW" sz="1200" dirty="0"/>
              <a:t>200 </a:t>
            </a:r>
            <a:r>
              <a:rPr lang="zh-TW" altLang="en-US" sz="1200" dirty="0"/>
              <a:t>萬元；頭獎為</a:t>
            </a:r>
            <a:r>
              <a:rPr lang="en-US" altLang="zh-TW" sz="1200" dirty="0"/>
              <a:t>8 </a:t>
            </a:r>
            <a:r>
              <a:rPr lang="zh-TW" altLang="en-US" sz="1200" dirty="0"/>
              <a:t>位數號碼與頭獎號碼相同者，獎金 </a:t>
            </a:r>
            <a:r>
              <a:rPr lang="en-US" altLang="zh-TW" sz="1200" dirty="0"/>
              <a:t>20 </a:t>
            </a:r>
            <a:r>
              <a:rPr lang="zh-TW" altLang="en-US" sz="1200" dirty="0"/>
              <a:t>萬元；二獎為末 </a:t>
            </a:r>
            <a:r>
              <a:rPr lang="en-US" altLang="zh-TW" sz="1200" dirty="0"/>
              <a:t>7 </a:t>
            </a:r>
            <a:r>
              <a:rPr lang="zh-TW" altLang="en-US" sz="1200" dirty="0"/>
              <a:t>位數號碼與頭獎中獎號碼末 </a:t>
            </a:r>
            <a:r>
              <a:rPr lang="en-US" altLang="zh-TW" sz="1200" dirty="0"/>
              <a:t>7 </a:t>
            </a:r>
            <a:r>
              <a:rPr lang="zh-TW" altLang="en-US" sz="1200" dirty="0"/>
              <a:t>位相同者，各得獎金 </a:t>
            </a:r>
            <a:r>
              <a:rPr lang="en-US" altLang="zh-TW" sz="1200" dirty="0"/>
              <a:t>4 </a:t>
            </a:r>
            <a:r>
              <a:rPr lang="zh-TW" altLang="en-US" sz="1200" dirty="0"/>
              <a:t>萬元；三獎為末 </a:t>
            </a:r>
            <a:r>
              <a:rPr lang="en-US" altLang="zh-TW" sz="1200" dirty="0"/>
              <a:t>6 </a:t>
            </a:r>
            <a:r>
              <a:rPr lang="zh-TW" altLang="en-US" sz="1200" dirty="0"/>
              <a:t>位數號碼與頭獎中獎號碼末 </a:t>
            </a:r>
            <a:r>
              <a:rPr lang="en-US" altLang="zh-TW" sz="1200" dirty="0"/>
              <a:t>6 </a:t>
            </a:r>
            <a:r>
              <a:rPr lang="zh-TW" altLang="en-US" sz="1200" dirty="0"/>
              <a:t>位相同者，各得獎金 </a:t>
            </a:r>
            <a:r>
              <a:rPr lang="en-US" altLang="zh-TW" sz="1200" dirty="0"/>
              <a:t>1 </a:t>
            </a:r>
            <a:r>
              <a:rPr lang="zh-TW" altLang="en-US" sz="1200" dirty="0"/>
              <a:t>萬元；四獎為末 </a:t>
            </a:r>
            <a:r>
              <a:rPr lang="en-US" altLang="zh-TW" sz="1200" dirty="0"/>
              <a:t>5 </a:t>
            </a:r>
            <a:r>
              <a:rPr lang="zh-TW" altLang="en-US" sz="1200" dirty="0"/>
              <a:t>位數號碼與頭獎中獎號碼末 </a:t>
            </a:r>
            <a:r>
              <a:rPr lang="en-US" altLang="zh-TW" sz="1200" dirty="0"/>
              <a:t>5 </a:t>
            </a:r>
            <a:r>
              <a:rPr lang="zh-TW" altLang="en-US" sz="1200" dirty="0"/>
              <a:t>位相同者，各得獎金 </a:t>
            </a:r>
            <a:r>
              <a:rPr lang="en-US" altLang="zh-TW" sz="1200" dirty="0"/>
              <a:t>4 </a:t>
            </a:r>
            <a:r>
              <a:rPr lang="zh-TW" altLang="en-US" sz="1200" dirty="0"/>
              <a:t>千元；五獎為末 </a:t>
            </a:r>
            <a:r>
              <a:rPr lang="en-US" altLang="zh-TW" sz="1200" dirty="0"/>
              <a:t>4 </a:t>
            </a:r>
            <a:r>
              <a:rPr lang="zh-TW" altLang="en-US" sz="1200" dirty="0"/>
              <a:t>位數號碼與頭獎中獎號碼末 </a:t>
            </a:r>
            <a:r>
              <a:rPr lang="en-US" altLang="zh-TW" sz="1200" dirty="0"/>
              <a:t>4 </a:t>
            </a:r>
            <a:r>
              <a:rPr lang="zh-TW" altLang="en-US" sz="1200" dirty="0"/>
              <a:t>位相同者各得獎金 </a:t>
            </a:r>
            <a:r>
              <a:rPr lang="en-US" altLang="zh-TW" sz="1200" dirty="0"/>
              <a:t>1 </a:t>
            </a:r>
            <a:r>
              <a:rPr lang="zh-TW" altLang="en-US" sz="1200" dirty="0"/>
              <a:t>千元；六獎為末 </a:t>
            </a:r>
            <a:r>
              <a:rPr lang="en-US" altLang="zh-TW" sz="1200" dirty="0"/>
              <a:t>3 </a:t>
            </a:r>
            <a:r>
              <a:rPr lang="zh-TW" altLang="en-US" sz="1200" dirty="0"/>
              <a:t>位數號碼與頭獎中獎號碼末 </a:t>
            </a:r>
            <a:r>
              <a:rPr lang="en-US" altLang="zh-TW" sz="1200" dirty="0"/>
              <a:t>3 </a:t>
            </a:r>
            <a:r>
              <a:rPr lang="zh-TW" altLang="en-US" sz="1200" dirty="0"/>
              <a:t>位相同者各得獎金 </a:t>
            </a:r>
            <a:r>
              <a:rPr lang="en-US" altLang="zh-TW" sz="1200" dirty="0"/>
              <a:t>2 </a:t>
            </a:r>
            <a:r>
              <a:rPr lang="zh-TW" altLang="en-US" sz="1200" dirty="0"/>
              <a:t>百元。假設所有獎項均以中獎金額較大的優先，請寫一模擬對獎程式，讀入開獎號碼及統一發票號碼，印出中獎種類及張數，以及中獎總金額。</a:t>
            </a:r>
          </a:p>
          <a:p>
            <a:r>
              <a:rPr lang="zh-TW" altLang="en-US" sz="1200" b="1" dirty="0"/>
              <a:t>輸入說明 ：</a:t>
            </a:r>
            <a:endParaRPr lang="zh-TW" altLang="en-US" sz="1200" dirty="0"/>
          </a:p>
          <a:p>
            <a:r>
              <a:rPr lang="zh-TW" altLang="en-US" sz="1200" dirty="0"/>
              <a:t>第一行為一</a:t>
            </a:r>
            <a:r>
              <a:rPr lang="en-US" altLang="zh-TW" sz="1200" dirty="0"/>
              <a:t>8</a:t>
            </a:r>
            <a:r>
              <a:rPr lang="zh-TW" altLang="en-US" sz="1200" dirty="0"/>
              <a:t>位整數表示特獎開獎號碼，接下來有三行，每行為一</a:t>
            </a:r>
            <a:r>
              <a:rPr lang="en-US" altLang="zh-TW" sz="1200" dirty="0"/>
              <a:t>8</a:t>
            </a:r>
            <a:r>
              <a:rPr lang="zh-TW" altLang="en-US" sz="1200" dirty="0"/>
              <a:t>位整數代表頭獎開獎號碼，第五行為一正整數</a:t>
            </a:r>
            <a:r>
              <a:rPr lang="en" altLang="zh-TW" sz="1200" dirty="0"/>
              <a:t>N</a:t>
            </a:r>
            <a:r>
              <a:rPr lang="zh-TW" altLang="en" sz="1200" dirty="0"/>
              <a:t>（ </a:t>
            </a:r>
            <a:r>
              <a:rPr lang="en" altLang="zh-TW" sz="1200" dirty="0"/>
              <a:t>1 ≤ N ≤ 100000 </a:t>
            </a:r>
            <a:r>
              <a:rPr lang="zh-TW" altLang="en" sz="1200" dirty="0"/>
              <a:t>），</a:t>
            </a:r>
            <a:r>
              <a:rPr lang="zh-TW" altLang="en-US" sz="1200" dirty="0"/>
              <a:t>代表共有</a:t>
            </a:r>
            <a:r>
              <a:rPr lang="en" altLang="zh-TW" sz="1200" dirty="0"/>
              <a:t>N</a:t>
            </a:r>
            <a:r>
              <a:rPr lang="zh-TW" altLang="en-US" sz="1200" dirty="0"/>
              <a:t>張發票要對獎，之後有</a:t>
            </a:r>
            <a:r>
              <a:rPr lang="en" altLang="zh-TW" sz="1200" dirty="0"/>
              <a:t>N</a:t>
            </a:r>
            <a:r>
              <a:rPr lang="zh-TW" altLang="en-US" sz="1200" dirty="0"/>
              <a:t>行，每行為一張發票號碼（</a:t>
            </a:r>
            <a:r>
              <a:rPr lang="en-US" altLang="zh-TW" sz="1200" dirty="0"/>
              <a:t>8</a:t>
            </a:r>
            <a:r>
              <a:rPr lang="zh-TW" altLang="en-US" sz="1200" dirty="0"/>
              <a:t>位整數）。</a:t>
            </a:r>
          </a:p>
          <a:p>
            <a:r>
              <a:rPr lang="zh-TW" altLang="en-US" sz="1200" b="1" dirty="0"/>
              <a:t>輸出說明 ：</a:t>
            </a:r>
            <a:endParaRPr lang="zh-TW" altLang="en-US" sz="1200" dirty="0"/>
          </a:p>
          <a:p>
            <a:r>
              <a:rPr lang="zh-TW" altLang="en-US" sz="1200" dirty="0"/>
              <a:t>輸出各獎項中獎張數於一行，獎項依序排列，自特獎開始，每獎項張數間空一空格，最後空一行後輸出總共中獎金額。</a:t>
            </a:r>
          </a:p>
          <a:p>
            <a:endParaRPr kumimoji="1"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3CD165-8C1C-184D-8133-C79C2D44BFAC}"/>
              </a:ext>
            </a:extLst>
          </p:cNvPr>
          <p:cNvSpPr txBox="1"/>
          <p:nvPr/>
        </p:nvSpPr>
        <p:spPr>
          <a:xfrm>
            <a:off x="508001" y="87868"/>
            <a:ext cx="527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https://e-tutor.itsa.org.tw/e-Tutor/mod/programming/view.php?a=15933</a:t>
            </a:r>
            <a:endParaRPr kumimoji="1" lang="zh-TW" altLang="en-US" sz="1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610836-87C4-AB48-858D-BAEEA5071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85980"/>
              </p:ext>
            </p:extLst>
          </p:nvPr>
        </p:nvGraphicFramePr>
        <p:xfrm>
          <a:off x="5835805" y="2022336"/>
          <a:ext cx="3223420" cy="1760220"/>
        </p:xfrm>
        <a:graphic>
          <a:graphicData uri="http://schemas.openxmlformats.org/drawingml/2006/table">
            <a:tbl>
              <a:tblPr/>
              <a:tblGrid>
                <a:gridCol w="1611710">
                  <a:extLst>
                    <a:ext uri="{9D8B030D-6E8A-4147-A177-3AD203B41FA5}">
                      <a16:colId xmlns:a16="http://schemas.microsoft.com/office/drawing/2014/main" val="1666364659"/>
                    </a:ext>
                  </a:extLst>
                </a:gridCol>
                <a:gridCol w="1611710">
                  <a:extLst>
                    <a:ext uri="{9D8B030D-6E8A-4147-A177-3AD203B41FA5}">
                      <a16:colId xmlns:a16="http://schemas.microsoft.com/office/drawing/2014/main" val="105210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sz="1200" b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Input:</a:t>
                      </a:r>
                      <a:endParaRPr lang="en" sz="120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Output:</a:t>
                      </a:r>
                      <a:endParaRPr lang="en" sz="120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0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14672884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79807980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85312452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94251069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79807980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84556452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15661069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0 1 0 0 0 1 1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201200</a:t>
                      </a:r>
                    </a:p>
                    <a:p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5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86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副標題 4">
            <a:extLst>
              <a:ext uri="{FF2B5EF4-FFF2-40B4-BE49-F238E27FC236}">
                <a16:creationId xmlns:a16="http://schemas.microsoft.com/office/drawing/2014/main" id="{BD54779B-344A-0A45-A476-F8AB5E408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18C90AD-BDFC-8546-8F72-E88AE0E18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4000" dirty="0" err="1">
                <a:solidFill>
                  <a:schemeClr val="tx1"/>
                </a:solidFill>
              </a:rPr>
              <a:t>LeetCode</a:t>
            </a:r>
            <a:r>
              <a:rPr kumimoji="1" lang="en-US" altLang="zh-TW" sz="4000" dirty="0">
                <a:solidFill>
                  <a:schemeClr val="tx1"/>
                </a:solidFill>
              </a:rPr>
              <a:t> Challenges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2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36D95-2663-E84B-B90A-48980FB9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del</a:t>
            </a:r>
            <a:br>
              <a:rPr kumimoji="1" lang="en-US" altLang="zh-TW" dirty="0"/>
            </a:br>
            <a:r>
              <a:rPr kumimoji="1" lang="en-US" altLang="zh-TW" dirty="0" err="1"/>
              <a:t>List.remove</a:t>
            </a:r>
            <a:r>
              <a:rPr kumimoji="1" lang="en-US" altLang="zh-TW" dirty="0"/>
              <a:t>(x)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3ABC78-6714-434F-AE5E-0E314FF2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271" y="1688896"/>
            <a:ext cx="3139217" cy="432197"/>
          </a:xfrm>
        </p:spPr>
        <p:txBody>
          <a:bodyPr/>
          <a:lstStyle/>
          <a:p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("Python")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59DAE1A-F419-044C-ACFC-853985748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940" y="2236789"/>
            <a:ext cx="3140075" cy="546679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8612B1-3ECD-F444-A9A9-092C1703F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2987" y="873470"/>
            <a:ext cx="3139214" cy="432197"/>
          </a:xfrm>
        </p:spPr>
        <p:txBody>
          <a:bodyPr/>
          <a:lstStyle/>
          <a:p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</a:t>
            </a:r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data[0:3]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B069FB4-8C0A-6B44-984B-BFA8470422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82987" y="1429225"/>
            <a:ext cx="3138488" cy="8075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491CC57-7BF3-D94A-9BC2-99C573702BD3}"/>
              </a:ext>
            </a:extLst>
          </p:cNvPr>
          <p:cNvSpPr txBox="1"/>
          <p:nvPr/>
        </p:nvSpPr>
        <p:spPr>
          <a:xfrm>
            <a:off x="5482987" y="2213519"/>
            <a:ext cx="2010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will happen?</a:t>
            </a:r>
          </a:p>
          <a:p>
            <a:r>
              <a:rPr kumimoji="1"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</a:t>
            </a:r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data[:]</a:t>
            </a:r>
          </a:p>
          <a:p>
            <a:r>
              <a:rPr kumimoji="1" lang="en-US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</a:t>
            </a:r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8961AB-AF16-044E-B395-A0EC1470A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7" y="4152896"/>
            <a:ext cx="3135600" cy="58371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2F12646-90E6-684F-A791-2AE15F255360}"/>
              </a:ext>
            </a:extLst>
          </p:cNvPr>
          <p:cNvSpPr/>
          <p:nvPr/>
        </p:nvSpPr>
        <p:spPr>
          <a:xfrm>
            <a:off x="289557" y="3658703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remove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(‘t’)</a:t>
            </a:r>
            <a:endParaRPr lang="zh-TW" altLang="en-US" sz="1400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4884BC55-3F71-5F48-ADEA-388A101A897D}"/>
              </a:ext>
            </a:extLst>
          </p:cNvPr>
          <p:cNvSpPr txBox="1">
            <a:spLocks/>
          </p:cNvSpPr>
          <p:nvPr/>
        </p:nvSpPr>
        <p:spPr>
          <a:xfrm>
            <a:off x="3646488" y="3546799"/>
            <a:ext cx="3139214" cy="432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</a:t>
            </a:r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data[2]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468E537-62FC-A447-8B28-F86E58C64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751" y="4152896"/>
            <a:ext cx="3135600" cy="583716"/>
          </a:xfrm>
          <a:prstGeom prst="rect">
            <a:avLst/>
          </a:prstGeom>
        </p:spPr>
      </p:pic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AABC4E-3266-7F45-9F5C-99870BEFA55F}"/>
              </a:ext>
            </a:extLst>
          </p:cNvPr>
          <p:cNvCxnSpPr/>
          <p:nvPr/>
        </p:nvCxnSpPr>
        <p:spPr>
          <a:xfrm flipH="1">
            <a:off x="1099457" y="2952183"/>
            <a:ext cx="576943" cy="70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1F80711D-60A4-6243-A23E-66A659253443}"/>
              </a:ext>
            </a:extLst>
          </p:cNvPr>
          <p:cNvCxnSpPr/>
          <p:nvPr/>
        </p:nvCxnSpPr>
        <p:spPr>
          <a:xfrm>
            <a:off x="3425157" y="2908329"/>
            <a:ext cx="858373" cy="63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A1DD4E8F-63F4-FF4E-A168-A9F45D8263A1}"/>
              </a:ext>
            </a:extLst>
          </p:cNvPr>
          <p:cNvCxnSpPr/>
          <p:nvPr/>
        </p:nvCxnSpPr>
        <p:spPr>
          <a:xfrm flipV="1">
            <a:off x="3907971" y="1830604"/>
            <a:ext cx="1382486" cy="62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73BCED-73C4-BC41-94B4-94F3F1227B49}"/>
              </a:ext>
            </a:extLst>
          </p:cNvPr>
          <p:cNvSpPr txBox="1"/>
          <p:nvPr/>
        </p:nvSpPr>
        <p:spPr>
          <a:xfrm>
            <a:off x="922985" y="30115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C5763DD-C602-EC41-9E1D-F7FB170A3AFF}"/>
              </a:ext>
            </a:extLst>
          </p:cNvPr>
          <p:cNvSpPr txBox="1"/>
          <p:nvPr/>
        </p:nvSpPr>
        <p:spPr>
          <a:xfrm>
            <a:off x="3255339" y="30283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9AFA2BD-F4E0-4E42-99EF-D049AF958E22}"/>
              </a:ext>
            </a:extLst>
          </p:cNvPr>
          <p:cNvSpPr txBox="1"/>
          <p:nvPr/>
        </p:nvSpPr>
        <p:spPr>
          <a:xfrm>
            <a:off x="4241268" y="17892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21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286F9-0EEB-3C4B-81D0-CA31749F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E22CD-CAC7-4F42-A5D2-F4111A2AC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0" y="1195899"/>
            <a:ext cx="3138026" cy="2910579"/>
          </a:xfrm>
        </p:spPr>
        <p:txBody>
          <a:bodyPr>
            <a:noAutofit/>
          </a:bodyPr>
          <a:lstStyle/>
          <a:p>
            <a:r>
              <a:rPr lang="en" altLang="zh-TW" sz="1400" b="1" dirty="0"/>
              <a:t>88. Merge Sorted Array </a:t>
            </a:r>
          </a:p>
          <a:p>
            <a:r>
              <a:rPr lang="en" altLang="zh-TW" sz="1400" b="1" dirty="0"/>
              <a:t>202. Happy Number </a:t>
            </a:r>
          </a:p>
          <a:p>
            <a:r>
              <a:rPr lang="en" altLang="zh-TW" sz="1400" b="1" dirty="0"/>
              <a:t>507. Perfect Number </a:t>
            </a:r>
          </a:p>
          <a:p>
            <a:r>
              <a:rPr lang="en" altLang="zh-TW" sz="1400" b="1" dirty="0"/>
              <a:t>628. Maximum Product of Three Numbers </a:t>
            </a:r>
          </a:p>
          <a:p>
            <a:r>
              <a:rPr lang="en" altLang="zh-TW" sz="1400" b="1" dirty="0"/>
              <a:t>643. Maximum Average Subarray I </a:t>
            </a:r>
          </a:p>
          <a:p>
            <a:r>
              <a:rPr lang="en" altLang="zh-TW" sz="1400" b="1" dirty="0"/>
              <a:t>665. Non-decreasing Array </a:t>
            </a:r>
          </a:p>
          <a:p>
            <a:r>
              <a:rPr lang="en" altLang="zh-TW" sz="1400" b="1" dirty="0"/>
              <a:t>728. Self Dividing Numbers </a:t>
            </a:r>
          </a:p>
          <a:p>
            <a:r>
              <a:rPr lang="en" altLang="zh-TW" sz="1400" b="1" dirty="0"/>
              <a:t>807. Max Increase to Keep City Skyline </a:t>
            </a:r>
          </a:p>
          <a:p>
            <a:r>
              <a:rPr lang="en" altLang="zh-TW" sz="1400" b="1" dirty="0"/>
              <a:t>840. Magic Squares In Grid </a:t>
            </a:r>
          </a:p>
          <a:p>
            <a:endParaRPr kumimoji="1" lang="zh-TW" altLang="en-US" sz="14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076409-2A81-BE4B-9415-6D888D3F4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4048" y="1195898"/>
            <a:ext cx="3138026" cy="2910580"/>
          </a:xfrm>
        </p:spPr>
        <p:txBody>
          <a:bodyPr>
            <a:normAutofit/>
          </a:bodyPr>
          <a:lstStyle/>
          <a:p>
            <a:r>
              <a:rPr lang="en" altLang="zh-TW" sz="1400" b="1" dirty="0"/>
              <a:t>849. Maximize Distance to Closest Person </a:t>
            </a:r>
          </a:p>
          <a:p>
            <a:r>
              <a:rPr lang="en" altLang="zh-TW" sz="1400" b="1" dirty="0"/>
              <a:t>985. Sum of Even Numbers After Queries </a:t>
            </a:r>
          </a:p>
          <a:p>
            <a:r>
              <a:rPr lang="en" altLang="zh-TW" sz="1400" b="1" dirty="0"/>
              <a:t>941. Valid Mountain Array</a:t>
            </a:r>
          </a:p>
          <a:p>
            <a:r>
              <a:rPr lang="en" altLang="zh-TW" sz="1400" b="1" dirty="0"/>
              <a:t>1030. Matrix Cells in Distance Order</a:t>
            </a:r>
          </a:p>
          <a:p>
            <a:r>
              <a:rPr lang="en" altLang="zh-TW" sz="1400" b="1" dirty="0"/>
              <a:t>1046. Last Stone Weight</a:t>
            </a:r>
          </a:p>
          <a:p>
            <a:r>
              <a:rPr lang="en" altLang="zh-TW" sz="1400" b="1" dirty="0"/>
              <a:t>1005. Maximize Sum Of Array After K Negations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938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16" y="1447800"/>
            <a:ext cx="6447501" cy="2910580"/>
          </a:xfrm>
        </p:spPr>
        <p:txBody>
          <a:bodyPr>
            <a:normAutofit/>
          </a:bodyPr>
          <a:lstStyle/>
          <a:p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list(”0123456789")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?</a:t>
            </a:r>
          </a:p>
          <a:p>
            <a:pPr lvl="1"/>
            <a:r>
              <a:rPr kumimoji="1"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data[:]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?</a:t>
            </a:r>
          </a:p>
          <a:p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[0,1,2,3,4,5,6,7,8,9]</a:t>
            </a:r>
          </a:p>
          <a:p>
            <a:pPr lvl="1"/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?</a:t>
            </a:r>
          </a:p>
          <a:p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1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BCE9B-9A24-2945-8462-AA5125EF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41539"/>
            <a:ext cx="6447501" cy="1206261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/>
              <a:t>List.append</a:t>
            </a:r>
            <a:r>
              <a:rPr kumimoji="1" lang="en-US" altLang="zh-TW" dirty="0"/>
              <a:t>()</a:t>
            </a:r>
            <a:br>
              <a:rPr kumimoji="1" lang="en-US" altLang="zh-TW" dirty="0"/>
            </a:br>
            <a:r>
              <a:rPr kumimoji="1" lang="en-US" altLang="zh-TW" dirty="0" err="1"/>
              <a:t>List.extend</a:t>
            </a:r>
            <a:r>
              <a:rPr kumimoji="1" lang="en-US" altLang="zh-TW" dirty="0"/>
              <a:t>()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F8F71B-DB6C-FE41-A7A9-401F62F4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0" y="1598803"/>
            <a:ext cx="3257550" cy="7810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87E560F-2A80-5C4B-803F-1F8B6152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0" y="2464569"/>
            <a:ext cx="3905250" cy="1581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BFE243-9467-334F-AD00-096C76459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0" y="4130436"/>
            <a:ext cx="3514725" cy="7715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7BBFEFC-1E78-244F-8797-964469A4C6ED}"/>
              </a:ext>
            </a:extLst>
          </p:cNvPr>
          <p:cNvSpPr txBox="1"/>
          <p:nvPr/>
        </p:nvSpPr>
        <p:spPr>
          <a:xfrm>
            <a:off x="576280" y="1150909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36, 78]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E929F2-6153-7648-B9BF-1821F144E536}"/>
              </a:ext>
            </a:extLst>
          </p:cNvPr>
          <p:cNvSpPr txBox="1"/>
          <p:nvPr/>
        </p:nvSpPr>
        <p:spPr>
          <a:xfrm>
            <a:off x="4662471" y="1829519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append</a:t>
            </a:r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114FF4-D6D2-C54B-B2E2-75A7CF5F2327}"/>
              </a:ext>
            </a:extLst>
          </p:cNvPr>
          <p:cNvSpPr txBox="1"/>
          <p:nvPr/>
        </p:nvSpPr>
        <p:spPr>
          <a:xfrm>
            <a:off x="4662471" y="2744288"/>
            <a:ext cx="2332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append</a:t>
            </a:r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3])</a:t>
            </a:r>
          </a:p>
          <a:p>
            <a:endParaRPr kumimoji="1"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[25, 36, 78, [1, 3]]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FACD12-C47C-D14C-92F9-D2B41B60E0C0}"/>
              </a:ext>
            </a:extLst>
          </p:cNvPr>
          <p:cNvSpPr txBox="1"/>
          <p:nvPr/>
        </p:nvSpPr>
        <p:spPr>
          <a:xfrm>
            <a:off x="4662471" y="4253019"/>
            <a:ext cx="22252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extend</a:t>
            </a:r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3])</a:t>
            </a:r>
          </a:p>
          <a:p>
            <a:endParaRPr kumimoji="1"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[25, 36, 78, 1, 3]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D87217-A9B7-D240-91B5-21164E941BC5}"/>
              </a:ext>
            </a:extLst>
          </p:cNvPr>
          <p:cNvSpPr/>
          <p:nvPr/>
        </p:nvSpPr>
        <p:spPr>
          <a:xfrm>
            <a:off x="3445329" y="1755321"/>
            <a:ext cx="388501" cy="624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66FA75-4A4A-BA4D-A5E5-3028B82D28A9}"/>
              </a:ext>
            </a:extLst>
          </p:cNvPr>
          <p:cNvSpPr/>
          <p:nvPr/>
        </p:nvSpPr>
        <p:spPr>
          <a:xfrm>
            <a:off x="3445328" y="4310085"/>
            <a:ext cx="645677" cy="624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304463-48E3-6D46-9287-D6A4BC8E605F}"/>
              </a:ext>
            </a:extLst>
          </p:cNvPr>
          <p:cNvSpPr txBox="1"/>
          <p:nvPr/>
        </p:nvSpPr>
        <p:spPr>
          <a:xfrm>
            <a:off x="7052311" y="2959231"/>
            <a:ext cx="391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?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0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16" y="1390650"/>
            <a:ext cx="6447501" cy="2910580"/>
          </a:xfrm>
        </p:spPr>
        <p:txBody>
          <a:bodyPr>
            <a:noAutofit/>
          </a:bodyPr>
          <a:lstStyle/>
          <a:p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36, 78]</a:t>
            </a:r>
          </a:p>
          <a:p>
            <a:pPr lvl="1"/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data.append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</a:t>
            </a:r>
          </a:p>
          <a:p>
            <a:pPr lvl="1"/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data.append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(23)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data[3] = ?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36, 78]</a:t>
            </a:r>
          </a:p>
          <a:p>
            <a:pPr lvl="1"/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data.append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3])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data[3] = ?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36, 78]</a:t>
            </a:r>
          </a:p>
          <a:p>
            <a:pPr lvl="1"/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data.extend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3])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data[3] = ?</a:t>
            </a:r>
          </a:p>
          <a:p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4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2C6C0-AEF7-A049-A238-353BDDC3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List.insert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, v)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9BB03F-6449-5B4E-B6D2-E6382D85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271" y="1231701"/>
            <a:ext cx="3139217" cy="432197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36, 78]</a:t>
            </a:r>
            <a:endParaRPr kumimoji="1" lang="zh-TW" altLang="en-US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952902FF-023E-C741-8591-C0ABD421C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271" y="1748137"/>
            <a:ext cx="3140075" cy="860020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360B9E-E23B-404F-AC16-97EAD2898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16843" y="3348812"/>
            <a:ext cx="3139214" cy="432197"/>
          </a:xfrm>
        </p:spPr>
        <p:txBody>
          <a:bodyPr/>
          <a:lstStyle/>
          <a:p>
            <a:r>
              <a:rPr kumimoji="1" lang="en" altLang="zh-TW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</a:t>
            </a:r>
            <a:r>
              <a:rPr kumimoji="1" lang="en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en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5)</a:t>
            </a:r>
            <a:endParaRPr kumimoji="1" lang="zh-TW" altLang="en-US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B6AAE9E-723D-ED42-8BB3-3E2E17A8E5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216843" y="3968229"/>
            <a:ext cx="3138488" cy="76637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31BCDDC-0F20-694D-AEF3-7C7A3040D048}"/>
              </a:ext>
            </a:extLst>
          </p:cNvPr>
          <p:cNvSpPr/>
          <p:nvPr/>
        </p:nvSpPr>
        <p:spPr>
          <a:xfrm>
            <a:off x="5221705" y="4074695"/>
            <a:ext cx="385011" cy="659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46D34D02-23ED-5A40-9881-737BA0820602}"/>
              </a:ext>
            </a:extLst>
          </p:cNvPr>
          <p:cNvCxnSpPr/>
          <p:nvPr/>
        </p:nvCxnSpPr>
        <p:spPr>
          <a:xfrm>
            <a:off x="5021035" y="3053443"/>
            <a:ext cx="0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4DD70B8-486E-AC49-B5DB-BDA814595AF1}"/>
              </a:ext>
            </a:extLst>
          </p:cNvPr>
          <p:cNvCxnSpPr/>
          <p:nvPr/>
        </p:nvCxnSpPr>
        <p:spPr>
          <a:xfrm>
            <a:off x="5426528" y="3053443"/>
            <a:ext cx="0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0D99C4-A4A8-BF43-AE0B-59BF6A150A19}"/>
              </a:ext>
            </a:extLst>
          </p:cNvPr>
          <p:cNvSpPr txBox="1"/>
          <p:nvPr/>
        </p:nvSpPr>
        <p:spPr>
          <a:xfrm>
            <a:off x="4753431" y="277644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chemeClr val="accent2"/>
                </a:solidFill>
              </a:rPr>
              <a:t>index, value</a:t>
            </a:r>
            <a:endParaRPr kumimoji="1" lang="zh-TW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4193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2346</Words>
  <Application>Microsoft Macintosh PowerPoint</Application>
  <PresentationFormat>如螢幕大小 (16:9)</PresentationFormat>
  <Paragraphs>404</Paragraphs>
  <Slides>50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7" baseType="lpstr">
      <vt:lpstr>courier new,courier,monospace</vt:lpstr>
      <vt:lpstr>Arial</vt:lpstr>
      <vt:lpstr>Calibri</vt:lpstr>
      <vt:lpstr>Menlo</vt:lpstr>
      <vt:lpstr>Trebuchet MS</vt:lpstr>
      <vt:lpstr>Wingdings 3</vt:lpstr>
      <vt:lpstr>多面向</vt:lpstr>
      <vt:lpstr>Python Basics – Lesson 4</vt:lpstr>
      <vt:lpstr>List</vt:lpstr>
      <vt:lpstr>list</vt:lpstr>
      <vt:lpstr>Example</vt:lpstr>
      <vt:lpstr>del List.remove(x) </vt:lpstr>
      <vt:lpstr>Example</vt:lpstr>
      <vt:lpstr>List.append() List.extend() </vt:lpstr>
      <vt:lpstr>Example</vt:lpstr>
      <vt:lpstr>List.insert(i, v)</vt:lpstr>
      <vt:lpstr>List.pop(i)</vt:lpstr>
      <vt:lpstr>Example</vt:lpstr>
      <vt:lpstr>+ and *</vt:lpstr>
      <vt:lpstr>copy</vt:lpstr>
      <vt:lpstr>copy</vt:lpstr>
      <vt:lpstr>sorted(List, reverse=True)</vt:lpstr>
      <vt:lpstr>List.sort(reverse=True)</vt:lpstr>
      <vt:lpstr>Example</vt:lpstr>
      <vt:lpstr>List.reverse()</vt:lpstr>
      <vt:lpstr>List.count(x) List.index(x)</vt:lpstr>
      <vt:lpstr>Example</vt:lpstr>
      <vt:lpstr>sum(List)  len(List)</vt:lpstr>
      <vt:lpstr>min(List) max(List)</vt:lpstr>
      <vt:lpstr>List comprehension</vt:lpstr>
      <vt:lpstr>Examples</vt:lpstr>
      <vt:lpstr>Two-dimensional list</vt:lpstr>
      <vt:lpstr>Two-dimensional list</vt:lpstr>
      <vt:lpstr>Examples</vt:lpstr>
      <vt:lpstr>zip()</vt:lpstr>
      <vt:lpstr>Examples</vt:lpstr>
      <vt:lpstr>in / not in</vt:lpstr>
      <vt:lpstr>enumerate(List)</vt:lpstr>
      <vt:lpstr>tuple</vt:lpstr>
      <vt:lpstr>tuple is immutable</vt:lpstr>
      <vt:lpstr>PowerPoint 簡報</vt:lpstr>
      <vt:lpstr>unpacking</vt:lpstr>
      <vt:lpstr>Examples</vt:lpstr>
      <vt:lpstr>注意: 常犯錯誤</vt:lpstr>
      <vt:lpstr>Matrix initialization</vt:lpstr>
      <vt:lpstr>Matrix initialization</vt:lpstr>
      <vt:lpstr>課堂練習</vt:lpstr>
      <vt:lpstr>LeetCode 852. Peak Index in a Mountain Array</vt:lpstr>
      <vt:lpstr>LeetCode 1089. Duplicate Zeros</vt:lpstr>
      <vt:lpstr>ITSA 線上程式競賽基礎題</vt:lpstr>
      <vt:lpstr>ITSA Basic 題目11. 矩陣反轉 </vt:lpstr>
      <vt:lpstr>ITSA Basic. 題目14. 判斷是否為迴文  </vt:lpstr>
      <vt:lpstr>ITSA Basic. 題目19. 最少派車數 </vt:lpstr>
      <vt:lpstr>ITSA Basic. 題目20. 大整數加法 </vt:lpstr>
      <vt:lpstr>ITSA Basic  題目28. 統一發票對獎 </vt:lpstr>
      <vt:lpstr>LeetCode Challenges</vt:lpstr>
      <vt:lpstr>LeetCode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– Lesson 4</dc:title>
  <dc:creator>秀芬 周</dc:creator>
  <cp:lastModifiedBy>秀芬 周</cp:lastModifiedBy>
  <cp:revision>7</cp:revision>
  <dcterms:created xsi:type="dcterms:W3CDTF">2019-06-22T07:08:21Z</dcterms:created>
  <dcterms:modified xsi:type="dcterms:W3CDTF">2019-06-22T15:23:05Z</dcterms:modified>
</cp:coreProperties>
</file>