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228E3-9623-5E4C-B051-2FB324595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APCS</a:t>
            </a:r>
            <a:r>
              <a:rPr kumimoji="1" lang="zh-TW" altLang="en-US" dirty="0"/>
              <a:t> 觀念題說明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81CB3-4BF0-F544-98E2-C861D8CC3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TW" sz="2400" dirty="0"/>
              <a:t>C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vs. Python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70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5C859-A834-9749-94D3-06F32C12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cap="all" dirty="0"/>
              <a:t>程式設計觀念題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541DC-EADA-3B4B-932C-D2979CE9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◎ 單選題 </a:t>
            </a:r>
            <a:r>
              <a:rPr lang="en-US" altLang="zh-TW" dirty="0"/>
              <a:t>(</a:t>
            </a:r>
            <a:r>
              <a:rPr lang="zh-TW" altLang="en-US" dirty="0"/>
              <a:t>含題組</a:t>
            </a:r>
            <a:r>
              <a:rPr lang="en-US" altLang="zh-TW" dirty="0"/>
              <a:t>)</a:t>
            </a:r>
            <a:r>
              <a:rPr lang="zh-TW" altLang="en-US" dirty="0"/>
              <a:t>，以運算思維、問題解決與程式設計概念測試為主。</a:t>
            </a:r>
          </a:p>
          <a:p>
            <a:r>
              <a:rPr lang="zh-TW" altLang="en-US" dirty="0"/>
              <a:t>◎ 測驗題型，包括：</a:t>
            </a:r>
            <a:endParaRPr lang="en-US" altLang="zh-TW" dirty="0"/>
          </a:p>
          <a:p>
            <a:pPr lvl="1"/>
            <a:r>
              <a:rPr lang="zh-TW" altLang="en-US" dirty="0"/>
              <a:t>程式運行追蹤 </a:t>
            </a:r>
            <a:r>
              <a:rPr lang="en-US" altLang="zh-TW" dirty="0"/>
              <a:t>(</a:t>
            </a:r>
            <a:r>
              <a:rPr lang="en" altLang="zh-TW" dirty="0"/>
              <a:t>code </a:t>
            </a:r>
            <a:r>
              <a:rPr lang="en" altLang="zh-TW" b="1" dirty="0">
                <a:solidFill>
                  <a:schemeClr val="accent1"/>
                </a:solidFill>
              </a:rPr>
              <a:t>tracing</a:t>
            </a:r>
            <a:r>
              <a:rPr lang="en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程式填空 </a:t>
            </a:r>
            <a:r>
              <a:rPr lang="en-US" altLang="zh-TW" dirty="0"/>
              <a:t>(</a:t>
            </a:r>
            <a:r>
              <a:rPr lang="en" altLang="zh-TW" dirty="0"/>
              <a:t>code </a:t>
            </a:r>
            <a:r>
              <a:rPr lang="en" altLang="zh-TW" b="1" dirty="0">
                <a:solidFill>
                  <a:schemeClr val="accent1"/>
                </a:solidFill>
              </a:rPr>
              <a:t>completion</a:t>
            </a:r>
            <a:r>
              <a:rPr lang="en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程式除錯 </a:t>
            </a:r>
            <a:r>
              <a:rPr lang="en-US" altLang="zh-TW" dirty="0"/>
              <a:t>(</a:t>
            </a:r>
            <a:r>
              <a:rPr lang="en" altLang="zh-TW" dirty="0"/>
              <a:t>code </a:t>
            </a:r>
            <a:r>
              <a:rPr lang="en" altLang="zh-TW" b="1" dirty="0">
                <a:solidFill>
                  <a:schemeClr val="accent1"/>
                </a:solidFill>
              </a:rPr>
              <a:t>debugging</a:t>
            </a:r>
            <a:r>
              <a:rPr lang="en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程式效能分析 </a:t>
            </a:r>
            <a:r>
              <a:rPr lang="en-US" altLang="zh-TW" dirty="0"/>
              <a:t>(</a:t>
            </a:r>
            <a:r>
              <a:rPr lang="en" altLang="zh-TW" dirty="0"/>
              <a:t>code performance analysis)</a:t>
            </a:r>
            <a:endParaRPr lang="en-US" altLang="zh-TW" dirty="0"/>
          </a:p>
          <a:p>
            <a:pPr lvl="1"/>
            <a:r>
              <a:rPr lang="zh-TW" altLang="en-US" dirty="0"/>
              <a:t>基礎觀念理解 </a:t>
            </a:r>
            <a:r>
              <a:rPr lang="en-US" altLang="zh-TW" dirty="0"/>
              <a:t>(</a:t>
            </a:r>
            <a:r>
              <a:rPr lang="en" altLang="zh-TW" dirty="0"/>
              <a:t>basic concepts understanding) </a:t>
            </a:r>
            <a:endParaRPr lang="zh-TW" altLang="en-US" dirty="0"/>
          </a:p>
          <a:p>
            <a:r>
              <a:rPr lang="zh-TW" altLang="en-US" dirty="0"/>
              <a:t>◎ 題目若需提供程式片段，則以 </a:t>
            </a:r>
            <a:r>
              <a:rPr lang="en" altLang="zh-TW" dirty="0"/>
              <a:t>C </a:t>
            </a:r>
            <a:r>
              <a:rPr lang="zh-TW" altLang="en-US" dirty="0"/>
              <a:t>語言 </a:t>
            </a:r>
            <a:r>
              <a:rPr lang="en" altLang="zh-TW" dirty="0"/>
              <a:t>subset </a:t>
            </a:r>
            <a:r>
              <a:rPr lang="zh-TW" altLang="en-US" dirty="0"/>
              <a:t>命題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29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654244D-ECF0-F446-BF74-C719A506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404788" cy="4707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BADDA69F-A39E-EE43-B244-3374F423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Code Debugging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88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D13EBC00-080F-7649-9723-62970F73DEC2}"/>
              </a:ext>
            </a:extLst>
          </p:cNvPr>
          <p:cNvGrpSpPr/>
          <p:nvPr/>
        </p:nvGrpSpPr>
        <p:grpSpPr>
          <a:xfrm>
            <a:off x="357133" y="603689"/>
            <a:ext cx="5549900" cy="4305300"/>
            <a:chOff x="357133" y="1276350"/>
            <a:chExt cx="5549900" cy="43053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41C6FA5-A28F-0F49-9409-46146F5FA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133" y="1276350"/>
              <a:ext cx="5549900" cy="4305300"/>
            </a:xfrm>
            <a:prstGeom prst="rect">
              <a:avLst/>
            </a:prstGeom>
          </p:spPr>
        </p:pic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09CD9823-8D3D-FF4E-B34D-D16323AF504A}"/>
                </a:ext>
              </a:extLst>
            </p:cNvPr>
            <p:cNvSpPr/>
            <p:nvPr/>
          </p:nvSpPr>
          <p:spPr>
            <a:xfrm>
              <a:off x="914400" y="1376855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A791F7B9-5E7E-B346-9025-9B5A2438541B}"/>
                </a:ext>
              </a:extLst>
            </p:cNvPr>
            <p:cNvSpPr/>
            <p:nvPr/>
          </p:nvSpPr>
          <p:spPr>
            <a:xfrm>
              <a:off x="2264979" y="1376855"/>
              <a:ext cx="236483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A25FC1A2-A234-864A-A50D-CCC05CCB58B3}"/>
                </a:ext>
              </a:extLst>
            </p:cNvPr>
            <p:cNvSpPr/>
            <p:nvPr/>
          </p:nvSpPr>
          <p:spPr>
            <a:xfrm>
              <a:off x="1686911" y="1981200"/>
              <a:ext cx="457200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777EA47A-7C0C-FB4C-A315-E69479053576}"/>
                </a:ext>
              </a:extLst>
            </p:cNvPr>
            <p:cNvSpPr/>
            <p:nvPr/>
          </p:nvSpPr>
          <p:spPr>
            <a:xfrm>
              <a:off x="4761186" y="1981200"/>
              <a:ext cx="336331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58E96126-9D67-494F-AFDB-E5D7737A1B48}"/>
                </a:ext>
              </a:extLst>
            </p:cNvPr>
            <p:cNvSpPr/>
            <p:nvPr/>
          </p:nvSpPr>
          <p:spPr>
            <a:xfrm>
              <a:off x="914400" y="5186855"/>
              <a:ext cx="336331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B6435882-215E-C44F-AC12-90B9A3E630AF}"/>
                </a:ext>
              </a:extLst>
            </p:cNvPr>
            <p:cNvSpPr/>
            <p:nvPr/>
          </p:nvSpPr>
          <p:spPr>
            <a:xfrm>
              <a:off x="2617077" y="4146331"/>
              <a:ext cx="304800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B91EB5-D5F2-9547-8FA4-DAE57ADCE847}"/>
              </a:ext>
            </a:extLst>
          </p:cNvPr>
          <p:cNvSpPr txBox="1"/>
          <p:nvPr/>
        </p:nvSpPr>
        <p:spPr>
          <a:xfrm>
            <a:off x="6663558" y="4742481"/>
            <a:ext cx="881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    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  **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 ***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****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*****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4DFA401-EF45-1442-B417-7263976D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03688"/>
            <a:ext cx="5191819" cy="3910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851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8D6B51D-9CE0-1F42-A929-24D8ACC7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279650"/>
            <a:ext cx="11087100" cy="378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5365C170-4D05-504B-B783-4FD0CDA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Code Tracing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69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D0E663A-E2F5-6E46-9028-896612C8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31" y="580697"/>
            <a:ext cx="4724400" cy="2743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AF22C72-863C-D046-A6A1-16AE3755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31" y="3534104"/>
            <a:ext cx="6286500" cy="302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9131D65A-B0D7-364F-BDB2-802FE0BC53E8}"/>
              </a:ext>
            </a:extLst>
          </p:cNvPr>
          <p:cNvGrpSpPr/>
          <p:nvPr/>
        </p:nvGrpSpPr>
        <p:grpSpPr>
          <a:xfrm>
            <a:off x="259473" y="211365"/>
            <a:ext cx="5219700" cy="3963432"/>
            <a:chOff x="259473" y="211365"/>
            <a:chExt cx="5219700" cy="3963432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FCE08BCE-A0B2-3D4C-9176-719ECCD93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473" y="580697"/>
              <a:ext cx="5219700" cy="3594100"/>
            </a:xfrm>
            <a:prstGeom prst="rect">
              <a:avLst/>
            </a:prstGeom>
          </p:spPr>
        </p:pic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37A6DC26-5352-DA4F-8FCB-3828F894419D}"/>
                </a:ext>
              </a:extLst>
            </p:cNvPr>
            <p:cNvSpPr/>
            <p:nvPr/>
          </p:nvSpPr>
          <p:spPr>
            <a:xfrm>
              <a:off x="420413" y="746017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47004340-97EA-FF44-A9BF-8DF90016D775}"/>
                </a:ext>
              </a:extLst>
            </p:cNvPr>
            <p:cNvSpPr/>
            <p:nvPr/>
          </p:nvSpPr>
          <p:spPr>
            <a:xfrm>
              <a:off x="1434661" y="746017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FC49D694-6446-5043-BF2D-3A353DE93A61}"/>
                </a:ext>
              </a:extLst>
            </p:cNvPr>
            <p:cNvSpPr/>
            <p:nvPr/>
          </p:nvSpPr>
          <p:spPr>
            <a:xfrm>
              <a:off x="2701158" y="746017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744325DC-D7A0-D242-92B6-E410DD369DE9}"/>
                </a:ext>
              </a:extLst>
            </p:cNvPr>
            <p:cNvSpPr/>
            <p:nvPr/>
          </p:nvSpPr>
          <p:spPr>
            <a:xfrm>
              <a:off x="2010104" y="746017"/>
              <a:ext cx="438806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471023-E3D8-364A-84A5-21346C10FB17}"/>
                </a:ext>
              </a:extLst>
            </p:cNvPr>
            <p:cNvSpPr txBox="1"/>
            <p:nvPr/>
          </p:nvSpPr>
          <p:spPr>
            <a:xfrm>
              <a:off x="1868671" y="211365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70C0"/>
                  </a:solidFill>
                </a:rPr>
                <a:t>array</a:t>
              </a:r>
              <a:endParaRPr kumimoji="1"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E47BFD2-0F4A-6745-A999-97D681FC0BE5}"/>
                </a:ext>
              </a:extLst>
            </p:cNvPr>
            <p:cNvSpPr txBox="1"/>
            <p:nvPr/>
          </p:nvSpPr>
          <p:spPr>
            <a:xfrm>
              <a:off x="589431" y="211365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70C0"/>
                  </a:solidFill>
                </a:rPr>
                <a:t>function</a:t>
              </a:r>
              <a:endParaRPr kumimoji="1"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14718D7C-F92F-3141-ACDA-C51B541368B0}"/>
                </a:ext>
              </a:extLst>
            </p:cNvPr>
            <p:cNvSpPr/>
            <p:nvPr/>
          </p:nvSpPr>
          <p:spPr>
            <a:xfrm>
              <a:off x="995856" y="746017"/>
              <a:ext cx="269522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66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2CD38-8AFE-2341-B00D-87CB8621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Code Completion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9336CC-5981-184A-94B5-E97BBD2C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082800"/>
            <a:ext cx="10985500" cy="44069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9578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735494-905B-5343-B113-F8686432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7" y="367315"/>
            <a:ext cx="4279900" cy="3949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7C2D98-8E61-D84B-ADBF-12D4FBE5D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451398"/>
            <a:ext cx="4946978" cy="313367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05989CF-61A5-1B47-B772-709AFB7EB220}"/>
              </a:ext>
            </a:extLst>
          </p:cNvPr>
          <p:cNvSpPr txBox="1"/>
          <p:nvPr/>
        </p:nvSpPr>
        <p:spPr>
          <a:xfrm>
            <a:off x="5632412" y="3720115"/>
            <a:ext cx="463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34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55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2192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58</TotalTime>
  <Words>97</Words>
  <Application>Microsoft Macintosh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Menlo</vt:lpstr>
      <vt:lpstr>Trebuchet MS</vt:lpstr>
      <vt:lpstr>Wingdings 3</vt:lpstr>
      <vt:lpstr>多面向</vt:lpstr>
      <vt:lpstr>APCS 觀念題說明</vt:lpstr>
      <vt:lpstr>程式設計觀念題</vt:lpstr>
      <vt:lpstr>Code Debugging</vt:lpstr>
      <vt:lpstr>PowerPoint 簡報</vt:lpstr>
      <vt:lpstr>Code Tracing</vt:lpstr>
      <vt:lpstr>PowerPoint 簡報</vt:lpstr>
      <vt:lpstr>Code Completion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APCS 觀念題</dc:title>
  <dc:creator>秀芬 周</dc:creator>
  <cp:lastModifiedBy>秀芬 周</cp:lastModifiedBy>
  <cp:revision>10</cp:revision>
  <dcterms:created xsi:type="dcterms:W3CDTF">2019-08-02T06:08:48Z</dcterms:created>
  <dcterms:modified xsi:type="dcterms:W3CDTF">2019-08-02T07:07:04Z</dcterms:modified>
</cp:coreProperties>
</file>