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A552D-1600-BE49-B914-0E5857207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zh-TW" dirty="0"/>
              <a:t>CH1 </a:t>
            </a:r>
            <a:r>
              <a:rPr kumimoji="1" lang="zh-TW" altLang="en-US" dirty="0"/>
              <a:t>資料結構與演算法</a:t>
            </a:r>
            <a:br>
              <a:rPr kumimoji="1" lang="en-US" altLang="zh-TW" dirty="0"/>
            </a:br>
            <a:r>
              <a:rPr kumimoji="1" lang="en-US" altLang="zh-TW" sz="4400" dirty="0"/>
              <a:t>Data structure &amp; Algorithm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A4EC09-42B2-9745-B2D7-ECC3D3EF4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216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048A6-1B3B-0F46-86F8-200E6FBB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B9D118-DF2C-CD4D-8383-0B320FE8D615}"/>
              </a:ext>
            </a:extLst>
          </p:cNvPr>
          <p:cNvSpPr txBox="1"/>
          <p:nvPr/>
        </p:nvSpPr>
        <p:spPr>
          <a:xfrm>
            <a:off x="677334" y="1930400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F(0) = 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F(1) = 1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F(n) = F(n-1) + F(n-2),  n&gt;=2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5DC7D1-0A51-1148-9B67-0D81D790D3DC}"/>
              </a:ext>
            </a:extLst>
          </p:cNvPr>
          <p:cNvSpPr txBox="1"/>
          <p:nvPr/>
        </p:nvSpPr>
        <p:spPr>
          <a:xfrm>
            <a:off x="677334" y="2980184"/>
            <a:ext cx="3887603" cy="18774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#Fibonacci number - iterative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9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 = [0, 1]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n in range(2, N+1):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TW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F.append</a:t>
            </a:r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(F[n-1] + F[n-2])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print(F[N])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CD7510D-DADC-B341-9E05-49049560EC32}"/>
              </a:ext>
            </a:extLst>
          </p:cNvPr>
          <p:cNvSpPr txBox="1"/>
          <p:nvPr/>
        </p:nvSpPr>
        <p:spPr>
          <a:xfrm>
            <a:off x="5219751" y="2980184"/>
            <a:ext cx="388760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zh-TW" sz="1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#Fibonacci number - recursion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F(n):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&lt;= 1: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F(n-1) + F(n-2)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9    </a:t>
            </a:r>
          </a:p>
          <a:p>
            <a:r>
              <a:rPr kumimoji="1" lang="en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print(F(N))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7C7CAD8-0417-FE4E-8D11-BBC6208FBEE6}"/>
              </a:ext>
            </a:extLst>
          </p:cNvPr>
          <p:cNvSpPr txBox="1"/>
          <p:nvPr/>
        </p:nvSpPr>
        <p:spPr>
          <a:xfrm>
            <a:off x="2230644" y="572273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O(N)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28949A-759E-5F49-BD7A-4C4939B3FADA}"/>
              </a:ext>
            </a:extLst>
          </p:cNvPr>
          <p:cNvSpPr txBox="1"/>
          <p:nvPr/>
        </p:nvSpPr>
        <p:spPr>
          <a:xfrm>
            <a:off x="6096000" y="572273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O(2^N) 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17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C0DDF-ED57-8444-BC27-19827A2C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29579A-6E0A-B14E-9630-4AE2863F4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0" y="2699966"/>
            <a:ext cx="8596668" cy="405170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151BA8-1898-844A-B920-242268C8BA32}"/>
              </a:ext>
            </a:extLst>
          </p:cNvPr>
          <p:cNvSpPr txBox="1"/>
          <p:nvPr/>
        </p:nvSpPr>
        <p:spPr>
          <a:xfrm>
            <a:off x="746625" y="1930400"/>
            <a:ext cx="715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N = 40 and assume one instruction takes 1ns,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(2 ^ 40) * 1 ns = 18 minutes </a:t>
            </a:r>
            <a:endParaRPr kumimoji="1" lang="zh-TW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CF083F-3988-EC48-B2BB-80201729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Data structure &amp; Algorithm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7A79AA-6380-AF43-A962-31BB72735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資料結構</a:t>
            </a:r>
            <a:r>
              <a:rPr lang="en-US" altLang="zh-TW" sz="2400" dirty="0"/>
              <a:t>(</a:t>
            </a:r>
            <a:r>
              <a:rPr lang="en" altLang="zh-TW" sz="2400" dirty="0"/>
              <a:t>data structure</a:t>
            </a:r>
            <a:r>
              <a:rPr lang="en-US" altLang="zh-TW" sz="2400" dirty="0"/>
              <a:t>):</a:t>
            </a:r>
            <a:r>
              <a:rPr lang="zh-TW" altLang="en-US" sz="2400" dirty="0"/>
              <a:t> 電腦中儲存、組織資料的方式</a:t>
            </a:r>
            <a:endParaRPr lang="en-US" altLang="zh-TW" sz="2400" dirty="0"/>
          </a:p>
          <a:p>
            <a:r>
              <a:rPr kumimoji="1" lang="zh-TW" altLang="en-US" sz="2400" dirty="0"/>
              <a:t>演算法</a:t>
            </a:r>
            <a:r>
              <a:rPr kumimoji="1" lang="en-US" altLang="zh-TW" sz="2400" dirty="0"/>
              <a:t>(algorithm): </a:t>
            </a:r>
            <a:r>
              <a:rPr kumimoji="1" lang="zh-TW" altLang="en-US" sz="2400" dirty="0"/>
              <a:t>為完成任務而下達的一組指示</a:t>
            </a:r>
            <a:endParaRPr kumimoji="1" lang="en-US" altLang="zh-TW" sz="2400" dirty="0"/>
          </a:p>
          <a:p>
            <a:endParaRPr kumimoji="1" lang="en-US" altLang="zh-TW" sz="2400" dirty="0"/>
          </a:p>
          <a:p>
            <a:r>
              <a:rPr kumimoji="1" lang="zh-TW" altLang="en-US" sz="2400" dirty="0"/>
              <a:t>程式 </a:t>
            </a:r>
            <a:r>
              <a:rPr kumimoji="1" lang="en-US" altLang="zh-TW" sz="2400" dirty="0"/>
              <a:t>= </a:t>
            </a:r>
            <a:r>
              <a:rPr lang="zh-TW" altLang="en-US" sz="2400" dirty="0"/>
              <a:t>資料結構 </a:t>
            </a:r>
            <a:r>
              <a:rPr lang="en-US" altLang="zh-TW" sz="2400" dirty="0"/>
              <a:t>+</a:t>
            </a:r>
            <a:r>
              <a:rPr kumimoji="1" lang="zh-TW" altLang="en-US" sz="2400" dirty="0"/>
              <a:t>演算法</a:t>
            </a:r>
          </a:p>
        </p:txBody>
      </p:sp>
    </p:spTree>
    <p:extLst>
      <p:ext uri="{BB962C8B-B14F-4D97-AF65-F5344CB8AC3E}">
        <p14:creationId xmlns:p14="http://schemas.microsoft.com/office/powerpoint/2010/main" val="169167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50D663-0E83-E84C-926D-B584783E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什麼是效能</a:t>
            </a:r>
            <a:r>
              <a:rPr kumimoji="1" lang="en-US" altLang="zh-TW" dirty="0"/>
              <a:t>(performance)?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086387-F78C-4148-9848-4D58E7CF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演算法評估</a:t>
            </a:r>
            <a:r>
              <a:rPr kumimoji="1" lang="en-US" altLang="zh-TW" sz="2400" dirty="0"/>
              <a:t>(performance analysis)</a:t>
            </a:r>
          </a:p>
          <a:p>
            <a:pPr lvl="1"/>
            <a:r>
              <a:rPr kumimoji="1" lang="zh-TW" altLang="en-US" sz="2000" dirty="0"/>
              <a:t>時間複雜度</a:t>
            </a:r>
            <a:r>
              <a:rPr kumimoji="1" lang="en-US" altLang="zh-TW" sz="2000" dirty="0"/>
              <a:t>(time complexity)</a:t>
            </a:r>
          </a:p>
          <a:p>
            <a:pPr lvl="1"/>
            <a:r>
              <a:rPr kumimoji="1" lang="zh-TW" altLang="en-US" sz="2000" dirty="0"/>
              <a:t>空間複雜度</a:t>
            </a:r>
            <a:r>
              <a:rPr kumimoji="1" lang="en-US" altLang="zh-TW" sz="2000" dirty="0"/>
              <a:t>(space complexity)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6199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D90B03-F381-8A41-BE9F-B670B21C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搜尋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121A92-5229-E44A-A204-56FD7327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400" dirty="0"/>
              <a:t>在手機裡</a:t>
            </a:r>
            <a:r>
              <a:rPr kumimoji="1" lang="en-US" altLang="zh-TW" sz="2400" dirty="0"/>
              <a:t>,</a:t>
            </a:r>
            <a:r>
              <a:rPr kumimoji="1" lang="zh-TW" altLang="en-US" sz="2400" dirty="0"/>
              <a:t> 搜尋朋友的電話號碼</a:t>
            </a:r>
            <a:endParaRPr kumimoji="1" lang="en-US" altLang="zh-TW" sz="2400" dirty="0"/>
          </a:p>
          <a:p>
            <a:r>
              <a:rPr kumimoji="1" lang="zh-TW" altLang="en-US" sz="2400" dirty="0"/>
              <a:t>在臉書</a:t>
            </a:r>
            <a:r>
              <a:rPr kumimoji="1" lang="en-US" altLang="zh-TW" sz="2400" dirty="0"/>
              <a:t>(20+</a:t>
            </a:r>
            <a:r>
              <a:rPr kumimoji="1" lang="zh-TW" altLang="en-US" sz="2400" dirty="0"/>
              <a:t>億用戶</a:t>
            </a:r>
            <a:r>
              <a:rPr kumimoji="1" lang="en-US" altLang="zh-TW" sz="2400" dirty="0"/>
              <a:t>)</a:t>
            </a:r>
            <a:r>
              <a:rPr kumimoji="1" lang="zh-TW" altLang="en-US" sz="2400" dirty="0"/>
              <a:t>上搜尋某個人名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7416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22027-6953-F34F-B414-0AFEE55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猜數字 </a:t>
            </a:r>
            <a:r>
              <a:rPr kumimoji="1" lang="en-US" altLang="zh-TW" dirty="0"/>
              <a:t>(Linear Search)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A9056-5C71-3047-9726-B93C5DF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0~100,</a:t>
            </a:r>
            <a:r>
              <a:rPr kumimoji="1" lang="zh-TW" altLang="en-US" sz="2400" dirty="0"/>
              <a:t> 我心裡想的是哪一個數字</a:t>
            </a:r>
            <a:r>
              <a:rPr kumimoji="1" lang="en-US" altLang="zh-TW" sz="2400" dirty="0"/>
              <a:t>?</a:t>
            </a:r>
          </a:p>
          <a:p>
            <a:r>
              <a:rPr kumimoji="1" lang="en-US" altLang="zh-TW" sz="2400" dirty="0"/>
              <a:t>(</a:t>
            </a:r>
            <a:r>
              <a:rPr kumimoji="1" lang="zh-TW" altLang="en-US" sz="2400" dirty="0"/>
              <a:t>提示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太高、太低或正確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1013F5-F966-6C4C-BE46-DC959089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582964"/>
              </p:ext>
            </p:extLst>
          </p:nvPr>
        </p:nvGraphicFramePr>
        <p:xfrm>
          <a:off x="1072429" y="3429000"/>
          <a:ext cx="8128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2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22027-6953-F34F-B414-0AFEE55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猜數字</a:t>
            </a:r>
            <a:r>
              <a:rPr kumimoji="1" lang="en-US" altLang="zh-TW" dirty="0"/>
              <a:t> (Binary Search)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5A9056-5C71-3047-9726-B93C5DF1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4511"/>
            <a:ext cx="8596668" cy="4506852"/>
          </a:xfrm>
        </p:spPr>
        <p:txBody>
          <a:bodyPr>
            <a:normAutofit/>
          </a:bodyPr>
          <a:lstStyle/>
          <a:p>
            <a:r>
              <a:rPr kumimoji="1" lang="en-US" altLang="zh-TW" sz="2400" dirty="0"/>
              <a:t>1~100,</a:t>
            </a:r>
            <a:r>
              <a:rPr kumimoji="1" lang="zh-TW" altLang="en-US" sz="2400" dirty="0"/>
              <a:t> 我心裡想的是哪一個數字</a:t>
            </a:r>
            <a:r>
              <a:rPr kumimoji="1" lang="en-US" altLang="zh-TW" sz="2400" dirty="0"/>
              <a:t>?</a:t>
            </a:r>
          </a:p>
          <a:p>
            <a:r>
              <a:rPr kumimoji="1" lang="en-US" altLang="zh-TW" sz="2400" dirty="0"/>
              <a:t>(</a:t>
            </a:r>
            <a:r>
              <a:rPr kumimoji="1" lang="zh-TW" altLang="en-US" sz="2400" dirty="0"/>
              <a:t>提示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太高、太低或正確</a:t>
            </a:r>
            <a:r>
              <a:rPr kumimoji="1" lang="en-US" altLang="zh-TW" sz="2400" dirty="0"/>
              <a:t>)</a:t>
            </a:r>
            <a:endParaRPr kumimoji="1" lang="zh-TW" altLang="en-US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1013F5-F966-6C4C-BE46-DC959089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150992"/>
              </p:ext>
            </p:extLst>
          </p:nvPr>
        </p:nvGraphicFramePr>
        <p:xfrm>
          <a:off x="1146002" y="2699223"/>
          <a:ext cx="812800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FDCD3DE-E959-E843-BFD1-5E350B249776}"/>
              </a:ext>
            </a:extLst>
          </p:cNvPr>
          <p:cNvSpPr txBox="1"/>
          <p:nvPr/>
        </p:nvSpPr>
        <p:spPr>
          <a:xfrm>
            <a:off x="1146002" y="3317091"/>
            <a:ext cx="26853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1~100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50?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太高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1~49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25?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latin typeface="Menlo" panose="020B0609030804020204" pitchFamily="49" charset="0"/>
                <a:cs typeface="Menlo" panose="020B0609030804020204" pitchFamily="49" charset="0"/>
              </a:rPr>
              <a:t>太低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26~49)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37? (</a:t>
            </a:r>
            <a:r>
              <a:rPr kumimoji="1" lang="zh-TW" alt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太高 </a:t>
            </a:r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26~36)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31?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  <a:p>
            <a:r>
              <a:rPr kumimoji="1" lang="en-US" altLang="zh-TW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7E5F12-E766-C74F-9727-0A3962E9B76E}"/>
              </a:ext>
            </a:extLst>
          </p:cNvPr>
          <p:cNvSpPr txBox="1"/>
          <p:nvPr/>
        </p:nvSpPr>
        <p:spPr>
          <a:xfrm>
            <a:off x="1073866" y="5972147"/>
            <a:ext cx="2829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FF0000"/>
                </a:solidFill>
              </a:rPr>
              <a:t>最多需要猜幾次</a:t>
            </a:r>
            <a:r>
              <a:rPr kumimoji="1" lang="en-US" altLang="zh-TW" sz="2800" dirty="0">
                <a:solidFill>
                  <a:srgbClr val="FF0000"/>
                </a:solidFill>
              </a:rPr>
              <a:t>?</a:t>
            </a:r>
            <a:endParaRPr kumimoji="1"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8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ABC1D-4A66-8846-AA32-01FD2E0D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猜數字</a:t>
            </a:r>
            <a:r>
              <a:rPr kumimoji="1" lang="en-US" altLang="zh-TW" dirty="0"/>
              <a:t> (Binary Search)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7F1E964-2D3B-C64F-89F0-24265182D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486580"/>
              </p:ext>
            </p:extLst>
          </p:nvPr>
        </p:nvGraphicFramePr>
        <p:xfrm>
          <a:off x="677334" y="1930400"/>
          <a:ext cx="73420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353">
                  <a:extLst>
                    <a:ext uri="{9D8B030D-6E8A-4147-A177-3AD203B41FA5}">
                      <a16:colId xmlns:a16="http://schemas.microsoft.com/office/drawing/2014/main" val="1019328401"/>
                    </a:ext>
                  </a:extLst>
                </a:gridCol>
                <a:gridCol w="2447353">
                  <a:extLst>
                    <a:ext uri="{9D8B030D-6E8A-4147-A177-3AD203B41FA5}">
                      <a16:colId xmlns:a16="http://schemas.microsoft.com/office/drawing/2014/main" val="1347877166"/>
                    </a:ext>
                  </a:extLst>
                </a:gridCol>
                <a:gridCol w="2447353">
                  <a:extLst>
                    <a:ext uri="{9D8B030D-6E8A-4147-A177-3AD203B41FA5}">
                      <a16:colId xmlns:a16="http://schemas.microsoft.com/office/drawing/2014/main" val="3402873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數字個數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Linear Search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Binary Search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73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44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6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94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74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98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1000000000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17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O(N)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O(log N)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1383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0CE4A261-2AF2-9C43-8586-1F70AC7B85D3}"/>
              </a:ext>
            </a:extLst>
          </p:cNvPr>
          <p:cNvSpPr txBox="1"/>
          <p:nvPr/>
        </p:nvSpPr>
        <p:spPr>
          <a:xfrm>
            <a:off x="5609541" y="5407388"/>
            <a:ext cx="122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</a:rPr>
              <a:t>省很大</a:t>
            </a:r>
            <a:r>
              <a:rPr kumimoji="1" lang="en-US" altLang="zh-TW" sz="2400" dirty="0">
                <a:solidFill>
                  <a:srgbClr val="FF0000"/>
                </a:solidFill>
              </a:rPr>
              <a:t>!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7146ABD-5768-6E46-909D-18D1DDDF3B2D}"/>
              </a:ext>
            </a:extLst>
          </p:cNvPr>
          <p:cNvSpPr/>
          <p:nvPr/>
        </p:nvSpPr>
        <p:spPr>
          <a:xfrm>
            <a:off x="677334" y="2638097"/>
            <a:ext cx="7342059" cy="441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6D44915-7D1E-0643-9A69-02BEC14F9496}"/>
              </a:ext>
            </a:extLst>
          </p:cNvPr>
          <p:cNvSpPr txBox="1"/>
          <p:nvPr/>
        </p:nvSpPr>
        <p:spPr>
          <a:xfrm>
            <a:off x="8092428" y="2674148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2.5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倍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??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zh-TW" altLang="en-US" dirty="0">
                <a:solidFill>
                  <a:srgbClr val="FF0000"/>
                </a:solidFill>
                <a:latin typeface="Menlo" panose="020B0609030804020204" pitchFamily="49" charset="0"/>
                <a:cs typeface="Menlo" panose="020B0609030804020204" pitchFamily="49" charset="0"/>
              </a:rPr>
              <a:t>錯很大</a:t>
            </a:r>
            <a:r>
              <a:rPr kumimoji="1" lang="en-US" altLang="zh-TW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!)</a:t>
            </a:r>
            <a:endParaRPr kumimoji="1" lang="zh-TW" altLang="en-US" dirty="0">
              <a:solidFill>
                <a:srgbClr val="FF0000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23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986ED-7B34-4944-A9AD-638B60DA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Performance Analysis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456C2-251A-C048-B861-9B4D8AC2A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8291"/>
            <a:ext cx="8596668" cy="4223072"/>
          </a:xfrm>
        </p:spPr>
        <p:txBody>
          <a:bodyPr>
            <a:normAutofit/>
          </a:bodyPr>
          <a:lstStyle/>
          <a:p>
            <a:r>
              <a:rPr kumimoji="1" lang="en-US" altLang="zh-TW" sz="2000" dirty="0"/>
              <a:t>Linear Search: </a:t>
            </a:r>
            <a:r>
              <a:rPr kumimoji="1" lang="en-US" altLang="zh-TW" sz="2000" dirty="0">
                <a:solidFill>
                  <a:srgbClr val="FF0000"/>
                </a:solidFill>
              </a:rPr>
              <a:t>O(N)</a:t>
            </a:r>
          </a:p>
          <a:p>
            <a:pPr lvl="1"/>
            <a:r>
              <a:rPr kumimoji="1" lang="en-US" altLang="zh-TW" sz="1800" dirty="0"/>
              <a:t>Best: 1</a:t>
            </a:r>
          </a:p>
          <a:p>
            <a:pPr lvl="1"/>
            <a:r>
              <a:rPr kumimoji="1" lang="en-US" altLang="zh-TW" sz="1800" dirty="0"/>
              <a:t>Worst: 100</a:t>
            </a:r>
          </a:p>
          <a:p>
            <a:pPr lvl="1"/>
            <a:r>
              <a:rPr kumimoji="1" lang="en-US" altLang="zh-TW" sz="1800" dirty="0"/>
              <a:t>Average: (1+100) / 2</a:t>
            </a:r>
          </a:p>
          <a:p>
            <a:pPr lvl="1"/>
            <a:r>
              <a:rPr kumimoji="1" lang="zh-TW" altLang="en-US" sz="1800" dirty="0"/>
              <a:t>注意</a:t>
            </a:r>
            <a:r>
              <a:rPr kumimoji="1" lang="en-US" altLang="zh-TW" sz="1800" dirty="0"/>
              <a:t>:</a:t>
            </a:r>
            <a:r>
              <a:rPr kumimoji="1" lang="zh-TW" altLang="en-US" sz="1800" dirty="0"/>
              <a:t> 不是每種演算法都能輕易計算出各種情境的效能</a:t>
            </a:r>
            <a:endParaRPr kumimoji="1" lang="en-US" altLang="zh-TW" sz="1800" dirty="0"/>
          </a:p>
          <a:p>
            <a:pPr lvl="1"/>
            <a:endParaRPr kumimoji="1" lang="en-US" altLang="zh-TW" sz="1800" dirty="0"/>
          </a:p>
          <a:p>
            <a:r>
              <a:rPr kumimoji="1" lang="en-US" altLang="zh-TW" sz="2000" dirty="0"/>
              <a:t>Binary Search: </a:t>
            </a:r>
            <a:r>
              <a:rPr kumimoji="1" lang="en-US" altLang="zh-TW" sz="2000" dirty="0">
                <a:solidFill>
                  <a:srgbClr val="FF0000"/>
                </a:solidFill>
              </a:rPr>
              <a:t>O(log N)</a:t>
            </a:r>
          </a:p>
          <a:p>
            <a:pPr lvl="1"/>
            <a:r>
              <a:rPr kumimoji="1" lang="en-US" altLang="zh-TW" sz="1800" dirty="0"/>
              <a:t>Worst: log2 100  (2^7 = 128, log2 128 = 7)</a:t>
            </a:r>
            <a:endParaRPr kumimoji="1" lang="zh-TW" altLang="en-US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26A45F7-901B-7F4C-B49A-912731AE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661" y="1570496"/>
            <a:ext cx="4512258" cy="430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4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3048A6-1B3B-0F46-86F8-200E6FBB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再舉個例子</a:t>
            </a:r>
            <a:r>
              <a:rPr kumimoji="1" lang="en-US" altLang="zh-TW" dirty="0"/>
              <a:t>:</a:t>
            </a:r>
            <a:r>
              <a:rPr kumimoji="1" lang="zh-TW" altLang="en-US" dirty="0"/>
              <a:t> 費氏數列</a:t>
            </a:r>
            <a:br>
              <a:rPr kumimoji="1" lang="en-US" altLang="zh-TW" dirty="0"/>
            </a:br>
            <a:r>
              <a:rPr kumimoji="1" lang="en-US" altLang="zh-TW" dirty="0"/>
              <a:t>Fibonacci number</a:t>
            </a:r>
            <a:endParaRPr kumimoji="1"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5239B8-2D34-7F49-9A66-A22B71C1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460726"/>
              </p:ext>
            </p:extLst>
          </p:nvPr>
        </p:nvGraphicFramePr>
        <p:xfrm>
          <a:off x="752597" y="2585073"/>
          <a:ext cx="8816709" cy="74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01519">
                  <a:extLst>
                    <a:ext uri="{9D8B030D-6E8A-4147-A177-3AD203B41FA5}">
                      <a16:colId xmlns:a16="http://schemas.microsoft.com/office/drawing/2014/main" val="2444827006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642972237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347857361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317528319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3134997849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005934046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466201454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2637974380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1065718783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806962141"/>
                    </a:ext>
                  </a:extLst>
                </a:gridCol>
                <a:gridCol w="801519">
                  <a:extLst>
                    <a:ext uri="{9D8B030D-6E8A-4147-A177-3AD203B41FA5}">
                      <a16:colId xmlns:a16="http://schemas.microsoft.com/office/drawing/2014/main" val="1928985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6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7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9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821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0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5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8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13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21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34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enlo" panose="020B0609030804020204" pitchFamily="49" charset="0"/>
                          <a:cs typeface="Menlo" panose="020B0609030804020204" pitchFamily="49" charset="0"/>
                        </a:rPr>
                        <a:t>. . .</a:t>
                      </a:r>
                      <a:endParaRPr lang="zh-TW" altLang="en-US" dirty="0">
                        <a:latin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86387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AB9D118-DF2C-CD4D-8383-0B320FE8D615}"/>
              </a:ext>
            </a:extLst>
          </p:cNvPr>
          <p:cNvSpPr txBox="1"/>
          <p:nvPr/>
        </p:nvSpPr>
        <p:spPr>
          <a:xfrm>
            <a:off x="752597" y="3981426"/>
            <a:ext cx="3764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F(0) = 0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F(1) = 1</a:t>
            </a:r>
          </a:p>
          <a:p>
            <a:r>
              <a:rPr kumimoji="1" lang="en-US" altLang="zh-TW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F(n) = F(n-1) + F(n-2),  n&gt;=2</a:t>
            </a:r>
            <a:endParaRPr kumimoji="1" lang="zh-TW" altLang="en-US" sz="1600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25486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40</TotalTime>
  <Words>564</Words>
  <Application>Microsoft Macintosh PowerPoint</Application>
  <PresentationFormat>寬螢幕</PresentationFormat>
  <Paragraphs>136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Menlo</vt:lpstr>
      <vt:lpstr>Trebuchet MS</vt:lpstr>
      <vt:lpstr>Wingdings 3</vt:lpstr>
      <vt:lpstr>多面向</vt:lpstr>
      <vt:lpstr>CH1 資料結構與演算法 Data structure &amp; Algorithm</vt:lpstr>
      <vt:lpstr>Data structure &amp; Algorithm</vt:lpstr>
      <vt:lpstr>什麼是效能(performance)?</vt:lpstr>
      <vt:lpstr>舉個例子: 搜尋</vt:lpstr>
      <vt:lpstr>猜數字 (Linear Search)</vt:lpstr>
      <vt:lpstr>猜數字 (Binary Search)</vt:lpstr>
      <vt:lpstr>猜數字 (Binary Search)</vt:lpstr>
      <vt:lpstr>Performance Analysis</vt:lpstr>
      <vt:lpstr>再舉個例子: 費氏數列 Fibonacci number</vt:lpstr>
      <vt:lpstr>再舉個例子: 費氏數列 Fibonacci number</vt:lpstr>
      <vt:lpstr>再舉個例子: 費氏數列 Fibonacci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資料結構與演算法 Data structure &amp; Algorithm</dc:title>
  <dc:creator>秀芬 周</dc:creator>
  <cp:lastModifiedBy>秀芬 周</cp:lastModifiedBy>
  <cp:revision>15</cp:revision>
  <dcterms:created xsi:type="dcterms:W3CDTF">2019-08-16T00:40:37Z</dcterms:created>
  <dcterms:modified xsi:type="dcterms:W3CDTF">2019-08-16T11:12:25Z</dcterms:modified>
</cp:coreProperties>
</file>