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4" r:id="rId3"/>
    <p:sldId id="310" r:id="rId4"/>
    <p:sldId id="257" r:id="rId5"/>
    <p:sldId id="283" r:id="rId6"/>
    <p:sldId id="258" r:id="rId7"/>
    <p:sldId id="270" r:id="rId8"/>
    <p:sldId id="272" r:id="rId9"/>
    <p:sldId id="311" r:id="rId10"/>
    <p:sldId id="259" r:id="rId11"/>
    <p:sldId id="295" r:id="rId12"/>
    <p:sldId id="294" r:id="rId13"/>
    <p:sldId id="297" r:id="rId14"/>
    <p:sldId id="291" r:id="rId15"/>
    <p:sldId id="293" r:id="rId16"/>
    <p:sldId id="263" r:id="rId17"/>
    <p:sldId id="265" r:id="rId18"/>
    <p:sldId id="298" r:id="rId19"/>
    <p:sldId id="260" r:id="rId20"/>
    <p:sldId id="262" r:id="rId21"/>
    <p:sldId id="296" r:id="rId22"/>
    <p:sldId id="302" r:id="rId23"/>
    <p:sldId id="303" r:id="rId24"/>
    <p:sldId id="308" r:id="rId25"/>
    <p:sldId id="299" r:id="rId26"/>
    <p:sldId id="306" r:id="rId27"/>
    <p:sldId id="307" r:id="rId28"/>
    <p:sldId id="305" r:id="rId29"/>
    <p:sldId id="266" r:id="rId30"/>
    <p:sldId id="279" r:id="rId31"/>
    <p:sldId id="301" r:id="rId32"/>
    <p:sldId id="304" r:id="rId33"/>
    <p:sldId id="274" r:id="rId34"/>
    <p:sldId id="275" r:id="rId35"/>
    <p:sldId id="276" r:id="rId36"/>
    <p:sldId id="277" r:id="rId37"/>
    <p:sldId id="278" r:id="rId38"/>
    <p:sldId id="267" r:id="rId39"/>
    <p:sldId id="29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dice-rolls-with-target-sum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00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ie.ntnu.edu.tw/~u91029/DynamicProgrammin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n178.pixnet.net/blog/post/9198786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ie.ntnu.edu.tw/~u91029/DynamicProgramming.html" TargetMode="External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7D555-07BE-5543-91FB-4DEB03417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/>
              <a:t>CH8 </a:t>
            </a:r>
            <a:r>
              <a:rPr kumimoji="1" lang="zh-TW" altLang="en-US" dirty="0"/>
              <a:t>動態規劃 </a:t>
            </a:r>
            <a:r>
              <a:rPr kumimoji="1" lang="en-US" altLang="zh-TW" dirty="0"/>
              <a:t>(DP)</a:t>
            </a:r>
            <a:br>
              <a:rPr kumimoji="1" lang="en-US" altLang="zh-TW" dirty="0"/>
            </a:br>
            <a:r>
              <a:rPr kumimoji="1" lang="en-US" altLang="zh-TW" dirty="0"/>
              <a:t>Dynamic Programming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E185FF-1C06-1741-AD19-F632F70D7F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90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80779-5AF9-014C-BC86-77048753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Maximum Subarray – </a:t>
            </a:r>
            <a:r>
              <a:rPr kumimoji="1" lang="zh-TW" altLang="en-US" dirty="0"/>
              <a:t>暴力法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7FD4C6A-610F-2C4D-8B4D-285A0FAC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20" y="1532408"/>
            <a:ext cx="6158516" cy="887029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AEA552-D8E4-344B-9702-916939B69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370805"/>
              </p:ext>
            </p:extLst>
          </p:nvPr>
        </p:nvGraphicFramePr>
        <p:xfrm>
          <a:off x="677334" y="2724340"/>
          <a:ext cx="2782440" cy="33117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56488">
                  <a:extLst>
                    <a:ext uri="{9D8B030D-6E8A-4147-A177-3AD203B41FA5}">
                      <a16:colId xmlns:a16="http://schemas.microsoft.com/office/drawing/2014/main" val="3578508536"/>
                    </a:ext>
                  </a:extLst>
                </a:gridCol>
                <a:gridCol w="556488">
                  <a:extLst>
                    <a:ext uri="{9D8B030D-6E8A-4147-A177-3AD203B41FA5}">
                      <a16:colId xmlns:a16="http://schemas.microsoft.com/office/drawing/2014/main" val="892523800"/>
                    </a:ext>
                  </a:extLst>
                </a:gridCol>
                <a:gridCol w="556488">
                  <a:extLst>
                    <a:ext uri="{9D8B030D-6E8A-4147-A177-3AD203B41FA5}">
                      <a16:colId xmlns:a16="http://schemas.microsoft.com/office/drawing/2014/main" val="2684855098"/>
                    </a:ext>
                  </a:extLst>
                </a:gridCol>
                <a:gridCol w="556488">
                  <a:extLst>
                    <a:ext uri="{9D8B030D-6E8A-4147-A177-3AD203B41FA5}">
                      <a16:colId xmlns:a16="http://schemas.microsoft.com/office/drawing/2014/main" val="1842130110"/>
                    </a:ext>
                  </a:extLst>
                </a:gridCol>
                <a:gridCol w="556488">
                  <a:extLst>
                    <a:ext uri="{9D8B030D-6E8A-4147-A177-3AD203B41FA5}">
                      <a16:colId xmlns:a16="http://schemas.microsoft.com/office/drawing/2014/main" val="2284619795"/>
                    </a:ext>
                  </a:extLst>
                </a:gridCol>
              </a:tblGrid>
              <a:tr h="331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92074"/>
                  </a:ext>
                </a:extLst>
              </a:tr>
              <a:tr h="331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001982"/>
                  </a:ext>
                </a:extLst>
              </a:tr>
              <a:tr h="331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015166"/>
                  </a:ext>
                </a:extLst>
              </a:tr>
              <a:tr h="331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67427"/>
                  </a:ext>
                </a:extLst>
              </a:tr>
              <a:tr h="331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66209"/>
                  </a:ext>
                </a:extLst>
              </a:tr>
              <a:tr h="331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20538"/>
                  </a:ext>
                </a:extLst>
              </a:tr>
              <a:tr h="331179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000468"/>
                  </a:ext>
                </a:extLst>
              </a:tr>
              <a:tr h="331179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82753"/>
                  </a:ext>
                </a:extLst>
              </a:tr>
              <a:tr h="331179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76296"/>
                  </a:ext>
                </a:extLst>
              </a:tr>
              <a:tr h="331179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+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9469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F41B9DD-70C3-EA44-95CD-377639005871}"/>
              </a:ext>
            </a:extLst>
          </p:cNvPr>
          <p:cNvSpPr txBox="1"/>
          <p:nvPr/>
        </p:nvSpPr>
        <p:spPr>
          <a:xfrm>
            <a:off x="3834578" y="2731349"/>
            <a:ext cx="5985934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[13, -3, -25, 20, -3, -16, -23, 18, 20 -7,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12, -5, -22, 15, -4, 7]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maxi = -2**31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Sum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 += N[j]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max(maxi, Sum)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print(maxi)</a:t>
            </a:r>
          </a:p>
          <a:p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0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EDEE6C5-0A0F-0F46-A04D-3115781C9CF4}"/>
              </a:ext>
            </a:extLst>
          </p:cNvPr>
          <p:cNvSpPr txBox="1"/>
          <p:nvPr/>
        </p:nvSpPr>
        <p:spPr>
          <a:xfrm>
            <a:off x="761416" y="3165361"/>
            <a:ext cx="882485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[13, -3, -25, 20, -3, -16, -23, 18, 20 -7, 12, -5, -22, 15, -4, 7]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maxi = -2**31</a:t>
            </a:r>
            <a:r>
              <a:rPr kumimoji="1" lang="zh-TW" alt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kumimoji="1"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negative infinity</a:t>
            </a:r>
            <a:endParaRPr kumimoji="1" lang="en" altLang="zh-TW" sz="1600" dirty="0">
              <a:solidFill>
                <a:schemeClr val="tx1">
                  <a:lumMod val="50000"/>
                  <a:lumOff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n in N: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Sum += n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maxi = max(maxi, Sum)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Sum &lt;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Sum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print(maxi)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DB8303FB-1E5B-4A48-8A96-B64089ED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Maximum Subarray – DP </a:t>
            </a:r>
            <a:br>
              <a:rPr kumimoji="1" lang="en-US" altLang="zh-TW" dirty="0"/>
            </a:br>
            <a:r>
              <a:rPr kumimoji="1" lang="en-US" altLang="zh-TW" sz="2800" dirty="0"/>
              <a:t>(</a:t>
            </a:r>
            <a:r>
              <a:rPr lang="en" altLang="zh-TW" sz="2800" dirty="0" err="1"/>
              <a:t>Kadane's</a:t>
            </a:r>
            <a:r>
              <a:rPr lang="en" altLang="zh-TW" sz="2800" dirty="0"/>
              <a:t> Algorithm</a:t>
            </a:r>
            <a:r>
              <a:rPr lang="en-US" altLang="zh-TW" sz="2800" dirty="0"/>
              <a:t>)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A6B78FB-9860-6345-BAE6-FFA39073A18D}"/>
              </a:ext>
            </a:extLst>
          </p:cNvPr>
          <p:cNvSpPr txBox="1"/>
          <p:nvPr/>
        </p:nvSpPr>
        <p:spPr>
          <a:xfrm>
            <a:off x="677334" y="2011907"/>
            <a:ext cx="7048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當</a:t>
            </a:r>
            <a:r>
              <a:rPr lang="zh-TW" altLang="en-US" dirty="0">
                <a:solidFill>
                  <a:srgbClr val="FF0000"/>
                </a:solidFill>
              </a:rPr>
              <a:t>連續總和是正</a:t>
            </a:r>
            <a:r>
              <a:rPr lang="zh-TW" altLang="en-US" dirty="0"/>
              <a:t>的時候</a:t>
            </a:r>
            <a:r>
              <a:rPr lang="en-US" altLang="zh-TW" dirty="0"/>
              <a:t>(</a:t>
            </a:r>
            <a:r>
              <a:rPr lang="zh-TW" altLang="en-US" dirty="0"/>
              <a:t>列入計算是有幫助的</a:t>
            </a:r>
            <a:r>
              <a:rPr lang="en-US" altLang="zh-TW" dirty="0"/>
              <a:t>)</a:t>
            </a:r>
            <a:r>
              <a:rPr lang="zh-TW" altLang="en-US" dirty="0"/>
              <a:t>，可以繼續列入計算，</a:t>
            </a:r>
            <a:endParaRPr lang="en-US" altLang="zh-TW" dirty="0"/>
          </a:p>
          <a:p>
            <a:r>
              <a:rPr lang="zh-TW" altLang="en-US" dirty="0"/>
              <a:t>當為負的時候，則不列入計算，也就是重新重</a:t>
            </a:r>
            <a:r>
              <a:rPr lang="en-US" altLang="zh-TW" dirty="0"/>
              <a:t>0</a:t>
            </a:r>
            <a:r>
              <a:rPr lang="zh-TW" altLang="en-US" dirty="0"/>
              <a:t>開始。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38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47A35B9-6DE1-2748-957F-A3B054BA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13" y="618009"/>
            <a:ext cx="6158516" cy="887029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9EBA08-9DE2-814D-B237-9F704E032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964457"/>
              </p:ext>
            </p:extLst>
          </p:nvPr>
        </p:nvGraphicFramePr>
        <p:xfrm>
          <a:off x="550041" y="1765564"/>
          <a:ext cx="8919774" cy="4693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88126">
                  <a:extLst>
                    <a:ext uri="{9D8B030D-6E8A-4147-A177-3AD203B41FA5}">
                      <a16:colId xmlns:a16="http://schemas.microsoft.com/office/drawing/2014/main" val="2302874337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3522911239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2600635816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3675334153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945286367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1562863613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1622189839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198445744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2704866231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1826741448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2469256844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1299204949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341687387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1262695617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147160381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1641318544"/>
                    </a:ext>
                  </a:extLst>
                </a:gridCol>
                <a:gridCol w="520728">
                  <a:extLst>
                    <a:ext uri="{9D8B030D-6E8A-4147-A177-3AD203B41FA5}">
                      <a16:colId xmlns:a16="http://schemas.microsoft.com/office/drawing/2014/main" val="2792736949"/>
                    </a:ext>
                  </a:extLst>
                </a:gridCol>
              </a:tblGrid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sum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23921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282196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7588"/>
                  </a:ext>
                </a:extLst>
              </a:tr>
              <a:tr h="3023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-15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73243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70288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4799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-16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95360"/>
                  </a:ext>
                </a:extLst>
              </a:tr>
              <a:tr h="3023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-22</a:t>
                      </a:r>
                    </a:p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-16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81808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798446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09218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862398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87052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04510"/>
                  </a:ext>
                </a:extLst>
              </a:tr>
              <a:tr h="216398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5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12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24571-C0E7-B446-9AC6-5E238BB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Dynamic Programming (DP)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D1016-704C-2A43-9603-C17469CC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>
                <a:solidFill>
                  <a:schemeClr val="tx1"/>
                </a:solidFill>
              </a:rPr>
              <a:t>數列</a:t>
            </a:r>
            <a:r>
              <a:rPr kumimoji="1" lang="en-US" altLang="zh-TW" sz="2400" dirty="0">
                <a:solidFill>
                  <a:schemeClr val="tx1"/>
                </a:solidFill>
              </a:rPr>
              <a:t> / Maximum Subarray</a:t>
            </a:r>
          </a:p>
          <a:p>
            <a:r>
              <a:rPr kumimoji="1" lang="zh-TW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零錢問題</a:t>
            </a:r>
            <a:endParaRPr kumimoji="1" lang="en-US" altLang="zh-TW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01</a:t>
            </a:r>
            <a:r>
              <a:rPr kumimoji="1" lang="zh-TW" altLang="en-US" sz="2400" dirty="0">
                <a:solidFill>
                  <a:schemeClr val="tx1"/>
                </a:solidFill>
              </a:rPr>
              <a:t>背包問題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路徑問題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LIS </a:t>
            </a:r>
            <a:r>
              <a:rPr lang="zh-TW" altLang="zh-TW" sz="2400" dirty="0">
                <a:solidFill>
                  <a:schemeClr val="tx1"/>
                </a:solidFill>
              </a:rPr>
              <a:t>最長遞增子序列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LCS </a:t>
            </a:r>
            <a:r>
              <a:rPr lang="zh-TW" altLang="zh-TW" sz="2400" dirty="0">
                <a:solidFill>
                  <a:schemeClr val="tx1"/>
                </a:solidFill>
              </a:rPr>
              <a:t>最長共同子序列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Rod Cutting (MIT Introduction to Algorithms)</a:t>
            </a:r>
          </a:p>
        </p:txBody>
      </p:sp>
    </p:spTree>
    <p:extLst>
      <p:ext uri="{BB962C8B-B14F-4D97-AF65-F5344CB8AC3E}">
        <p14:creationId xmlns:p14="http://schemas.microsoft.com/office/powerpoint/2010/main" val="2598722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83BD9-B7AA-8A4F-99F3-BE5CFC6B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零錢問題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硬幣的組合數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6D49C9-329B-1842-8EDB-7F3CB53D51FD}"/>
              </a:ext>
            </a:extLst>
          </p:cNvPr>
          <p:cNvSpPr txBox="1"/>
          <p:nvPr/>
        </p:nvSpPr>
        <p:spPr>
          <a:xfrm>
            <a:off x="4135823" y="3174014"/>
            <a:ext cx="4381328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999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coin= [1, 5, 10, 50]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 = [0] * (N+1)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Ans[0] = 1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(coin)):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range(coin[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 N+1):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Ans[j] += Ans[j - coin[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print(Ans[N])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C095764-D0C3-3845-ADC5-9A1D7D8C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574934"/>
          </a:xfrm>
        </p:spPr>
        <p:txBody>
          <a:bodyPr/>
          <a:lstStyle/>
          <a:p>
            <a:r>
              <a:rPr lang="zh-TW" altLang="en-US" dirty="0"/>
              <a:t>假設某國的硬幣的面值有 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  <a:r>
              <a:rPr lang="zh-TW" altLang="en-US" dirty="0"/>
              <a:t>、</a:t>
            </a:r>
            <a:r>
              <a:rPr lang="en-US" altLang="zh-TW" dirty="0"/>
              <a:t>50 </a:t>
            </a:r>
            <a:r>
              <a:rPr lang="zh-TW" altLang="en-US" dirty="0"/>
              <a:t>元四種，輸入一個金額 </a:t>
            </a:r>
            <a:r>
              <a:rPr lang="en" altLang="zh-TW" dirty="0"/>
              <a:t>N (</a:t>
            </a:r>
            <a:r>
              <a:rPr lang="zh-TW" altLang="en-US" dirty="0"/>
              <a:t>正整數，</a:t>
            </a:r>
            <a:r>
              <a:rPr lang="en" altLang="zh-TW" dirty="0"/>
              <a:t>N&lt;=1000)</a:t>
            </a:r>
            <a:r>
              <a:rPr lang="zh-TW" altLang="en" dirty="0"/>
              <a:t>，</a:t>
            </a:r>
            <a:r>
              <a:rPr lang="zh-TW" altLang="en-US" dirty="0"/>
              <a:t>印出符合該金額的硬幣組合有多少種。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100</a:t>
            </a:r>
          </a:p>
          <a:p>
            <a:pPr lvl="1"/>
            <a:r>
              <a:rPr lang="zh-TW" altLang="en-US" dirty="0"/>
              <a:t>輸出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158</a:t>
            </a:r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r>
              <a:rPr lang="en-US" altLang="zh-TW" dirty="0"/>
              <a:t>999</a:t>
            </a:r>
          </a:p>
          <a:p>
            <a:pPr lvl="1"/>
            <a:r>
              <a:rPr lang="zh-TW" altLang="en-US" dirty="0"/>
              <a:t>輸出</a:t>
            </a:r>
            <a:r>
              <a:rPr lang="en-US" altLang="zh-TW" dirty="0"/>
              <a:t>2</a:t>
            </a:r>
            <a:r>
              <a:rPr lang="zh-TW" altLang="en-US" dirty="0"/>
              <a:t>：</a:t>
            </a:r>
            <a:r>
              <a:rPr lang="en-US" altLang="zh-TW" dirty="0"/>
              <a:t>72800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378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1E35E9-7A30-0043-B33B-03E3342C3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05169"/>
              </p:ext>
            </p:extLst>
          </p:nvPr>
        </p:nvGraphicFramePr>
        <p:xfrm>
          <a:off x="707697" y="1612900"/>
          <a:ext cx="8674663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12266175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453040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3802981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19585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898396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17357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156239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566424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9907133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300583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52267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820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7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Initial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5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未使用任何硬幣</a:t>
                      </a:r>
                      <a:r>
                        <a:rPr lang="en-US" altLang="zh-TW" sz="1400" dirty="0"/>
                        <a:t>,</a:t>
                      </a:r>
                      <a:r>
                        <a:rPr lang="zh-TW" altLang="en-US" sz="1400" dirty="0"/>
                        <a:t> 可以組合出</a:t>
                      </a:r>
                      <a:r>
                        <a:rPr lang="en-US" altLang="zh-TW" sz="1400" dirty="0"/>
                        <a:t>0~10</a:t>
                      </a:r>
                      <a:r>
                        <a:rPr lang="zh-TW" altLang="en-US" sz="1400" dirty="0"/>
                        <a:t>元的方法數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00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coin[0] :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3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l"/>
                      <a:r>
                        <a:rPr lang="zh-TW" altLang="en-US" sz="1400" dirty="0"/>
                        <a:t>使用</a:t>
                      </a:r>
                      <a:r>
                        <a:rPr lang="en-US" altLang="zh-TW" sz="1400" dirty="0"/>
                        <a:t>1</a:t>
                      </a:r>
                      <a:r>
                        <a:rPr lang="zh-TW" altLang="en-US" sz="1400" dirty="0"/>
                        <a:t>元硬幣</a:t>
                      </a:r>
                      <a:r>
                        <a:rPr lang="en-US" altLang="zh-TW" sz="1400" dirty="0"/>
                        <a:t>,</a:t>
                      </a:r>
                      <a:r>
                        <a:rPr lang="zh-TW" altLang="en-US" sz="1400" dirty="0"/>
                        <a:t> 可以組合出</a:t>
                      </a:r>
                      <a:r>
                        <a:rPr lang="en-US" altLang="zh-TW" sz="1400" dirty="0"/>
                        <a:t>1~10</a:t>
                      </a:r>
                      <a:r>
                        <a:rPr lang="zh-TW" altLang="en-US" sz="1400" dirty="0"/>
                        <a:t>元的方法數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56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coin[1] : 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8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加上</a:t>
                      </a:r>
                      <a:r>
                        <a:rPr lang="en-US" altLang="zh-TW" sz="1400" dirty="0"/>
                        <a:t>5</a:t>
                      </a:r>
                      <a:r>
                        <a:rPr lang="zh-TW" altLang="en-US" sz="1400" dirty="0"/>
                        <a:t>元硬幣</a:t>
                      </a:r>
                      <a:r>
                        <a:rPr lang="en-US" altLang="zh-TW" sz="1400" dirty="0"/>
                        <a:t>,</a:t>
                      </a:r>
                      <a:r>
                        <a:rPr lang="zh-TW" altLang="en-US" sz="1400" dirty="0"/>
                        <a:t> 可以組合出</a:t>
                      </a:r>
                      <a:r>
                        <a:rPr lang="en-US" altLang="zh-TW" sz="1400" dirty="0"/>
                        <a:t>5~10</a:t>
                      </a:r>
                      <a:r>
                        <a:rPr lang="zh-TW" altLang="en-US" sz="1400" dirty="0"/>
                        <a:t>元的方法數</a:t>
                      </a:r>
                      <a:r>
                        <a:rPr lang="en-US" altLang="zh-TW" sz="1400" dirty="0"/>
                        <a:t>,</a:t>
                      </a:r>
                      <a:r>
                        <a:rPr lang="zh-TW" altLang="en-US" sz="1400" dirty="0"/>
                        <a:t> </a:t>
                      </a:r>
                      <a:endParaRPr lang="en-US" altLang="zh-TW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e.g. Ans[6] = And[6] + Ans[6-5], 1</a:t>
                      </a:r>
                      <a:r>
                        <a:rPr lang="zh-TW" altLang="en-US" sz="1400" dirty="0"/>
                        <a:t>元 </a:t>
                      </a:r>
                      <a:r>
                        <a:rPr lang="en-US" altLang="zh-TW" sz="1400" dirty="0"/>
                        <a:t>x 6 </a:t>
                      </a:r>
                      <a:r>
                        <a:rPr lang="zh-TW" altLang="en-US" sz="1400" dirty="0"/>
                        <a:t>或 </a:t>
                      </a:r>
                      <a:r>
                        <a:rPr lang="en-US" altLang="zh-TW" sz="1400" dirty="0"/>
                        <a:t>1</a:t>
                      </a:r>
                      <a:r>
                        <a:rPr lang="zh-TW" altLang="en-US" sz="1400" dirty="0"/>
                        <a:t>元 </a:t>
                      </a:r>
                      <a:r>
                        <a:rPr lang="en-US" altLang="zh-TW" sz="1400" dirty="0"/>
                        <a:t>x 1 + 5</a:t>
                      </a:r>
                      <a:r>
                        <a:rPr lang="zh-TW" altLang="en-US" sz="1400" dirty="0"/>
                        <a:t>元</a:t>
                      </a:r>
                      <a:r>
                        <a:rPr lang="en-US" altLang="zh-TW" sz="1400" dirty="0"/>
                        <a:t> x 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9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coin[2] : 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加上</a:t>
                      </a:r>
                      <a:r>
                        <a:rPr lang="en-US" altLang="zh-TW" sz="1400" dirty="0"/>
                        <a:t>5</a:t>
                      </a:r>
                      <a:r>
                        <a:rPr lang="zh-TW" altLang="en-US" sz="1400" dirty="0"/>
                        <a:t>元硬幣</a:t>
                      </a:r>
                      <a:r>
                        <a:rPr lang="en-US" altLang="zh-TW" sz="1400" dirty="0"/>
                        <a:t>,</a:t>
                      </a:r>
                      <a:r>
                        <a:rPr lang="zh-TW" altLang="en-US" sz="1400" dirty="0"/>
                        <a:t> 可以組合出</a:t>
                      </a:r>
                      <a:r>
                        <a:rPr lang="en-US" altLang="zh-TW" sz="1400" dirty="0"/>
                        <a:t>10</a:t>
                      </a:r>
                      <a:r>
                        <a:rPr lang="zh-TW" altLang="en-US" sz="1400" dirty="0"/>
                        <a:t>元的方法數</a:t>
                      </a:r>
                      <a:r>
                        <a:rPr lang="en-US" altLang="zh-TW" sz="1400" dirty="0"/>
                        <a:t>,</a:t>
                      </a:r>
                      <a:r>
                        <a:rPr lang="zh-TW" altLang="en-US" sz="1400" dirty="0"/>
                        <a:t> </a:t>
                      </a:r>
                      <a:endParaRPr lang="en-US" altLang="zh-TW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e.g. Ans[10] = And[10] + Ans[10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-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10], 1</a:t>
                      </a:r>
                      <a:r>
                        <a:rPr lang="zh-TW" altLang="en-US" sz="1400" dirty="0"/>
                        <a:t>元 </a:t>
                      </a:r>
                      <a:r>
                        <a:rPr lang="en-US" altLang="zh-TW" sz="1400" dirty="0"/>
                        <a:t>x 10 </a:t>
                      </a:r>
                      <a:r>
                        <a:rPr lang="zh-TW" altLang="en-US" sz="1400" dirty="0"/>
                        <a:t>或 </a:t>
                      </a:r>
                      <a:r>
                        <a:rPr lang="en-US" altLang="zh-TW" sz="1400" dirty="0"/>
                        <a:t>5</a:t>
                      </a:r>
                      <a:r>
                        <a:rPr lang="zh-TW" altLang="en-US" sz="1400" dirty="0"/>
                        <a:t>元 </a:t>
                      </a:r>
                      <a:r>
                        <a:rPr lang="en-US" altLang="zh-TW" sz="1400" dirty="0"/>
                        <a:t>x 2 </a:t>
                      </a:r>
                      <a:r>
                        <a:rPr lang="zh-TW" altLang="en-US" sz="1400" dirty="0"/>
                        <a:t>或 </a:t>
                      </a:r>
                      <a:r>
                        <a:rPr lang="en-US" altLang="zh-TW" sz="1400" dirty="0"/>
                        <a:t>10</a:t>
                      </a:r>
                      <a:r>
                        <a:rPr lang="zh-TW" altLang="en-US" sz="1400" dirty="0"/>
                        <a:t>元</a:t>
                      </a:r>
                      <a:r>
                        <a:rPr lang="en-US" altLang="zh-TW" sz="1400" dirty="0"/>
                        <a:t> x 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634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5B4C22D-B873-1F4C-B21F-2ADFC175C237}"/>
              </a:ext>
            </a:extLst>
          </p:cNvPr>
          <p:cNvSpPr txBox="1"/>
          <p:nvPr/>
        </p:nvSpPr>
        <p:spPr>
          <a:xfrm>
            <a:off x="707697" y="1119088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coin= [1, 5, 10, 50]</a:t>
            </a:r>
          </a:p>
        </p:txBody>
      </p:sp>
    </p:spTree>
    <p:extLst>
      <p:ext uri="{BB962C8B-B14F-4D97-AF65-F5344CB8AC3E}">
        <p14:creationId xmlns:p14="http://schemas.microsoft.com/office/powerpoint/2010/main" val="298756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874F1-94C9-8C4D-9D41-264A417B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換零錢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最少硬幣數</a:t>
            </a:r>
            <a:r>
              <a:rPr kumimoji="1" lang="en-US" altLang="zh-TW" dirty="0"/>
              <a:t>(</a:t>
            </a:r>
            <a:r>
              <a:rPr kumimoji="1" lang="zh-TW" altLang="en-US" dirty="0"/>
              <a:t>不考慮最佳解的路徑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E016E5-313B-CA44-942D-64F34B927BB4}"/>
              </a:ext>
            </a:extLst>
          </p:cNvPr>
          <p:cNvSpPr txBox="1"/>
          <p:nvPr/>
        </p:nvSpPr>
        <p:spPr>
          <a:xfrm>
            <a:off x="677334" y="1492688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某個國家有 </a:t>
            </a:r>
            <a:r>
              <a:rPr kumimoji="1" lang="en-US" altLang="zh-TW" dirty="0"/>
              <a:t>n</a:t>
            </a:r>
            <a:r>
              <a:rPr kumimoji="1" lang="zh-TW" altLang="en-US" dirty="0"/>
              <a:t> 種硬幣面額</a:t>
            </a:r>
            <a:r>
              <a:rPr kumimoji="1" lang="en-US" altLang="zh-TW" dirty="0"/>
              <a:t>,</a:t>
            </a:r>
            <a:r>
              <a:rPr kumimoji="1" lang="zh-TW" altLang="en-US" dirty="0"/>
              <a:t> 請計算出目標金額 </a:t>
            </a:r>
            <a:r>
              <a:rPr kumimoji="1" lang="en-US" altLang="zh-TW" dirty="0"/>
              <a:t>M</a:t>
            </a:r>
            <a:r>
              <a:rPr kumimoji="1" lang="zh-TW" altLang="en-US" dirty="0"/>
              <a:t> 的</a:t>
            </a:r>
            <a:r>
              <a:rPr kumimoji="1" lang="zh-TW" altLang="en-US" dirty="0">
                <a:solidFill>
                  <a:srgbClr val="FF0000"/>
                </a:solidFill>
              </a:rPr>
              <a:t>最少</a:t>
            </a:r>
            <a:r>
              <a:rPr kumimoji="1" lang="zh-TW" altLang="en-US" dirty="0"/>
              <a:t>硬幣數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014694-D15F-D24B-8AB5-5E8AD0D5AA7A}"/>
              </a:ext>
            </a:extLst>
          </p:cNvPr>
          <p:cNvSpPr txBox="1"/>
          <p:nvPr/>
        </p:nvSpPr>
        <p:spPr>
          <a:xfrm>
            <a:off x="987076" y="1930400"/>
            <a:ext cx="5245347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coin = [4, 1, 9, 13]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20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 = [2147483647] * (M+1) </a:t>
            </a:r>
            <a:r>
              <a:rPr kumimoji="1" lang="en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#infinity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Ans[0] = 0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#0</a:t>
            </a:r>
            <a:r>
              <a:rPr kumimoji="1"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元需要</a:t>
            </a:r>
            <a:r>
              <a:rPr kumimoji="1"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kumimoji="1"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個硬幣</a:t>
            </a:r>
          </a:p>
          <a:p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(coin)):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range(coin[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 M+1):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Ans[j] &gt; Ans[j - coin[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 + 1: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Ans[j] = Ans[j - coin[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 + 1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print(Ans[M])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6BC716-A06C-D747-A8FB-C11B67B290D3}"/>
              </a:ext>
            </a:extLst>
          </p:cNvPr>
          <p:cNvSpPr txBox="1"/>
          <p:nvPr/>
        </p:nvSpPr>
        <p:spPr>
          <a:xfrm>
            <a:off x="868119" y="5233729"/>
            <a:ext cx="79608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x, x, x, </a:t>
            </a:r>
            <a:r>
              <a:rPr lang="en-US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x, x, x, 2, x, x, x, 3, x, x, x, 4, x, x, x, 5]</a:t>
            </a:r>
            <a:endParaRPr lang="zh-TW" altLang="zh-TW" sz="16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lang="en-US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1, 2, 3, 4, 2, 3, 4, 5, 3, 4, 5, 6, 4, 5, 6, 7, 5]</a:t>
            </a:r>
            <a:endParaRPr lang="zh-TW" altLang="zh-TW" sz="16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2, 3, 1, 2, 3, 4, 2, </a:t>
            </a:r>
            <a:r>
              <a:rPr lang="en-US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3, 2, 3, 4, 4, 3, 2, 3, 4]</a:t>
            </a:r>
            <a:endParaRPr lang="zh-TW" altLang="zh-TW" sz="16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2, 3, 1, 2, 3, 4, 2, 1, 2, 3, 3, </a:t>
            </a:r>
            <a:r>
              <a:rPr lang="en-US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4, 2, 2, 3, 4]</a:t>
            </a:r>
            <a:endParaRPr lang="zh-TW" altLang="zh-TW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3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874F1-94C9-8C4D-9D41-264A417B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換零錢 </a:t>
            </a:r>
            <a:r>
              <a:rPr kumimoji="1" lang="en-US" altLang="zh-TW" dirty="0"/>
              <a:t>-</a:t>
            </a:r>
            <a:r>
              <a:rPr kumimoji="1" lang="zh-TW" altLang="en-US" dirty="0"/>
              <a:t>最少硬幣數</a:t>
            </a:r>
            <a:r>
              <a:rPr kumimoji="1" lang="en-US" altLang="zh-TW" dirty="0"/>
              <a:t>(</a:t>
            </a:r>
            <a:r>
              <a:rPr kumimoji="1" lang="zh-TW" altLang="en-US" dirty="0"/>
              <a:t>考慮最佳解的路徑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3EB533-56D9-2844-9148-F5162B701633}"/>
              </a:ext>
            </a:extLst>
          </p:cNvPr>
          <p:cNvSpPr txBox="1"/>
          <p:nvPr/>
        </p:nvSpPr>
        <p:spPr>
          <a:xfrm>
            <a:off x="6456458" y="3440643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Output: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[9, 9, 1, 1]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044FA0-A948-D548-81FB-19403BF9EF0F}"/>
              </a:ext>
            </a:extLst>
          </p:cNvPr>
          <p:cNvSpPr txBox="1"/>
          <p:nvPr/>
        </p:nvSpPr>
        <p:spPr>
          <a:xfrm>
            <a:off x="809078" y="5635987"/>
            <a:ext cx="845455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0, 4, 0, 0, 0, 4, 0, 0, 0, 4, 0, 0, 0, 4, 0, 0, 0, 4]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1, 1, 4, 1, 1, 1, 4, 1, 1, 1, 4, 1, 1, 1, 4, 1, 1, 1, 4]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1, 1, 4, 1, 1, 1, 4, 9, 9, 9, 4, 9, 9, 9, 4, 9, 9, 9, 9]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kumimoji="1" lang="en-US" altLang="zh-TW" sz="1600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kumimoji="1" lang="en-US" altLang="zh-TW" sz="1600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1, 4, 1, 1, 1, 4, 9, 9, </a:t>
            </a:r>
            <a:r>
              <a:rPr kumimoji="1" lang="en-US" altLang="zh-TW" sz="1600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4, 13, 13, 13, 4, 13, 9, 9, </a:t>
            </a:r>
            <a:r>
              <a:rPr kumimoji="1" lang="en-US" altLang="zh-TW" sz="1600" dirty="0">
                <a:highlight>
                  <a:srgbClr val="FFFF0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30418A0-4384-564E-89ED-A819BBB42E5A}"/>
              </a:ext>
            </a:extLst>
          </p:cNvPr>
          <p:cNvSpPr txBox="1"/>
          <p:nvPr/>
        </p:nvSpPr>
        <p:spPr>
          <a:xfrm>
            <a:off x="809078" y="4503291"/>
            <a:ext cx="69509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x, x, x, </a:t>
            </a:r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x, x, x, 2, x, x, x, 3, x, x, x, 4, x, x, x, 5]</a:t>
            </a:r>
            <a:endParaRPr lang="zh-TW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1, 2, 3, 4, 2, 3, 4, 5, 3, 4, 5, 6, 4, 5, 6, 7, 5]</a:t>
            </a:r>
            <a:endParaRPr lang="zh-TW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2, 3, 1, 2, 3, 4, 2, </a:t>
            </a:r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3, 2, 3, 4, 4, 3, 2, 3, 4]</a:t>
            </a:r>
            <a:endParaRPr lang="zh-TW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1, 2, 3, 1, 2, 3, 4, 2, 1, 2, 3, 3, </a:t>
            </a:r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2, 3, 4, 2, 2, 3, 4]</a:t>
            </a:r>
            <a:endParaRPr lang="zh-TW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BAE6C0-7BD2-DF45-A63A-A88B8E60E4D6}"/>
              </a:ext>
            </a:extLst>
          </p:cNvPr>
          <p:cNvSpPr txBox="1"/>
          <p:nvPr/>
        </p:nvSpPr>
        <p:spPr>
          <a:xfrm>
            <a:off x="809078" y="1270000"/>
            <a:ext cx="5245347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coin = [4, 1, 9, 13]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 = 20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 = [2147483647] * (M+1) </a:t>
            </a:r>
            <a:r>
              <a:rPr kumimoji="1" lang="en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#infinity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Ans[0] = 0  </a:t>
            </a:r>
            <a:r>
              <a:rPr kumimoji="1" lang="en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#0</a:t>
            </a:r>
            <a:r>
              <a:rPr kumimoji="1"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元需要</a:t>
            </a:r>
            <a:r>
              <a:rPr kumimoji="1" lang="en-US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kumimoji="1"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個硬幣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Used = [0] * (M+1) </a:t>
            </a:r>
            <a:r>
              <a:rPr kumimoji="1" lang="en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kumimoji="1" lang="zh-TW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最近一次使用的硬幣面額</a:t>
            </a:r>
          </a:p>
          <a:p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(coin)):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range(coin[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 M+1):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Ans[j] &gt; Ans[j - coin[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 + 1: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Ans[j] = Ans[j - coin[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 + 1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Used[j] = coin[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4F6F9B-4F99-5346-998A-E211BE890FA1}"/>
              </a:ext>
            </a:extLst>
          </p:cNvPr>
          <p:cNvSpPr txBox="1"/>
          <p:nvPr/>
        </p:nvSpPr>
        <p:spPr>
          <a:xfrm>
            <a:off x="6358759" y="1270000"/>
            <a:ext cx="3023585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M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(Used[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-= Used[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print(res)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8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24571-C0E7-B446-9AC6-5E238BB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Dynamic Programming (DP)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D1016-704C-2A43-9603-C17469CC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>
                <a:solidFill>
                  <a:schemeClr val="tx1"/>
                </a:solidFill>
              </a:rPr>
              <a:t>數列</a:t>
            </a:r>
            <a:r>
              <a:rPr kumimoji="1" lang="en-US" altLang="zh-TW" sz="2400" dirty="0">
                <a:solidFill>
                  <a:schemeClr val="tx1"/>
                </a:solidFill>
              </a:rPr>
              <a:t> / Maximum Subarray</a:t>
            </a: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零錢問題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  <a:highlight>
                  <a:srgbClr val="FFFF00"/>
                </a:highlight>
              </a:rPr>
              <a:t>01</a:t>
            </a:r>
            <a:r>
              <a:rPr kumimoji="1" lang="zh-TW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背包問題</a:t>
            </a:r>
            <a:endParaRPr kumimoji="1" lang="en-US" altLang="zh-TW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路徑問題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LIS </a:t>
            </a:r>
            <a:r>
              <a:rPr lang="zh-TW" altLang="zh-TW" sz="2400" dirty="0">
                <a:solidFill>
                  <a:schemeClr val="tx1"/>
                </a:solidFill>
              </a:rPr>
              <a:t>最長遞增子序列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LCS </a:t>
            </a:r>
            <a:r>
              <a:rPr lang="zh-TW" altLang="zh-TW" sz="2400" dirty="0">
                <a:solidFill>
                  <a:schemeClr val="tx1"/>
                </a:solidFill>
              </a:rPr>
              <a:t>最長共同子序列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Rod Cutting (MIT Introduction to Algorithms)</a:t>
            </a:r>
          </a:p>
        </p:txBody>
      </p:sp>
    </p:spTree>
    <p:extLst>
      <p:ext uri="{BB962C8B-B14F-4D97-AF65-F5344CB8AC3E}">
        <p14:creationId xmlns:p14="http://schemas.microsoft.com/office/powerpoint/2010/main" val="2970258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98CF5C-23DB-3747-B011-A309BB4E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kumimoji="1" lang="en-US" altLang="zh-TW" dirty="0"/>
              <a:t>01</a:t>
            </a:r>
            <a:r>
              <a:rPr kumimoji="1" lang="zh-TW" altLang="en-US" dirty="0"/>
              <a:t>背包問題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不考慮最佳解的路徑</a:t>
            </a:r>
            <a:br>
              <a:rPr kumimoji="1" lang="en-US" altLang="zh-TW" dirty="0"/>
            </a:br>
            <a:r>
              <a:rPr kumimoji="1" lang="en-US" altLang="zh-TW" sz="2800" dirty="0"/>
              <a:t>(01 knapsack problem)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0F660-E6E1-2F41-8E94-56305C86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9917"/>
            <a:ext cx="8596668" cy="4601445"/>
          </a:xfrm>
        </p:spPr>
        <p:txBody>
          <a:bodyPr>
            <a:normAutofit/>
          </a:bodyPr>
          <a:lstStyle/>
          <a:p>
            <a:r>
              <a:rPr lang="zh-TW" altLang="en-US" dirty="0"/>
              <a:t>假設有</a:t>
            </a:r>
            <a:r>
              <a:rPr lang="en" altLang="zh-TW" dirty="0"/>
              <a:t>n</a:t>
            </a:r>
            <a:r>
              <a:rPr lang="zh-TW" altLang="en-US" dirty="0"/>
              <a:t>個物品及一個背包</a:t>
            </a:r>
            <a:r>
              <a:rPr lang="en-US" altLang="zh-TW" dirty="0"/>
              <a:t>.</a:t>
            </a:r>
            <a:r>
              <a:rPr lang="zh-TW" altLang="en-US" dirty="0"/>
              <a:t>已知背包的負重能力與每個物品的價值</a:t>
            </a:r>
            <a:r>
              <a:rPr lang="en-US" altLang="zh-TW" dirty="0"/>
              <a:t>. </a:t>
            </a:r>
          </a:p>
          <a:p>
            <a:r>
              <a:rPr lang="zh-TW" altLang="en-US" dirty="0"/>
              <a:t>物品只能取或不取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0000"/>
                </a:solidFill>
              </a:rPr>
              <a:t>不能只取物品的一部分</a:t>
            </a:r>
            <a:r>
              <a:rPr lang="en-US" altLang="zh-TW" dirty="0"/>
              <a:t>,</a:t>
            </a:r>
            <a:r>
              <a:rPr lang="zh-TW" altLang="en-US" dirty="0"/>
              <a:t> 且</a:t>
            </a:r>
            <a:r>
              <a:rPr lang="zh-TW" altLang="en-US" dirty="0">
                <a:solidFill>
                  <a:srgbClr val="FF0000"/>
                </a:solidFill>
              </a:rPr>
              <a:t>每樣物品只有一個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求在背包的負重能力範圍內</a:t>
            </a:r>
            <a:r>
              <a:rPr lang="en-US" altLang="zh-TW" dirty="0"/>
              <a:t>,</a:t>
            </a:r>
            <a:r>
              <a:rPr lang="zh-TW" altLang="en-US" dirty="0"/>
              <a:t> 將</a:t>
            </a:r>
            <a:r>
              <a:rPr lang="zh-TW" altLang="en-US" dirty="0">
                <a:solidFill>
                  <a:srgbClr val="FF0000"/>
                </a:solidFill>
              </a:rPr>
              <a:t>哪些物品</a:t>
            </a:r>
            <a:r>
              <a:rPr lang="zh-TW" altLang="en-US" dirty="0"/>
              <a:t>放入背包</a:t>
            </a:r>
            <a:r>
              <a:rPr lang="en-US" altLang="zh-TW" dirty="0"/>
              <a:t>,</a:t>
            </a:r>
            <a:r>
              <a:rPr lang="zh-TW" altLang="en-US" dirty="0"/>
              <a:t> 可以獲得最大價值。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5F0B8A-C259-D942-AD3F-A9068CA17237}"/>
              </a:ext>
            </a:extLst>
          </p:cNvPr>
          <p:cNvSpPr txBox="1"/>
          <p:nvPr/>
        </p:nvSpPr>
        <p:spPr>
          <a:xfrm>
            <a:off x="6295406" y="3099472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5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6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7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9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11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12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-------------------------------------------------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endParaRPr kumimoji="1"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20, 20, 20, 20, 20, 20, 20, 20, 20, 20]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20, 45, 45, 45, 65, 65, 65, 65, 65, 65]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20, 45, 45, 45, 65, 65, 70, 70, 70, 90]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20, 45, 45, 45, 65, 65, 70, 70, 70, 90]</a:t>
            </a:r>
          </a:p>
          <a:p>
            <a:endParaRPr kumimoji="1"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90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473BEC-1CB1-A144-A3C9-2119523A53A7}"/>
              </a:ext>
            </a:extLst>
          </p:cNvPr>
          <p:cNvSpPr txBox="1"/>
          <p:nvPr/>
        </p:nvSpPr>
        <p:spPr>
          <a:xfrm>
            <a:off x="309472" y="3041030"/>
            <a:ext cx="5985934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4</a:t>
            </a:r>
          </a:p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max_load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 = [3, 4, 9, 12]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 = [20, 45, 70, 85]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[0] * (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max_load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max_load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- 1, -1):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[j] = max(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[j], 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 - w[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 + v[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print(max(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4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32628-AE97-424A-A35A-F036EC7E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36" y="284293"/>
            <a:ext cx="8596668" cy="1320800"/>
          </a:xfrm>
        </p:spPr>
        <p:txBody>
          <a:bodyPr/>
          <a:lstStyle/>
          <a:p>
            <a:r>
              <a:rPr kumimoji="1" lang="en-US" altLang="zh-TW" dirty="0"/>
              <a:t>01</a:t>
            </a:r>
            <a:r>
              <a:rPr kumimoji="1" lang="zh-TW" altLang="en-US" dirty="0"/>
              <a:t>背包問題</a:t>
            </a:r>
            <a:r>
              <a:rPr kumimoji="1" lang="en-US" altLang="zh-TW" dirty="0"/>
              <a:t> (</a:t>
            </a:r>
            <a:r>
              <a:rPr kumimoji="1" lang="zh-TW" altLang="en-US" dirty="0"/>
              <a:t>負重</a:t>
            </a:r>
            <a:r>
              <a:rPr kumimoji="1" lang="en-US" altLang="zh-TW" dirty="0"/>
              <a:t>4 </a:t>
            </a:r>
            <a:r>
              <a:rPr kumimoji="1" lang="en-US" altLang="zh-TW" dirty="0" err="1"/>
              <a:t>lbs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D29DD5-8FEB-5E43-B8AE-48AB7CD4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70" y="1228945"/>
            <a:ext cx="1800000" cy="1800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234A1F-8DB0-CD4F-A5C0-66FDE28276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7181" y="1228945"/>
            <a:ext cx="1800000" cy="180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2BDD53D-0BAA-D140-BDB4-969EED76FBC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59" y="1228945"/>
            <a:ext cx="1800000" cy="1800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C5F64FC-FB98-5E4A-BB57-CD9223D80B08}"/>
              </a:ext>
            </a:extLst>
          </p:cNvPr>
          <p:cNvSpPr txBox="1"/>
          <p:nvPr/>
        </p:nvSpPr>
        <p:spPr>
          <a:xfrm>
            <a:off x="842953" y="3113083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lbs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$30,000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E7D210-D61B-2C42-A7AB-30122294EC25}"/>
              </a:ext>
            </a:extLst>
          </p:cNvPr>
          <p:cNvSpPr txBox="1"/>
          <p:nvPr/>
        </p:nvSpPr>
        <p:spPr>
          <a:xfrm>
            <a:off x="3466522" y="3113083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</a:t>
            </a:r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lbs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$20,000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526C0A-361B-9241-A09C-35F68249D009}"/>
              </a:ext>
            </a:extLst>
          </p:cNvPr>
          <p:cNvSpPr txBox="1"/>
          <p:nvPr/>
        </p:nvSpPr>
        <p:spPr>
          <a:xfrm>
            <a:off x="5877181" y="3113082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</a:t>
            </a:r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lb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$15,000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56FDFF5-891A-CA44-9311-B8A4DBA823A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005" y="4749080"/>
            <a:ext cx="1080000" cy="108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168E09B-0D03-3D4D-855E-7F6A064AA59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0377" y="4749080"/>
            <a:ext cx="1080000" cy="1080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82285FE-C044-AF47-89AF-77329451B58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3857" y="4749080"/>
            <a:ext cx="1080000" cy="1080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3FE6D8-238D-DC49-A1A7-8EA30E320506}"/>
              </a:ext>
            </a:extLst>
          </p:cNvPr>
          <p:cNvSpPr/>
          <p:nvPr/>
        </p:nvSpPr>
        <p:spPr>
          <a:xfrm>
            <a:off x="4302064" y="4514850"/>
            <a:ext cx="2621793" cy="1500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32BF37-E0A4-1747-A99F-EA462AC3DAB8}"/>
              </a:ext>
            </a:extLst>
          </p:cNvPr>
          <p:cNvSpPr txBox="1"/>
          <p:nvPr/>
        </p:nvSpPr>
        <p:spPr>
          <a:xfrm>
            <a:off x="1675236" y="607463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</a:t>
            </a:r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lbs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$30,000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4F31BCB-78F7-4040-834C-51F1112615D3}"/>
              </a:ext>
            </a:extLst>
          </p:cNvPr>
          <p:cNvSpPr txBox="1"/>
          <p:nvPr/>
        </p:nvSpPr>
        <p:spPr>
          <a:xfrm>
            <a:off x="4809249" y="607463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</a:t>
            </a:r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lbs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$35,000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9EE80D-F71F-5648-9364-74DBD951D3E4}"/>
              </a:ext>
            </a:extLst>
          </p:cNvPr>
          <p:cNvSpPr/>
          <p:nvPr/>
        </p:nvSpPr>
        <p:spPr>
          <a:xfrm>
            <a:off x="1094788" y="4514850"/>
            <a:ext cx="2621793" cy="1500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565E09B-077E-FF49-83F1-B96CE5B889C7}"/>
              </a:ext>
            </a:extLst>
          </p:cNvPr>
          <p:cNvSpPr txBox="1"/>
          <p:nvPr/>
        </p:nvSpPr>
        <p:spPr>
          <a:xfrm>
            <a:off x="1094788" y="41455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貪婪法則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62C0C7F-9922-424C-A757-5991C7B9F268}"/>
              </a:ext>
            </a:extLst>
          </p:cNvPr>
          <p:cNvSpPr txBox="1"/>
          <p:nvPr/>
        </p:nvSpPr>
        <p:spPr>
          <a:xfrm>
            <a:off x="4301598" y="41442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最佳解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88C4ADDC-E331-1442-B8AF-AEB46AC7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92077"/>
              </p:ext>
            </p:extLst>
          </p:nvPr>
        </p:nvGraphicFramePr>
        <p:xfrm>
          <a:off x="8043620" y="1749177"/>
          <a:ext cx="374566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83">
                  <a:extLst>
                    <a:ext uri="{9D8B030D-6E8A-4147-A177-3AD203B41FA5}">
                      <a16:colId xmlns:a16="http://schemas.microsoft.com/office/drawing/2014/main" val="2354716319"/>
                    </a:ext>
                  </a:extLst>
                </a:gridCol>
                <a:gridCol w="692583">
                  <a:extLst>
                    <a:ext uri="{9D8B030D-6E8A-4147-A177-3AD203B41FA5}">
                      <a16:colId xmlns:a16="http://schemas.microsoft.com/office/drawing/2014/main" val="1542044499"/>
                    </a:ext>
                  </a:extLst>
                </a:gridCol>
                <a:gridCol w="692583">
                  <a:extLst>
                    <a:ext uri="{9D8B030D-6E8A-4147-A177-3AD203B41FA5}">
                      <a16:colId xmlns:a16="http://schemas.microsoft.com/office/drawing/2014/main" val="2354815987"/>
                    </a:ext>
                  </a:extLst>
                </a:gridCol>
                <a:gridCol w="692583">
                  <a:extLst>
                    <a:ext uri="{9D8B030D-6E8A-4147-A177-3AD203B41FA5}">
                      <a16:colId xmlns:a16="http://schemas.microsoft.com/office/drawing/2014/main" val="3953466879"/>
                    </a:ext>
                  </a:extLst>
                </a:gridCol>
                <a:gridCol w="975331">
                  <a:extLst>
                    <a:ext uri="{9D8B030D-6E8A-4147-A177-3AD203B41FA5}">
                      <a16:colId xmlns:a16="http://schemas.microsoft.com/office/drawing/2014/main" val="1072789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電腦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筆電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吉他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總重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價值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14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7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15000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9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20000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9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35000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66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30000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1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45000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8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50000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45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65000</a:t>
                      </a:r>
                      <a:endParaRPr lang="zh-TW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32446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B31E593D-7D9F-AD48-A598-55BE3B5438C5}"/>
              </a:ext>
            </a:extLst>
          </p:cNvPr>
          <p:cNvSpPr txBox="1"/>
          <p:nvPr/>
        </p:nvSpPr>
        <p:spPr>
          <a:xfrm>
            <a:off x="8181841" y="5325070"/>
            <a:ext cx="3469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^ 3 = 8 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種組合</a:t>
            </a:r>
            <a:endParaRPr kumimoji="1" lang="en-US" altLang="zh-TW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如果有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32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件物品 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40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億種組合</a:t>
            </a:r>
            <a:endParaRPr kumimoji="1" lang="en-US" altLang="zh-TW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暴力法計算所有組合不實際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96E2D05-F2C2-194E-B8B6-F7591842DB79}"/>
              </a:ext>
            </a:extLst>
          </p:cNvPr>
          <p:cNvSpPr txBox="1"/>
          <p:nvPr/>
        </p:nvSpPr>
        <p:spPr>
          <a:xfrm>
            <a:off x="7979894" y="135805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每件物品只能選擇拿或不拿</a:t>
            </a:r>
          </a:p>
        </p:txBody>
      </p:sp>
    </p:spTree>
    <p:extLst>
      <p:ext uri="{BB962C8B-B14F-4D97-AF65-F5344CB8AC3E}">
        <p14:creationId xmlns:p14="http://schemas.microsoft.com/office/powerpoint/2010/main" val="143968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611A2F7-E719-2845-9704-D770C03F98CF}"/>
              </a:ext>
            </a:extLst>
          </p:cNvPr>
          <p:cNvSpPr txBox="1"/>
          <p:nvPr/>
        </p:nvSpPr>
        <p:spPr>
          <a:xfrm>
            <a:off x="5831270" y="1318852"/>
            <a:ext cx="5298245" cy="507831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1200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20, 20, 20, 20, 20, 20, 20, 20, 20, 20]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[[-1, -1, -1,  0,  0,  0,  0,  0,  0,  0,  0,  0,  0],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-1, -1, -1, -1, -1, -1, -1, -1, -1],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-1, -1, -1, -1, -1, -1, -1, -1, -1],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-1, -1, -1, -1, -1, -1, -1, -1, -1]]</a:t>
            </a:r>
          </a:p>
          <a:p>
            <a:endParaRPr kumimoji="1" lang="en-US" altLang="zh-TW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20, 45, 45, 45, 65, 65, 65, 65, 65, 65]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[[-1, -1, -1,  0,  0,  0,  0,  0,  0,  0,  0,  0,  0],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 1,  1,  1,  1,  1,  1,  1,  1,  1],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-1, -1, -1, -1, -1, -1, -1, -1, -1],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-1, -1, -1, -1, -1, -1, -1, -1, -1]]</a:t>
            </a:r>
          </a:p>
          <a:p>
            <a:endParaRPr kumimoji="1" lang="en-US" altLang="zh-TW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20, 45, 45, 45, 65, 65, 70, 70, 70, 90]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[[-1, -1, -1,  0,  0,  0,  0,  0,  0,  0,  0,  0,  0],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 1,  1,  1,  1,  1,  1,  1,  1,  1],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-1, -1, -1, -1, -1,  2,  2,  2,  2], 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-1, -1, -1, -1, -1, -1, -1, -1, -1]]</a:t>
            </a:r>
          </a:p>
          <a:p>
            <a:endParaRPr kumimoji="1" lang="en-US" altLang="zh-TW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0, 0, 20, 45, 45, 45, 65, 65, 70, 70, 70, 90]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[[-1, -1, -1, </a:t>
            </a:r>
            <a:r>
              <a:rPr kumimoji="1" lang="en-US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 0,  0,  0,  0,  0,  0,  0,  0,  0], 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</a:t>
            </a:r>
            <a:r>
              <a:rPr kumimoji="1" lang="en-US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 1,  1,  1,  1,  1,  1,  1,  1,  1], 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-1, -1, -1, -1, -1,  2,  2,  2,  </a:t>
            </a:r>
            <a:r>
              <a:rPr kumimoji="1" lang="en-US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], 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[-1, -1, -1, -1, -1, -1, -1, -1, -1, -1, -1, -1, </a:t>
            </a:r>
            <a:r>
              <a:rPr kumimoji="1" lang="en-US" altLang="zh-TW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</a:t>
            </a:r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</a:t>
            </a:r>
          </a:p>
          <a:p>
            <a:endParaRPr kumimoji="1" lang="en-US" altLang="zh-TW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-US" altLang="zh-TW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90</a:t>
            </a:r>
          </a:p>
          <a:p>
            <a:r>
              <a:rPr kumimoji="1" lang="en-US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 2]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24AB040-FE88-8443-9B7C-8AE710837107}"/>
              </a:ext>
            </a:extLst>
          </p:cNvPr>
          <p:cNvSpPr txBox="1"/>
          <p:nvPr/>
        </p:nvSpPr>
        <p:spPr>
          <a:xfrm>
            <a:off x="452885" y="1318852"/>
            <a:ext cx="501772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4</a:t>
            </a:r>
          </a:p>
          <a:p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max_load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 = [3, 4, 9, 12]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 = [20, 45, 70, 85]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[0] * 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max_load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二維表格 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n*(max_load+1), </a:t>
            </a:r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用來紀錄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= [[-1] * 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max_load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+ 1)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range(n)]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max_load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- 1, -1):</a:t>
            </a:r>
          </a:p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 - w[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 + v[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&gt;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[j]: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[j]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 - w[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 + v[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p[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 =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endParaRPr kumimoji="1" lang="en" altLang="zh-TW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print(max(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 = []</a:t>
            </a:r>
          </a:p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=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max_load</a:t>
            </a:r>
            <a:endParaRPr kumimoji="1" lang="en" altLang="zh-TW" sz="14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range(n-1, -1, -1):</a:t>
            </a:r>
          </a:p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p[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 &gt;= 0:</a:t>
            </a:r>
          </a:p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path.append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j -= w[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print(sorted(path))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64E0B2E-4AAE-9D4E-8AC7-47F7D5F4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655"/>
            <a:ext cx="8596668" cy="1320800"/>
          </a:xfrm>
        </p:spPr>
        <p:txBody>
          <a:bodyPr/>
          <a:lstStyle/>
          <a:p>
            <a:r>
              <a:rPr kumimoji="1" lang="en-US" altLang="zh-TW" dirty="0"/>
              <a:t>01</a:t>
            </a:r>
            <a:r>
              <a:rPr kumimoji="1" lang="zh-TW" altLang="en-US" dirty="0"/>
              <a:t>背包問題 </a:t>
            </a:r>
            <a:r>
              <a:rPr kumimoji="1" lang="en-US" altLang="zh-TW" dirty="0"/>
              <a:t>– </a:t>
            </a:r>
            <a:r>
              <a:rPr kumimoji="1" lang="zh-TW" altLang="en-US" dirty="0"/>
              <a:t>考慮最佳解的路徑</a:t>
            </a:r>
            <a:br>
              <a:rPr kumimoji="1" lang="en-US" altLang="zh-TW" dirty="0"/>
            </a:br>
            <a:r>
              <a:rPr kumimoji="1" lang="en-US" altLang="zh-TW" sz="2800" dirty="0"/>
              <a:t>(01 knapsack problem)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949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24571-C0E7-B446-9AC6-5E238BB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Dynamic Programming (DP)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D1016-704C-2A43-9603-C17469CC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>
                <a:solidFill>
                  <a:schemeClr val="tx1"/>
                </a:solidFill>
              </a:rPr>
              <a:t>數列</a:t>
            </a:r>
            <a:r>
              <a:rPr kumimoji="1" lang="en-US" altLang="zh-TW" sz="2400" dirty="0">
                <a:solidFill>
                  <a:schemeClr val="tx1"/>
                </a:solidFill>
              </a:rPr>
              <a:t> / Maximum Subarray</a:t>
            </a: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零錢問題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01</a:t>
            </a:r>
            <a:r>
              <a:rPr kumimoji="1" lang="zh-TW" altLang="en-US" sz="2400" dirty="0">
                <a:solidFill>
                  <a:schemeClr val="tx1"/>
                </a:solidFill>
              </a:rPr>
              <a:t>背包問題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zh-TW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路徑問題</a:t>
            </a:r>
            <a:endParaRPr kumimoji="1" lang="en-US" altLang="zh-TW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LIS </a:t>
            </a:r>
            <a:r>
              <a:rPr lang="zh-TW" altLang="zh-TW" sz="2400" dirty="0">
                <a:solidFill>
                  <a:schemeClr val="tx1"/>
                </a:solidFill>
              </a:rPr>
              <a:t>最長遞增子序列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LCS </a:t>
            </a:r>
            <a:r>
              <a:rPr lang="zh-TW" altLang="zh-TW" sz="2400" dirty="0">
                <a:solidFill>
                  <a:schemeClr val="tx1"/>
                </a:solidFill>
              </a:rPr>
              <a:t>最長共同子序列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Rod Cutting (MIT Introduction to Algorithms)</a:t>
            </a:r>
          </a:p>
        </p:txBody>
      </p:sp>
    </p:spTree>
    <p:extLst>
      <p:ext uri="{BB962C8B-B14F-4D97-AF65-F5344CB8AC3E}">
        <p14:creationId xmlns:p14="http://schemas.microsoft.com/office/powerpoint/2010/main" val="3324366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79439-A3DB-FE44-B531-ABB8D432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路徑問題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9F668-0E7E-6E40-A82D-96F3C9E8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如下圖，有一個 </a:t>
            </a:r>
            <a:r>
              <a:rPr lang="en" altLang="zh-TW" dirty="0" err="1"/>
              <a:t>NxN</a:t>
            </a:r>
            <a:r>
              <a:rPr lang="en" altLang="zh-TW" dirty="0"/>
              <a:t> </a:t>
            </a:r>
            <a:r>
              <a:rPr lang="zh-TW" altLang="en-US" dirty="0"/>
              <a:t>的方格</a:t>
            </a:r>
            <a:r>
              <a:rPr lang="en-US" altLang="zh-TW" dirty="0"/>
              <a:t>(</a:t>
            </a:r>
            <a:r>
              <a:rPr lang="en" altLang="zh-TW" dirty="0"/>
              <a:t>N&lt;=10)</a:t>
            </a:r>
            <a:r>
              <a:rPr lang="zh-TW" altLang="en" dirty="0"/>
              <a:t>，</a:t>
            </a:r>
            <a:r>
              <a:rPr lang="zh-TW" altLang="en-US" dirty="0"/>
              <a:t>我們從左上角的 </a:t>
            </a:r>
            <a:r>
              <a:rPr lang="en" altLang="zh-TW" dirty="0"/>
              <a:t>O (0, 0) </a:t>
            </a:r>
            <a:r>
              <a:rPr lang="zh-TW" altLang="en-US" dirty="0"/>
              <a:t>點開始移動，可以移動的方向為：往右、往下、往右下三個方向。現在輸入兩個整數 </a:t>
            </a:r>
            <a:r>
              <a:rPr lang="en" altLang="zh-TW" dirty="0"/>
              <a:t>x</a:t>
            </a:r>
            <a:r>
              <a:rPr lang="zh-TW" altLang="en" dirty="0"/>
              <a:t>、</a:t>
            </a:r>
            <a:r>
              <a:rPr lang="en" altLang="zh-TW" dirty="0"/>
              <a:t>y</a:t>
            </a:r>
            <a:r>
              <a:rPr lang="zh-TW" altLang="en" dirty="0"/>
              <a:t>，</a:t>
            </a:r>
            <a:r>
              <a:rPr lang="zh-TW" altLang="en-US" dirty="0"/>
              <a:t>請你計算出從 </a:t>
            </a:r>
            <a:r>
              <a:rPr lang="en-US" altLang="zh-TW" dirty="0"/>
              <a:t>(0, 0) </a:t>
            </a:r>
            <a:r>
              <a:rPr lang="zh-TW" altLang="en-US" dirty="0"/>
              <a:t>走到 </a:t>
            </a:r>
            <a:r>
              <a:rPr lang="en-US" altLang="zh-TW" dirty="0"/>
              <a:t>(</a:t>
            </a:r>
            <a:r>
              <a:rPr lang="en" altLang="zh-TW" dirty="0"/>
              <a:t>x, y) </a:t>
            </a:r>
            <a:r>
              <a:rPr lang="zh-TW" altLang="en-US" dirty="0"/>
              <a:t>共有幾種走法。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92C2E7-1C50-314C-970A-ED32B0A0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0" y="3208581"/>
            <a:ext cx="4759434" cy="178478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B8CDD6-B684-924E-97AE-7B6280FB105A}"/>
              </a:ext>
            </a:extLst>
          </p:cNvPr>
          <p:cNvSpPr txBox="1"/>
          <p:nvPr/>
        </p:nvSpPr>
        <p:spPr>
          <a:xfrm>
            <a:off x="5990896" y="3429000"/>
            <a:ext cx="19928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輸入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3 7</a:t>
            </a:r>
          </a:p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輸出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575</a:t>
            </a:r>
          </a:p>
          <a:p>
            <a:endParaRPr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輸入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10 10</a:t>
            </a:r>
          </a:p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輸出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8097453</a:t>
            </a: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59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D8E240-4055-8D49-A90B-DF1A88682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97748"/>
              </p:ext>
            </p:extLst>
          </p:nvPr>
        </p:nvGraphicFramePr>
        <p:xfrm>
          <a:off x="854841" y="519969"/>
          <a:ext cx="8127999" cy="22442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69627778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2309973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777325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570703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1882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174731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3410042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939895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92122002"/>
                    </a:ext>
                  </a:extLst>
                </a:gridCol>
              </a:tblGrid>
              <a:tr h="44885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960731"/>
                  </a:ext>
                </a:extLst>
              </a:tr>
              <a:tr h="448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883792"/>
                  </a:ext>
                </a:extLst>
              </a:tr>
              <a:tr h="448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891275"/>
                  </a:ext>
                </a:extLst>
              </a:tr>
              <a:tr h="448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820853"/>
                  </a:ext>
                </a:extLst>
              </a:tr>
              <a:tr h="44885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575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504044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7549C653-F5A3-6548-9683-5D13711587B7}"/>
              </a:ext>
            </a:extLst>
          </p:cNvPr>
          <p:cNvSpPr/>
          <p:nvPr/>
        </p:nvSpPr>
        <p:spPr>
          <a:xfrm>
            <a:off x="2892972" y="995708"/>
            <a:ext cx="430923" cy="430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9C8697-F585-2A46-87BA-E6F10727DCBE}"/>
              </a:ext>
            </a:extLst>
          </p:cNvPr>
          <p:cNvSpPr txBox="1"/>
          <p:nvPr/>
        </p:nvSpPr>
        <p:spPr>
          <a:xfrm>
            <a:off x="1198179" y="3259954"/>
            <a:ext cx="8133958" cy="286232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= 10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= 10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[1]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 (y+1) 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range(x+1)]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x+1):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range(1, y+1):</a:t>
            </a:r>
          </a:p>
          <a:p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 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[i-1][j-1] +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[i-1][j] +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][j-1]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[x][y])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139C6FE-A3C0-7541-8EC7-67E13AB46A6A}"/>
              </a:ext>
            </a:extLst>
          </p:cNvPr>
          <p:cNvSpPr/>
          <p:nvPr/>
        </p:nvSpPr>
        <p:spPr>
          <a:xfrm>
            <a:off x="2892973" y="1426632"/>
            <a:ext cx="430923" cy="430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4245C81-DC21-F147-B594-987A075B9F13}"/>
              </a:ext>
            </a:extLst>
          </p:cNvPr>
          <p:cNvSpPr/>
          <p:nvPr/>
        </p:nvSpPr>
        <p:spPr>
          <a:xfrm>
            <a:off x="3791607" y="993807"/>
            <a:ext cx="430923" cy="430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4725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7A12957-421F-244F-91AC-0EA18A05A1E8}"/>
              </a:ext>
            </a:extLst>
          </p:cNvPr>
          <p:cNvSpPr txBox="1"/>
          <p:nvPr/>
        </p:nvSpPr>
        <p:spPr>
          <a:xfrm>
            <a:off x="630621" y="462455"/>
            <a:ext cx="766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1" dirty="0"/>
              <a:t>1155. Number of Dice Rolls With Target Sum</a:t>
            </a:r>
          </a:p>
          <a:p>
            <a:r>
              <a:rPr lang="en" altLang="zh-TW" dirty="0">
                <a:hlinkClick r:id="rId2"/>
              </a:rPr>
              <a:t>https://leetcode.com/problems/number-of-dice-rolls-with-target-sum/</a:t>
            </a:r>
            <a:endParaRPr kumimoji="1"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E38262-CDB1-EF42-BE14-A657EB01F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402"/>
              </p:ext>
            </p:extLst>
          </p:nvPr>
        </p:nvGraphicFramePr>
        <p:xfrm>
          <a:off x="314309" y="1346741"/>
          <a:ext cx="9186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302">
                  <a:extLst>
                    <a:ext uri="{9D8B030D-6E8A-4147-A177-3AD203B41FA5}">
                      <a16:colId xmlns:a16="http://schemas.microsoft.com/office/drawing/2014/main" val="3895648525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3419861020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2665519970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2915926409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1143846931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800639524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2028693286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335118222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2473434844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172073253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288147104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226570526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1685443256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3248578818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2956025074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481043810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4023761731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172154801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3324589590"/>
                    </a:ext>
                  </a:extLst>
                </a:gridCol>
                <a:gridCol w="459302">
                  <a:extLst>
                    <a:ext uri="{9D8B030D-6E8A-4147-A177-3AD203B41FA5}">
                      <a16:colId xmlns:a16="http://schemas.microsoft.com/office/drawing/2014/main" val="4188617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16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38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13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541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336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25850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0F1A41D4-5EC6-2443-9749-8C7E069E3A49}"/>
              </a:ext>
            </a:extLst>
          </p:cNvPr>
          <p:cNvSpPr txBox="1"/>
          <p:nvPr/>
        </p:nvSpPr>
        <p:spPr>
          <a:xfrm>
            <a:off x="1321316" y="3429000"/>
            <a:ext cx="185820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f(3, 6) = 10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D103835-4B7D-B64D-A102-09559B1AC22A}"/>
              </a:ext>
            </a:extLst>
          </p:cNvPr>
          <p:cNvSpPr txBox="1"/>
          <p:nvPr/>
        </p:nvSpPr>
        <p:spPr>
          <a:xfrm>
            <a:off x="4462760" y="3429000"/>
            <a:ext cx="3252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f(3,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9) = f(2, 9-1) + 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f(2, 9-2) + 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f(2, 9-3) +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f(2, 9-4) +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f(2, 9-5) + 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f(2, 9-6)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8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24571-C0E7-B446-9AC6-5E238BB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Dynamic Programming (DP)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D1016-704C-2A43-9603-C17469CC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>
                <a:solidFill>
                  <a:schemeClr val="tx1"/>
                </a:solidFill>
              </a:rPr>
              <a:t>數列</a:t>
            </a:r>
            <a:r>
              <a:rPr kumimoji="1" lang="en-US" altLang="zh-TW" sz="2400" dirty="0">
                <a:solidFill>
                  <a:schemeClr val="tx1"/>
                </a:solidFill>
              </a:rPr>
              <a:t> / Maximum Subarray</a:t>
            </a: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零錢問題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01</a:t>
            </a:r>
            <a:r>
              <a:rPr kumimoji="1" lang="zh-TW" altLang="en-US" sz="2400" dirty="0">
                <a:solidFill>
                  <a:schemeClr val="tx1"/>
                </a:solidFill>
              </a:rPr>
              <a:t>背包問題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路徑問題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  <a:highlight>
                  <a:srgbClr val="FFFF00"/>
                </a:highlight>
              </a:rPr>
              <a:t>LIS </a:t>
            </a:r>
            <a:r>
              <a:rPr lang="zh-TW" altLang="zh-TW" sz="2400" dirty="0">
                <a:solidFill>
                  <a:schemeClr val="tx1"/>
                </a:solidFill>
                <a:highlight>
                  <a:srgbClr val="FFFF00"/>
                </a:highlight>
              </a:rPr>
              <a:t>最長遞增子序列 </a:t>
            </a:r>
            <a:endParaRPr lang="en-US" altLang="zh-TW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LCS </a:t>
            </a:r>
            <a:r>
              <a:rPr lang="zh-TW" altLang="zh-TW" sz="2400" dirty="0">
                <a:solidFill>
                  <a:schemeClr val="tx1"/>
                </a:solidFill>
              </a:rPr>
              <a:t>最長共同子序列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Rod Cutting (MIT Introduction to Algorithms)</a:t>
            </a:r>
          </a:p>
        </p:txBody>
      </p:sp>
    </p:spTree>
    <p:extLst>
      <p:ext uri="{BB962C8B-B14F-4D97-AF65-F5344CB8AC3E}">
        <p14:creationId xmlns:p14="http://schemas.microsoft.com/office/powerpoint/2010/main" val="84617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755EF-EC9B-E549-8722-78B793DB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最長遞增子序列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" altLang="zh-TW" dirty="0"/>
              <a:t>Longest Increasing Subsequence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" altLang="zh-TW" dirty="0"/>
              <a:t>LIS)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9EE99-665D-B141-84C5-781A5ED4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24294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假設有一個序列為 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，裡面的每個數字是有順序的，我們取出某些數字後，可以得到 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3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2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4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3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3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3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} 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等 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 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個子序列，而這些子序列中每兩個數字會維持原本序列中的前後關係。</a:t>
            </a:r>
          </a:p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而上面的子序列中，我們要找出裡面的數字呈遞增數列，而且長度最長的，可以找到 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}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、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} 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這兩個子序列，長度都是 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，這就是最長遞增子序列 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LIS)</a:t>
            </a:r>
            <a:r>
              <a:rPr lang="zh-TW" altLang="en" dirty="0">
                <a:latin typeface="Menlo" panose="020B0609030804020204" pitchFamily="49" charset="0"/>
                <a:cs typeface="Menlo" panose="020B0609030804020204" pitchFamily="49" charset="0"/>
              </a:rPr>
              <a:t>。 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現在要寫一個程式，輸入的第一個數字 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代表這個序列有幾個數字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最大 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20)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，之後有 </a:t>
            </a:r>
            <a:r>
              <a:rPr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個整數，請輸出最長遞增子序列的長度。</a:t>
            </a:r>
          </a:p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輸入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1 3 2 4</a:t>
            </a:r>
          </a:p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輸出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輸入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1 4 3 2 3 2 4</a:t>
            </a:r>
          </a:p>
          <a:p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輸出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：</a:t>
            </a:r>
            <a:r>
              <a:rPr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6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77D756-1DEA-4F4E-A632-64F8EDDCB398}"/>
              </a:ext>
            </a:extLst>
          </p:cNvPr>
          <p:cNvSpPr/>
          <p:nvPr/>
        </p:nvSpPr>
        <p:spPr>
          <a:xfrm>
            <a:off x="677334" y="1930400"/>
            <a:ext cx="87551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這類的題目，我們可以用一個陣列來記錄</a:t>
            </a:r>
            <a:r>
              <a:rPr lang="zh-TW" altLang="en-US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以該數字為最後一個數字</a:t>
            </a:r>
            <a:r>
              <a:rPr lang="zh-TW" altLang="en-US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的最長遞增子序列，第一個數字一定是 </a:t>
            </a:r>
            <a:r>
              <a:rPr lang="en-US" altLang="zh-TW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1</a:t>
            </a:r>
            <a:r>
              <a:rPr lang="zh-TW" altLang="en-US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，而第二個以後則是往前找</a:t>
            </a:r>
            <a:r>
              <a:rPr lang="zh-TW" altLang="en-US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比該數小</a:t>
            </a:r>
            <a:r>
              <a:rPr lang="zh-TW" altLang="en-US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中</a:t>
            </a:r>
            <a:r>
              <a:rPr lang="zh-TW" altLang="en-US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長度最大</a:t>
            </a:r>
            <a:r>
              <a:rPr lang="zh-TW" altLang="en-US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的那個，再把長度加 </a:t>
            </a:r>
            <a:r>
              <a:rPr lang="en-US" altLang="zh-TW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1 (</a:t>
            </a:r>
            <a:r>
              <a:rPr lang="zh-TW" altLang="en-US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加上自己</a:t>
            </a:r>
            <a:r>
              <a:rPr lang="en-US" altLang="zh-TW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  <a:r>
              <a:rPr lang="zh-TW" altLang="en-US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，而萬一找不到，則長度為 </a:t>
            </a:r>
            <a:r>
              <a:rPr lang="en-US" altLang="zh-TW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1</a:t>
            </a:r>
            <a:r>
              <a:rPr lang="zh-TW" altLang="en-US" dirty="0">
                <a:solidFill>
                  <a:srgbClr val="0033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D1500A-0384-1D4D-9FBA-BED090D10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15197"/>
              </p:ext>
            </p:extLst>
          </p:nvPr>
        </p:nvGraphicFramePr>
        <p:xfrm>
          <a:off x="557777" y="3221592"/>
          <a:ext cx="449711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45">
                  <a:extLst>
                    <a:ext uri="{9D8B030D-6E8A-4147-A177-3AD203B41FA5}">
                      <a16:colId xmlns:a16="http://schemas.microsoft.com/office/drawing/2014/main" val="2664659518"/>
                    </a:ext>
                  </a:extLst>
                </a:gridCol>
                <a:gridCol w="642445">
                  <a:extLst>
                    <a:ext uri="{9D8B030D-6E8A-4147-A177-3AD203B41FA5}">
                      <a16:colId xmlns:a16="http://schemas.microsoft.com/office/drawing/2014/main" val="2347915426"/>
                    </a:ext>
                  </a:extLst>
                </a:gridCol>
                <a:gridCol w="642445">
                  <a:extLst>
                    <a:ext uri="{9D8B030D-6E8A-4147-A177-3AD203B41FA5}">
                      <a16:colId xmlns:a16="http://schemas.microsoft.com/office/drawing/2014/main" val="2789771321"/>
                    </a:ext>
                  </a:extLst>
                </a:gridCol>
                <a:gridCol w="642445">
                  <a:extLst>
                    <a:ext uri="{9D8B030D-6E8A-4147-A177-3AD203B41FA5}">
                      <a16:colId xmlns:a16="http://schemas.microsoft.com/office/drawing/2014/main" val="1549377576"/>
                    </a:ext>
                  </a:extLst>
                </a:gridCol>
                <a:gridCol w="642445">
                  <a:extLst>
                    <a:ext uri="{9D8B030D-6E8A-4147-A177-3AD203B41FA5}">
                      <a16:colId xmlns:a16="http://schemas.microsoft.com/office/drawing/2014/main" val="1984934097"/>
                    </a:ext>
                  </a:extLst>
                </a:gridCol>
                <a:gridCol w="642445">
                  <a:extLst>
                    <a:ext uri="{9D8B030D-6E8A-4147-A177-3AD203B41FA5}">
                      <a16:colId xmlns:a16="http://schemas.microsoft.com/office/drawing/2014/main" val="3364366460"/>
                    </a:ext>
                  </a:extLst>
                </a:gridCol>
                <a:gridCol w="642445">
                  <a:extLst>
                    <a:ext uri="{9D8B030D-6E8A-4147-A177-3AD203B41FA5}">
                      <a16:colId xmlns:a16="http://schemas.microsoft.com/office/drawing/2014/main" val="1987428780"/>
                    </a:ext>
                  </a:extLst>
                </a:gridCol>
              </a:tblGrid>
              <a:tr h="27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18413"/>
                  </a:ext>
                </a:extLst>
              </a:tr>
              <a:tr h="27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03550"/>
                  </a:ext>
                </a:extLst>
              </a:tr>
              <a:tr h="27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46391"/>
                  </a:ext>
                </a:extLst>
              </a:tr>
              <a:tr h="27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11670"/>
                  </a:ext>
                </a:extLst>
              </a:tr>
              <a:tr h="27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767783"/>
                  </a:ext>
                </a:extLst>
              </a:tr>
              <a:tr h="27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11021"/>
                  </a:ext>
                </a:extLst>
              </a:tr>
              <a:tr h="27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3001"/>
                  </a:ext>
                </a:extLst>
              </a:tr>
              <a:tr h="27560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31466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E540129-4A39-6B45-B473-F02E1EFE3E34}"/>
              </a:ext>
            </a:extLst>
          </p:cNvPr>
          <p:cNvSpPr txBox="1"/>
          <p:nvPr/>
        </p:nvSpPr>
        <p:spPr>
          <a:xfrm>
            <a:off x="5297944" y="3221592"/>
            <a:ext cx="3764172" cy="31393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[1, 4, 3, 2, 3, 2, 4]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[0] * 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(N))</a:t>
            </a:r>
          </a:p>
          <a:p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N[j] &lt; N[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[j])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max(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tmp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print(max(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CCC6E6A-C888-404B-9569-305FEDE1533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/>
              <a:t>最長遞增子序列</a:t>
            </a:r>
            <a:br>
              <a:rPr lang="en-US" altLang="zh-TW"/>
            </a:br>
            <a:r>
              <a:rPr lang="en-US" altLang="zh-TW"/>
              <a:t>(</a:t>
            </a:r>
            <a:r>
              <a:rPr lang="en" altLang="zh-TW"/>
              <a:t>Longest Increasing Subsequence</a:t>
            </a:r>
            <a:r>
              <a:rPr lang="en-US" altLang="zh-TW"/>
              <a:t>,</a:t>
            </a:r>
            <a:r>
              <a:rPr lang="zh-TW" altLang="en-US"/>
              <a:t> </a:t>
            </a:r>
            <a:r>
              <a:rPr lang="en" altLang="zh-TW"/>
              <a:t>LIS)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5189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24571-C0E7-B446-9AC6-5E238BB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Dynamic Programming (DP)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D1016-704C-2A43-9603-C17469CC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>
                <a:solidFill>
                  <a:schemeClr val="tx1"/>
                </a:solidFill>
              </a:rPr>
              <a:t>數列</a:t>
            </a:r>
            <a:r>
              <a:rPr kumimoji="1" lang="en-US" altLang="zh-TW" sz="2400" dirty="0">
                <a:solidFill>
                  <a:schemeClr val="tx1"/>
                </a:solidFill>
              </a:rPr>
              <a:t> / Maximum Subarray</a:t>
            </a: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零錢問題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01</a:t>
            </a:r>
            <a:r>
              <a:rPr kumimoji="1" lang="zh-TW" altLang="en-US" sz="2400" dirty="0">
                <a:solidFill>
                  <a:schemeClr val="tx1"/>
                </a:solidFill>
              </a:rPr>
              <a:t>背包問題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路徑問題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LIS </a:t>
            </a:r>
            <a:r>
              <a:rPr lang="zh-TW" altLang="zh-TW" sz="2400" dirty="0">
                <a:solidFill>
                  <a:schemeClr val="tx1"/>
                </a:solidFill>
              </a:rPr>
              <a:t>最長遞增子序列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  <a:highlight>
                  <a:srgbClr val="FFFF00"/>
                </a:highlight>
              </a:rPr>
              <a:t>LCS </a:t>
            </a:r>
            <a:r>
              <a:rPr lang="zh-TW" altLang="zh-TW" sz="2400" dirty="0">
                <a:solidFill>
                  <a:schemeClr val="tx1"/>
                </a:solidFill>
                <a:highlight>
                  <a:srgbClr val="FFFF00"/>
                </a:highlight>
              </a:rPr>
              <a:t>最長共同子序列 </a:t>
            </a:r>
            <a:endParaRPr lang="en-US" altLang="zh-TW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Rod Cutting (MIT Introduction to Algorithms)</a:t>
            </a:r>
          </a:p>
        </p:txBody>
      </p:sp>
    </p:spTree>
    <p:extLst>
      <p:ext uri="{BB962C8B-B14F-4D97-AF65-F5344CB8AC3E}">
        <p14:creationId xmlns:p14="http://schemas.microsoft.com/office/powerpoint/2010/main" val="1270257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97BDA-B3C7-C445-8EEE-42EAF661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" sz="3200" dirty="0"/>
              <a:t>最長</a:t>
            </a:r>
            <a:r>
              <a:rPr lang="zh-TW" altLang="en-US" sz="3200" dirty="0"/>
              <a:t>共同子序列 </a:t>
            </a:r>
            <a:r>
              <a:rPr lang="en-US" altLang="zh-TW" sz="2800" dirty="0"/>
              <a:t>Maximum Common Subsequence</a:t>
            </a:r>
            <a:endParaRPr kumimoji="1" lang="zh-TW" altLang="en-US" sz="32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2A8ECFC-FD96-254A-AB7D-965DC61D93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333" y="1270000"/>
            <a:ext cx="5350878" cy="52464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BBCC00-E747-BB47-96C7-14CD11F5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10" y="1270000"/>
            <a:ext cx="3835400" cy="416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B2393FA-C928-5547-838A-3F6278D5D448}"/>
              </a:ext>
            </a:extLst>
          </p:cNvPr>
          <p:cNvSpPr txBox="1"/>
          <p:nvPr/>
        </p:nvSpPr>
        <p:spPr>
          <a:xfrm>
            <a:off x="6279827" y="5588000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Table-b </a:t>
            </a:r>
            <a:r>
              <a:rPr kumimoji="1" lang="zh-TW" altLang="en-US" dirty="0">
                <a:solidFill>
                  <a:srgbClr val="FF0000"/>
                </a:solidFill>
              </a:rPr>
              <a:t>可以省略</a:t>
            </a:r>
          </a:p>
        </p:txBody>
      </p:sp>
    </p:spTree>
    <p:extLst>
      <p:ext uri="{BB962C8B-B14F-4D97-AF65-F5344CB8AC3E}">
        <p14:creationId xmlns:p14="http://schemas.microsoft.com/office/powerpoint/2010/main" val="7034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E32628-AE97-424A-A35A-F036EC7E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36" y="284293"/>
            <a:ext cx="8596668" cy="1320800"/>
          </a:xfrm>
        </p:spPr>
        <p:txBody>
          <a:bodyPr/>
          <a:lstStyle/>
          <a:p>
            <a:r>
              <a:rPr kumimoji="1" lang="en-US" altLang="zh-TW" dirty="0"/>
              <a:t>01</a:t>
            </a:r>
            <a:r>
              <a:rPr kumimoji="1" lang="zh-TW" altLang="en-US" dirty="0"/>
              <a:t>背包問題</a:t>
            </a:r>
            <a:r>
              <a:rPr kumimoji="1" lang="en-US" altLang="zh-TW" dirty="0"/>
              <a:t> (</a:t>
            </a:r>
            <a:r>
              <a:rPr kumimoji="1" lang="zh-TW" altLang="en-US" dirty="0"/>
              <a:t>負重</a:t>
            </a:r>
            <a:r>
              <a:rPr kumimoji="1" lang="en-US" altLang="zh-TW" dirty="0"/>
              <a:t>4 </a:t>
            </a:r>
            <a:r>
              <a:rPr kumimoji="1" lang="en-US" altLang="zh-TW" dirty="0" err="1"/>
              <a:t>lbs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9DA334-67D2-C149-BD40-2B16FA3A5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37927"/>
              </p:ext>
            </p:extLst>
          </p:nvPr>
        </p:nvGraphicFramePr>
        <p:xfrm>
          <a:off x="934386" y="1049020"/>
          <a:ext cx="8152464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744">
                  <a:extLst>
                    <a:ext uri="{9D8B030D-6E8A-4147-A177-3AD203B41FA5}">
                      <a16:colId xmlns:a16="http://schemas.microsoft.com/office/drawing/2014/main" val="4275847381"/>
                    </a:ext>
                  </a:extLst>
                </a:gridCol>
                <a:gridCol w="1358744">
                  <a:extLst>
                    <a:ext uri="{9D8B030D-6E8A-4147-A177-3AD203B41FA5}">
                      <a16:colId xmlns:a16="http://schemas.microsoft.com/office/drawing/2014/main" val="464141423"/>
                    </a:ext>
                  </a:extLst>
                </a:gridCol>
                <a:gridCol w="1358744">
                  <a:extLst>
                    <a:ext uri="{9D8B030D-6E8A-4147-A177-3AD203B41FA5}">
                      <a16:colId xmlns:a16="http://schemas.microsoft.com/office/drawing/2014/main" val="1240372685"/>
                    </a:ext>
                  </a:extLst>
                </a:gridCol>
                <a:gridCol w="1358744">
                  <a:extLst>
                    <a:ext uri="{9D8B030D-6E8A-4147-A177-3AD203B41FA5}">
                      <a16:colId xmlns:a16="http://schemas.microsoft.com/office/drawing/2014/main" val="3979421403"/>
                    </a:ext>
                  </a:extLst>
                </a:gridCol>
                <a:gridCol w="1358744">
                  <a:extLst>
                    <a:ext uri="{9D8B030D-6E8A-4147-A177-3AD203B41FA5}">
                      <a16:colId xmlns:a16="http://schemas.microsoft.com/office/drawing/2014/main" val="3953837914"/>
                    </a:ext>
                  </a:extLst>
                </a:gridCol>
                <a:gridCol w="1358744">
                  <a:extLst>
                    <a:ext uri="{9D8B030D-6E8A-4147-A177-3AD203B41FA5}">
                      <a16:colId xmlns:a16="http://schemas.microsoft.com/office/drawing/2014/main" val="33847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 </a:t>
                      </a:r>
                      <a:r>
                        <a:rPr lang="en-US" altLang="zh-TW" dirty="0" err="1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lb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 </a:t>
                      </a:r>
                      <a:r>
                        <a:rPr lang="en-US" altLang="zh-TW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lb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 </a:t>
                      </a:r>
                      <a:r>
                        <a:rPr lang="en-US" altLang="zh-TW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lbs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 </a:t>
                      </a:r>
                      <a:r>
                        <a:rPr lang="en-US" altLang="zh-TW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lbs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 </a:t>
                      </a:r>
                      <a:r>
                        <a:rPr lang="en-US" altLang="zh-TW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lbs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29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30000</a:t>
                      </a:r>
                    </a:p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(D)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72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20000</a:t>
                      </a:r>
                    </a:p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(N)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30000</a:t>
                      </a:r>
                    </a:p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(D)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69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algn="ctr"/>
                      <a:endParaRPr lang="en-US" altLang="zh-TW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</a:p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15000</a:t>
                      </a:r>
                    </a:p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(G)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15000</a:t>
                      </a:r>
                    </a:p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(G)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20000</a:t>
                      </a:r>
                    </a:p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(N)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35000</a:t>
                      </a:r>
                    </a:p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(G)(N)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16147"/>
                  </a:ext>
                </a:extLst>
              </a:tr>
            </a:tbl>
          </a:graphicData>
        </a:graphic>
      </p:graphicFrame>
      <p:pic>
        <p:nvPicPr>
          <p:cNvPr id="23" name="圖片 22">
            <a:extLst>
              <a:ext uri="{FF2B5EF4-FFF2-40B4-BE49-F238E27FC236}">
                <a16:creationId xmlns:a16="http://schemas.microsoft.com/office/drawing/2014/main" id="{5FC482A9-7EC4-D84F-85E8-A8142C7021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66" y="1470408"/>
            <a:ext cx="1080000" cy="1080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ECD687F-81E9-8747-A930-19ACF0CE2E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66" y="2889000"/>
            <a:ext cx="1080000" cy="1080000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29139E4-D74D-0B45-A505-4D083DC41A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666" y="4358276"/>
            <a:ext cx="1080000" cy="1080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F12CB50-65C1-1640-B8FF-4DC3AE2DD866}"/>
              </a:ext>
            </a:extLst>
          </p:cNvPr>
          <p:cNvSpPr txBox="1"/>
          <p:nvPr/>
        </p:nvSpPr>
        <p:spPr>
          <a:xfrm>
            <a:off x="391334" y="194465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2E8A2CB-86E8-0140-AF56-70CE3DD06885}"/>
              </a:ext>
            </a:extLst>
          </p:cNvPr>
          <p:cNvSpPr txBox="1"/>
          <p:nvPr/>
        </p:nvSpPr>
        <p:spPr>
          <a:xfrm>
            <a:off x="391334" y="339210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9CC7EEE-3F5D-8541-AEA1-3B6DAAA90048}"/>
              </a:ext>
            </a:extLst>
          </p:cNvPr>
          <p:cNvSpPr txBox="1"/>
          <p:nvPr/>
        </p:nvSpPr>
        <p:spPr>
          <a:xfrm>
            <a:off x="389157" y="498832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33FC0D7-B5C9-BC46-845A-9357D3475EF5}"/>
              </a:ext>
            </a:extLst>
          </p:cNvPr>
          <p:cNvSpPr txBox="1"/>
          <p:nvPr/>
        </p:nvSpPr>
        <p:spPr>
          <a:xfrm>
            <a:off x="2290541" y="5949709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 (</a:t>
            </a:r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[i-1][j], </a:t>
            </a:r>
            <a:r>
              <a:rPr kumimoji="1" lang="en-US" altLang="zh-TW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kumimoji="1" lang="en-US" altLang="zh-TW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-US" altLang="zh-TW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kumimoji="1" lang="en-US" altLang="zh-TW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dp</a:t>
            </a:r>
            <a:r>
              <a:rPr kumimoji="1" lang="en-US" altLang="zh-TW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[i-1][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 – w[</a:t>
            </a:r>
            <a:r>
              <a:rPr kumimoji="1" lang="en-US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kumimoji="1" lang="en-US" altLang="zh-TW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65F05B6-7D34-2A47-994D-214898C1F65A}"/>
              </a:ext>
            </a:extLst>
          </p:cNvPr>
          <p:cNvSpPr txBox="1"/>
          <p:nvPr/>
        </p:nvSpPr>
        <p:spPr>
          <a:xfrm>
            <a:off x="3872286" y="6335147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目前物品的價值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剩餘空間的價值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5F64FC-FB98-5E4A-BB57-CD9223D80B08}"/>
              </a:ext>
            </a:extLst>
          </p:cNvPr>
          <p:cNvSpPr txBox="1"/>
          <p:nvPr/>
        </p:nvSpPr>
        <p:spPr>
          <a:xfrm>
            <a:off x="1068959" y="2432752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</a:t>
            </a:r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lbs</a:t>
            </a:r>
            <a:endParaRPr kumimoji="1"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$30,000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E7D210-D61B-2C42-A7AB-30122294EC25}"/>
              </a:ext>
            </a:extLst>
          </p:cNvPr>
          <p:cNvSpPr txBox="1"/>
          <p:nvPr/>
        </p:nvSpPr>
        <p:spPr>
          <a:xfrm>
            <a:off x="1068959" y="3889817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</a:t>
            </a:r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lbs</a:t>
            </a:r>
            <a:endParaRPr kumimoji="1"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$20,000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526C0A-361B-9241-A09C-35F68249D009}"/>
              </a:ext>
            </a:extLst>
          </p:cNvPr>
          <p:cNvSpPr txBox="1"/>
          <p:nvPr/>
        </p:nvSpPr>
        <p:spPr>
          <a:xfrm>
            <a:off x="1067021" y="5356125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</a:t>
            </a:r>
            <a:r>
              <a:rPr kumimoji="1" lang="en-US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lb</a:t>
            </a:r>
            <a:endParaRPr kumimoji="1"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$15,000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20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97BDA-B3C7-C445-8EEE-42EAF661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" sz="3200" dirty="0"/>
              <a:t>最長</a:t>
            </a:r>
            <a:r>
              <a:rPr lang="zh-TW" altLang="en-US" sz="3200" dirty="0"/>
              <a:t>共同子序列 </a:t>
            </a:r>
            <a:r>
              <a:rPr lang="en-US" altLang="zh-TW" sz="2800" dirty="0"/>
              <a:t>Maximum Common Subsequence</a:t>
            </a:r>
            <a:endParaRPr kumimoji="1"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92B658-613D-1E49-9D00-90C156A6DE98}"/>
              </a:ext>
            </a:extLst>
          </p:cNvPr>
          <p:cNvSpPr txBox="1"/>
          <p:nvPr/>
        </p:nvSpPr>
        <p:spPr>
          <a:xfrm>
            <a:off x="631415" y="125174"/>
            <a:ext cx="5657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2"/>
              </a:rPr>
              <a:t>https://zerojudge.tw/ShowProblem?problemid=c001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B9FB51-FB39-DB4C-B22F-C50E2805C093}"/>
              </a:ext>
            </a:extLst>
          </p:cNvPr>
          <p:cNvSpPr txBox="1"/>
          <p:nvPr/>
        </p:nvSpPr>
        <p:spPr>
          <a:xfrm>
            <a:off x="1037786" y="1385613"/>
            <a:ext cx="7018268" cy="50783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s1 = "ABCBDAB"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s2 = "BDCABA”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len1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(s1)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len2 =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(s2)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[[0] * (len2 + 1) 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range(len1 + 1)]</a:t>
            </a:r>
          </a:p>
          <a:p>
            <a:endParaRPr kumimoji="1" lang="en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len1+1):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range(1, len2+1):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s1[i-1] == s2[j-1]:</a:t>
            </a:r>
          </a:p>
          <a:p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 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[i-1][j-1] + 1</a:t>
            </a:r>
          </a:p>
          <a:p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[i-1][j] &gt;=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][j-1]:</a:t>
            </a:r>
          </a:p>
          <a:p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 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[i-1][j]</a:t>
            </a:r>
          </a:p>
          <a:p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 =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][j-1]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[len1][len2]) 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89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A97E8E5-2833-4746-AF55-59393E8023DB}"/>
              </a:ext>
            </a:extLst>
          </p:cNvPr>
          <p:cNvSpPr/>
          <p:nvPr/>
        </p:nvSpPr>
        <p:spPr>
          <a:xfrm>
            <a:off x="756744" y="309550"/>
            <a:ext cx="332127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     B  D  C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B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endParaRPr lang="en-US" altLang="zh-TW" sz="1400" dirty="0">
              <a:solidFill>
                <a:srgbClr val="0070C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lang="zh-TW" altLang="en-US" sz="1400" dirty="0">
                <a:highlight>
                  <a:srgbClr val="FFFF00"/>
                </a:highlight>
                <a:latin typeface="Menlo" panose="020B0609030804020204" pitchFamily="49" charset="0"/>
                <a:cs typeface="Menlo" panose="020B0609030804020204" pitchFamily="49" charset="0"/>
              </a:rPr>
              <a:t>0, 0, 0, 1, 1, 1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0]]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   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 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D  C  A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A</a:t>
            </a:r>
            <a:r>
              <a:rPr lang="zh-TW" altLang="en-US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endParaRPr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1, 1, 1],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lang="zh-TW" altLang="en-US" sz="1400" dirty="0">
                <a:highlight>
                  <a:srgbClr val="FFFF00"/>
                </a:highlight>
                <a:latin typeface="Menlo" panose="020B0609030804020204" pitchFamily="49" charset="0"/>
                <a:cs typeface="Menlo" panose="020B0609030804020204" pitchFamily="49" charset="0"/>
              </a:rPr>
              <a:t>1, 1, 1, 1, 2, 2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0]]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     B  D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A  B  A</a:t>
            </a:r>
            <a:r>
              <a:rPr lang="zh-TW" altLang="en-US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endParaRPr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1, 1, 1],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1, 1, 2, 2],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lang="zh-TW" altLang="en-US" sz="1400" dirty="0">
                <a:highlight>
                  <a:srgbClr val="FFFF00"/>
                </a:highlight>
                <a:latin typeface="Menlo" panose="020B0609030804020204" pitchFamily="49" charset="0"/>
                <a:cs typeface="Menlo" panose="020B0609030804020204" pitchFamily="49" charset="0"/>
              </a:rPr>
              <a:t>1, 1, 2, 2, 2, 2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0]]</a:t>
            </a:r>
            <a:endParaRPr lang="en-US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C140A3-C8C6-F146-B112-A5BC29091E6D}"/>
              </a:ext>
            </a:extLst>
          </p:cNvPr>
          <p:cNvSpPr txBox="1"/>
          <p:nvPr/>
        </p:nvSpPr>
        <p:spPr>
          <a:xfrm>
            <a:off x="3925160" y="309550"/>
            <a:ext cx="2776722" cy="658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   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D  C  A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A</a:t>
            </a:r>
            <a:r>
              <a:rPr lang="zh-TW" altLang="en-US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[[0, 0, 0, 0, 0, 0, 0],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1, 1, 1],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B[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0, 1, 1, 1, 1, 2, 2],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2, 2, 2, 2],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0, </a:t>
            </a:r>
            <a:r>
              <a:rPr lang="zh-TW" altLang="en-US" sz="1400" dirty="0">
                <a:highlight>
                  <a:srgbClr val="FFFF00"/>
                </a:highlight>
                <a:latin typeface="Menlo" panose="020B0609030804020204" pitchFamily="49" charset="0"/>
                <a:cs typeface="Menlo" panose="020B0609030804020204" pitchFamily="49" charset="0"/>
              </a:rPr>
              <a:t>1, 1, 2, 2, 3, 3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0]]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     B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C  A  B  A</a:t>
            </a:r>
            <a:r>
              <a:rPr lang="zh-TW" altLang="en-US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endParaRPr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[[0, 0, 0, 0, 0, 0, 0],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1, 1, 1],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1, 1, 2, 2],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2, 2, 2, 2],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2, 2, 3, 3],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lang="zh-TW" altLang="en-US" sz="1400" dirty="0">
                <a:highlight>
                  <a:srgbClr val="FFFF00"/>
                </a:highlight>
                <a:latin typeface="Menlo" panose="020B0609030804020204" pitchFamily="49" charset="0"/>
                <a:cs typeface="Menlo" panose="020B0609030804020204" pitchFamily="49" charset="0"/>
              </a:rPr>
              <a:t>1, 2, 2, 2, 3, 3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0]]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     B  D  C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B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[[0, 0, 0, 0, 0, 0, 0],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1, 1, 1],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1, 1, 2, 2],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2, 2, 2, 2],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2, 2, 3, 3],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2, 2, 2, 3, 3],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lang="zh-TW" altLang="en-US" sz="1400" dirty="0">
                <a:highlight>
                  <a:srgbClr val="FFFF00"/>
                </a:highlight>
                <a:latin typeface="Menlo" panose="020B0609030804020204" pitchFamily="49" charset="0"/>
                <a:cs typeface="Menlo" panose="020B0609030804020204" pitchFamily="49" charset="0"/>
              </a:rPr>
              <a:t>1, 2, 2, 3, 3, 4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0, 0, 0]]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466CB06-844F-054B-A351-E34D651A3BA7}"/>
              </a:ext>
            </a:extLst>
          </p:cNvPr>
          <p:cNvSpPr/>
          <p:nvPr/>
        </p:nvSpPr>
        <p:spPr>
          <a:xfrm rot="19374243">
            <a:off x="2200286" y="663429"/>
            <a:ext cx="704193" cy="26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6F48C47-BB29-DD43-AFBD-9C01691F3AF3}"/>
              </a:ext>
            </a:extLst>
          </p:cNvPr>
          <p:cNvSpPr/>
          <p:nvPr/>
        </p:nvSpPr>
        <p:spPr>
          <a:xfrm rot="19374243">
            <a:off x="1861134" y="5356298"/>
            <a:ext cx="704193" cy="263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0C70A80-0CD3-834B-84F0-9B755C4D62A8}"/>
              </a:ext>
            </a:extLst>
          </p:cNvPr>
          <p:cNvSpPr txBox="1"/>
          <p:nvPr/>
        </p:nvSpPr>
        <p:spPr>
          <a:xfrm>
            <a:off x="7237494" y="309550"/>
            <a:ext cx="2762295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   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D  C  A  </a:t>
            </a:r>
            <a:r>
              <a:rPr lang="en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" altLang="zh-TW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A</a:t>
            </a:r>
            <a:r>
              <a:rPr lang="zh-TW" altLang="en-US" sz="1400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[[0, 0, 0, 0, 0, 0, 0],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0, 0, 0, 1, 1, 1],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1, 1, 2, 2],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2, 2, 2, 2],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1, 2, 2, 3, 3],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D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2, 2, 2, 3, 3],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latin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1, 2, 2, 3, 3, 4], </a:t>
            </a:r>
            <a:endParaRPr lang="en-US" altLang="zh-TW" sz="14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altLang="zh-TW" sz="14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[0, </a:t>
            </a:r>
            <a:r>
              <a:rPr lang="zh-TW" altLang="en-US" sz="1400" dirty="0">
                <a:highlight>
                  <a:srgbClr val="FFFF00"/>
                </a:highlight>
                <a:latin typeface="Menlo" panose="020B0609030804020204" pitchFamily="49" charset="0"/>
                <a:cs typeface="Menlo" panose="020B0609030804020204" pitchFamily="49" charset="0"/>
              </a:rPr>
              <a:t>1, 2, 2, 3, 4, 4</a:t>
            </a:r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]]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27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24571-C0E7-B446-9AC6-5E238BB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Dynamic Programming (DP)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D1016-704C-2A43-9603-C17469CC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>
                <a:solidFill>
                  <a:schemeClr val="tx1"/>
                </a:solidFill>
              </a:rPr>
              <a:t>數列</a:t>
            </a:r>
            <a:r>
              <a:rPr kumimoji="1" lang="en-US" altLang="zh-TW" sz="2400" dirty="0">
                <a:solidFill>
                  <a:schemeClr val="tx1"/>
                </a:solidFill>
              </a:rPr>
              <a:t> / Maximum Subarray</a:t>
            </a: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零錢問題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01</a:t>
            </a:r>
            <a:r>
              <a:rPr kumimoji="1" lang="zh-TW" altLang="en-US" sz="2400" dirty="0">
                <a:solidFill>
                  <a:schemeClr val="tx1"/>
                </a:solidFill>
              </a:rPr>
              <a:t>背包問題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路徑問題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LIS </a:t>
            </a:r>
            <a:r>
              <a:rPr lang="zh-TW" altLang="zh-TW" sz="2400" dirty="0">
                <a:solidFill>
                  <a:schemeClr val="tx1"/>
                </a:solidFill>
              </a:rPr>
              <a:t>最長遞增子序列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LCS </a:t>
            </a:r>
            <a:r>
              <a:rPr lang="zh-TW" altLang="zh-TW" sz="2400" dirty="0">
                <a:solidFill>
                  <a:schemeClr val="tx1"/>
                </a:solidFill>
              </a:rPr>
              <a:t>最長共同子序列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  <a:highlight>
                  <a:srgbClr val="FFFF00"/>
                </a:highlight>
              </a:rPr>
              <a:t>Rod Cutting (MIT Introduction to Algorithms)</a:t>
            </a:r>
          </a:p>
        </p:txBody>
      </p:sp>
    </p:spTree>
    <p:extLst>
      <p:ext uri="{BB962C8B-B14F-4D97-AF65-F5344CB8AC3E}">
        <p14:creationId xmlns:p14="http://schemas.microsoft.com/office/powerpoint/2010/main" val="2760138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3C3316-2E96-EC44-B056-4F5FF086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Rod Cutting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72A0F-587D-C54A-B315-7B507AD9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pPr fontAlgn="base"/>
            <a:r>
              <a:rPr lang="zh-TW" altLang="en-US" b="1" dirty="0"/>
              <a:t>問題描述：</a:t>
            </a:r>
          </a:p>
          <a:p>
            <a:pPr fontAlgn="base"/>
            <a:r>
              <a:rPr lang="zh-TW" altLang="en-US" dirty="0"/>
              <a:t>給定長度為</a:t>
            </a:r>
            <a:r>
              <a:rPr lang="en" altLang="zh-TW" dirty="0"/>
              <a:t>n</a:t>
            </a:r>
            <a:r>
              <a:rPr lang="zh-TW" altLang="en-US" dirty="0"/>
              <a:t>的木頭，把它切分成小段賣，不同長度的木頭價格不一樣，求最優切法。</a:t>
            </a: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68754E-2EEC-EB47-B118-002865AA9F6F}"/>
              </a:ext>
            </a:extLst>
          </p:cNvPr>
          <p:cNvSpPr txBox="1"/>
          <p:nvPr/>
        </p:nvSpPr>
        <p:spPr>
          <a:xfrm>
            <a:off x="1096243" y="380121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2</a:t>
            </a:r>
            <a:r>
              <a:rPr kumimoji="1" lang="en-US" altLang="zh-TW" baseline="30000" dirty="0">
                <a:solidFill>
                  <a:srgbClr val="FF0000"/>
                </a:solidFill>
              </a:rPr>
              <a:t>n-1</a:t>
            </a:r>
            <a:r>
              <a:rPr kumimoji="1" lang="zh-TW" altLang="en-US" baseline="30000" dirty="0">
                <a:solidFill>
                  <a:srgbClr val="FF0000"/>
                </a:solidFill>
              </a:rPr>
              <a:t> </a:t>
            </a:r>
            <a:r>
              <a:rPr kumimoji="1" lang="zh-TW" altLang="en-US" dirty="0">
                <a:solidFill>
                  <a:srgbClr val="FF0000"/>
                </a:solidFill>
              </a:rPr>
              <a:t>種切法</a:t>
            </a:r>
            <a:endParaRPr kumimoji="1" lang="zh-TW" altLang="en-US" baseline="300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AEADE66-295A-2340-8EE3-F3D44010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2583656"/>
            <a:ext cx="6261093" cy="8635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2131904-2BE2-9148-88F0-0DD047B5DE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553" y="4152957"/>
            <a:ext cx="8858851" cy="25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04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D4A86-A35C-3149-A517-27A55DE6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Rod Cutting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recursive top-down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484C32-4DA2-CD43-9554-4895E0258441}"/>
              </a:ext>
            </a:extLst>
          </p:cNvPr>
          <p:cNvSpPr txBox="1"/>
          <p:nvPr/>
        </p:nvSpPr>
        <p:spPr>
          <a:xfrm>
            <a:off x="8276314" y="4634676"/>
            <a:ext cx="25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>
                <a:solidFill>
                  <a:srgbClr val="FF0000"/>
                </a:solidFill>
              </a:rPr>
              <a:t>What if n &gt; 40?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3A3226-8D94-8A4B-8BDB-88F4A7CDA1E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6114" y="1930400"/>
            <a:ext cx="3971668" cy="231843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08A0E13-69B1-C34C-8D63-33DB29554D25}"/>
              </a:ext>
            </a:extLst>
          </p:cNvPr>
          <p:cNvSpPr txBox="1"/>
          <p:nvPr/>
        </p:nvSpPr>
        <p:spPr>
          <a:xfrm>
            <a:off x="677334" y="1948026"/>
            <a:ext cx="7343677" cy="35394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 = [0, 1, 5, 8, 9, 10, 17, 17, 20, 24, 30]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6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cut_rod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(price, 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==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maxi = -2**31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n+1):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max(maxi, price[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 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cut_rod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(price, n - 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maxi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main program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cut_rod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(price, 4))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8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25D81-963E-1040-A218-AB678863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Rod Cutting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time-memory trade-off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64E815-5511-D24B-B45A-0C30497FF157}"/>
              </a:ext>
            </a:extLst>
          </p:cNvPr>
          <p:cNvSpPr txBox="1"/>
          <p:nvPr/>
        </p:nvSpPr>
        <p:spPr>
          <a:xfrm>
            <a:off x="788276" y="1720193"/>
            <a:ext cx="9442008" cy="427809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 = [0, 1, 5, 8, 9, 10, 17, 17, 20, 24, 30]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record = [-2147483648] * 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6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memoized_cut_rod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(price, record, n):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record[n] &gt;= 0: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record[n]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==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maxi = -2147483648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n+1):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max(maxi, price[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+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memoized_cut_rod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(price, record, n -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maxi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memoized_cut_rod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(price, record, 4))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641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DC386-B242-B442-9807-FD28366F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Rod Cutting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 bottom-up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596F64-9582-A64A-85B7-C892A4EAE474}"/>
              </a:ext>
            </a:extLst>
          </p:cNvPr>
          <p:cNvSpPr/>
          <p:nvPr/>
        </p:nvSpPr>
        <p:spPr>
          <a:xfrm>
            <a:off x="309472" y="1413334"/>
            <a:ext cx="6856768" cy="353943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﻿price = [0, 1, 5, 8, 9, 10, 17, 17, 20, 24, 30]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record = [0] * len(price)</a:t>
            </a:r>
          </a:p>
          <a:p>
            <a:endParaRPr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zh-TW" altLang="en-US" sz="1600" b="1" dirty="0">
                <a:solidFill>
                  <a:srgbClr val="0070C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bottom_up_cut_rod</a:t>
            </a:r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(price, record, n):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for i in range(1, n+1):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    maxi = -2147483648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    for j in range(1, i+1):</a:t>
            </a:r>
          </a:p>
          <a:p>
            <a:r>
              <a:rPr lang="zh-TW" altLang="en-US" sz="1600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           maxi = max(maxi, price[j] + record[i - j])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    record[i] = maxi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return record[n]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print(bottom_up_cut_rod(price, record, 4))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6167F0-0C30-A045-A0F2-14A149FA1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12668"/>
              </p:ext>
            </p:extLst>
          </p:nvPr>
        </p:nvGraphicFramePr>
        <p:xfrm>
          <a:off x="7270975" y="1413334"/>
          <a:ext cx="4921025" cy="43677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53045">
                  <a:extLst>
                    <a:ext uri="{9D8B030D-6E8A-4147-A177-3AD203B41FA5}">
                      <a16:colId xmlns:a16="http://schemas.microsoft.com/office/drawing/2014/main" val="3199754190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2277464336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104572332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477707698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2611286047"/>
                    </a:ext>
                  </a:extLst>
                </a:gridCol>
                <a:gridCol w="367200">
                  <a:extLst>
                    <a:ext uri="{9D8B030D-6E8A-4147-A177-3AD203B41FA5}">
                      <a16:colId xmlns:a16="http://schemas.microsoft.com/office/drawing/2014/main" val="157781958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90245201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711580310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2423699346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1303239527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2058272344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3533607625"/>
                    </a:ext>
                  </a:extLst>
                </a:gridCol>
                <a:gridCol w="366878">
                  <a:extLst>
                    <a:ext uri="{9D8B030D-6E8A-4147-A177-3AD203B41FA5}">
                      <a16:colId xmlns:a16="http://schemas.microsoft.com/office/drawing/2014/main" val="1781425122"/>
                    </a:ext>
                  </a:extLst>
                </a:gridCol>
              </a:tblGrid>
              <a:tr h="33597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13534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911322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/>
                        <a:t>i</a:t>
                      </a:r>
                      <a:r>
                        <a:rPr lang="en-US" altLang="zh-TW" sz="1200" dirty="0"/>
                        <a:t>, j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80866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1, 1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12396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2, 1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(2)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25832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2, 2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333252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3, 1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(6)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525551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3, 2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(6)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99355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3, 3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03668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4, 1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(9)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18860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4, 2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(10)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526693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4, 3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(10)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43626"/>
                  </a:ext>
                </a:extLst>
              </a:tr>
              <a:tr h="3359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4, 4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68903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023A9B8F-CEC6-3442-A8A4-7DF33F8F1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823" y="2319318"/>
            <a:ext cx="1739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53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0256C-5FD9-C846-8EBE-F58D9A30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Rod Cutting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 extended bottom-up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DD9DBC-660E-2A4E-96BF-AB6C8B3AD2B3}"/>
              </a:ext>
            </a:extLst>
          </p:cNvPr>
          <p:cNvSpPr txBox="1"/>
          <p:nvPr/>
        </p:nvSpPr>
        <p:spPr>
          <a:xfrm>
            <a:off x="861848" y="1408386"/>
            <a:ext cx="7713971" cy="37856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price = [0, 1, 5, 8, 9, 10, 17, 17, 20, 24, 30]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record = [0] *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section = [-1] *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6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extended_bottom_up_cut_rod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(price, record, section, 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n+1):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-2147483648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j in range(1, i+1):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price[j] + record[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j] &gt; maxi: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maxi = price[j] + record[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j]</a:t>
            </a:r>
          </a:p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section[</a:t>
            </a:r>
            <a:r>
              <a:rPr kumimoji="1" lang="en" altLang="zh-TW" sz="16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j</a:t>
            </a:r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record[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= maxi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record[n]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extended_bottom_up_cut_rod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(price, record, section, 9))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6D754A-2C1C-BB4A-B72A-008B6C06A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17296"/>
              </p:ext>
            </p:extLst>
          </p:nvPr>
        </p:nvGraphicFramePr>
        <p:xfrm>
          <a:off x="861848" y="5449614"/>
          <a:ext cx="70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9130650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605754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4169845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02762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4068558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5163526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225407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319203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89533676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79236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0239617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39137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3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record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17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751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section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78419"/>
                  </a:ext>
                </a:extLst>
              </a:tr>
            </a:tbl>
          </a:graphicData>
        </a:graphic>
      </p:graphicFrame>
      <p:sp>
        <p:nvSpPr>
          <p:cNvPr id="8" name="橢圓 7">
            <a:extLst>
              <a:ext uri="{FF2B5EF4-FFF2-40B4-BE49-F238E27FC236}">
                <a16:creationId xmlns:a16="http://schemas.microsoft.com/office/drawing/2014/main" id="{1B23D2E1-00C9-7C4F-ACD2-DDC4305C2B8D}"/>
              </a:ext>
            </a:extLst>
          </p:cNvPr>
          <p:cNvSpPr/>
          <p:nvPr/>
        </p:nvSpPr>
        <p:spPr>
          <a:xfrm>
            <a:off x="6873766" y="6180082"/>
            <a:ext cx="378372" cy="357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4180CD3-7554-FC4C-8069-0F7B3881583E}"/>
              </a:ext>
            </a:extLst>
          </p:cNvPr>
          <p:cNvSpPr/>
          <p:nvPr/>
        </p:nvSpPr>
        <p:spPr>
          <a:xfrm>
            <a:off x="5270937" y="6199527"/>
            <a:ext cx="378372" cy="357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5ACF4CC3-5A50-EE45-A028-66E4F04B0ADB}"/>
              </a:ext>
            </a:extLst>
          </p:cNvPr>
          <p:cNvSpPr/>
          <p:nvPr/>
        </p:nvSpPr>
        <p:spPr>
          <a:xfrm>
            <a:off x="3636578" y="6204782"/>
            <a:ext cx="378372" cy="357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0921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93355-E9F1-E648-920F-198495B1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Exercise: </a:t>
            </a:r>
            <a:r>
              <a:rPr kumimoji="1" lang="en-US" altLang="zh-TW" dirty="0" err="1"/>
              <a:t>UVa</a:t>
            </a:r>
            <a:r>
              <a:rPr kumimoji="1" lang="en-US" altLang="zh-TW" dirty="0"/>
              <a:t> Online Judge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36FEB-451F-CB4E-8323-D6B94A86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614"/>
            <a:ext cx="8596668" cy="4687613"/>
          </a:xfrm>
        </p:spPr>
        <p:txBody>
          <a:bodyPr>
            <a:normAutofit/>
          </a:bodyPr>
          <a:lstStyle/>
          <a:p>
            <a:r>
              <a:rPr lang="en" altLang="zh-TW" dirty="0"/>
              <a:t>00900 - Brick Wall Patterns (</a:t>
            </a:r>
            <a:r>
              <a:rPr lang="zh-TW" altLang="en" dirty="0"/>
              <a:t>費</a:t>
            </a:r>
            <a:r>
              <a:rPr lang="zh-TW" altLang="en-US" dirty="0"/>
              <a:t>氏數列問題</a:t>
            </a:r>
            <a:r>
              <a:rPr lang="en" altLang="zh-TW" dirty="0"/>
              <a:t>) </a:t>
            </a:r>
          </a:p>
          <a:p>
            <a:r>
              <a:rPr lang="en" altLang="zh-TW" dirty="0"/>
              <a:t>12149 – Feynman (</a:t>
            </a:r>
            <a:r>
              <a:rPr lang="zh-TW" altLang="en-US" dirty="0"/>
              <a:t>數列問題</a:t>
            </a:r>
            <a:r>
              <a:rPr lang="en" altLang="zh-TW" dirty="0"/>
              <a:t>) </a:t>
            </a:r>
          </a:p>
          <a:p>
            <a:r>
              <a:rPr lang="en" altLang="zh-TW" dirty="0"/>
              <a:t>10684 - The jackpot (Maximum Subarray)</a:t>
            </a:r>
          </a:p>
          <a:p>
            <a:r>
              <a:rPr lang="en" altLang="zh-TW" dirty="0"/>
              <a:t>00562 - Dividing coins</a:t>
            </a:r>
            <a:r>
              <a:rPr lang="zh-TW" altLang="en-US" dirty="0"/>
              <a:t> </a:t>
            </a:r>
            <a:r>
              <a:rPr lang="en-US" altLang="zh-TW" dirty="0"/>
              <a:t>(01</a:t>
            </a:r>
            <a:r>
              <a:rPr lang="zh-TW" altLang="en-US" dirty="0"/>
              <a:t>背包</a:t>
            </a:r>
            <a:r>
              <a:rPr lang="en-US" altLang="zh-TW" dirty="0"/>
              <a:t>)</a:t>
            </a:r>
            <a:endParaRPr lang="en" altLang="zh-TW" dirty="0"/>
          </a:p>
          <a:p>
            <a:r>
              <a:rPr lang="en" altLang="zh-TW" dirty="0"/>
              <a:t>00357 - Let Me Count The Ways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換零錢</a:t>
            </a:r>
            <a:r>
              <a:rPr lang="en-US" altLang="zh-TW" dirty="0"/>
              <a:t>)</a:t>
            </a:r>
            <a:endParaRPr lang="en" altLang="zh-TW" dirty="0"/>
          </a:p>
          <a:p>
            <a:r>
              <a:rPr lang="en" altLang="zh-TW" dirty="0"/>
              <a:t>00825 - Walking on the Safe Side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路徑</a:t>
            </a:r>
            <a:r>
              <a:rPr lang="en-US" altLang="zh-TW" dirty="0"/>
              <a:t>)</a:t>
            </a:r>
            <a:endParaRPr lang="en" altLang="zh-TW" dirty="0"/>
          </a:p>
          <a:p>
            <a:r>
              <a:rPr lang="en" altLang="zh-TW" dirty="0"/>
              <a:t>00111 - History Grading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序列</a:t>
            </a:r>
            <a:r>
              <a:rPr lang="en-US" altLang="zh-TW" dirty="0"/>
              <a:t>)</a:t>
            </a:r>
          </a:p>
          <a:p>
            <a:r>
              <a:rPr lang="en" altLang="zh-TW" dirty="0"/>
              <a:t>10405 - Longest Common Subsequence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序列</a:t>
            </a:r>
            <a:r>
              <a:rPr lang="en-US" altLang="zh-TW" dirty="0"/>
              <a:t>)</a:t>
            </a:r>
            <a:endParaRPr lang="en" altLang="zh-TW" dirty="0"/>
          </a:p>
          <a:p>
            <a:r>
              <a:rPr lang="en" altLang="zh-TW" dirty="0"/>
              <a:t>10066 - The Twin Towers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最長共同子序列</a:t>
            </a:r>
            <a:r>
              <a:rPr lang="en-US" altLang="zh-TW" dirty="0"/>
              <a:t>)</a:t>
            </a:r>
            <a:r>
              <a:rPr lang="en" altLang="zh-TW" dirty="0"/>
              <a:t> </a:t>
            </a:r>
          </a:p>
          <a:p>
            <a:r>
              <a:rPr lang="en" altLang="zh-TW" dirty="0"/>
              <a:t>10192 – Vacation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最長共同子序列</a:t>
            </a:r>
            <a:r>
              <a:rPr lang="en-US" altLang="zh-TW" dirty="0"/>
              <a:t>)</a:t>
            </a:r>
            <a:endParaRPr lang="en" altLang="zh-TW" dirty="0"/>
          </a:p>
          <a:p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45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93355-E9F1-E648-920F-198495B1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Exercise: </a:t>
            </a:r>
            <a:r>
              <a:rPr kumimoji="1" lang="en-US" altLang="zh-TW" dirty="0" err="1"/>
              <a:t>LeetCode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36FEB-451F-CB4E-8323-D6B94A868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9614"/>
            <a:ext cx="8596668" cy="4687613"/>
          </a:xfrm>
        </p:spPr>
        <p:txBody>
          <a:bodyPr>
            <a:normAutofit/>
          </a:bodyPr>
          <a:lstStyle/>
          <a:p>
            <a:r>
              <a:rPr lang="en" altLang="zh-TW" sz="2000" dirty="0"/>
              <a:t>70. Climbing Stairs (</a:t>
            </a:r>
            <a:r>
              <a:rPr lang="zh-TW" altLang="en" sz="2000" dirty="0"/>
              <a:t>數列</a:t>
            </a:r>
            <a:r>
              <a:rPr lang="en-US" altLang="zh-TW" sz="2000" dirty="0"/>
              <a:t>)</a:t>
            </a:r>
            <a:endParaRPr lang="en" altLang="zh-TW" sz="2000" dirty="0"/>
          </a:p>
          <a:p>
            <a:r>
              <a:rPr lang="en" altLang="zh-TW" sz="2000" dirty="0"/>
              <a:t>96. Unique Binary Search Trees</a:t>
            </a:r>
            <a:r>
              <a:rPr lang="zh-TW" altLang="en-US" sz="2000" dirty="0"/>
              <a:t> </a:t>
            </a:r>
            <a:r>
              <a:rPr lang="en" altLang="zh-TW" sz="2000" dirty="0"/>
              <a:t>(</a:t>
            </a:r>
            <a:r>
              <a:rPr lang="zh-TW" altLang="en" sz="2000" dirty="0"/>
              <a:t>數列</a:t>
            </a:r>
            <a:r>
              <a:rPr lang="en-US" altLang="zh-TW" sz="2000" dirty="0"/>
              <a:t>)</a:t>
            </a:r>
            <a:endParaRPr lang="en" altLang="zh-TW" sz="2000" dirty="0"/>
          </a:p>
          <a:p>
            <a:r>
              <a:rPr lang="en" altLang="zh-TW" sz="2000" dirty="0"/>
              <a:t>53. Maximum Subarray (</a:t>
            </a:r>
            <a:r>
              <a:rPr lang="zh-TW" altLang="en" sz="2000" dirty="0"/>
              <a:t>數列</a:t>
            </a:r>
            <a:r>
              <a:rPr lang="en-US" altLang="zh-TW" sz="2000" dirty="0"/>
              <a:t>)</a:t>
            </a:r>
          </a:p>
          <a:p>
            <a:r>
              <a:rPr lang="en" altLang="zh-TW" dirty="0"/>
              <a:t>1155. Number of Dice Rolls With Target Sum</a:t>
            </a:r>
            <a:r>
              <a:rPr lang="zh-TW" altLang="en-US" dirty="0"/>
              <a:t> </a:t>
            </a:r>
            <a:r>
              <a:rPr lang="en" altLang="zh-TW" sz="2000" dirty="0"/>
              <a:t>(</a:t>
            </a:r>
            <a:r>
              <a:rPr lang="zh-TW" altLang="en" sz="2000" dirty="0"/>
              <a:t>數列</a:t>
            </a:r>
            <a:r>
              <a:rPr lang="en-US" altLang="zh-TW" sz="2000" dirty="0"/>
              <a:t>)</a:t>
            </a:r>
          </a:p>
          <a:p>
            <a:r>
              <a:rPr lang="en" altLang="zh-TW" sz="2000" dirty="0"/>
              <a:t>198. House Robber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背包</a:t>
            </a:r>
            <a:r>
              <a:rPr lang="en-US" altLang="zh-TW" sz="2000" dirty="0"/>
              <a:t>)</a:t>
            </a:r>
          </a:p>
          <a:p>
            <a:r>
              <a:rPr lang="en" altLang="zh-TW" sz="2000" dirty="0"/>
              <a:t>213. House Robber II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背包</a:t>
            </a:r>
            <a:r>
              <a:rPr lang="en-US" altLang="zh-TW" sz="2000" dirty="0"/>
              <a:t>)</a:t>
            </a:r>
          </a:p>
          <a:p>
            <a:r>
              <a:rPr lang="en" altLang="zh-TW" sz="2000" dirty="0"/>
              <a:t>62. Unique Paths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路徑</a:t>
            </a:r>
            <a:r>
              <a:rPr lang="en-US" altLang="zh-TW" sz="2000" dirty="0"/>
              <a:t>)</a:t>
            </a:r>
          </a:p>
          <a:p>
            <a:r>
              <a:rPr lang="en" altLang="zh-TW" sz="2000" dirty="0"/>
              <a:t>63. Unique Paths II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路徑</a:t>
            </a:r>
            <a:r>
              <a:rPr lang="en-US" altLang="zh-TW" sz="2000" dirty="0"/>
              <a:t>)</a:t>
            </a:r>
          </a:p>
          <a:p>
            <a:r>
              <a:rPr lang="en" altLang="zh-TW" dirty="0"/>
              <a:t>121. Best Time to Buy and Sell Stock</a:t>
            </a:r>
            <a:endParaRPr lang="en-US" altLang="zh-TW" sz="2000" dirty="0"/>
          </a:p>
          <a:p>
            <a:endParaRPr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05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7E7EE-DEDA-4148-84B2-481D73D1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動態規劃 </a:t>
            </a:r>
            <a:r>
              <a:rPr kumimoji="1" lang="en-US" altLang="zh-TW" dirty="0"/>
              <a:t>(DP)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30082-976C-3F43-9A70-1C0A60D0C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041"/>
            <a:ext cx="8596668" cy="4761187"/>
          </a:xfrm>
        </p:spPr>
        <p:txBody>
          <a:bodyPr>
            <a:norm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把原問題遞迴分割成許多更小的問題。（</a:t>
            </a:r>
            <a:r>
              <a:rPr lang="en" altLang="zh-TW" dirty="0"/>
              <a:t>recurrence</a:t>
            </a:r>
            <a:r>
              <a:rPr lang="zh-TW" altLang="en" dirty="0"/>
              <a:t>） </a:t>
            </a:r>
            <a:endParaRPr lang="en-US" altLang="zh-TW" dirty="0"/>
          </a:p>
          <a:p>
            <a:pPr lvl="1"/>
            <a:r>
              <a:rPr lang="en" altLang="zh-TW" dirty="0"/>
              <a:t>1-1. </a:t>
            </a:r>
            <a:r>
              <a:rPr lang="zh-TW" altLang="en-US" dirty="0"/>
              <a:t>子問題與原問題的求解方式皆類似。（</a:t>
            </a:r>
            <a:r>
              <a:rPr lang="en" altLang="zh-TW" dirty="0"/>
              <a:t>optimal sub-structure</a:t>
            </a:r>
            <a:r>
              <a:rPr lang="zh-TW" altLang="en" dirty="0"/>
              <a:t>） </a:t>
            </a:r>
            <a:endParaRPr lang="en-US" altLang="zh-TW" dirty="0"/>
          </a:p>
          <a:p>
            <a:pPr lvl="1"/>
            <a:r>
              <a:rPr lang="en" altLang="zh-TW" dirty="0"/>
              <a:t>1-2. </a:t>
            </a:r>
            <a:r>
              <a:rPr lang="zh-TW" altLang="en-US" dirty="0"/>
              <a:t>子問題會一而再、再而三的出現。（</a:t>
            </a:r>
            <a:r>
              <a:rPr lang="en" altLang="zh-TW" dirty="0"/>
              <a:t>overlapping sub-problems</a:t>
            </a:r>
            <a:r>
              <a:rPr lang="zh-TW" altLang="en" dirty="0"/>
              <a:t>） </a:t>
            </a:r>
            <a:endParaRPr lang="en-US" altLang="zh-TW" dirty="0"/>
          </a:p>
          <a:p>
            <a:r>
              <a:rPr lang="en" altLang="zh-TW" dirty="0"/>
              <a:t>2. </a:t>
            </a:r>
            <a:r>
              <a:rPr lang="zh-TW" altLang="en-US" dirty="0"/>
              <a:t>設計計算過程： </a:t>
            </a:r>
            <a:endParaRPr lang="en-US" altLang="zh-TW" dirty="0"/>
          </a:p>
          <a:p>
            <a:pPr lvl="1"/>
            <a:r>
              <a:rPr lang="en-US" altLang="zh-TW" dirty="0"/>
              <a:t>2-1. </a:t>
            </a:r>
            <a:r>
              <a:rPr lang="zh-TW" altLang="en-US" dirty="0"/>
              <a:t>確認每個問題需要哪些子問題來計算答案。（</a:t>
            </a:r>
            <a:r>
              <a:rPr lang="en" altLang="zh-TW" dirty="0"/>
              <a:t>recurrence</a:t>
            </a:r>
            <a:r>
              <a:rPr lang="zh-TW" altLang="en" dirty="0"/>
              <a:t>） </a:t>
            </a:r>
            <a:endParaRPr lang="en-US" altLang="zh-TW" dirty="0"/>
          </a:p>
          <a:p>
            <a:pPr lvl="1"/>
            <a:r>
              <a:rPr lang="en" altLang="zh-TW" dirty="0"/>
              <a:t>2-2. </a:t>
            </a:r>
            <a:r>
              <a:rPr lang="zh-TW" altLang="en-US" dirty="0"/>
              <a:t>確認總共有哪些問題。（</a:t>
            </a:r>
            <a:r>
              <a:rPr lang="en" altLang="zh-TW" dirty="0"/>
              <a:t>state space</a:t>
            </a:r>
            <a:r>
              <a:rPr lang="zh-TW" altLang="en" dirty="0"/>
              <a:t>） </a:t>
            </a:r>
            <a:endParaRPr lang="en-US" altLang="zh-TW" dirty="0"/>
          </a:p>
          <a:p>
            <a:pPr lvl="1"/>
            <a:r>
              <a:rPr lang="en" altLang="zh-TW" dirty="0"/>
              <a:t>2-3. </a:t>
            </a:r>
            <a:r>
              <a:rPr lang="zh-TW" altLang="en-US" dirty="0"/>
              <a:t>把問題一一對應到表格。（</a:t>
            </a:r>
            <a:r>
              <a:rPr lang="en" altLang="zh-TW" dirty="0"/>
              <a:t>lookup table</a:t>
            </a:r>
            <a:r>
              <a:rPr lang="zh-TW" altLang="en" dirty="0"/>
              <a:t>） </a:t>
            </a:r>
            <a:endParaRPr lang="en-US" altLang="zh-TW" dirty="0"/>
          </a:p>
          <a:p>
            <a:pPr lvl="1"/>
            <a:r>
              <a:rPr lang="en" altLang="zh-TW" dirty="0"/>
              <a:t>2-4. </a:t>
            </a:r>
            <a:r>
              <a:rPr lang="zh-TW" altLang="en-US" dirty="0"/>
              <a:t>決定問題的計算順序。（</a:t>
            </a:r>
            <a:r>
              <a:rPr lang="en" altLang="zh-TW" dirty="0"/>
              <a:t>computational sequence</a:t>
            </a:r>
            <a:r>
              <a:rPr lang="zh-TW" altLang="en" dirty="0"/>
              <a:t>） </a:t>
            </a:r>
            <a:endParaRPr lang="en-US" altLang="zh-TW" dirty="0"/>
          </a:p>
          <a:p>
            <a:pPr lvl="1"/>
            <a:r>
              <a:rPr lang="en" altLang="zh-TW" dirty="0"/>
              <a:t>2-5. </a:t>
            </a:r>
            <a:r>
              <a:rPr lang="zh-TW" altLang="en-US" dirty="0"/>
              <a:t>確認初始值、計算範圍。（</a:t>
            </a:r>
            <a:r>
              <a:rPr lang="en" altLang="zh-TW" dirty="0"/>
              <a:t>initial states / boundary</a:t>
            </a:r>
            <a:r>
              <a:rPr lang="zh-TW" altLang="en" dirty="0"/>
              <a:t>） </a:t>
            </a:r>
            <a:endParaRPr lang="en-US" altLang="zh-TW" dirty="0"/>
          </a:p>
          <a:p>
            <a:r>
              <a:rPr lang="en" altLang="zh-TW" dirty="0"/>
              <a:t>3. </a:t>
            </a:r>
            <a:r>
              <a:rPr lang="zh-TW" altLang="en-US" dirty="0"/>
              <a:t>實作，主要有兩種方式： </a:t>
            </a:r>
            <a:endParaRPr lang="en-US" altLang="zh-TW" dirty="0"/>
          </a:p>
          <a:p>
            <a:pPr lvl="1"/>
            <a:r>
              <a:rPr lang="en-US" altLang="zh-TW" dirty="0"/>
              <a:t>3-1. </a:t>
            </a:r>
            <a:r>
              <a:rPr lang="en" altLang="zh-TW" dirty="0"/>
              <a:t>Top-down </a:t>
            </a:r>
          </a:p>
          <a:p>
            <a:pPr lvl="1"/>
            <a:r>
              <a:rPr lang="en" altLang="zh-TW" dirty="0"/>
              <a:t>3-2. Bottom-up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7388BF-159A-5F4A-B2F9-24F0180CDBBC}"/>
              </a:ext>
            </a:extLst>
          </p:cNvPr>
          <p:cNvSpPr/>
          <p:nvPr/>
        </p:nvSpPr>
        <p:spPr>
          <a:xfrm>
            <a:off x="1082566" y="632722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400" dirty="0">
                <a:hlinkClick r:id="rId2"/>
              </a:rPr>
              <a:t>http://www.csie.ntnu.edu.tw/~u91029/DynamicProgramming.html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9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24571-C0E7-B446-9AC6-5E238BB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Dynamic Programming (DP)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9D1016-704C-2A43-9603-C17469CC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數列</a:t>
            </a:r>
            <a:r>
              <a:rPr kumimoji="1" lang="en-US" altLang="zh-TW" sz="2400" dirty="0">
                <a:solidFill>
                  <a:schemeClr val="tx1"/>
                </a:solidFill>
                <a:highlight>
                  <a:srgbClr val="FFFF00"/>
                </a:highlight>
              </a:rPr>
              <a:t> / Maximum Subarray</a:t>
            </a: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零錢問題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01</a:t>
            </a:r>
            <a:r>
              <a:rPr kumimoji="1" lang="zh-TW" altLang="en-US" sz="2400" dirty="0">
                <a:solidFill>
                  <a:schemeClr val="tx1"/>
                </a:solidFill>
              </a:rPr>
              <a:t>背包問題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kumimoji="1" lang="zh-TW" altLang="en-US" sz="2400" dirty="0">
                <a:solidFill>
                  <a:schemeClr val="tx1"/>
                </a:solidFill>
              </a:rPr>
              <a:t>路徑問題</a:t>
            </a:r>
            <a:endParaRPr kumimoji="1"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LIS </a:t>
            </a:r>
            <a:r>
              <a:rPr lang="zh-TW" altLang="zh-TW" sz="2400" dirty="0">
                <a:solidFill>
                  <a:schemeClr val="tx1"/>
                </a:solidFill>
              </a:rPr>
              <a:t>最長遞增子序列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dirty="0">
                <a:solidFill>
                  <a:schemeClr val="tx1"/>
                </a:solidFill>
              </a:rPr>
              <a:t>LCS </a:t>
            </a:r>
            <a:r>
              <a:rPr lang="zh-TW" altLang="zh-TW" sz="2400" dirty="0">
                <a:solidFill>
                  <a:schemeClr val="tx1"/>
                </a:solidFill>
              </a:rPr>
              <a:t>最長共同子序列 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kumimoji="1" lang="en-US" altLang="zh-TW" sz="2400" dirty="0">
                <a:solidFill>
                  <a:schemeClr val="tx1"/>
                </a:solidFill>
              </a:rPr>
              <a:t>Rod Cutting (MIT Introduction to Algorithms)</a:t>
            </a:r>
          </a:p>
        </p:txBody>
      </p:sp>
    </p:spTree>
    <p:extLst>
      <p:ext uri="{BB962C8B-B14F-4D97-AF65-F5344CB8AC3E}">
        <p14:creationId xmlns:p14="http://schemas.microsoft.com/office/powerpoint/2010/main" val="249631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6BD65-C8D5-804D-8BC0-4E65FFD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費氏數列</a:t>
            </a:r>
            <a:r>
              <a:rPr kumimoji="1" lang="en-US" altLang="zh-TW" dirty="0"/>
              <a:t> (Fibonacci) – Divide &amp; Conquer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1F7875-EE95-A140-A1FE-25AAFD927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7795" y="1414500"/>
            <a:ext cx="5212414" cy="37673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432621-BE12-1F47-B4FD-035B3DD9FE09}"/>
              </a:ext>
            </a:extLst>
          </p:cNvPr>
          <p:cNvSpPr/>
          <p:nvPr/>
        </p:nvSpPr>
        <p:spPr>
          <a:xfrm>
            <a:off x="6667795" y="5195615"/>
            <a:ext cx="40991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dirty="0">
                <a:hlinkClick r:id="rId3"/>
              </a:rPr>
              <a:t>https://emn178.pixnet.net/blog/post/91987861</a:t>
            </a:r>
            <a:endParaRPr lang="zh-TW" altLang="en-US" sz="1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7E9E4F-5855-2049-B805-C526C94092C7}"/>
              </a:ext>
            </a:extLst>
          </p:cNvPr>
          <p:cNvSpPr txBox="1"/>
          <p:nvPr/>
        </p:nvSpPr>
        <p:spPr>
          <a:xfrm>
            <a:off x="6833586" y="1561068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What if n &gt; 40?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15C31B-6144-7F40-8E42-661007CAC1D6}"/>
              </a:ext>
            </a:extLst>
          </p:cNvPr>
          <p:cNvSpPr txBox="1"/>
          <p:nvPr/>
        </p:nvSpPr>
        <p:spPr>
          <a:xfrm>
            <a:off x="830100" y="1467050"/>
            <a:ext cx="5368777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﻿def </a:t>
            </a:r>
            <a:r>
              <a:rPr kumimoji="1" lang="en" altLang="zh-TW" sz="16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Fibonacci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&lt;= 1: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Fibonacci(n-1)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Fibonacci(n-2)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range(10):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print(Fibonacci(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2F79BB7-5A34-684A-833E-BDFB4EBED2BA}"/>
              </a:ext>
            </a:extLst>
          </p:cNvPr>
          <p:cNvSpPr txBox="1"/>
          <p:nvPr/>
        </p:nvSpPr>
        <p:spPr>
          <a:xfrm>
            <a:off x="1355835" y="3719335"/>
            <a:ext cx="93647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Output: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13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</a:p>
          <a:p>
            <a:r>
              <a:rPr kumimoji="1" lang="en-US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34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0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E2B8C-53B1-3B46-8986-86750C1A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費氏數列</a:t>
            </a:r>
            <a:r>
              <a:rPr kumimoji="1" lang="en-US" altLang="zh-TW" dirty="0"/>
              <a:t> (Fibonacci) – DP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35DBC4A-A4DB-A245-A9E3-FE3C778C2249}"/>
              </a:ext>
            </a:extLst>
          </p:cNvPr>
          <p:cNvSpPr txBox="1"/>
          <p:nvPr/>
        </p:nvSpPr>
        <p:spPr>
          <a:xfrm>
            <a:off x="677334" y="6067096"/>
            <a:ext cx="830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/>
                </a:solidFill>
              </a:rPr>
              <a:t>動態規劃是一種解題的技巧，它利用陣列建一個表格，並由前面已知的值來求目前的值，而解題過程則是一步一步填表格。</a:t>
            </a:r>
            <a:endParaRPr kumimoji="1" lang="zh-TW" altLang="en-US" dirty="0">
              <a:solidFill>
                <a:schemeClr val="accent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FA8A09B-6D68-EF4D-A4A4-E7DC1142A1B4}"/>
              </a:ext>
            </a:extLst>
          </p:cNvPr>
          <p:cNvSpPr txBox="1"/>
          <p:nvPr/>
        </p:nvSpPr>
        <p:spPr>
          <a:xfrm>
            <a:off x="677334" y="1473561"/>
            <a:ext cx="7220246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Fibonacci = [0, 1]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&gt;= 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Fibonacci.append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(Fibonacci[i-1] + Fibonacci[i-2])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print(Fibonacci[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8EE9163-69F7-8943-B5CF-0A8649FA0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3918"/>
              </p:ext>
            </p:extLst>
          </p:nvPr>
        </p:nvGraphicFramePr>
        <p:xfrm>
          <a:off x="677334" y="2927320"/>
          <a:ext cx="7160688" cy="2966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5632">
                  <a:extLst>
                    <a:ext uri="{9D8B030D-6E8A-4147-A177-3AD203B41FA5}">
                      <a16:colId xmlns:a16="http://schemas.microsoft.com/office/drawing/2014/main" val="1607684570"/>
                    </a:ext>
                  </a:extLst>
                </a:gridCol>
                <a:gridCol w="795632">
                  <a:extLst>
                    <a:ext uri="{9D8B030D-6E8A-4147-A177-3AD203B41FA5}">
                      <a16:colId xmlns:a16="http://schemas.microsoft.com/office/drawing/2014/main" val="2069110873"/>
                    </a:ext>
                  </a:extLst>
                </a:gridCol>
                <a:gridCol w="795632">
                  <a:extLst>
                    <a:ext uri="{9D8B030D-6E8A-4147-A177-3AD203B41FA5}">
                      <a16:colId xmlns:a16="http://schemas.microsoft.com/office/drawing/2014/main" val="3557078790"/>
                    </a:ext>
                  </a:extLst>
                </a:gridCol>
                <a:gridCol w="795632">
                  <a:extLst>
                    <a:ext uri="{9D8B030D-6E8A-4147-A177-3AD203B41FA5}">
                      <a16:colId xmlns:a16="http://schemas.microsoft.com/office/drawing/2014/main" val="1210892834"/>
                    </a:ext>
                  </a:extLst>
                </a:gridCol>
                <a:gridCol w="795632">
                  <a:extLst>
                    <a:ext uri="{9D8B030D-6E8A-4147-A177-3AD203B41FA5}">
                      <a16:colId xmlns:a16="http://schemas.microsoft.com/office/drawing/2014/main" val="679061430"/>
                    </a:ext>
                  </a:extLst>
                </a:gridCol>
                <a:gridCol w="795632">
                  <a:extLst>
                    <a:ext uri="{9D8B030D-6E8A-4147-A177-3AD203B41FA5}">
                      <a16:colId xmlns:a16="http://schemas.microsoft.com/office/drawing/2014/main" val="1106442519"/>
                    </a:ext>
                  </a:extLst>
                </a:gridCol>
                <a:gridCol w="795632">
                  <a:extLst>
                    <a:ext uri="{9D8B030D-6E8A-4147-A177-3AD203B41FA5}">
                      <a16:colId xmlns:a16="http://schemas.microsoft.com/office/drawing/2014/main" val="2230626954"/>
                    </a:ext>
                  </a:extLst>
                </a:gridCol>
                <a:gridCol w="795632">
                  <a:extLst>
                    <a:ext uri="{9D8B030D-6E8A-4147-A177-3AD203B41FA5}">
                      <a16:colId xmlns:a16="http://schemas.microsoft.com/office/drawing/2014/main" val="1475525709"/>
                    </a:ext>
                  </a:extLst>
                </a:gridCol>
                <a:gridCol w="795632">
                  <a:extLst>
                    <a:ext uri="{9D8B030D-6E8A-4147-A177-3AD203B41FA5}">
                      <a16:colId xmlns:a16="http://schemas.microsoft.com/office/drawing/2014/main" val="5974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F[0]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F[1]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F[2]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F[3]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F[4]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F[5]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F[6]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F[7]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38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9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26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7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9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7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87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44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28273-BC4D-2143-A54D-6F2C73B1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A06D7E-88E7-BF41-81EB-73C01751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5" y="1734207"/>
            <a:ext cx="3507828" cy="19682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E34252-AEED-E141-9A40-459F05FA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81" y="5186358"/>
            <a:ext cx="4363760" cy="13973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8FFFB07-6671-2C4B-B801-0CB4C2EBEE4C}"/>
              </a:ext>
            </a:extLst>
          </p:cNvPr>
          <p:cNvSpPr txBox="1"/>
          <p:nvPr/>
        </p:nvSpPr>
        <p:spPr>
          <a:xfrm>
            <a:off x="473359" y="4296598"/>
            <a:ext cx="84599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「爬到五階」的踏法數目，就是總合「爬到四階」與「爬到三階」的踏法數目。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寫成數學式子是「 </a:t>
            </a:r>
            <a:r>
              <a:rPr lang="en" altLang="zh-TW" sz="1600" dirty="0"/>
              <a:t>f(5) = f(4) + f(3) </a:t>
            </a:r>
            <a:r>
              <a:rPr lang="zh-TW" altLang="en" sz="1600" dirty="0"/>
              <a:t>」，</a:t>
            </a:r>
            <a:r>
              <a:rPr lang="zh-TW" altLang="en-US" sz="1600" dirty="0"/>
              <a:t>其中「 </a:t>
            </a:r>
            <a:r>
              <a:rPr lang="en" altLang="zh-TW" sz="1600" dirty="0"/>
              <a:t>f(‧) </a:t>
            </a:r>
            <a:r>
              <a:rPr lang="zh-TW" altLang="en" sz="1600" dirty="0"/>
              <a:t>」</a:t>
            </a:r>
            <a:r>
              <a:rPr lang="zh-TW" altLang="en-US" sz="1600" dirty="0"/>
              <a:t>表示「爬到某階之踏法數目」。</a:t>
            </a:r>
            <a:endParaRPr lang="en-US" altLang="zh-TW" sz="1600" dirty="0"/>
          </a:p>
          <a:p>
            <a:endParaRPr lang="zh-TW" altLang="en-US" sz="1600" dirty="0"/>
          </a:p>
          <a:p>
            <a:r>
              <a:rPr lang="zh-TW" altLang="en-US" sz="1600" dirty="0"/>
              <a:t>依樣畫葫蘆，得到「 </a:t>
            </a:r>
            <a:r>
              <a:rPr lang="en" altLang="zh-TW" sz="1600" dirty="0"/>
              <a:t>f(4) = f(3) + f(2) </a:t>
            </a:r>
            <a:r>
              <a:rPr lang="zh-TW" altLang="en" sz="1600" dirty="0"/>
              <a:t>」、「 </a:t>
            </a:r>
            <a:r>
              <a:rPr lang="en" altLang="zh-TW" sz="1600" dirty="0"/>
              <a:t>f(3) = f(2) + f(1) </a:t>
            </a:r>
            <a:r>
              <a:rPr lang="zh-TW" altLang="en" sz="1600" dirty="0"/>
              <a:t>」。</a:t>
            </a:r>
          </a:p>
          <a:p>
            <a:r>
              <a:rPr lang="zh-TW" altLang="en" sz="1600" dirty="0"/>
              <a:t>「</a:t>
            </a:r>
            <a:r>
              <a:rPr lang="zh-TW" altLang="en-US" sz="1600" dirty="0"/>
              <a:t>爬到兩階」與「爬到一階」無法再分割、沒有子問題，直接得到</a:t>
            </a:r>
            <a:endParaRPr lang="en-US" altLang="zh-TW" sz="1600" dirty="0"/>
          </a:p>
          <a:p>
            <a:r>
              <a:rPr lang="zh-TW" altLang="en-US" sz="1600" dirty="0"/>
              <a:t>「 </a:t>
            </a:r>
            <a:r>
              <a:rPr lang="en" altLang="zh-TW" sz="1600" dirty="0"/>
              <a:t>f(2) = 2 </a:t>
            </a:r>
            <a:r>
              <a:rPr lang="zh-TW" altLang="en" sz="1600" dirty="0"/>
              <a:t>」、「 </a:t>
            </a:r>
            <a:r>
              <a:rPr lang="en" altLang="zh-TW" sz="1600" dirty="0"/>
              <a:t>f(1) = 1 </a:t>
            </a:r>
            <a:r>
              <a:rPr lang="zh-TW" altLang="en" sz="1600" dirty="0"/>
              <a:t>」。</a:t>
            </a:r>
          </a:p>
          <a:p>
            <a:endParaRPr kumimoji="1" lang="zh-TW" altLang="en-US" sz="16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B90CBB-AA20-A740-BB62-21A18AD3B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655" y="966105"/>
            <a:ext cx="4513759" cy="29017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64BD5C-2DDE-984D-96E8-6399EA7B61FF}"/>
              </a:ext>
            </a:extLst>
          </p:cNvPr>
          <p:cNvSpPr/>
          <p:nvPr/>
        </p:nvSpPr>
        <p:spPr>
          <a:xfrm>
            <a:off x="677334" y="642985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400" dirty="0">
                <a:hlinkClick r:id="rId5"/>
              </a:rPr>
              <a:t>http://www.csie.ntnu.edu.tw/~u91029/DynamicProgramming.html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315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6FF8B-A15F-864C-A811-6E128D8E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爬樓梯問題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A33E89-D824-B042-9C5B-BA0F280D6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19615"/>
              </p:ext>
            </p:extLst>
          </p:nvPr>
        </p:nvGraphicFramePr>
        <p:xfrm>
          <a:off x="677337" y="1465901"/>
          <a:ext cx="7368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5">
                  <a:extLst>
                    <a:ext uri="{9D8B030D-6E8A-4147-A177-3AD203B41FA5}">
                      <a16:colId xmlns:a16="http://schemas.microsoft.com/office/drawing/2014/main" val="1305232748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414200462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314800669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596989567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58211767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70163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1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7901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B82789-E08C-DB49-921C-342CCEC37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04839"/>
              </p:ext>
            </p:extLst>
          </p:nvPr>
        </p:nvGraphicFramePr>
        <p:xfrm>
          <a:off x="677336" y="2332190"/>
          <a:ext cx="7368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5">
                  <a:extLst>
                    <a:ext uri="{9D8B030D-6E8A-4147-A177-3AD203B41FA5}">
                      <a16:colId xmlns:a16="http://schemas.microsoft.com/office/drawing/2014/main" val="1305232748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414200462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314800669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596989567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58211767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70163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1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7901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A720D04-8DE9-C94A-92E7-CB710D668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16090"/>
              </p:ext>
            </p:extLst>
          </p:nvPr>
        </p:nvGraphicFramePr>
        <p:xfrm>
          <a:off x="677335" y="3198479"/>
          <a:ext cx="7368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5">
                  <a:extLst>
                    <a:ext uri="{9D8B030D-6E8A-4147-A177-3AD203B41FA5}">
                      <a16:colId xmlns:a16="http://schemas.microsoft.com/office/drawing/2014/main" val="1305232748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414200462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314800669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596989567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58211767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70163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1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7901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63156E7-DE1A-0142-90CC-B4768D8B2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33148"/>
              </p:ext>
            </p:extLst>
          </p:nvPr>
        </p:nvGraphicFramePr>
        <p:xfrm>
          <a:off x="677334" y="4064768"/>
          <a:ext cx="73685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095">
                  <a:extLst>
                    <a:ext uri="{9D8B030D-6E8A-4147-A177-3AD203B41FA5}">
                      <a16:colId xmlns:a16="http://schemas.microsoft.com/office/drawing/2014/main" val="1305232748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4142004625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2314800669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596989567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582117670"/>
                    </a:ext>
                  </a:extLst>
                </a:gridCol>
                <a:gridCol w="1228095">
                  <a:extLst>
                    <a:ext uri="{9D8B030D-6E8A-4147-A177-3AD203B41FA5}">
                      <a16:colId xmlns:a16="http://schemas.microsoft.com/office/drawing/2014/main" val="70163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51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7901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08AAFC6-56AB-F542-8D29-0647D4F7EF09}"/>
              </a:ext>
            </a:extLst>
          </p:cNvPr>
          <p:cNvSpPr txBox="1"/>
          <p:nvPr/>
        </p:nvSpPr>
        <p:spPr>
          <a:xfrm>
            <a:off x="677334" y="5140812"/>
            <a:ext cx="6821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F(0) = 1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to complete the formula (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刻意倒推的結果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F(1) = 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F(n) = F(n-1) + F(n-2), n &gt;= 2</a:t>
            </a:r>
          </a:p>
        </p:txBody>
      </p:sp>
    </p:spTree>
    <p:extLst>
      <p:ext uri="{BB962C8B-B14F-4D97-AF65-F5344CB8AC3E}">
        <p14:creationId xmlns:p14="http://schemas.microsoft.com/office/powerpoint/2010/main" val="83875015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2282</TotalTime>
  <Words>4554</Words>
  <Application>Microsoft Macintosh PowerPoint</Application>
  <PresentationFormat>寬螢幕</PresentationFormat>
  <Paragraphs>1177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PingFang TC</vt:lpstr>
      <vt:lpstr>Arial</vt:lpstr>
      <vt:lpstr>Menlo</vt:lpstr>
      <vt:lpstr>Trebuchet MS</vt:lpstr>
      <vt:lpstr>Wingdings 3</vt:lpstr>
      <vt:lpstr>多面向</vt:lpstr>
      <vt:lpstr>CH8 動態規劃 (DP) Dynamic Programming</vt:lpstr>
      <vt:lpstr>01背包問題 (負重4 lbs)</vt:lpstr>
      <vt:lpstr>01背包問題 (負重4 lbs)</vt:lpstr>
      <vt:lpstr>動態規劃 (DP)</vt:lpstr>
      <vt:lpstr>Dynamic Programming (DP)</vt:lpstr>
      <vt:lpstr>費氏數列 (Fibonacci) – Divide &amp; Conquer</vt:lpstr>
      <vt:lpstr>費氏數列 (Fibonacci) – DP</vt:lpstr>
      <vt:lpstr>爬樓梯問題</vt:lpstr>
      <vt:lpstr>爬樓梯問題</vt:lpstr>
      <vt:lpstr>Maximum Subarray – 暴力法</vt:lpstr>
      <vt:lpstr>Maximum Subarray – DP  (Kadane's Algorithm)</vt:lpstr>
      <vt:lpstr>PowerPoint 簡報</vt:lpstr>
      <vt:lpstr>Dynamic Programming (DP)</vt:lpstr>
      <vt:lpstr>零錢問題 – 硬幣的組合數</vt:lpstr>
      <vt:lpstr>PowerPoint 簡報</vt:lpstr>
      <vt:lpstr>換零錢 – 最少硬幣數(不考慮最佳解的路徑)</vt:lpstr>
      <vt:lpstr>換零錢 -最少硬幣數(考慮最佳解的路徑)</vt:lpstr>
      <vt:lpstr>Dynamic Programming (DP)</vt:lpstr>
      <vt:lpstr>01背包問題 – 不考慮最佳解的路徑 (01 knapsack problem)</vt:lpstr>
      <vt:lpstr>01背包問題 – 考慮最佳解的路徑 (01 knapsack problem)</vt:lpstr>
      <vt:lpstr>Dynamic Programming (DP)</vt:lpstr>
      <vt:lpstr>路徑問題</vt:lpstr>
      <vt:lpstr>PowerPoint 簡報</vt:lpstr>
      <vt:lpstr>PowerPoint 簡報</vt:lpstr>
      <vt:lpstr>Dynamic Programming (DP)</vt:lpstr>
      <vt:lpstr>最長遞增子序列 (Longest Increasing Subsequence, LIS)</vt:lpstr>
      <vt:lpstr>PowerPoint 簡報</vt:lpstr>
      <vt:lpstr>Dynamic Programming (DP)</vt:lpstr>
      <vt:lpstr>最長共同子序列 Maximum Common Subsequence</vt:lpstr>
      <vt:lpstr>最長共同子序列 Maximum Common Subsequence</vt:lpstr>
      <vt:lpstr>PowerPoint 簡報</vt:lpstr>
      <vt:lpstr>Dynamic Programming (DP)</vt:lpstr>
      <vt:lpstr>Rod Cutting</vt:lpstr>
      <vt:lpstr>Rod Cutting – recursive top-down</vt:lpstr>
      <vt:lpstr>Rod Cutting – time-memory trade-off</vt:lpstr>
      <vt:lpstr>Rod Cutting – bottom-up</vt:lpstr>
      <vt:lpstr>Rod Cutting – extended bottom-up</vt:lpstr>
      <vt:lpstr>Exercise: UVa Online Judge</vt:lpstr>
      <vt:lpstr>Exercise: LeetCode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CH7 動態規劃 (DP) Dynamic Programming</dc:title>
  <dc:creator>秀芬 周</dc:creator>
  <cp:lastModifiedBy>秀芬 周</cp:lastModifiedBy>
  <cp:revision>148</cp:revision>
  <dcterms:created xsi:type="dcterms:W3CDTF">2019-07-25T07:23:56Z</dcterms:created>
  <dcterms:modified xsi:type="dcterms:W3CDTF">2019-08-23T11:49:36Z</dcterms:modified>
</cp:coreProperties>
</file>