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c29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c46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c46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c46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zerojudge.tw/ShowProblem?problemid=c296" TargetMode="External"/><Relationship Id="rId13" Type="http://schemas.openxmlformats.org/officeDocument/2006/relationships/hyperlink" Target="https://zerojudge.tw/ShowProblem?problemid=c575" TargetMode="External"/><Relationship Id="rId3" Type="http://schemas.openxmlformats.org/officeDocument/2006/relationships/hyperlink" Target="https://zerojudge.tw/ShowProblem?problemid=b965" TargetMode="External"/><Relationship Id="rId7" Type="http://schemas.openxmlformats.org/officeDocument/2006/relationships/hyperlink" Target="https://zerojudge.tw/ShowProblem?problemid=c295" TargetMode="External"/><Relationship Id="rId12" Type="http://schemas.openxmlformats.org/officeDocument/2006/relationships/hyperlink" Target="https://zerojudge.tw/ShowProblem?problemid=c292" TargetMode="External"/><Relationship Id="rId17" Type="http://schemas.openxmlformats.org/officeDocument/2006/relationships/hyperlink" Target="https://zerojudge.tw/ShowProblem?problemid=c471" TargetMode="External"/><Relationship Id="rId2" Type="http://schemas.openxmlformats.org/officeDocument/2006/relationships/hyperlink" Target="https://zerojudge.tw/ShowProblem?problemid=b964" TargetMode="External"/><Relationship Id="rId16" Type="http://schemas.openxmlformats.org/officeDocument/2006/relationships/hyperlink" Target="https://zerojudge.tw/ShowProblem?problemid=c46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erojudge.tw/ShowProblem?problemid=c294" TargetMode="External"/><Relationship Id="rId11" Type="http://schemas.openxmlformats.org/officeDocument/2006/relationships/hyperlink" Target="https://zerojudge.tw/ShowProblem?problemid=c291" TargetMode="External"/><Relationship Id="rId5" Type="http://schemas.openxmlformats.org/officeDocument/2006/relationships/hyperlink" Target="https://zerojudge.tw/ShowProblem?problemid=b967" TargetMode="External"/><Relationship Id="rId15" Type="http://schemas.openxmlformats.org/officeDocument/2006/relationships/hyperlink" Target="https://zerojudge.tw/ShowProblem?problemid=c462" TargetMode="External"/><Relationship Id="rId10" Type="http://schemas.openxmlformats.org/officeDocument/2006/relationships/hyperlink" Target="https://zerojudge.tw/ShowProblem?problemid=c290" TargetMode="External"/><Relationship Id="rId4" Type="http://schemas.openxmlformats.org/officeDocument/2006/relationships/hyperlink" Target="https://zerojudge.tw/ShowProblem?problemid=b966" TargetMode="External"/><Relationship Id="rId9" Type="http://schemas.openxmlformats.org/officeDocument/2006/relationships/hyperlink" Target="https://zerojudge.tw/ShowProblem?problemid=c297" TargetMode="External"/><Relationship Id="rId14" Type="http://schemas.openxmlformats.org/officeDocument/2006/relationships/hyperlink" Target="https://zerojudge.tw/ShowProblem?problemid=c46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b96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b96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c29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c29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c29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c29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F3D46-E842-1742-8A5C-36595D7D8E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en-US" altLang="zh-TW" dirty="0"/>
              <a:t>CH0 APCS</a:t>
            </a:r>
            <a:r>
              <a:rPr kumimoji="1" lang="zh-TW" altLang="en-US" dirty="0"/>
              <a:t>題型分析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84FE28-14C5-6548-AE5E-0AB613230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9375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B8BB61-7E9B-344D-BFA6-31DF107F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2017</a:t>
            </a:r>
            <a:r>
              <a:rPr lang="zh-TW" altLang="en-US" dirty="0"/>
              <a:t>年</a:t>
            </a:r>
            <a:r>
              <a:rPr lang="en-US" altLang="zh-TW" dirty="0"/>
              <a:t>3</a:t>
            </a:r>
            <a:r>
              <a:rPr lang="zh-TW" altLang="en-US" dirty="0"/>
              <a:t>月</a:t>
            </a:r>
            <a:r>
              <a:rPr lang="zh-TW" altLang="en-US" dirty="0">
                <a:solidFill>
                  <a:schemeClr val="dk1"/>
                </a:solidFill>
              </a:rPr>
              <a:t>第 </a:t>
            </a:r>
            <a:r>
              <a:rPr lang="en-US" altLang="zh-TW" dirty="0">
                <a:solidFill>
                  <a:schemeClr val="dk1"/>
                </a:solidFill>
              </a:rPr>
              <a:t>3 </a:t>
            </a:r>
            <a:r>
              <a:rPr lang="zh-TW" altLang="en-US" dirty="0">
                <a:solidFill>
                  <a:schemeClr val="dk1"/>
                </a:solidFill>
              </a:rPr>
              <a:t>題 數字龍捲風</a:t>
            </a:r>
            <a:r>
              <a:rPr lang="en-US" altLang="zh-TW" dirty="0">
                <a:solidFill>
                  <a:schemeClr val="dk1"/>
                </a:solidFill>
              </a:rPr>
              <a:t> [</a:t>
            </a:r>
            <a:r>
              <a:rPr lang="en-US" altLang="zh-TW" dirty="0">
                <a:solidFill>
                  <a:schemeClr val="dk1"/>
                </a:solidFill>
                <a:hlinkClick r:id="rId2"/>
              </a:rPr>
              <a:t>Link</a:t>
            </a:r>
            <a:r>
              <a:rPr lang="en-US" altLang="zh-TW" dirty="0">
                <a:solidFill>
                  <a:schemeClr val="dk1"/>
                </a:solidFill>
              </a:rPr>
              <a:t>]</a:t>
            </a:r>
            <a:br>
              <a:rPr lang="zh-TW" altLang="en-US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4C617B-B5EE-3C45-8283-893ED13FEAA9}"/>
              </a:ext>
            </a:extLst>
          </p:cNvPr>
          <p:cNvSpPr txBox="1"/>
          <p:nvPr/>
        </p:nvSpPr>
        <p:spPr>
          <a:xfrm>
            <a:off x="803458" y="1289269"/>
            <a:ext cx="5615640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while counter &lt;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total_steps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for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range(step):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row += direction[d][0]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col += direction[d][1]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print(mat[row][col], end="")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counter +=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if counter ==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total_steps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break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counter == N * N: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break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step_counter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+=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step_counter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% 2 == 0: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step +=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d = (d + 1) % 4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29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904D2-F421-9141-97B5-200B82E1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2017</a:t>
            </a:r>
            <a:r>
              <a:rPr lang="zh-TW" altLang="en-US" dirty="0"/>
              <a:t>年</a:t>
            </a:r>
            <a:r>
              <a:rPr lang="en-US" altLang="zh-TW" dirty="0"/>
              <a:t>10</a:t>
            </a:r>
            <a:r>
              <a:rPr lang="zh-TW" altLang="en-US" dirty="0"/>
              <a:t>月</a:t>
            </a:r>
            <a:r>
              <a:rPr lang="zh-TW" altLang="en-US" dirty="0">
                <a:solidFill>
                  <a:schemeClr val="dk1"/>
                </a:solidFill>
              </a:rPr>
              <a:t>第 </a:t>
            </a:r>
            <a:r>
              <a:rPr lang="en-US" altLang="zh-TW" dirty="0">
                <a:solidFill>
                  <a:schemeClr val="dk1"/>
                </a:solidFill>
              </a:rPr>
              <a:t>1 </a:t>
            </a:r>
            <a:r>
              <a:rPr lang="zh-TW" altLang="en-US" dirty="0">
                <a:solidFill>
                  <a:schemeClr val="dk1"/>
                </a:solidFill>
              </a:rPr>
              <a:t>題 邏輯運算子</a:t>
            </a:r>
            <a:r>
              <a:rPr lang="en" altLang="zh-TW" dirty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</a:rPr>
              <a:t>[</a:t>
            </a:r>
            <a:r>
              <a:rPr lang="en-US" altLang="zh-TW" dirty="0">
                <a:solidFill>
                  <a:schemeClr val="dk1"/>
                </a:solidFill>
                <a:hlinkClick r:id="rId2"/>
              </a:rPr>
              <a:t>Link</a:t>
            </a:r>
            <a:r>
              <a:rPr lang="en-US" altLang="zh-TW" dirty="0">
                <a:solidFill>
                  <a:schemeClr val="dk1"/>
                </a:solidFill>
              </a:rPr>
              <a:t>]</a:t>
            </a:r>
            <a:br>
              <a:rPr lang="zh-TW" altLang="en-US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98FBF6-5C8F-C444-9E5F-17CF79600CC4}"/>
              </a:ext>
            </a:extLst>
          </p:cNvPr>
          <p:cNvSpPr/>
          <p:nvPr/>
        </p:nvSpPr>
        <p:spPr>
          <a:xfrm>
            <a:off x="1318465" y="1270000"/>
            <a:ext cx="6096000" cy="50475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﻿while True: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a, b, c = map(int, input().strip().split())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isPossible = False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if a != 0 and b != 0: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if c == 1: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isPossible = True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print('AND')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if c == 0: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isPossible = True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print('AND')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if a != 0 or b != 0: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if c == 1: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isPossible = True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print('OR')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if c == 0: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isPossible = True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print('OR')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9003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904D2-F421-9141-97B5-200B82E1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2017</a:t>
            </a:r>
            <a:r>
              <a:rPr lang="zh-TW" altLang="en-US" dirty="0"/>
              <a:t>年</a:t>
            </a:r>
            <a:r>
              <a:rPr lang="en-US" altLang="zh-TW" dirty="0"/>
              <a:t>10</a:t>
            </a:r>
            <a:r>
              <a:rPr lang="zh-TW" altLang="en-US" dirty="0"/>
              <a:t>月</a:t>
            </a:r>
            <a:r>
              <a:rPr lang="zh-TW" altLang="en-US" dirty="0">
                <a:solidFill>
                  <a:schemeClr val="dk1"/>
                </a:solidFill>
              </a:rPr>
              <a:t>第 </a:t>
            </a:r>
            <a:r>
              <a:rPr lang="en-US" altLang="zh-TW" dirty="0">
                <a:solidFill>
                  <a:schemeClr val="dk1"/>
                </a:solidFill>
              </a:rPr>
              <a:t>1 </a:t>
            </a:r>
            <a:r>
              <a:rPr lang="zh-TW" altLang="en-US" dirty="0">
                <a:solidFill>
                  <a:schemeClr val="dk1"/>
                </a:solidFill>
              </a:rPr>
              <a:t>題 邏輯運算子</a:t>
            </a:r>
            <a:r>
              <a:rPr lang="en" altLang="zh-TW" dirty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</a:rPr>
              <a:t>[</a:t>
            </a:r>
            <a:r>
              <a:rPr lang="en-US" altLang="zh-TW" dirty="0">
                <a:solidFill>
                  <a:schemeClr val="dk1"/>
                </a:solidFill>
                <a:hlinkClick r:id="rId2"/>
              </a:rPr>
              <a:t>Link</a:t>
            </a:r>
            <a:r>
              <a:rPr lang="en-US" altLang="zh-TW" dirty="0">
                <a:solidFill>
                  <a:schemeClr val="dk1"/>
                </a:solidFill>
              </a:rPr>
              <a:t>]</a:t>
            </a:r>
            <a:br>
              <a:rPr lang="zh-TW" altLang="en-US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98FBF6-5C8F-C444-9E5F-17CF79600CC4}"/>
              </a:ext>
            </a:extLst>
          </p:cNvPr>
          <p:cNvSpPr/>
          <p:nvPr/>
        </p:nvSpPr>
        <p:spPr>
          <a:xfrm>
            <a:off x="1276424" y="1522249"/>
            <a:ext cx="6096000" cy="28931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﻿        if (a == 0 and b != 0) or (a != 0 and b == 0):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if c == 1: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isPossible = True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print('XOR')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if c == 0: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isPossible = True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print('XOR')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    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if not isPossible: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    print('IMPOSSIBLE')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lang="zh-TW" altLang="en-US" sz="1400" dirty="0">
                <a:latin typeface="Menlo" panose="020B0609030804020204" pitchFamily="49" charset="0"/>
                <a:cs typeface="Menlo" panose="020B0609030804020204" pitchFamily="49" charset="0"/>
              </a:rPr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350569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49C6C3-BA99-B64C-88B2-D624ADE8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459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2017</a:t>
            </a:r>
            <a:r>
              <a:rPr lang="zh-TW" altLang="en-US" dirty="0"/>
              <a:t>年</a:t>
            </a:r>
            <a:r>
              <a:rPr lang="en-US" altLang="zh-TW" dirty="0"/>
              <a:t>10</a:t>
            </a:r>
            <a:r>
              <a:rPr lang="zh-TW" altLang="en-US" dirty="0"/>
              <a:t>月</a:t>
            </a:r>
            <a:r>
              <a:rPr lang="zh-TW" altLang="en-US" dirty="0">
                <a:solidFill>
                  <a:schemeClr val="dk1"/>
                </a:solidFill>
              </a:rPr>
              <a:t>第 </a:t>
            </a:r>
            <a:r>
              <a:rPr lang="en-US" altLang="zh-TW" dirty="0">
                <a:solidFill>
                  <a:schemeClr val="dk1"/>
                </a:solidFill>
              </a:rPr>
              <a:t>2 </a:t>
            </a:r>
            <a:r>
              <a:rPr lang="zh-TW" altLang="en-US" dirty="0">
                <a:solidFill>
                  <a:schemeClr val="dk1"/>
                </a:solidFill>
              </a:rPr>
              <a:t>題 交錯字串 </a:t>
            </a:r>
            <a:r>
              <a:rPr lang="en-US" altLang="zh-TW" dirty="0">
                <a:solidFill>
                  <a:schemeClr val="dk1"/>
                </a:solidFill>
              </a:rPr>
              <a:t>[</a:t>
            </a:r>
            <a:r>
              <a:rPr lang="en-US" altLang="zh-TW" dirty="0">
                <a:solidFill>
                  <a:schemeClr val="dk1"/>
                </a:solidFill>
                <a:hlinkClick r:id="rId2"/>
              </a:rPr>
              <a:t>Link</a:t>
            </a:r>
            <a:r>
              <a:rPr lang="en-US" altLang="zh-TW" dirty="0">
                <a:solidFill>
                  <a:schemeClr val="dk1"/>
                </a:solidFill>
              </a:rPr>
              <a:t>]</a:t>
            </a:r>
            <a:br>
              <a:rPr lang="zh-TW" altLang="en-US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BFE904A-E351-354F-975C-60AE0BB1BEE5}"/>
              </a:ext>
            </a:extLst>
          </p:cNvPr>
          <p:cNvSpPr txBox="1"/>
          <p:nvPr/>
        </p:nvSpPr>
        <p:spPr>
          <a:xfrm>
            <a:off x="1271097" y="733246"/>
            <a:ext cx="5769528" cy="61247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﻿while True: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k = int(input())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 = list(input())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 = ['1' if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c.isupper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else '0' for c in S]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 = ''.join(S)</a:t>
            </a: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length = 0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t = 0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token = str(t) * k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while token in S: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length += k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t = (t+1) % 2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token += str(t) * k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res = length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length = 0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t = 1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token = str(t) * k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while token in S: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length += k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t = (t+1) % 2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token += str(t) * k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res = max(res, length)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print(res)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89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F23C635-AF30-3C42-AC71-150CA40C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67923"/>
              </p:ext>
            </p:extLst>
          </p:nvPr>
        </p:nvGraphicFramePr>
        <p:xfrm>
          <a:off x="582741" y="462280"/>
          <a:ext cx="8582280" cy="593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9165">
                  <a:extLst>
                    <a:ext uri="{9D8B030D-6E8A-4147-A177-3AD203B41FA5}">
                      <a16:colId xmlns:a16="http://schemas.microsoft.com/office/drawing/2014/main" val="1609118276"/>
                    </a:ext>
                  </a:extLst>
                </a:gridCol>
                <a:gridCol w="3797710">
                  <a:extLst>
                    <a:ext uri="{9D8B030D-6E8A-4147-A177-3AD203B41FA5}">
                      <a16:colId xmlns:a16="http://schemas.microsoft.com/office/drawing/2014/main" val="940468981"/>
                    </a:ext>
                  </a:extLst>
                </a:gridCol>
                <a:gridCol w="2805405">
                  <a:extLst>
                    <a:ext uri="{9D8B030D-6E8A-4147-A177-3AD203B41FA5}">
                      <a16:colId xmlns:a16="http://schemas.microsoft.com/office/drawing/2014/main" val="158454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成績指標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CH2 </a:t>
                      </a:r>
                      <a:r>
                        <a:rPr lang="zh-TW" altLang="en-US" dirty="0"/>
                        <a:t>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64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矩陣轉換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3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線段覆蓋長度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CH2 </a:t>
                      </a:r>
                      <a:r>
                        <a:rPr lang="zh-TW" altLang="en-US" dirty="0"/>
                        <a:t>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0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血緣關係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CH10</a:t>
                      </a:r>
                      <a:r>
                        <a:rPr lang="zh-TW" altLang="en-US" dirty="0"/>
                        <a:t> 圖形資料結構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68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三角形辨別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06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最大和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50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定時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彈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CH4 </a:t>
                      </a:r>
                      <a:r>
                        <a:rPr lang="zh-TW" altLang="en-US" dirty="0"/>
                        <a:t>模擬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96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2016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棒球遊戲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CH4 </a:t>
                      </a:r>
                      <a:r>
                        <a:rPr lang="zh-TW" altLang="en-US" dirty="0"/>
                        <a:t>模擬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31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秘密差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0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小群體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CH4 </a:t>
                      </a:r>
                      <a:r>
                        <a:rPr lang="zh-TW" altLang="en-US" dirty="0"/>
                        <a:t>模擬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0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數字龍捲風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8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基地台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CH7</a:t>
                      </a:r>
                      <a:r>
                        <a:rPr lang="zh-TW" altLang="en-US" dirty="0"/>
                        <a:t> 二元搜尋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47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邏輯運算子</a:t>
                      </a:r>
                      <a:r>
                        <a:rPr lang="en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7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交錯字串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基礎程式設計</a:t>
                      </a:r>
                      <a:endParaRPr lang="zh-TW" alt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661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樹狀圖分析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6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CH9 </a:t>
                      </a:r>
                      <a:r>
                        <a:rPr lang="zh-TW" altLang="en-US" dirty="0"/>
                        <a:t>樹狀結構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198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2017</a:t>
                      </a:r>
                      <a:r>
                        <a:rPr lang="zh-TW" altLang="en-US" dirty="0"/>
                        <a:t>年</a:t>
                      </a:r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題 物品堆疊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7"/>
                        </a:rPr>
                        <a:t>Link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CH5 </a:t>
                      </a:r>
                      <a:r>
                        <a:rPr lang="zh-TW" altLang="en-US" dirty="0"/>
                        <a:t>貪婪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78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1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3A03800-5EB1-A645-B285-FB26519E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APCS </a:t>
            </a:r>
            <a:r>
              <a:rPr kumimoji="1" lang="zh-TW" altLang="en-US" dirty="0"/>
              <a:t>實作題 </a:t>
            </a:r>
            <a:r>
              <a:rPr kumimoji="1" lang="en-US" altLang="zh-TW" dirty="0"/>
              <a:t>-</a:t>
            </a:r>
            <a:r>
              <a:rPr kumimoji="1" lang="zh-TW" altLang="en-US" dirty="0"/>
              <a:t> 基礎程式設計</a:t>
            </a:r>
            <a:br>
              <a:rPr kumimoji="1" lang="en-US" altLang="zh-TW" dirty="0"/>
            </a:br>
            <a:br>
              <a:rPr kumimoji="1" lang="en-US" altLang="zh-TW" dirty="0"/>
            </a:br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6408255-F946-4740-90D5-2897DFDD9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8783" y="3626070"/>
            <a:ext cx="2475768" cy="238376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2016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  <a:endParaRPr kumimoji="1"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2016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2016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  <a:endParaRPr kumimoji="1"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2017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  <a:endParaRPr kumimoji="1"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2017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  <a:endParaRPr kumimoji="1"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2017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  <a:endParaRPr kumimoji="1" lang="en-US" altLang="zh-TW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2017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年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月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第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題</a:t>
            </a:r>
          </a:p>
          <a:p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14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7FCF47D-CD0C-8D42-A381-F0D8A5A97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2016</a:t>
            </a:r>
            <a:r>
              <a:rPr lang="zh-TW" altLang="en-US" dirty="0"/>
              <a:t>年</a:t>
            </a:r>
            <a:r>
              <a:rPr lang="en-US" altLang="zh-TW" dirty="0"/>
              <a:t>3</a:t>
            </a:r>
            <a:r>
              <a:rPr lang="zh-TW" altLang="en-US" dirty="0"/>
              <a:t>月</a:t>
            </a:r>
            <a:r>
              <a:rPr lang="zh-TW" altLang="en-US" dirty="0">
                <a:solidFill>
                  <a:schemeClr val="dk1"/>
                </a:solidFill>
              </a:rPr>
              <a:t>第 </a:t>
            </a:r>
            <a:r>
              <a:rPr lang="en-US" altLang="zh-TW" dirty="0">
                <a:solidFill>
                  <a:schemeClr val="dk1"/>
                </a:solidFill>
              </a:rPr>
              <a:t>2 </a:t>
            </a:r>
            <a:r>
              <a:rPr lang="zh-TW" altLang="en-US" dirty="0">
                <a:solidFill>
                  <a:schemeClr val="dk1"/>
                </a:solidFill>
              </a:rPr>
              <a:t>題 矩陣轉換</a:t>
            </a:r>
            <a:r>
              <a:rPr lang="en-US" altLang="zh-TW" dirty="0">
                <a:solidFill>
                  <a:schemeClr val="dk1"/>
                </a:solidFill>
              </a:rPr>
              <a:t> [</a:t>
            </a:r>
            <a:r>
              <a:rPr lang="en-US" altLang="zh-TW" dirty="0">
                <a:solidFill>
                  <a:schemeClr val="dk1"/>
                </a:solidFill>
                <a:hlinkClick r:id="rId2"/>
              </a:rPr>
              <a:t>Link</a:t>
            </a:r>
            <a:r>
              <a:rPr lang="en-US" altLang="zh-TW" dirty="0">
                <a:solidFill>
                  <a:schemeClr val="dk1"/>
                </a:solidFill>
              </a:rPr>
              <a:t>]</a:t>
            </a:r>
            <a:br>
              <a:rPr lang="zh-TW" altLang="en-US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1047FAD-6830-D04D-AD3C-9346DF3FC755}"/>
              </a:ext>
            </a:extLst>
          </p:cNvPr>
          <p:cNvSpPr txBox="1"/>
          <p:nvPr/>
        </p:nvSpPr>
        <p:spPr>
          <a:xfrm>
            <a:off x="1307954" y="1538123"/>
            <a:ext cx="5769528" cy="4185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﻿def flip(mat):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 =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r in range(R//2):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mat[r], mat[R-1-r] = mat[R-1-r], mat[r]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mat</a:t>
            </a: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rotate(mat):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 =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 =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(mat[0])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mat1 = [[0 for c in range(C)] for r in range(R)]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c in range(C):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L = mat[c]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L.reverse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r in range(R):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mat1[r][c] = L[r]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mat1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82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7FCF47D-CD0C-8D42-A381-F0D8A5A97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2016</a:t>
            </a:r>
            <a:r>
              <a:rPr lang="zh-TW" altLang="en-US" dirty="0"/>
              <a:t>年</a:t>
            </a:r>
            <a:r>
              <a:rPr lang="en-US" altLang="zh-TW" dirty="0"/>
              <a:t>3</a:t>
            </a:r>
            <a:r>
              <a:rPr lang="zh-TW" altLang="en-US" dirty="0"/>
              <a:t>月</a:t>
            </a:r>
            <a:r>
              <a:rPr lang="zh-TW" altLang="en-US" dirty="0">
                <a:solidFill>
                  <a:schemeClr val="dk1"/>
                </a:solidFill>
              </a:rPr>
              <a:t>第 </a:t>
            </a:r>
            <a:r>
              <a:rPr lang="en-US" altLang="zh-TW" dirty="0">
                <a:solidFill>
                  <a:schemeClr val="dk1"/>
                </a:solidFill>
              </a:rPr>
              <a:t>2 </a:t>
            </a:r>
            <a:r>
              <a:rPr lang="zh-TW" altLang="en-US" dirty="0">
                <a:solidFill>
                  <a:schemeClr val="dk1"/>
                </a:solidFill>
              </a:rPr>
              <a:t>題 矩陣轉換</a:t>
            </a:r>
            <a:r>
              <a:rPr lang="en-US" altLang="zh-TW" dirty="0">
                <a:solidFill>
                  <a:schemeClr val="dk1"/>
                </a:solidFill>
              </a:rPr>
              <a:t> [</a:t>
            </a:r>
            <a:r>
              <a:rPr lang="en-US" altLang="zh-TW" dirty="0">
                <a:solidFill>
                  <a:schemeClr val="dk1"/>
                </a:solidFill>
                <a:hlinkClick r:id="rId2"/>
              </a:rPr>
              <a:t>Link</a:t>
            </a:r>
            <a:r>
              <a:rPr lang="en-US" altLang="zh-TW" dirty="0">
                <a:solidFill>
                  <a:schemeClr val="dk1"/>
                </a:solidFill>
              </a:rPr>
              <a:t>]</a:t>
            </a:r>
            <a:br>
              <a:rPr lang="zh-TW" altLang="en-US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1047FAD-6830-D04D-AD3C-9346DF3FC755}"/>
              </a:ext>
            </a:extLst>
          </p:cNvPr>
          <p:cNvSpPr txBox="1"/>
          <p:nvPr/>
        </p:nvSpPr>
        <p:spPr>
          <a:xfrm>
            <a:off x="1265913" y="1380469"/>
            <a:ext cx="6950942" cy="50475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R, C, M = map(int, input().strip().split())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mat = []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r in range(R):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mat.append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(list(map(int, input().strip().split())))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 = list(map(int, input().strip().split()))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m.reverse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op in m: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op == 0: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mat = rotate(mat)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op == 1: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mat = flip(mat)</a:t>
            </a: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print(f"{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(mat)} {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(mat[0])}")</a:t>
            </a: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(mat)):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print(' '.join([str(d) for d in mat[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]]))</a:t>
            </a: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91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F20A6-4DF5-BF41-966A-77365CE3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2016</a:t>
            </a:r>
            <a:r>
              <a:rPr lang="zh-TW" altLang="en-US" dirty="0"/>
              <a:t>年</a:t>
            </a:r>
            <a:r>
              <a:rPr lang="en-US" altLang="zh-TW" dirty="0"/>
              <a:t>10</a:t>
            </a:r>
            <a:r>
              <a:rPr lang="zh-TW" altLang="en-US" dirty="0"/>
              <a:t>月</a:t>
            </a:r>
            <a:r>
              <a:rPr lang="zh-TW" altLang="en-US" dirty="0">
                <a:solidFill>
                  <a:schemeClr val="dk1"/>
                </a:solidFill>
              </a:rPr>
              <a:t>第 </a:t>
            </a:r>
            <a:r>
              <a:rPr lang="en-US" altLang="zh-TW" dirty="0">
                <a:solidFill>
                  <a:schemeClr val="dk1"/>
                </a:solidFill>
              </a:rPr>
              <a:t>1 </a:t>
            </a:r>
            <a:r>
              <a:rPr lang="zh-TW" altLang="en-US" dirty="0">
                <a:solidFill>
                  <a:schemeClr val="dk1"/>
                </a:solidFill>
              </a:rPr>
              <a:t>題 三角形辨別</a:t>
            </a:r>
            <a:r>
              <a:rPr lang="en-US" altLang="zh-TW" dirty="0">
                <a:solidFill>
                  <a:schemeClr val="dk1"/>
                </a:solidFill>
              </a:rPr>
              <a:t> [</a:t>
            </a:r>
            <a:r>
              <a:rPr lang="en-US" altLang="zh-TW" dirty="0">
                <a:solidFill>
                  <a:schemeClr val="dk1"/>
                </a:solidFill>
                <a:hlinkClick r:id="rId2"/>
              </a:rPr>
              <a:t>Link</a:t>
            </a:r>
            <a:r>
              <a:rPr lang="en-US" altLang="zh-TW" dirty="0">
                <a:solidFill>
                  <a:schemeClr val="dk1"/>
                </a:solidFill>
              </a:rPr>
              <a:t>]</a:t>
            </a:r>
            <a:br>
              <a:rPr lang="zh-TW" altLang="en-US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2F0C48-4715-024B-9A01-22AD287838FB}"/>
              </a:ext>
            </a:extLst>
          </p:cNvPr>
          <p:cNvSpPr txBox="1"/>
          <p:nvPr/>
        </p:nvSpPr>
        <p:spPr>
          <a:xfrm>
            <a:off x="1334814" y="1270000"/>
            <a:ext cx="6973384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﻿while True: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sides = list(map(int, input().strip().split()))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 = max(sides)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sides.remove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a, b = min(sides), max(sides)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print(a, b, c)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cond1 = a**2 + b**2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cond2 = c**2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a+b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&lt;= c: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print('No')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cond1 &lt; cond2: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print('Obtuse')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cond1 == cond2: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print('Right')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print('Acute')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9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A7EB9-C384-3940-BC48-34A5B457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2016</a:t>
            </a:r>
            <a:r>
              <a:rPr lang="zh-TW" altLang="en-US" dirty="0"/>
              <a:t>年</a:t>
            </a:r>
            <a:r>
              <a:rPr lang="en-US" altLang="zh-TW" dirty="0"/>
              <a:t>10</a:t>
            </a:r>
            <a:r>
              <a:rPr lang="zh-TW" altLang="en-US" dirty="0"/>
              <a:t>月</a:t>
            </a:r>
            <a:r>
              <a:rPr lang="zh-TW" altLang="en-US" dirty="0">
                <a:solidFill>
                  <a:schemeClr val="dk1"/>
                </a:solidFill>
              </a:rPr>
              <a:t>第 </a:t>
            </a:r>
            <a:r>
              <a:rPr lang="en-US" altLang="zh-TW" dirty="0">
                <a:solidFill>
                  <a:schemeClr val="dk1"/>
                </a:solidFill>
              </a:rPr>
              <a:t>2 </a:t>
            </a:r>
            <a:r>
              <a:rPr lang="zh-TW" altLang="en-US" dirty="0">
                <a:solidFill>
                  <a:schemeClr val="dk1"/>
                </a:solidFill>
              </a:rPr>
              <a:t>題 最大和</a:t>
            </a:r>
            <a:r>
              <a:rPr lang="en-US" altLang="zh-TW" dirty="0">
                <a:solidFill>
                  <a:schemeClr val="dk1"/>
                </a:solidFill>
              </a:rPr>
              <a:t> [</a:t>
            </a:r>
            <a:r>
              <a:rPr lang="en-US" altLang="zh-TW" dirty="0">
                <a:solidFill>
                  <a:schemeClr val="dk1"/>
                </a:solidFill>
                <a:hlinkClick r:id="rId2"/>
              </a:rPr>
              <a:t>Link</a:t>
            </a:r>
            <a:r>
              <a:rPr lang="en-US" altLang="zh-TW" dirty="0">
                <a:solidFill>
                  <a:schemeClr val="dk1"/>
                </a:solidFill>
              </a:rPr>
              <a:t>]</a:t>
            </a:r>
            <a:br>
              <a:rPr lang="zh-TW" altLang="en-US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A64B800-B682-594C-84A0-C7E4B3100D5C}"/>
              </a:ext>
            </a:extLst>
          </p:cNvPr>
          <p:cNvSpPr txBox="1"/>
          <p:nvPr/>
        </p:nvSpPr>
        <p:spPr>
          <a:xfrm>
            <a:off x="1286934" y="1270000"/>
            <a:ext cx="6413935" cy="5478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﻿while True: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N, M = map(int, input().strip().split())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maxi = []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total = 0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range(N):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list(map(int, input().strip().split()))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n = max(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total += n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maxi.append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print(total)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res = ''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no_divisor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True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n in maxi: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total % n == 0: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no_divisor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False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res += str(n) + ' '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no_divisor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print(-1)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print(res[:-1])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E284C-6DA9-7849-8F2D-7C0F5656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2017</a:t>
            </a:r>
            <a:r>
              <a:rPr lang="zh-TW" altLang="en-US" dirty="0"/>
              <a:t>年</a:t>
            </a:r>
            <a:r>
              <a:rPr lang="en-US" altLang="zh-TW" dirty="0"/>
              <a:t>3</a:t>
            </a:r>
            <a:r>
              <a:rPr lang="zh-TW" altLang="en-US" dirty="0"/>
              <a:t>月</a:t>
            </a:r>
            <a:r>
              <a:rPr lang="zh-TW" altLang="en-US" dirty="0">
                <a:solidFill>
                  <a:schemeClr val="dk1"/>
                </a:solidFill>
              </a:rPr>
              <a:t>第 </a:t>
            </a:r>
            <a:r>
              <a:rPr lang="en-US" altLang="zh-TW" dirty="0">
                <a:solidFill>
                  <a:schemeClr val="dk1"/>
                </a:solidFill>
              </a:rPr>
              <a:t>1 </a:t>
            </a:r>
            <a:r>
              <a:rPr lang="zh-TW" altLang="en-US" dirty="0">
                <a:solidFill>
                  <a:schemeClr val="dk1"/>
                </a:solidFill>
              </a:rPr>
              <a:t>題 秘密差</a:t>
            </a:r>
            <a:r>
              <a:rPr lang="en-US" altLang="zh-TW" dirty="0">
                <a:solidFill>
                  <a:schemeClr val="dk1"/>
                </a:solidFill>
              </a:rPr>
              <a:t> [</a:t>
            </a:r>
            <a:r>
              <a:rPr lang="en-US" altLang="zh-TW" dirty="0">
                <a:solidFill>
                  <a:schemeClr val="dk1"/>
                </a:solidFill>
                <a:hlinkClick r:id="rId2"/>
              </a:rPr>
              <a:t>Link</a:t>
            </a:r>
            <a:r>
              <a:rPr lang="en-US" altLang="zh-TW" dirty="0">
                <a:solidFill>
                  <a:schemeClr val="dk1"/>
                </a:solidFill>
              </a:rPr>
              <a:t>]</a:t>
            </a:r>
            <a:br>
              <a:rPr lang="zh-TW" altLang="en-US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CD24CE5-017B-3B41-AE4F-E975CCD76B9A}"/>
              </a:ext>
            </a:extLst>
          </p:cNvPr>
          <p:cNvSpPr txBox="1"/>
          <p:nvPr/>
        </p:nvSpPr>
        <p:spPr>
          <a:xfrm>
            <a:off x="1282262" y="1643896"/>
            <a:ext cx="6849952" cy="35702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﻿while True: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[int(c) for c in list(input().strip())]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nums.reverse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res = 0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range(0,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 2):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res +=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range(1,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 2):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res -=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print(abs(res))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66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B8BB61-7E9B-344D-BFA6-31DF107F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2017</a:t>
            </a:r>
            <a:r>
              <a:rPr lang="zh-TW" altLang="en-US" dirty="0"/>
              <a:t>年</a:t>
            </a:r>
            <a:r>
              <a:rPr lang="en-US" altLang="zh-TW" dirty="0"/>
              <a:t>3</a:t>
            </a:r>
            <a:r>
              <a:rPr lang="zh-TW" altLang="en-US" dirty="0"/>
              <a:t>月</a:t>
            </a:r>
            <a:r>
              <a:rPr lang="zh-TW" altLang="en-US" dirty="0">
                <a:solidFill>
                  <a:schemeClr val="dk1"/>
                </a:solidFill>
              </a:rPr>
              <a:t>第 </a:t>
            </a:r>
            <a:r>
              <a:rPr lang="en-US" altLang="zh-TW" dirty="0">
                <a:solidFill>
                  <a:schemeClr val="dk1"/>
                </a:solidFill>
              </a:rPr>
              <a:t>3 </a:t>
            </a:r>
            <a:r>
              <a:rPr lang="zh-TW" altLang="en-US" dirty="0">
                <a:solidFill>
                  <a:schemeClr val="dk1"/>
                </a:solidFill>
              </a:rPr>
              <a:t>題 數字龍捲風</a:t>
            </a:r>
            <a:r>
              <a:rPr lang="en-US" altLang="zh-TW" dirty="0">
                <a:solidFill>
                  <a:schemeClr val="dk1"/>
                </a:solidFill>
              </a:rPr>
              <a:t> [</a:t>
            </a:r>
            <a:r>
              <a:rPr lang="en-US" altLang="zh-TW" dirty="0">
                <a:solidFill>
                  <a:schemeClr val="dk1"/>
                </a:solidFill>
                <a:hlinkClick r:id="rId2"/>
              </a:rPr>
              <a:t>Link</a:t>
            </a:r>
            <a:r>
              <a:rPr lang="en-US" altLang="zh-TW" dirty="0">
                <a:solidFill>
                  <a:schemeClr val="dk1"/>
                </a:solidFill>
              </a:rPr>
              <a:t>]</a:t>
            </a:r>
            <a:br>
              <a:rPr lang="zh-TW" altLang="en-US" dirty="0"/>
            </a:br>
            <a:br>
              <a:rPr lang="zh-TW" altLang="en-US" dirty="0"/>
            </a:b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4C617B-B5EE-3C45-8283-893ED13FEAA9}"/>
              </a:ext>
            </a:extLst>
          </p:cNvPr>
          <p:cNvSpPr txBox="1"/>
          <p:nvPr/>
        </p:nvSpPr>
        <p:spPr>
          <a:xfrm>
            <a:off x="803458" y="1289269"/>
            <a:ext cx="6849952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N = int(input().strip())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d = int(input().strip())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mat = []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range(N):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mat.append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(input().strip().split())</a:t>
            </a:r>
          </a:p>
          <a:p>
            <a:endParaRPr kumimoji="1" lang="en" altLang="zh-TW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total_steps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 * N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# 0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代表左 、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代表上 、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代表右 、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代表下 </a:t>
            </a:r>
          </a:p>
          <a:p>
            <a:r>
              <a:rPr kumimoji="1" lang="zh-TW" altLang="en-US" sz="1600" dirty="0">
                <a:latin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direction = [(0, -1), (-1, 0), (0, 1), (1, 0)]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step =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step_counter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0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counter =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row = N // 2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col = N // 2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print(mat[row][col], end="")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955528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161</TotalTime>
  <Words>780</Words>
  <Application>Microsoft Macintosh PowerPoint</Application>
  <PresentationFormat>寬螢幕</PresentationFormat>
  <Paragraphs>276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Menlo</vt:lpstr>
      <vt:lpstr>Trebuchet MS</vt:lpstr>
      <vt:lpstr>Wingdings 3</vt:lpstr>
      <vt:lpstr>多面向</vt:lpstr>
      <vt:lpstr>CH0 APCS題型分析</vt:lpstr>
      <vt:lpstr>PowerPoint 簡報</vt:lpstr>
      <vt:lpstr>APCS 實作題 - 基礎程式設計  </vt:lpstr>
      <vt:lpstr>2016年3月第 2 題 矩陣轉換 [Link]  </vt:lpstr>
      <vt:lpstr>2016年3月第 2 題 矩陣轉換 [Link]  </vt:lpstr>
      <vt:lpstr>2016年10月第 1 題 三角形辨別 [Link]  </vt:lpstr>
      <vt:lpstr>2016年10月第 2 題 最大和 [Link]  </vt:lpstr>
      <vt:lpstr>2017年3月第 1 題 秘密差 [Link]  </vt:lpstr>
      <vt:lpstr>2017年3月第 3 題 數字龍捲風 [Link]  </vt:lpstr>
      <vt:lpstr>2017年3月第 3 題 數字龍捲風 [Link]  </vt:lpstr>
      <vt:lpstr>2017年10月第 1 題 邏輯運算子 [Link]  </vt:lpstr>
      <vt:lpstr>2017年10月第 1 題 邏輯運算子 [Link]  </vt:lpstr>
      <vt:lpstr>2017年10月第 2 題 交錯字串 [Link]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秀芬 周</dc:creator>
  <cp:lastModifiedBy>秀芬 周</cp:lastModifiedBy>
  <cp:revision>30</cp:revision>
  <dcterms:created xsi:type="dcterms:W3CDTF">2019-07-28T09:19:44Z</dcterms:created>
  <dcterms:modified xsi:type="dcterms:W3CDTF">2019-07-30T06:11:45Z</dcterms:modified>
</cp:coreProperties>
</file>