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309" r:id="rId2"/>
    <p:sldId id="307" r:id="rId3"/>
    <p:sldId id="301" r:id="rId4"/>
    <p:sldId id="298" r:id="rId5"/>
    <p:sldId id="297" r:id="rId6"/>
    <p:sldId id="311" r:id="rId7"/>
    <p:sldId id="308" r:id="rId8"/>
    <p:sldId id="302" r:id="rId9"/>
    <p:sldId id="299" r:id="rId10"/>
    <p:sldId id="279" r:id="rId11"/>
    <p:sldId id="305" r:id="rId12"/>
    <p:sldId id="310" r:id="rId13"/>
    <p:sldId id="312" r:id="rId14"/>
    <p:sldId id="278" r:id="rId15"/>
    <p:sldId id="30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6"/>
    <p:restoredTop sz="94690"/>
  </p:normalViewPr>
  <p:slideViewPr>
    <p:cSldViewPr snapToGrid="0" snapToObjects="1">
      <p:cViewPr varScale="1">
        <p:scale>
          <a:sx n="165" d="100"/>
          <a:sy n="165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64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75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7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5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2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2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2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72%E6%B3%95%E5%89%8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a74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guess-number-higher-or-low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186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1169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im-ga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117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8D8711B-9609-4542-B225-1AD3AF2C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470" y="1880236"/>
            <a:ext cx="5242682" cy="1111254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Python Basics</a:t>
            </a:r>
            <a:endParaRPr kumimoji="1"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642A633-5B16-E04A-9D7B-275F98F28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470" y="2991487"/>
            <a:ext cx="5242682" cy="740407"/>
          </a:xfrm>
        </p:spPr>
        <p:txBody>
          <a:bodyPr>
            <a:normAutofit/>
          </a:bodyPr>
          <a:lstStyle/>
          <a:p>
            <a:r>
              <a:rPr kumimoji="1" lang="en-US" altLang="zh-TW" sz="1890" dirty="0"/>
              <a:t>June 9</a:t>
            </a:r>
            <a:r>
              <a:rPr kumimoji="1" lang="en-US" altLang="zh-TW" sz="1890" baseline="30000" dirty="0"/>
              <a:t>th</a:t>
            </a:r>
            <a:r>
              <a:rPr kumimoji="1" lang="en-US" altLang="zh-TW" sz="1890" dirty="0"/>
              <a:t>, 2019</a:t>
            </a:r>
            <a:endParaRPr kumimoji="1" lang="zh-TW" altLang="en-US" sz="1890" dirty="0"/>
          </a:p>
          <a:p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C75280AC-AF4F-D146-B18E-DF746478EEED}"/>
              </a:ext>
            </a:extLst>
          </p:cNvPr>
          <p:cNvSpPr txBox="1">
            <a:spLocks/>
          </p:cNvSpPr>
          <p:nvPr/>
        </p:nvSpPr>
        <p:spPr>
          <a:xfrm>
            <a:off x="734090" y="3731893"/>
            <a:ext cx="5802751" cy="1111254"/>
          </a:xfrm>
          <a:prstGeom prst="rect">
            <a:avLst/>
          </a:prstGeom>
        </p:spPr>
        <p:txBody>
          <a:bodyPr vert="horz" lIns="61722" tIns="30861" rIns="61722" bIns="3086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400" dirty="0"/>
              <a:t>本週進度</a:t>
            </a:r>
            <a:r>
              <a:rPr kumimoji="1" lang="en-US" altLang="zh-TW" sz="1400" dirty="0"/>
              <a:t>:</a:t>
            </a:r>
          </a:p>
          <a:p>
            <a:pPr algn="l"/>
            <a:r>
              <a:rPr lang="en-US" altLang="zh-TW" sz="1400" dirty="0"/>
              <a:t>從零開始學Python (Chapter 3.1/3.2/3.3)</a:t>
            </a:r>
            <a:endParaRPr kumimoji="1" lang="en-US" altLang="zh-TW" sz="1400" dirty="0"/>
          </a:p>
          <a:p>
            <a:pPr algn="l"/>
            <a:r>
              <a:rPr lang="en-US" altLang="zh-TW" sz="1400" dirty="0"/>
              <a:t>Python 3.x程式語言特訓教材 (Chapter 2/3)</a:t>
            </a:r>
          </a:p>
        </p:txBody>
      </p:sp>
    </p:spTree>
    <p:extLst>
      <p:ext uri="{BB962C8B-B14F-4D97-AF65-F5344CB8AC3E}">
        <p14:creationId xmlns:p14="http://schemas.microsoft.com/office/powerpoint/2010/main" val="373762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6B2C9-F23E-124E-BA20-F8256B21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while-loop</a:t>
            </a:r>
            <a:br>
              <a:rPr kumimoji="1" lang="en-US" altLang="zh-TW" dirty="0"/>
            </a:br>
            <a:r>
              <a:rPr kumimoji="1" lang="en-US" altLang="zh-TW" sz="1890" dirty="0"/>
              <a:t>(Chapter 3.3.2)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6C8072-1D3B-2641-BF95-93729086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33" y="1469872"/>
            <a:ext cx="4239283" cy="330344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E5F64A5-8137-1446-AFA9-E18805D50121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範例說明</a:t>
            </a:r>
          </a:p>
        </p:txBody>
      </p:sp>
    </p:spTree>
    <p:extLst>
      <p:ext uri="{BB962C8B-B14F-4D97-AF65-F5344CB8AC3E}">
        <p14:creationId xmlns:p14="http://schemas.microsoft.com/office/powerpoint/2010/main" val="234118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15009-51C7-B047-9143-B84985A4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while-loop</a:t>
            </a:r>
            <a:br>
              <a:rPr kumimoji="1" lang="en-US" altLang="zh-TW" dirty="0"/>
            </a:br>
            <a:r>
              <a:rPr kumimoji="1" lang="en-US" altLang="zh-TW" dirty="0"/>
              <a:t>(Chapter 3.3.2)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CA736-B90D-9C45-A1FD-A2ACD8FB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855324"/>
            <a:ext cx="5802751" cy="2619522"/>
          </a:xfrm>
        </p:spPr>
        <p:txBody>
          <a:bodyPr>
            <a:normAutofit/>
          </a:bodyPr>
          <a:lstStyle/>
          <a:p>
            <a:r>
              <a:rPr lang="zh-TW" altLang="zh-TW" sz="1600" dirty="0"/>
              <a:t>72法則</a:t>
            </a:r>
            <a:r>
              <a:rPr lang="en-US" altLang="zh-TW" sz="1600" dirty="0"/>
              <a:t> [</a:t>
            </a:r>
            <a:r>
              <a:rPr lang="en-US" altLang="zh-TW" sz="1600" dirty="0">
                <a:hlinkClick r:id="rId2"/>
              </a:rPr>
              <a:t>Link</a:t>
            </a:r>
            <a:r>
              <a:rPr lang="en-US" altLang="zh-TW" sz="1600" dirty="0"/>
              <a:t>]</a:t>
            </a:r>
            <a:endParaRPr lang="en-US" altLang="zh-TW" sz="1600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問題描述：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投資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1,000,000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元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,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 假設年化報酬率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7%,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 請問過了幾年之後金額會變成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倍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?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kumimoji="1" lang="zh-TW" altLang="en-US" sz="1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3B836-EF73-384A-855D-DA8A49132E30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20071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8A330-9A72-1A49-BB43-06FC286E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ZeroJudge</a:t>
            </a:r>
            <a:r>
              <a:rPr kumimoji="1" lang="en-US" altLang="zh-TW" dirty="0"/>
              <a:t> </a:t>
            </a:r>
            <a:r>
              <a:rPr lang="en" altLang="zh-TW" dirty="0"/>
              <a:t>a740: </a:t>
            </a:r>
            <a:r>
              <a:rPr lang="zh-TW" altLang="en-US" dirty="0"/>
              <a:t>质因数之和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47928-44EE-EA40-BD76-A2A7B021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600" dirty="0">
                <a:latin typeface="+mn-ea"/>
              </a:rPr>
              <a:t>求一个数全部质因数之和</a:t>
            </a:r>
            <a:r>
              <a:rPr lang="en-US" altLang="zh-TW" sz="1600" dirty="0">
                <a:latin typeface="+mn-ea"/>
              </a:rPr>
              <a:t>, </a:t>
            </a:r>
            <a:r>
              <a:rPr lang="zh-TW" altLang="en-US" sz="1600" dirty="0">
                <a:latin typeface="+mn-ea"/>
              </a:rPr>
              <a:t>比如</a:t>
            </a:r>
            <a:r>
              <a:rPr lang="en-US" altLang="zh-TW" sz="1600" dirty="0">
                <a:latin typeface="+mn-ea"/>
              </a:rPr>
              <a:t>:</a:t>
            </a:r>
            <a:endParaRPr lang="zh-TW" altLang="en-US" sz="1600" dirty="0">
              <a:latin typeface="+mn-ea"/>
            </a:endParaRPr>
          </a:p>
          <a:p>
            <a:pPr lvl="1"/>
            <a:r>
              <a:rPr lang="en-US" altLang="zh-TW" sz="1450" dirty="0">
                <a:latin typeface="+mn-ea"/>
              </a:rPr>
              <a:t>6 = 2 </a:t>
            </a:r>
            <a:r>
              <a:rPr lang="en" altLang="zh-TW" sz="1450" dirty="0">
                <a:latin typeface="+mn-ea"/>
              </a:rPr>
              <a:t>x 3</a:t>
            </a:r>
            <a:r>
              <a:rPr lang="zh-TW" altLang="en" sz="1450" dirty="0">
                <a:latin typeface="+mn-ea"/>
              </a:rPr>
              <a:t>，</a:t>
            </a:r>
            <a:r>
              <a:rPr lang="zh-TW" altLang="en-US" sz="1450" dirty="0">
                <a:latin typeface="+mn-ea"/>
              </a:rPr>
              <a:t>则输出 </a:t>
            </a:r>
            <a:r>
              <a:rPr lang="en-US" altLang="zh-TW" sz="1450" dirty="0">
                <a:latin typeface="+mn-ea"/>
              </a:rPr>
              <a:t>2 + 3 = 5</a:t>
            </a:r>
          </a:p>
          <a:p>
            <a:pPr lvl="1"/>
            <a:r>
              <a:rPr lang="en-US" altLang="zh-TW" sz="1450" dirty="0">
                <a:latin typeface="+mn-ea"/>
              </a:rPr>
              <a:t>8 = 2 </a:t>
            </a:r>
            <a:r>
              <a:rPr lang="en" altLang="zh-TW" sz="1450" dirty="0">
                <a:latin typeface="+mn-ea"/>
              </a:rPr>
              <a:t>x 2 x 2</a:t>
            </a:r>
            <a:r>
              <a:rPr lang="zh-TW" altLang="en" sz="1450" dirty="0">
                <a:latin typeface="+mn-ea"/>
              </a:rPr>
              <a:t>，</a:t>
            </a:r>
            <a:r>
              <a:rPr lang="zh-TW" altLang="en-US" sz="1450" dirty="0">
                <a:latin typeface="+mn-ea"/>
              </a:rPr>
              <a:t>则输出 </a:t>
            </a:r>
            <a:r>
              <a:rPr lang="en-US" altLang="zh-TW" sz="1450" dirty="0">
                <a:latin typeface="+mn-ea"/>
              </a:rPr>
              <a:t>2 + 2 + 2 = 6</a:t>
            </a:r>
          </a:p>
          <a:p>
            <a:endParaRPr kumimoji="1" lang="zh-TW" altLang="en-US" sz="1600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FA1B66-5681-D448-AA0A-34DDF28A43E0}"/>
              </a:ext>
            </a:extLst>
          </p:cNvPr>
          <p:cNvSpPr txBox="1"/>
          <p:nvPr/>
        </p:nvSpPr>
        <p:spPr>
          <a:xfrm>
            <a:off x="508001" y="87868"/>
            <a:ext cx="35301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100" dirty="0">
                <a:hlinkClick r:id="rId2"/>
              </a:rPr>
              <a:t>https://zerojudge.tw/ShowProblem?problemid=a740</a:t>
            </a:r>
            <a:endParaRPr kumimoji="1" lang="zh-TW" altLang="en-US" sz="11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7EEDEF-8FA7-DF48-8EA8-B079B8AD68A9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276026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6BC61-F672-7442-A984-00D05E9E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b="1" dirty="0"/>
              <a:t>374. Guess Number Higher or Lower</a:t>
            </a:r>
            <a:br>
              <a:rPr lang="en" altLang="zh-TW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16DA7-516A-4941-A80B-54079618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dirty="0"/>
              <a:t>We are playing the Guess Game. The game is as follows:</a:t>
            </a:r>
          </a:p>
          <a:p>
            <a:r>
              <a:rPr lang="en" altLang="zh-TW" dirty="0"/>
              <a:t>I </a:t>
            </a:r>
            <a:r>
              <a:rPr lang="en" altLang="zh-TW" dirty="0">
                <a:solidFill>
                  <a:srgbClr val="FF0000"/>
                </a:solidFill>
              </a:rPr>
              <a:t>pick</a:t>
            </a:r>
            <a:r>
              <a:rPr lang="en" altLang="zh-TW" dirty="0"/>
              <a:t> a number from </a:t>
            </a:r>
            <a:r>
              <a:rPr lang="en" altLang="zh-TW" b="1" dirty="0">
                <a:solidFill>
                  <a:srgbClr val="FF0000"/>
                </a:solidFill>
              </a:rPr>
              <a:t>1</a:t>
            </a:r>
            <a:r>
              <a:rPr lang="en" altLang="zh-TW" dirty="0">
                <a:solidFill>
                  <a:srgbClr val="FF0000"/>
                </a:solidFill>
              </a:rPr>
              <a:t> to </a:t>
            </a:r>
            <a:r>
              <a:rPr lang="en" altLang="zh-TW" b="1" i="1" dirty="0">
                <a:solidFill>
                  <a:srgbClr val="FF0000"/>
                </a:solidFill>
              </a:rPr>
              <a:t>n (inclusive)</a:t>
            </a:r>
            <a:r>
              <a:rPr lang="en" altLang="zh-TW" dirty="0"/>
              <a:t>. You have to guess which number I picked.</a:t>
            </a:r>
          </a:p>
          <a:p>
            <a:r>
              <a:rPr lang="en" altLang="zh-TW" dirty="0"/>
              <a:t>Every time you guess wrong, I'll tell you whether the number is higher or lower.</a:t>
            </a:r>
          </a:p>
          <a:p>
            <a:pPr lvl="1"/>
            <a:r>
              <a:rPr lang="en" altLang="zh-TW" dirty="0"/>
              <a:t>lower </a:t>
            </a:r>
          </a:p>
          <a:p>
            <a:pPr lvl="1"/>
            <a:r>
              <a:rPr lang="en" altLang="zh-TW" dirty="0"/>
              <a:t>higher </a:t>
            </a:r>
          </a:p>
          <a:p>
            <a:pPr lvl="1"/>
            <a:r>
              <a:rPr lang="en" altLang="zh-TW" dirty="0"/>
              <a:t>Congrats! You got it! </a:t>
            </a:r>
          </a:p>
          <a:p>
            <a:r>
              <a:rPr lang="en" altLang="zh-TW" b="1" dirty="0"/>
              <a:t>Example :</a:t>
            </a:r>
            <a:endParaRPr lang="en" altLang="zh-TW" dirty="0"/>
          </a:p>
          <a:p>
            <a:pPr lvl="1"/>
            <a:r>
              <a:rPr lang="en" altLang="zh-TW" b="1" dirty="0"/>
              <a:t>Input: </a:t>
            </a:r>
            <a:r>
              <a:rPr lang="en" altLang="zh-TW" dirty="0"/>
              <a:t>n = 10, pick = 6</a:t>
            </a:r>
          </a:p>
          <a:p>
            <a:pPr lvl="1"/>
            <a:r>
              <a:rPr lang="en" altLang="zh-TW" b="1" dirty="0"/>
              <a:t>Output: </a:t>
            </a:r>
            <a:r>
              <a:rPr lang="en" altLang="zh-TW" dirty="0"/>
              <a:t>6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D22A2B-036B-F743-91D9-1046495318A2}"/>
              </a:ext>
            </a:extLst>
          </p:cNvPr>
          <p:cNvSpPr txBox="1"/>
          <p:nvPr/>
        </p:nvSpPr>
        <p:spPr>
          <a:xfrm>
            <a:off x="508001" y="87868"/>
            <a:ext cx="4644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https://leetcode.com/problems/guess-number-higher-or-lower/</a:t>
            </a:r>
            <a:endParaRPr kumimoji="1"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BF1BDF-2A6D-D047-AF87-4F96ABDD830B}"/>
              </a:ext>
            </a:extLst>
          </p:cNvPr>
          <p:cNvSpPr txBox="1"/>
          <p:nvPr/>
        </p:nvSpPr>
        <p:spPr>
          <a:xfrm>
            <a:off x="3393566" y="3843580"/>
            <a:ext cx="351731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random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pick = </a:t>
            </a:r>
            <a:r>
              <a:rPr kumimoji="1" lang="en-US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random.randint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n)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A0DA27-3B39-B944-957F-B27464E9F46D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課後練習</a:t>
            </a:r>
          </a:p>
        </p:txBody>
      </p:sp>
    </p:spTree>
    <p:extLst>
      <p:ext uri="{BB962C8B-B14F-4D97-AF65-F5344CB8AC3E}">
        <p14:creationId xmlns:p14="http://schemas.microsoft.com/office/powerpoint/2010/main" val="131377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23AD-F81A-3846-B4AE-B5AADE37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Nested for-loop</a:t>
            </a:r>
            <a:br>
              <a:rPr kumimoji="1" lang="en-US" altLang="zh-TW" dirty="0"/>
            </a:br>
            <a:r>
              <a:rPr kumimoji="1" lang="en-US" altLang="zh-TW" sz="1890" dirty="0"/>
              <a:t>(Chapter 3.3.3)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A19D7-BF4C-FD4E-8AB3-B2AC054C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91555"/>
            <a:ext cx="5802751" cy="2843540"/>
          </a:xfrm>
        </p:spPr>
        <p:txBody>
          <a:bodyPr>
            <a:normAutofit/>
          </a:bodyPr>
          <a:lstStyle/>
          <a:p>
            <a:r>
              <a:rPr kumimoji="1" lang="en-US" altLang="zh-TW" sz="1400" dirty="0"/>
              <a:t>print out the pattern in the figure below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F36E4E-C480-1540-9784-199FBCDA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55" y="1917523"/>
            <a:ext cx="2185988" cy="276891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36966A-2A0C-8C4E-BFB5-641465D49BDC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範例說明</a:t>
            </a:r>
          </a:p>
        </p:txBody>
      </p:sp>
    </p:spTree>
    <p:extLst>
      <p:ext uri="{BB962C8B-B14F-4D97-AF65-F5344CB8AC3E}">
        <p14:creationId xmlns:p14="http://schemas.microsoft.com/office/powerpoint/2010/main" val="301288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23AD-F81A-3846-B4AE-B5AADE37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Nested for-loop</a:t>
            </a:r>
            <a:br>
              <a:rPr kumimoji="1" lang="en-US" altLang="zh-TW" dirty="0"/>
            </a:br>
            <a:r>
              <a:rPr kumimoji="1" lang="en-US" altLang="zh-TW" sz="1890" dirty="0"/>
              <a:t>(Chapter 3.3.3)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A19D7-BF4C-FD4E-8AB3-B2AC054C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400" dirty="0"/>
              <a:t>print out 99 multiplication table</a:t>
            </a:r>
            <a:endParaRPr kumimoji="1"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5A3999-2E17-764D-8D9F-ADF09D0EB828}"/>
              </a:ext>
            </a:extLst>
          </p:cNvPr>
          <p:cNvSpPr txBox="1"/>
          <p:nvPr/>
        </p:nvSpPr>
        <p:spPr>
          <a:xfrm>
            <a:off x="508001" y="2210502"/>
            <a:ext cx="8366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x 2 =  4 2 x 3 =  6 2 x 4 =  8 2 x 5 = 10 2 x 6 = 12 2 x 7 = 14 2 x 8 = 16 2 x 9 = 18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x 2 =  6 3 x 3 =  9 3 x 4 = 12 3 x 5 = 15 3 x 6 = 18 3 x 7 = 21 3 x 8 = 24 3 x 9 = 27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x 2 =  8 4 x 3 = 12 4 x 4 = 16 4 x 5 = 20 4 x 6 = 24 4 x 7 = 28 4 x 8 = 32 4 x 9 = 36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x 2 = 10 5 x 3 = 15 5 x 4 = 20 5 x 5 = 25 5 x 6 = 30 5 x 7 = 35 5 x 8 = 40 5 x 9 = 45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 x 2 = 12 6 x 3 = 18 6 x 4 = 24 6 x 5 = 30 6 x 6 = 36 6 x 7 = 42 6 x 8 = 48 6 x 9 = 54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x 2 = 14 7 x 3 = 21 7 x 4 = 28 7 x 5 = 35 7 x 6 = 42 7 x 7 = 49 7 x 8 = 56 7 x 9 = 63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x 2 = 16 8 x 3 = 24 8 x 4 = 32 8 x 5 = 40 8 x 6 = 48 8 x 7 = 56 8 x 8 = 64 8 x 9 = 72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 x 2 = 18 9 x 3 = 27 9 x 4 = 36 9 x 5 = 45 9 x 6 = 54 9 x 7 = 63 9 x 8 = 72 9 x 9 = 81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D50CE3-7C0E-334E-B027-2A607788D2B2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30363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1103F8-FA31-BE4F-AAC9-AA3BB53F5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610" y="946264"/>
            <a:ext cx="6860020" cy="1923528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4050" dirty="0">
                <a:solidFill>
                  <a:srgbClr val="FFFFFF"/>
                </a:solidFill>
              </a:rPr>
              <a:t>選擇敘述</a:t>
            </a:r>
          </a:p>
        </p:txBody>
      </p:sp>
    </p:spTree>
    <p:extLst>
      <p:ext uri="{BB962C8B-B14F-4D97-AF65-F5344CB8AC3E}">
        <p14:creationId xmlns:p14="http://schemas.microsoft.com/office/powerpoint/2010/main" val="42117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1DD36-4367-1B42-911E-3A87DC59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if / if-else / if-</a:t>
            </a:r>
            <a:r>
              <a:rPr kumimoji="1" lang="en-US" altLang="zh-TW" dirty="0" err="1"/>
              <a:t>elif</a:t>
            </a:r>
            <a:r>
              <a:rPr kumimoji="1" lang="en-US" altLang="zh-TW" dirty="0"/>
              <a:t>-else</a:t>
            </a:r>
            <a:br>
              <a:rPr kumimoji="1" lang="en-US" altLang="zh-TW" dirty="0"/>
            </a:br>
            <a:r>
              <a:rPr kumimoji="1" lang="en-US" altLang="zh-TW" sz="1890" dirty="0"/>
              <a:t>(Chapter 3.2)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AF10CE-BDDD-5146-8771-9286BF11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731645"/>
            <a:ext cx="3814763" cy="2743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DA7D83-78F3-6B4E-AF39-1960E8AB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31" y="1731645"/>
            <a:ext cx="1911668" cy="200596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E039277-C1BC-7C42-A7DF-AAE8D5B15DFA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範例說明</a:t>
            </a:r>
          </a:p>
        </p:txBody>
      </p:sp>
    </p:spTree>
    <p:extLst>
      <p:ext uri="{BB962C8B-B14F-4D97-AF65-F5344CB8AC3E}">
        <p14:creationId xmlns:p14="http://schemas.microsoft.com/office/powerpoint/2010/main" val="124533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766C2-89A7-634E-8BDA-B360511A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01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9A67D63-4BD2-A744-B033-F186A796B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055915"/>
              </p:ext>
            </p:extLst>
          </p:nvPr>
        </p:nvGraphicFramePr>
        <p:xfrm>
          <a:off x="772043" y="3289943"/>
          <a:ext cx="5802510" cy="717232"/>
        </p:xfrm>
        <a:graphic>
          <a:graphicData uri="http://schemas.openxmlformats.org/drawingml/2006/table">
            <a:tbl>
              <a:tblPr/>
              <a:tblGrid>
                <a:gridCol w="2901255">
                  <a:extLst>
                    <a:ext uri="{9D8B030D-6E8A-4147-A177-3AD203B41FA5}">
                      <a16:colId xmlns:a16="http://schemas.microsoft.com/office/drawing/2014/main" val="2704886478"/>
                    </a:ext>
                  </a:extLst>
                </a:gridCol>
                <a:gridCol w="2901255">
                  <a:extLst>
                    <a:ext uri="{9D8B030D-6E8A-4147-A177-3AD203B41FA5}">
                      <a16:colId xmlns:a16="http://schemas.microsoft.com/office/drawing/2014/main" val="726414511"/>
                    </a:ext>
                  </a:extLst>
                </a:gridCol>
              </a:tblGrid>
              <a:tr h="177451"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</a:rPr>
                        <a:t>Sample Input:</a:t>
                      </a:r>
                      <a:endParaRPr lang="en" sz="1400">
                        <a:effectLst/>
                      </a:endParaRP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Output: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79743"/>
                  </a:ext>
                </a:extLst>
              </a:tr>
              <a:tr h="316326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1,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2,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3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4,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5,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6</a:t>
                      </a: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unfit</a:t>
                      </a:r>
                    </a:p>
                    <a:p>
                      <a:r>
                        <a:rPr lang="en" sz="1400" dirty="0">
                          <a:effectLst/>
                        </a:rPr>
                        <a:t>fit</a:t>
                      </a: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3379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4673A4-A92A-464B-96A5-A53611F4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30" y="977824"/>
            <a:ext cx="6504982" cy="22167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1722" tIns="30861" rIns="61722" bIns="3086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[Problem 1] 判斷 3 整數是否能構成三角形之三邊長</a:t>
            </a:r>
            <a:endParaRPr lang="en-US" altLang="zh-TW" sz="1400" b="1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問題描述： </a:t>
            </a:r>
            <a:b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</a:br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試撰寫一程式，判斷這三個整數是否能構成三角形的三個邊長</a:t>
            </a:r>
            <a:endParaRPr lang="en-US" altLang="zh-TW" sz="1400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（註 : 三角形兩邊長之和必須大於第三邊）。</a:t>
            </a: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輸入說明：</a:t>
            </a:r>
            <a:endParaRPr lang="zh-TW" altLang="zh-TW" sz="1400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輸入為一行字串，包含了三個數值，每個數值以空白隔開。</a:t>
            </a: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三個數值分別為三角形的三個邊長。</a:t>
            </a: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輸出說明：</a:t>
            </a:r>
            <a:endParaRPr lang="zh-TW" altLang="zh-TW" sz="1400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輸出符合 (fit) 或不符合 (unfit) 。</a:t>
            </a: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範例：</a:t>
            </a:r>
            <a:endParaRPr lang="zh-TW" altLang="zh-TW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B72451-0F76-B24B-99FF-FFAA1DED75C3}"/>
              </a:ext>
            </a:extLst>
          </p:cNvPr>
          <p:cNvSpPr txBox="1"/>
          <p:nvPr/>
        </p:nvSpPr>
        <p:spPr>
          <a:xfrm>
            <a:off x="508001" y="117637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000" dirty="0">
                <a:hlinkClick r:id="rId2"/>
              </a:rPr>
              <a:t>https://e-tutor.itsa.org.tw/e-Tutor/mod/programming/view.php?id=18645</a:t>
            </a:r>
            <a:endParaRPr kumimoji="1"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2C4561-9156-CE48-A612-D13986D6F0BC}"/>
              </a:ext>
            </a:extLst>
          </p:cNvPr>
          <p:cNvSpPr txBox="1"/>
          <p:nvPr/>
        </p:nvSpPr>
        <p:spPr>
          <a:xfrm>
            <a:off x="772042" y="4102533"/>
            <a:ext cx="6264189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(1) side1 = int(input(“</a:t>
            </a:r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請輸入第一個邊長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“))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side2 = int(input(“</a:t>
            </a:r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請輸入第二個邊長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“))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side3 = int(input(“</a:t>
            </a:r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請輸入第三個邊長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“))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(2) side1, side2, side3 = </a:t>
            </a:r>
            <a:r>
              <a:rPr kumimoji="1" lang="en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(input(“</a:t>
            </a:r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輸入三個邊長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以逗號分隔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“))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0805673-BCC8-A84E-A37C-708CA39A8B11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42605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698CC-16DD-F345-9121-F24EED62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02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AC887-743B-E64A-B90F-6F15A49F6562}"/>
              </a:ext>
            </a:extLst>
          </p:cNvPr>
          <p:cNvSpPr/>
          <p:nvPr/>
        </p:nvSpPr>
        <p:spPr>
          <a:xfrm>
            <a:off x="830375" y="1094992"/>
            <a:ext cx="58027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[Problem 3] </a:t>
            </a:r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判斷座標是否在圓形的範圍內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問題描述：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有一圓形，直徑為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200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，且中心座標為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(0,0)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。請寫一支程式可以輸入「點」的座標，並判斷「點」是否在圓形的範圍內。如果「點」的位置剛好在邊界的話也算是在圓形範圍內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例：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x 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=100 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，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y 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=0) 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輸入說明：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輸入一整數座標，依序分別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x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與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y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 ，以一個逗號隔開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  <a:endParaRPr lang="en" altLang="zh-TW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輸出說明：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輸出此座標位置在圓內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 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inside )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或圓外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 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outside )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訊息。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範例：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F38649-06B0-0042-8048-06EDAB84E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50294"/>
              </p:ext>
            </p:extLst>
          </p:nvPr>
        </p:nvGraphicFramePr>
        <p:xfrm>
          <a:off x="923110" y="3476117"/>
          <a:ext cx="3536157" cy="755808"/>
        </p:xfrm>
        <a:graphic>
          <a:graphicData uri="http://schemas.openxmlformats.org/drawingml/2006/table">
            <a:tbl>
              <a:tblPr/>
              <a:tblGrid>
                <a:gridCol w="1697355">
                  <a:extLst>
                    <a:ext uri="{9D8B030D-6E8A-4147-A177-3AD203B41FA5}">
                      <a16:colId xmlns:a16="http://schemas.microsoft.com/office/drawing/2014/main" val="1388251447"/>
                    </a:ext>
                  </a:extLst>
                </a:gridCol>
                <a:gridCol w="1838802">
                  <a:extLst>
                    <a:ext uri="{9D8B030D-6E8A-4147-A177-3AD203B41FA5}">
                      <a16:colId xmlns:a16="http://schemas.microsoft.com/office/drawing/2014/main" val="3963462182"/>
                    </a:ext>
                  </a:extLst>
                </a:gridCol>
              </a:tblGrid>
              <a:tr h="177451"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Input: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Output: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96432"/>
                  </a:ext>
                </a:extLst>
              </a:tr>
              <a:tr h="177451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50,50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inside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31846"/>
                  </a:ext>
                </a:extLst>
              </a:tr>
              <a:tr h="177451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200,200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outside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761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A4AB8F8-3950-0749-A555-89F968460213}"/>
              </a:ext>
            </a:extLst>
          </p:cNvPr>
          <p:cNvSpPr txBox="1"/>
          <p:nvPr/>
        </p:nvSpPr>
        <p:spPr>
          <a:xfrm>
            <a:off x="508001" y="94259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000" dirty="0">
                <a:hlinkClick r:id="rId2"/>
              </a:rPr>
              <a:t>https://e-tutor.itsa.org.tw/e-Tutor/mod/programming/view.php?id=11696</a:t>
            </a:r>
            <a:endParaRPr kumimoji="1" lang="zh-TW" altLang="en-US" sz="1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7B1B24-1D4A-9C48-889D-1C791BA3DC90}"/>
              </a:ext>
            </a:extLst>
          </p:cNvPr>
          <p:cNvSpPr txBox="1"/>
          <p:nvPr/>
        </p:nvSpPr>
        <p:spPr>
          <a:xfrm>
            <a:off x="830375" y="4547800"/>
            <a:ext cx="6264189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x,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kumimoji="1" lang="en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(input(“</a:t>
            </a:r>
            <a:r>
              <a:rPr lang="zh-TW" alt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輸入一整數座標，依序分別 </a:t>
            </a:r>
            <a:r>
              <a:rPr lang="en" altLang="zh-TW" sz="1200" i="1" dirty="0">
                <a:solidFill>
                  <a:srgbClr val="333333"/>
                </a:solidFill>
                <a:latin typeface="verdana" panose="020B0604030504040204" pitchFamily="34" charset="0"/>
              </a:rPr>
              <a:t>x </a:t>
            </a:r>
            <a:r>
              <a:rPr lang="zh-TW" alt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與 </a:t>
            </a:r>
            <a:r>
              <a:rPr lang="en" altLang="zh-TW" sz="1200" i="1" dirty="0">
                <a:solidFill>
                  <a:srgbClr val="333333"/>
                </a:solidFill>
                <a:latin typeface="verdana" panose="020B0604030504040204" pitchFamily="34" charset="0"/>
              </a:rPr>
              <a:t>y</a:t>
            </a:r>
            <a:r>
              <a:rPr lang="zh-TW" altLang="en-US" sz="1200" dirty="0">
                <a:solidFill>
                  <a:srgbClr val="333333"/>
                </a:solidFill>
                <a:latin typeface="verdana" panose="020B0604030504040204" pitchFamily="34" charset="0"/>
              </a:rPr>
              <a:t> ，以一個逗號隔開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“))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D6FC6E-4E4F-1F4A-808C-C893765EE0AE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117156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F2502-D330-FC41-928D-DBE1940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b="1" dirty="0"/>
              <a:t>292. </a:t>
            </a:r>
            <a:r>
              <a:rPr lang="en" altLang="zh-TW" b="1" dirty="0" err="1"/>
              <a:t>Nim</a:t>
            </a:r>
            <a:r>
              <a:rPr lang="en" altLang="zh-TW" b="1" dirty="0"/>
              <a:t> Game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01BE9-2278-E34B-AAFE-D7C2DB96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47614"/>
            <a:ext cx="7109416" cy="3283408"/>
          </a:xfrm>
        </p:spPr>
        <p:txBody>
          <a:bodyPr/>
          <a:lstStyle/>
          <a:p>
            <a:r>
              <a:rPr lang="en" altLang="zh-TW" dirty="0"/>
              <a:t>You are playing the following </a:t>
            </a:r>
            <a:r>
              <a:rPr lang="en" altLang="zh-TW" dirty="0" err="1"/>
              <a:t>Nim</a:t>
            </a:r>
            <a:r>
              <a:rPr lang="en" altLang="zh-TW" dirty="0"/>
              <a:t> Game with your friend: There is a heap of stones on the table, each time one of you take turns to remove 1 to 3 stones. The one who removes the last stone will be the winner. You will take the first turn to remove the stones.</a:t>
            </a:r>
          </a:p>
          <a:p>
            <a:r>
              <a:rPr lang="en" altLang="zh-TW" dirty="0"/>
              <a:t>Both of you are very clever and have optimal strategies for the game. Write a function to determine whether you can win the game given the number of stones in the heap.</a:t>
            </a:r>
          </a:p>
          <a:p>
            <a:r>
              <a:rPr lang="en" altLang="zh-TW" b="1" dirty="0"/>
              <a:t>Example:</a:t>
            </a:r>
            <a:endParaRPr lang="en" altLang="zh-TW" dirty="0"/>
          </a:p>
          <a:p>
            <a:pPr lvl="1"/>
            <a:r>
              <a:rPr lang="en" altLang="zh-TW" b="1" dirty="0"/>
              <a:t>Input:</a:t>
            </a:r>
            <a:r>
              <a:rPr lang="en" altLang="zh-TW" dirty="0"/>
              <a:t> 4 </a:t>
            </a:r>
          </a:p>
          <a:p>
            <a:pPr lvl="1"/>
            <a:r>
              <a:rPr lang="en" altLang="zh-TW" b="1" dirty="0"/>
              <a:t>Output:</a:t>
            </a:r>
            <a:r>
              <a:rPr lang="en" altLang="zh-TW" dirty="0"/>
              <a:t> false </a:t>
            </a:r>
          </a:p>
          <a:p>
            <a:pPr lvl="1"/>
            <a:r>
              <a:rPr lang="en" altLang="zh-TW" b="1" dirty="0"/>
              <a:t>Explanation: </a:t>
            </a:r>
            <a:r>
              <a:rPr lang="en" altLang="zh-TW" dirty="0"/>
              <a:t>If there are 4 stones in the heap, then you will never win the game; No matter 1, 2, or 3 stones you remove, the last stone will always be removed by your friend.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978BFD-843D-A145-92F3-03C8AF82B1DF}"/>
              </a:ext>
            </a:extLst>
          </p:cNvPr>
          <p:cNvSpPr txBox="1"/>
          <p:nvPr/>
        </p:nvSpPr>
        <p:spPr>
          <a:xfrm>
            <a:off x="508001" y="0"/>
            <a:ext cx="3251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https://leetcode.com/problems/nim-game/</a:t>
            </a:r>
            <a:endParaRPr kumimoji="1"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AD458F-F958-A742-A50C-6DA58CC3AF22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課後練習</a:t>
            </a:r>
          </a:p>
        </p:txBody>
      </p:sp>
    </p:spTree>
    <p:extLst>
      <p:ext uri="{BB962C8B-B14F-4D97-AF65-F5344CB8AC3E}">
        <p14:creationId xmlns:p14="http://schemas.microsoft.com/office/powerpoint/2010/main" val="38891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5B16FFF-98EC-9545-98AC-25785CCD5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081" y="946264"/>
            <a:ext cx="6596549" cy="1923528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4050" dirty="0">
                <a:solidFill>
                  <a:srgbClr val="FFFFFF"/>
                </a:solidFill>
              </a:rPr>
              <a:t>迴圈敘述</a:t>
            </a:r>
          </a:p>
        </p:txBody>
      </p:sp>
    </p:spTree>
    <p:extLst>
      <p:ext uri="{BB962C8B-B14F-4D97-AF65-F5344CB8AC3E}">
        <p14:creationId xmlns:p14="http://schemas.microsoft.com/office/powerpoint/2010/main" val="418198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9A6FC-4CAC-004C-B976-57233EB6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for-loop</a:t>
            </a:r>
            <a:br>
              <a:rPr kumimoji="1" lang="en-US" altLang="zh-TW" dirty="0"/>
            </a:br>
            <a:r>
              <a:rPr kumimoji="1" lang="en-US" altLang="zh-TW" dirty="0"/>
              <a:t>(Chapter 3.3.1)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E7A768-0A37-6146-B3C2-5316D277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3" y="2251710"/>
            <a:ext cx="2083118" cy="24345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1C323E-4991-2243-93D5-43858EA2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55" y="2251710"/>
            <a:ext cx="1731645" cy="2400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E93A2C6-FC43-8D43-8994-EFFFA72EE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524" y="1650026"/>
            <a:ext cx="2906078" cy="325755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0089AC3-3211-C54A-93BF-9EC2F9BD809E}"/>
              </a:ext>
            </a:extLst>
          </p:cNvPr>
          <p:cNvSpPr txBox="1"/>
          <p:nvPr/>
        </p:nvSpPr>
        <p:spPr>
          <a:xfrm>
            <a:off x="508001" y="1618922"/>
            <a:ext cx="2601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</a:t>
            </a:r>
            <a:r>
              <a:rPr kumimoji="1" lang="en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stop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range(</a:t>
            </a:r>
            <a:r>
              <a:rPr kumimoji="1" lang="en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stop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[, step])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1A6279-D598-3D4F-A953-A1CE2DB4CDFB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範例說明</a:t>
            </a:r>
          </a:p>
        </p:txBody>
      </p:sp>
    </p:spTree>
    <p:extLst>
      <p:ext uri="{BB962C8B-B14F-4D97-AF65-F5344CB8AC3E}">
        <p14:creationId xmlns:p14="http://schemas.microsoft.com/office/powerpoint/2010/main" val="389443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8215C-DD6B-FA47-8440-4D84E9AA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03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331F1F-1191-C347-8462-3C8F7DD95B2A}"/>
              </a:ext>
            </a:extLst>
          </p:cNvPr>
          <p:cNvSpPr/>
          <p:nvPr/>
        </p:nvSpPr>
        <p:spPr>
          <a:xfrm>
            <a:off x="575568" y="898630"/>
            <a:ext cx="65226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[Problem 1] </a:t>
            </a:r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計算寶石價值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問題描述：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筱雯是一個珠寶商，為了要讓客人知道幾克拉的鑽石大約是多大，所以打算展示一連續大小的鑽石，而鑽石的價值是根據它的重量的平方來計算的，如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5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克拉鑽石的價值是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25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萬，若打算展示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3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克拉至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6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克拉的鑽石，則需要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3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+ 4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+ 5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+ 6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= 86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萬的成本。筱雯的數學不是很好，計算機一個個數字按起來也很辛苦，而且很容易出錯。請你幫筱雯一個忙，寫一個程式讓他能夠輕易的輸入兩個整數，即能算出此二整數之間所有整數的平方和。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輸入說明：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每行測試資料有兩個整數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n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與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m </a:t>
            </a:r>
            <a:r>
              <a:rPr lang="zh-TW" altLang="en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，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以一個逗號隔開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輸出說明：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輸出 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en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 + (n + 1)</a:t>
            </a:r>
            <a:r>
              <a:rPr lang="en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 +...+ m</a:t>
            </a:r>
            <a:r>
              <a:rPr lang="en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的結果，每筆測試資料輸出於一行。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範例：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314346-2940-C648-A47D-F571B2B663BB}"/>
              </a:ext>
            </a:extLst>
          </p:cNvPr>
          <p:cNvSpPr txBox="1"/>
          <p:nvPr/>
        </p:nvSpPr>
        <p:spPr>
          <a:xfrm>
            <a:off x="508001" y="99745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000" dirty="0">
                <a:hlinkClick r:id="rId2"/>
              </a:rPr>
              <a:t>https://e-tutor.itsa.org.tw/e-Tutor/mod/programming/view.php?id=11713</a:t>
            </a:r>
            <a:endParaRPr kumimoji="1" lang="zh-TW" altLang="en-US" sz="1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FD5ECF-5E15-8C44-9DA1-B94E2A45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06295"/>
              </p:ext>
            </p:extLst>
          </p:nvPr>
        </p:nvGraphicFramePr>
        <p:xfrm>
          <a:off x="1100477" y="3900994"/>
          <a:ext cx="3549015" cy="930592"/>
        </p:xfrm>
        <a:graphic>
          <a:graphicData uri="http://schemas.openxmlformats.org/drawingml/2006/table">
            <a:tbl>
              <a:tblPr/>
              <a:tblGrid>
                <a:gridCol w="1851660">
                  <a:extLst>
                    <a:ext uri="{9D8B030D-6E8A-4147-A177-3AD203B41FA5}">
                      <a16:colId xmlns:a16="http://schemas.microsoft.com/office/drawing/2014/main" val="2271687085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27129727"/>
                    </a:ext>
                  </a:extLst>
                </a:gridCol>
              </a:tblGrid>
              <a:tr h="177451"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Input: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</a:rPr>
                        <a:t>Sample Output:</a:t>
                      </a:r>
                      <a:endParaRPr lang="en" sz="140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695945"/>
                  </a:ext>
                </a:extLst>
              </a:tr>
              <a:tr h="4552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1,50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5,100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 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42925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338320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0962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AB31CD13-A4B5-6A4D-ABC5-68779ED3BB24}"/>
              </a:ext>
            </a:extLst>
          </p:cNvPr>
          <p:cNvSpPr txBox="1"/>
          <p:nvPr/>
        </p:nvSpPr>
        <p:spPr>
          <a:xfrm>
            <a:off x="7756901" y="87868"/>
            <a:ext cx="110799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0070C0"/>
                </a:solidFill>
              </a:rPr>
              <a:t>課堂練習</a:t>
            </a:r>
          </a:p>
        </p:txBody>
      </p:sp>
    </p:spTree>
    <p:extLst>
      <p:ext uri="{BB962C8B-B14F-4D97-AF65-F5344CB8AC3E}">
        <p14:creationId xmlns:p14="http://schemas.microsoft.com/office/powerpoint/2010/main" val="363333647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1070</Words>
  <Application>Microsoft Macintosh PowerPoint</Application>
  <PresentationFormat>如螢幕大小 (16:9)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Menlo</vt:lpstr>
      <vt:lpstr>Trebuchet MS</vt:lpstr>
      <vt:lpstr>verdana</vt:lpstr>
      <vt:lpstr>Wingdings 3</vt:lpstr>
      <vt:lpstr>多面向</vt:lpstr>
      <vt:lpstr>Python Basics</vt:lpstr>
      <vt:lpstr>選擇敘述</vt:lpstr>
      <vt:lpstr>if / if-else / if-elif-else (Chapter 3.2)</vt:lpstr>
      <vt:lpstr>ITSA 01</vt:lpstr>
      <vt:lpstr>ITSA 02</vt:lpstr>
      <vt:lpstr>LeetCode 292. Nim Game</vt:lpstr>
      <vt:lpstr>迴圈敘述</vt:lpstr>
      <vt:lpstr>for-loop (Chapter 3.3.1)</vt:lpstr>
      <vt:lpstr>ITSA 03</vt:lpstr>
      <vt:lpstr>while-loop (Chapter 3.3.2)</vt:lpstr>
      <vt:lpstr>while-loop (Chapter 3.3.2)</vt:lpstr>
      <vt:lpstr>ZeroJudge a740: 质因数之和</vt:lpstr>
      <vt:lpstr>LeetCode 374. Guess Number Higher or Lower </vt:lpstr>
      <vt:lpstr>Nested for-loop (Chapter 3.3.3)</vt:lpstr>
      <vt:lpstr>Nested for-loop (Chapter 3.3.3)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– Lesson 1</dc:title>
  <dc:creator>秀芬 周</dc:creator>
  <cp:lastModifiedBy>秀芬 周</cp:lastModifiedBy>
  <cp:revision>25</cp:revision>
  <dcterms:created xsi:type="dcterms:W3CDTF">2019-06-01T02:57:14Z</dcterms:created>
  <dcterms:modified xsi:type="dcterms:W3CDTF">2019-06-08T14:22:14Z</dcterms:modified>
</cp:coreProperties>
</file>