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33"/>
  </p:notesMasterIdLst>
  <p:handoutMasterIdLst>
    <p:handoutMasterId r:id="rId34"/>
  </p:handoutMasterIdLst>
  <p:sldIdLst>
    <p:sldId id="330" r:id="rId4"/>
    <p:sldId id="531" r:id="rId5"/>
    <p:sldId id="489" r:id="rId6"/>
    <p:sldId id="495" r:id="rId7"/>
    <p:sldId id="494" r:id="rId8"/>
    <p:sldId id="491" r:id="rId9"/>
    <p:sldId id="492" r:id="rId10"/>
    <p:sldId id="493" r:id="rId11"/>
    <p:sldId id="538" r:id="rId12"/>
    <p:sldId id="496" r:id="rId13"/>
    <p:sldId id="490" r:id="rId14"/>
    <p:sldId id="535" r:id="rId15"/>
    <p:sldId id="497" r:id="rId16"/>
    <p:sldId id="536" r:id="rId17"/>
    <p:sldId id="498" r:id="rId18"/>
    <p:sldId id="499" r:id="rId19"/>
    <p:sldId id="532" r:id="rId20"/>
    <p:sldId id="533" r:id="rId21"/>
    <p:sldId id="500" r:id="rId22"/>
    <p:sldId id="537" r:id="rId23"/>
    <p:sldId id="534" r:id="rId24"/>
    <p:sldId id="539" r:id="rId25"/>
    <p:sldId id="540" r:id="rId26"/>
    <p:sldId id="541" r:id="rId27"/>
    <p:sldId id="542" r:id="rId28"/>
    <p:sldId id="543" r:id="rId29"/>
    <p:sldId id="544" r:id="rId30"/>
    <p:sldId id="545" r:id="rId31"/>
    <p:sldId id="546" r:id="rId32"/>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CC3300"/>
    <a:srgbClr val="ABDB77"/>
    <a:srgbClr val="FFCD2D"/>
    <a:srgbClr val="E6AF00"/>
    <a:srgbClr val="0099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p:cViewPr varScale="1">
        <p:scale>
          <a:sx n="113" d="100"/>
          <a:sy n="113" d="100"/>
        </p:scale>
        <p:origin x="614" y="86"/>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13</a:t>
            </a:fld>
            <a:endParaRPr lang="ru-RU"/>
          </a:p>
        </p:txBody>
      </p:sp>
    </p:spTree>
    <p:extLst>
      <p:ext uri="{BB962C8B-B14F-4D97-AF65-F5344CB8AC3E}">
        <p14:creationId xmlns:p14="http://schemas.microsoft.com/office/powerpoint/2010/main" val="309152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14</a:t>
            </a:fld>
            <a:endParaRPr lang="ru-RU"/>
          </a:p>
        </p:txBody>
      </p:sp>
    </p:spTree>
    <p:extLst>
      <p:ext uri="{BB962C8B-B14F-4D97-AF65-F5344CB8AC3E}">
        <p14:creationId xmlns:p14="http://schemas.microsoft.com/office/powerpoint/2010/main" val="309152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146752" y="4670688"/>
            <a:ext cx="6822628" cy="276999"/>
          </a:xfrm>
          <a:prstGeom prst="rect">
            <a:avLst/>
          </a:prstGeom>
          <a:noFill/>
          <a:ln w="9525">
            <a:noFill/>
            <a:miter lim="800000"/>
            <a:headEnd/>
            <a:tailEnd/>
          </a:ln>
          <a:effectLst/>
        </p:spPr>
        <p:txBody>
          <a:bodyPr wrap="square">
            <a:spAutoFit/>
          </a:bodyPr>
          <a:lstStyle/>
          <a:p>
            <a:pPr algn="ctr"/>
            <a:r>
              <a:rPr lang="ru-RU" sz="1200" b="1" dirty="0">
                <a:solidFill>
                  <a:srgbClr val="000099"/>
                </a:solidFill>
                <a:effectLst>
                  <a:outerShdw blurRad="38100" dist="38100" dir="2700000" algn="tl">
                    <a:srgbClr val="C0C0C0"/>
                  </a:outerShdw>
                </a:effectLst>
              </a:rPr>
              <a:t>Проектирование систем баз данных. Диаграмма сущность-связь</a:t>
            </a:r>
            <a:endParaRPr lang="en-US" sz="1200" b="1" dirty="0">
              <a:solidFill>
                <a:srgbClr val="000099"/>
              </a:solidFill>
              <a:effectLst>
                <a:outerShdw blurRad="38100" dist="38100" dir="2700000" algn="tl">
                  <a:srgbClr val="C0C0C0"/>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28</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Лабораторная работы 1</a:t>
            </a:r>
            <a:r>
              <a:rPr lang="en-US" sz="2000" b="1" dirty="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Проектирование систем баз данных. Диаграмма сущность-связь</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02.03.03. Математическое обеспечение и администрирование информационных систем</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ru-RU" sz="3200" b="1" dirty="0">
                <a:solidFill>
                  <a:srgbClr val="000099"/>
                </a:solidFill>
                <a:effectLst>
                  <a:outerShdw blurRad="38100" dist="38100" dir="2700000" algn="tl">
                    <a:srgbClr val="C0C0C0"/>
                  </a:outerShdw>
                </a:effectLst>
              </a:rPr>
              <a:t>Базы данных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1600" b="1" dirty="0">
                <a:solidFill>
                  <a:srgbClr val="000099"/>
                </a:solidFill>
              </a:rPr>
              <a:t>Пример проектирования ИС «Факультет» на основе семантического моделирования</a:t>
            </a:r>
          </a:p>
        </p:txBody>
      </p:sp>
      <p:sp>
        <p:nvSpPr>
          <p:cNvPr id="3" name="Прямоугольник 2"/>
          <p:cNvSpPr/>
          <p:nvPr/>
        </p:nvSpPr>
        <p:spPr>
          <a:xfrm>
            <a:off x="0" y="483518"/>
            <a:ext cx="9144000" cy="4154984"/>
          </a:xfrm>
          <a:prstGeom prst="rect">
            <a:avLst/>
          </a:prstGeom>
        </p:spPr>
        <p:txBody>
          <a:bodyPr wrap="square">
            <a:spAutoFit/>
          </a:bodyPr>
          <a:lstStyle/>
          <a:p>
            <a:pPr algn="just"/>
            <a:r>
              <a:rPr lang="ru-RU" sz="1200" dirty="0">
                <a:solidFill>
                  <a:srgbClr val="000099"/>
                </a:solidFill>
              </a:rPr>
              <a:t>Рассмотрим пример разработки учебного проекта информационной системы «Факультет». Создадим систему баз данных, содержащую информацию о личных данных студентов, изучаемых студентами предметах, результатах сдачи экзаменов и зачетов, преподавателях и их учебной нагрузке. Отметим, что проект носит учебный характер, а это значит, что реальные процессы могут быть идеализированы или упрощены.</a:t>
            </a:r>
          </a:p>
          <a:p>
            <a:pPr algn="just"/>
            <a:r>
              <a:rPr lang="ru-RU" sz="1200" dirty="0">
                <a:solidFill>
                  <a:srgbClr val="000099"/>
                </a:solidFill>
              </a:rPr>
              <a:t>Учебный процесс в образовательном учреждении (университет, институт и пр.) по определенной специальности строится в соответствии с государственным образовательным стандартом. На его основе вузом разрабатывается учебный план по специальности, в котором учебные дисциплины группируются в блоки и определяется трудоемкость каждой дисциплины, их распределение по семестрам, объем аудиторных занятий и самостоятельной работы, формы итогового контроля. </a:t>
            </a:r>
          </a:p>
          <a:p>
            <a:pPr algn="just"/>
            <a:r>
              <a:rPr lang="ru-RU" sz="1200" dirty="0">
                <a:solidFill>
                  <a:srgbClr val="000099"/>
                </a:solidFill>
              </a:rPr>
              <a:t>Факультет вуза организационно включает два  взаимодействующих контингента: студентов и преподавателей. Студенты обучаются в течение определенного срока обучения на разных курсах, объединяясь в учебные группы. Процесс обучения учебной группы (курса) определенному предмету протекает под руководством преподавателя. Преподаватели работают на кафедрах вуза и в соответствии с их учебно-научным направлением в каждом году имеют определенную учебную нагрузку. </a:t>
            </a:r>
          </a:p>
          <a:p>
            <a:pPr algn="just"/>
            <a:r>
              <a:rPr lang="ru-RU" sz="1200" dirty="0">
                <a:solidFill>
                  <a:srgbClr val="000099"/>
                </a:solidFill>
              </a:rPr>
              <a:t>Учебный процесс организуется деканатом факультета путем составления расписания учебных занятий. Деканат осуществляет также контроль за проведением учебных занятий преподавателями, посещением студентами занятий, степенью усвоения студентами учебной программы по предметам, регулирует процесс сдачи студентами зачетов и экзаменов в сессию. После зачисления студента в вуз формируется «Личное дело», хранимое в студенческом отделе кадров, в деканате также известна информация анкетного характера о студентах и преподавателях. </a:t>
            </a:r>
          </a:p>
          <a:p>
            <a:pPr algn="just"/>
            <a:r>
              <a:rPr lang="ru-RU" sz="1200" dirty="0">
                <a:solidFill>
                  <a:srgbClr val="000099"/>
                </a:solidFill>
              </a:rPr>
              <a:t>Основной </a:t>
            </a:r>
            <a:r>
              <a:rPr lang="ru-RU" sz="1200" dirty="0" err="1">
                <a:solidFill>
                  <a:srgbClr val="000099"/>
                </a:solidFill>
              </a:rPr>
              <a:t>документооброт</a:t>
            </a:r>
            <a:r>
              <a:rPr lang="ru-RU" sz="1200" dirty="0">
                <a:solidFill>
                  <a:srgbClr val="000099"/>
                </a:solidFill>
              </a:rPr>
              <a:t> деканата осуществляется методистом факультета, который ведет учет успеваемости студентов, составляет расписание учебных занятий, выдает разнообразные справки и т.д. Декан составляет учебный план по специальности, утверждает учебную нагрузку преподавателей кафедр, принимает управленческие решения по организации учебного процесса на факультете. Управление факультетом осуществляется деканом путем выдачи распоряжений, приказов и т.д. Напоминаем, что рассматривается упрощенный вариант, модель реального факультета вуза. </a:t>
            </a:r>
          </a:p>
        </p:txBody>
      </p:sp>
    </p:spTree>
    <p:extLst>
      <p:ext uri="{BB962C8B-B14F-4D97-AF65-F5344CB8AC3E}">
        <p14:creationId xmlns:p14="http://schemas.microsoft.com/office/powerpoint/2010/main" val="254069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sp>
        <p:nvSpPr>
          <p:cNvPr id="3" name="Document"/>
          <p:cNvSpPr>
            <a:spLocks noEditPoints="1" noChangeArrowheads="1"/>
          </p:cNvSpPr>
          <p:nvPr/>
        </p:nvSpPr>
        <p:spPr bwMode="auto">
          <a:xfrm>
            <a:off x="90488" y="596900"/>
            <a:ext cx="4613275" cy="30861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ru-RU"/>
          </a:p>
        </p:txBody>
      </p:sp>
      <p:sp>
        <p:nvSpPr>
          <p:cNvPr id="5" name="Text Box 6"/>
          <p:cNvSpPr txBox="1">
            <a:spLocks noChangeArrowheads="1"/>
          </p:cNvSpPr>
          <p:nvPr/>
        </p:nvSpPr>
        <p:spPr bwMode="auto">
          <a:xfrm>
            <a:off x="186271" y="627534"/>
            <a:ext cx="44577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Анкета студента</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6" name="Text Box 8"/>
          <p:cNvSpPr txBox="1">
            <a:spLocks noChangeArrowheads="1"/>
          </p:cNvSpPr>
          <p:nvPr/>
        </p:nvSpPr>
        <p:spPr bwMode="auto">
          <a:xfrm>
            <a:off x="131763" y="860698"/>
            <a:ext cx="45720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Вуз _______ Факультет ________________ Год поступления_____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7" name="Text Box 10"/>
          <p:cNvSpPr txBox="1">
            <a:spLocks noChangeArrowheads="1"/>
          </p:cNvSpPr>
          <p:nvPr/>
        </p:nvSpPr>
        <p:spPr bwMode="auto">
          <a:xfrm>
            <a:off x="131763" y="1282700"/>
            <a:ext cx="44577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dirty="0">
                <a:ln>
                  <a:noFill/>
                </a:ln>
                <a:solidFill>
                  <a:schemeClr val="tx1"/>
                </a:solidFill>
                <a:effectLst/>
                <a:latin typeface="Arial" pitchFamily="34" charset="0"/>
                <a:ea typeface="Times New Roman" pitchFamily="18" charset="0"/>
                <a:cs typeface="Arial" pitchFamily="34" charset="0"/>
              </a:rPr>
              <a:t>ФИО студента</a:t>
            </a: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___________________ Дата рождения _________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8" name="Text Box 9"/>
          <p:cNvSpPr txBox="1">
            <a:spLocks noChangeArrowheads="1"/>
          </p:cNvSpPr>
          <p:nvPr/>
        </p:nvSpPr>
        <p:spPr bwMode="auto">
          <a:xfrm>
            <a:off x="131764" y="1580778"/>
            <a:ext cx="451220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Домашний адрес________________________________________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1"/>
          <p:cNvSpPr>
            <a:spLocks noChangeArrowheads="1"/>
          </p:cNvSpPr>
          <p:nvPr/>
        </p:nvSpPr>
        <p:spPr bwMode="auto">
          <a:xfrm>
            <a:off x="3560763" y="2079625"/>
            <a:ext cx="1028700" cy="1143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1" name="Text Box 1"/>
          <p:cNvSpPr txBox="1">
            <a:spLocks noChangeArrowheads="1"/>
          </p:cNvSpPr>
          <p:nvPr/>
        </p:nvSpPr>
        <p:spPr bwMode="auto">
          <a:xfrm>
            <a:off x="3789363" y="2479675"/>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Фото</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2" name="Text Box 2"/>
          <p:cNvSpPr txBox="1">
            <a:spLocks noChangeArrowheads="1"/>
          </p:cNvSpPr>
          <p:nvPr/>
        </p:nvSpPr>
        <p:spPr bwMode="auto">
          <a:xfrm>
            <a:off x="211640" y="2245990"/>
            <a:ext cx="3200400" cy="685800"/>
          </a:xfrm>
          <a:prstGeom prst="rect">
            <a:avLst/>
          </a:prstGeom>
          <a:solidFill>
            <a:srgbClr val="FFFFFF"/>
          </a:solidFill>
          <a:ln w="25400" cmpd="dbl">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4" name="Text Box 3"/>
          <p:cNvSpPr txBox="1">
            <a:spLocks noChangeArrowheads="1"/>
          </p:cNvSpPr>
          <p:nvPr/>
        </p:nvSpPr>
        <p:spPr bwMode="auto">
          <a:xfrm>
            <a:off x="251520" y="2283718"/>
            <a:ext cx="1257300"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Примечания</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5" name="Text Box 5"/>
          <p:cNvSpPr txBox="1">
            <a:spLocks noChangeArrowheads="1"/>
          </p:cNvSpPr>
          <p:nvPr/>
        </p:nvSpPr>
        <p:spPr bwMode="auto">
          <a:xfrm>
            <a:off x="1293813" y="3236849"/>
            <a:ext cx="18097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Дата заполнения________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6" name="Text Box 4"/>
          <p:cNvSpPr txBox="1">
            <a:spLocks noChangeArrowheads="1"/>
          </p:cNvSpPr>
          <p:nvPr/>
        </p:nvSpPr>
        <p:spPr bwMode="auto">
          <a:xfrm>
            <a:off x="3028468" y="3399153"/>
            <a:ext cx="1600200" cy="2527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Подпись___________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19"/>
          <p:cNvSpPr>
            <a:spLocks noChangeArrowheads="1"/>
          </p:cNvSpPr>
          <p:nvPr/>
        </p:nvSpPr>
        <p:spPr bwMode="auto">
          <a:xfrm>
            <a:off x="743670" y="3951986"/>
            <a:ext cx="291003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endParaRPr kumimoji="0" lang="ru-RU" sz="1200" b="1" i="1"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sz="1200" b="1" i="1" u="none" strike="noStrike" cap="none" normalizeH="0" baseline="0" dirty="0">
                <a:ln>
                  <a:noFill/>
                </a:ln>
                <a:solidFill>
                  <a:schemeClr val="tx1"/>
                </a:solidFill>
                <a:effectLst/>
                <a:latin typeface="Arial" pitchFamily="34" charset="0"/>
                <a:ea typeface="Times New Roman" pitchFamily="18" charset="0"/>
                <a:cs typeface="Arial" pitchFamily="34" charset="0"/>
              </a:rPr>
              <a:t>Форма 1. Анкета студента</a:t>
            </a:r>
            <a:endParaRPr kumimoji="0" lang="ru-RU" sz="600" b="0" i="0" u="none" strike="noStrike" cap="none" normalizeH="0" baseline="0" dirty="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2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0" name="Text Box 9"/>
          <p:cNvSpPr txBox="1">
            <a:spLocks noChangeArrowheads="1"/>
          </p:cNvSpPr>
          <p:nvPr/>
        </p:nvSpPr>
        <p:spPr bwMode="auto">
          <a:xfrm>
            <a:off x="131800" y="1851670"/>
            <a:ext cx="336008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Сведения о</a:t>
            </a:r>
            <a:r>
              <a:rPr kumimoji="0" lang="ru-RU" sz="1100" b="0" i="0" u="none" strike="noStrike" cap="none" normalizeH="0" dirty="0">
                <a:ln>
                  <a:noFill/>
                </a:ln>
                <a:solidFill>
                  <a:schemeClr val="tx1"/>
                </a:solidFill>
                <a:effectLst/>
                <a:latin typeface="Arial" pitchFamily="34" charset="0"/>
                <a:ea typeface="Times New Roman" pitchFamily="18" charset="0"/>
                <a:cs typeface="Arial" pitchFamily="34" charset="0"/>
              </a:rPr>
              <a:t> родителях</a:t>
            </a: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_____________________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30" name="Рисунок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765060"/>
            <a:ext cx="4212784" cy="2838946"/>
          </a:xfrm>
          <a:prstGeom prst="rect">
            <a:avLst/>
          </a:prstGeom>
        </p:spPr>
      </p:pic>
      <p:sp>
        <p:nvSpPr>
          <p:cNvPr id="31" name="Rectangle 19"/>
          <p:cNvSpPr>
            <a:spLocks noChangeArrowheads="1"/>
          </p:cNvSpPr>
          <p:nvPr/>
        </p:nvSpPr>
        <p:spPr bwMode="auto">
          <a:xfrm>
            <a:off x="5364088" y="3951986"/>
            <a:ext cx="334208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endParaRPr kumimoji="0" lang="ru-RU" sz="1200" b="1" i="1"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sz="1200" b="1" i="1" u="none" strike="noStrike" cap="none" normalizeH="0" baseline="0" dirty="0">
                <a:ln>
                  <a:noFill/>
                </a:ln>
                <a:solidFill>
                  <a:schemeClr val="tx1"/>
                </a:solidFill>
                <a:effectLst/>
                <a:latin typeface="Arial" pitchFamily="34" charset="0"/>
                <a:ea typeface="Times New Roman" pitchFamily="18" charset="0"/>
                <a:cs typeface="Arial" pitchFamily="34" charset="0"/>
              </a:rPr>
              <a:t>Форма 2. Анкета преподавателя</a:t>
            </a:r>
            <a:endParaRPr kumimoji="0" lang="ru-RU" sz="600" b="0" i="0" u="none" strike="noStrike" cap="none" normalizeH="0" baseline="0" dirty="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3971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sp>
        <p:nvSpPr>
          <p:cNvPr id="17"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19"/>
          <p:cNvSpPr>
            <a:spLocks noChangeArrowheads="1"/>
          </p:cNvSpPr>
          <p:nvPr/>
        </p:nvSpPr>
        <p:spPr bwMode="auto">
          <a:xfrm>
            <a:off x="709975" y="3291830"/>
            <a:ext cx="32522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latin typeface="Arial" pitchFamily="34" charset="0"/>
                <a:ea typeface="Times New Roman" pitchFamily="18" charset="0"/>
                <a:cs typeface="Arial" pitchFamily="34" charset="0"/>
              </a:rPr>
              <a:t>Форма 3. Список учебной группы</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19"/>
          <p:cNvSpPr>
            <a:spLocks noChangeArrowheads="1"/>
          </p:cNvSpPr>
          <p:nvPr/>
        </p:nvSpPr>
        <p:spPr bwMode="auto">
          <a:xfrm>
            <a:off x="5364088" y="3291830"/>
            <a:ext cx="3342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latin typeface="Arial" pitchFamily="34" charset="0"/>
                <a:ea typeface="Times New Roman" pitchFamily="18" charset="0"/>
                <a:cs typeface="Arial" pitchFamily="34" charset="0"/>
              </a:rPr>
              <a:t>Форма 4. Состав кафедры</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21" name="Рисунок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 y="699542"/>
            <a:ext cx="4615800" cy="2179246"/>
          </a:xfrm>
          <a:prstGeom prst="rect">
            <a:avLst/>
          </a:prstGeom>
        </p:spPr>
      </p:pic>
      <p:pic>
        <p:nvPicPr>
          <p:cNvPr id="22" name="Рисунок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264" y="699542"/>
            <a:ext cx="4419752" cy="2088232"/>
          </a:xfrm>
          <a:prstGeom prst="rect">
            <a:avLst/>
          </a:prstGeom>
        </p:spPr>
      </p:pic>
    </p:spTree>
    <p:extLst>
      <p:ext uri="{BB962C8B-B14F-4D97-AF65-F5344CB8AC3E}">
        <p14:creationId xmlns:p14="http://schemas.microsoft.com/office/powerpoint/2010/main" val="215427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450"/>
            <a:ext cx="4647275" cy="2286332"/>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361" y="573450"/>
            <a:ext cx="4460888" cy="2286332"/>
          </a:xfrm>
          <a:prstGeom prst="rect">
            <a:avLst/>
          </a:prstGeom>
        </p:spPr>
      </p:pic>
      <p:sp>
        <p:nvSpPr>
          <p:cNvPr id="9" name="Rectangle 19"/>
          <p:cNvSpPr>
            <a:spLocks noChangeArrowheads="1"/>
          </p:cNvSpPr>
          <p:nvPr/>
        </p:nvSpPr>
        <p:spPr bwMode="auto">
          <a:xfrm>
            <a:off x="709975" y="3291830"/>
            <a:ext cx="32522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5. Учебный план</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19"/>
          <p:cNvSpPr>
            <a:spLocks noChangeArrowheads="1"/>
          </p:cNvSpPr>
          <p:nvPr/>
        </p:nvSpPr>
        <p:spPr bwMode="auto">
          <a:xfrm>
            <a:off x="5004048" y="3291830"/>
            <a:ext cx="37021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6. Расписание учебных занятий</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840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sp>
        <p:nvSpPr>
          <p:cNvPr id="9" name="Rectangle 19"/>
          <p:cNvSpPr>
            <a:spLocks noChangeArrowheads="1"/>
          </p:cNvSpPr>
          <p:nvPr/>
        </p:nvSpPr>
        <p:spPr bwMode="auto">
          <a:xfrm>
            <a:off x="107504" y="3291830"/>
            <a:ext cx="40324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7. Учебная нагрузка преподавателя</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19"/>
          <p:cNvSpPr>
            <a:spLocks noChangeArrowheads="1"/>
          </p:cNvSpPr>
          <p:nvPr/>
        </p:nvSpPr>
        <p:spPr bwMode="auto">
          <a:xfrm>
            <a:off x="4427984" y="3291830"/>
            <a:ext cx="44644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8. Зачетная/ экзаменационная ведомость</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 y="496705"/>
            <a:ext cx="4526585" cy="2304256"/>
          </a:xfrm>
          <a:prstGeom prst="rect">
            <a:avLst/>
          </a:prstGeom>
        </p:spPr>
      </p:pic>
      <p:pic>
        <p:nvPicPr>
          <p:cNvPr id="11" name="Рисунок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94041"/>
            <a:ext cx="4644008" cy="2750438"/>
          </a:xfrm>
          <a:prstGeom prst="rect">
            <a:avLst/>
          </a:prstGeom>
        </p:spPr>
      </p:pic>
    </p:spTree>
    <p:extLst>
      <p:ext uri="{BB962C8B-B14F-4D97-AF65-F5344CB8AC3E}">
        <p14:creationId xmlns:p14="http://schemas.microsoft.com/office/powerpoint/2010/main" val="64552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059" y="483518"/>
            <a:ext cx="6647882" cy="3384376"/>
          </a:xfrm>
          <a:prstGeom prst="rect">
            <a:avLst/>
          </a:prstGeom>
        </p:spPr>
      </p:pic>
      <p:sp>
        <p:nvSpPr>
          <p:cNvPr id="9" name="Rectangle 19"/>
          <p:cNvSpPr>
            <a:spLocks noChangeArrowheads="1"/>
          </p:cNvSpPr>
          <p:nvPr/>
        </p:nvSpPr>
        <p:spPr bwMode="auto">
          <a:xfrm>
            <a:off x="2339752" y="4123760"/>
            <a:ext cx="41044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9. Журнал успеваемости студентов</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3452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Цель разработки ИС и решаемые задачи</a:t>
            </a:r>
          </a:p>
        </p:txBody>
      </p:sp>
      <p:sp>
        <p:nvSpPr>
          <p:cNvPr id="4" name="Прямоугольник 3"/>
          <p:cNvSpPr/>
          <p:nvPr/>
        </p:nvSpPr>
        <p:spPr>
          <a:xfrm>
            <a:off x="0" y="555526"/>
            <a:ext cx="9144000" cy="3539430"/>
          </a:xfrm>
          <a:prstGeom prst="rect">
            <a:avLst/>
          </a:prstGeom>
        </p:spPr>
        <p:txBody>
          <a:bodyPr wrap="square">
            <a:spAutoFit/>
          </a:bodyPr>
          <a:lstStyle/>
          <a:p>
            <a:pPr algn="just"/>
            <a:r>
              <a:rPr lang="ru-RU" sz="1400" b="1" dirty="0">
                <a:solidFill>
                  <a:srgbClr val="000099"/>
                </a:solidFill>
              </a:rPr>
              <a:t>Цель разработки ИС</a:t>
            </a:r>
            <a:r>
              <a:rPr lang="ru-RU" sz="1400" dirty="0">
                <a:solidFill>
                  <a:srgbClr val="000099"/>
                </a:solidFill>
              </a:rPr>
              <a:t>: автоматизация работы методиста деканата факультета, актуальное и достоверное предоставление информации декану для принятия решений. Осуществление компьютеризированного хранения и обработки информации: ввод данных в формы документов, формирование регламентных запросов, вывод фиксированных отчетов.</a:t>
            </a:r>
          </a:p>
          <a:p>
            <a:pPr algn="just"/>
            <a:endParaRPr lang="ru-RU" sz="1400" dirty="0">
              <a:solidFill>
                <a:srgbClr val="000099"/>
              </a:solidFill>
            </a:endParaRPr>
          </a:p>
          <a:p>
            <a:pPr algn="just"/>
            <a:r>
              <a:rPr lang="ru-RU" sz="1400" dirty="0">
                <a:solidFill>
                  <a:srgbClr val="000099"/>
                </a:solidFill>
              </a:rPr>
              <a:t>Определим </a:t>
            </a:r>
            <a:r>
              <a:rPr lang="ru-RU" sz="1400" i="1" dirty="0">
                <a:solidFill>
                  <a:srgbClr val="000099"/>
                </a:solidFill>
              </a:rPr>
              <a:t>требования к системе</a:t>
            </a:r>
            <a:r>
              <a:rPr lang="ru-RU" sz="1400" dirty="0">
                <a:solidFill>
                  <a:srgbClr val="000099"/>
                </a:solidFill>
              </a:rPr>
              <a:t>:</a:t>
            </a:r>
          </a:p>
          <a:p>
            <a:pPr algn="just"/>
            <a:r>
              <a:rPr lang="ru-RU" sz="1400" b="1" dirty="0">
                <a:solidFill>
                  <a:srgbClr val="000099"/>
                </a:solidFill>
              </a:rPr>
              <a:t>Производственные задачи</a:t>
            </a:r>
            <a:r>
              <a:rPr lang="ru-RU" sz="1400" dirty="0">
                <a:solidFill>
                  <a:srgbClr val="000099"/>
                </a:solidFill>
              </a:rPr>
              <a:t>:</a:t>
            </a:r>
          </a:p>
          <a:p>
            <a:pPr algn="just"/>
            <a:r>
              <a:rPr lang="ru-RU" sz="1400" dirty="0">
                <a:solidFill>
                  <a:srgbClr val="000099"/>
                </a:solidFill>
              </a:rPr>
              <a:t>1). Представление данных о структурном составе факультета (контингенты студентов и преподавателей).</a:t>
            </a:r>
          </a:p>
          <a:p>
            <a:pPr algn="just"/>
            <a:r>
              <a:rPr lang="ru-RU" sz="1400" dirty="0">
                <a:solidFill>
                  <a:srgbClr val="000099"/>
                </a:solidFill>
              </a:rPr>
              <a:t>2). Ввод, обработка и выдача информации о студентах факультета и их успеваемости.</a:t>
            </a:r>
          </a:p>
          <a:p>
            <a:pPr algn="just"/>
            <a:r>
              <a:rPr lang="ru-RU" sz="1400" dirty="0">
                <a:solidFill>
                  <a:srgbClr val="000099"/>
                </a:solidFill>
              </a:rPr>
              <a:t>3). Ввод, обработка и выдача информации о преподавателях и их учебной нагрузке.</a:t>
            </a:r>
          </a:p>
          <a:p>
            <a:pPr algn="just"/>
            <a:r>
              <a:rPr lang="ru-RU" sz="1400" dirty="0">
                <a:solidFill>
                  <a:srgbClr val="000099"/>
                </a:solidFill>
              </a:rPr>
              <a:t>4). Ввод, обработка и выдача информации о расписании учебных занятий.</a:t>
            </a:r>
          </a:p>
          <a:p>
            <a:pPr algn="just"/>
            <a:r>
              <a:rPr lang="ru-RU" sz="1400" dirty="0">
                <a:solidFill>
                  <a:srgbClr val="000099"/>
                </a:solidFill>
              </a:rPr>
              <a:t>5). Ввод, обработка и выдача информации об итоговой аттестации (данные о зачетах и экзаменах).</a:t>
            </a:r>
          </a:p>
          <a:p>
            <a:pPr algn="just"/>
            <a:endParaRPr lang="ru-RU" sz="1400" dirty="0">
              <a:solidFill>
                <a:srgbClr val="000099"/>
              </a:solidFill>
            </a:endParaRPr>
          </a:p>
          <a:p>
            <a:pPr algn="just"/>
            <a:r>
              <a:rPr lang="ru-RU" sz="1400" b="1" dirty="0">
                <a:solidFill>
                  <a:srgbClr val="000099"/>
                </a:solidFill>
              </a:rPr>
              <a:t>Управленческие задачи</a:t>
            </a:r>
            <a:r>
              <a:rPr lang="ru-RU" sz="1400" dirty="0">
                <a:solidFill>
                  <a:srgbClr val="000099"/>
                </a:solidFill>
              </a:rPr>
              <a:t>:</a:t>
            </a:r>
          </a:p>
          <a:p>
            <a:pPr algn="just"/>
            <a:r>
              <a:rPr lang="ru-RU" sz="1400" dirty="0">
                <a:solidFill>
                  <a:srgbClr val="000099"/>
                </a:solidFill>
              </a:rPr>
              <a:t>1). Формирование приказов и распоряжений, необходимых для управления учебным процессом факультета. В рамках учебного проекта рассматриваться не будет.</a:t>
            </a:r>
          </a:p>
        </p:txBody>
      </p:sp>
    </p:spTree>
    <p:extLst>
      <p:ext uri="{BB962C8B-B14F-4D97-AF65-F5344CB8AC3E}">
        <p14:creationId xmlns:p14="http://schemas.microsoft.com/office/powerpoint/2010/main" val="1233590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Первоначальный этап проектирования ИС</a:t>
            </a:r>
          </a:p>
        </p:txBody>
      </p:sp>
      <p:sp>
        <p:nvSpPr>
          <p:cNvPr id="4" name="Прямоугольник 3"/>
          <p:cNvSpPr/>
          <p:nvPr/>
        </p:nvSpPr>
        <p:spPr>
          <a:xfrm>
            <a:off x="0" y="461651"/>
            <a:ext cx="9144000" cy="4339650"/>
          </a:xfrm>
          <a:prstGeom prst="rect">
            <a:avLst/>
          </a:prstGeom>
        </p:spPr>
        <p:txBody>
          <a:bodyPr wrap="square">
            <a:spAutoFit/>
          </a:bodyPr>
          <a:lstStyle/>
          <a:p>
            <a:pPr algn="just"/>
            <a:r>
              <a:rPr lang="ru-RU" sz="1200" dirty="0">
                <a:solidFill>
                  <a:srgbClr val="000099"/>
                </a:solidFill>
              </a:rPr>
              <a:t>Необходимая для проектирования информация может быть собрана обычными способами:</a:t>
            </a:r>
          </a:p>
          <a:p>
            <a:pPr marL="228600" indent="-228600" algn="just">
              <a:buFont typeface="+mj-lt"/>
              <a:buAutoNum type="arabicPeriod"/>
            </a:pPr>
            <a:r>
              <a:rPr lang="ru-RU" sz="1200" dirty="0">
                <a:solidFill>
                  <a:srgbClr val="000099"/>
                </a:solidFill>
              </a:rPr>
              <a:t>Путем опроса потенциальных пользователей системы: декана факультета, методиста деканата, заведующих кафедрами.</a:t>
            </a:r>
          </a:p>
          <a:p>
            <a:pPr marL="228600" indent="-228600" algn="just">
              <a:buFont typeface="+mj-lt"/>
              <a:buAutoNum type="arabicPeriod"/>
            </a:pPr>
            <a:r>
              <a:rPr lang="ru-RU" sz="1200" dirty="0">
                <a:solidFill>
                  <a:srgbClr val="000099"/>
                </a:solidFill>
              </a:rPr>
              <a:t>Путем анализа, изучения, наблюдений за деятельностью факультета.</a:t>
            </a:r>
          </a:p>
          <a:p>
            <a:pPr marL="228600" indent="-228600" algn="just">
              <a:buFont typeface="+mj-lt"/>
              <a:buAutoNum type="arabicPeriod"/>
            </a:pPr>
            <a:r>
              <a:rPr lang="ru-RU" sz="1200" dirty="0">
                <a:solidFill>
                  <a:srgbClr val="000099"/>
                </a:solidFill>
              </a:rPr>
              <a:t>За счет имеющегося опыта проектирования.</a:t>
            </a:r>
          </a:p>
          <a:p>
            <a:pPr algn="just"/>
            <a:r>
              <a:rPr lang="ru-RU" sz="1200" dirty="0">
                <a:solidFill>
                  <a:srgbClr val="000099"/>
                </a:solidFill>
              </a:rPr>
              <a:t>Собранную информацию можно представить в виде диаграммы потоков данных (DFD).</a:t>
            </a:r>
          </a:p>
          <a:p>
            <a:pPr algn="just"/>
            <a:r>
              <a:rPr lang="ru-RU" sz="1200" dirty="0">
                <a:solidFill>
                  <a:srgbClr val="000099"/>
                </a:solidFill>
              </a:rPr>
              <a:t>На следующем этапе производим проектирование базы данных. Основными целями проектирования базы данных являются:</a:t>
            </a:r>
          </a:p>
          <a:p>
            <a:pPr marL="228600" indent="-228600" algn="just">
              <a:buFont typeface="+mj-lt"/>
              <a:buAutoNum type="arabicPeriod"/>
            </a:pPr>
            <a:r>
              <a:rPr lang="ru-RU" sz="1200" dirty="0">
                <a:solidFill>
                  <a:srgbClr val="000099"/>
                </a:solidFill>
              </a:rPr>
              <a:t>Представление данных и связей между ними, необходимых для основных областей применения данной системы и основных пользователей.</a:t>
            </a:r>
          </a:p>
          <a:p>
            <a:pPr marL="228600" indent="-228600" algn="just">
              <a:buFont typeface="+mj-lt"/>
              <a:buAutoNum type="arabicPeriod"/>
            </a:pPr>
            <a:r>
              <a:rPr lang="ru-RU" sz="1200" dirty="0">
                <a:solidFill>
                  <a:srgbClr val="000099"/>
                </a:solidFill>
              </a:rPr>
              <a:t>Создание модели данных, способной поддерживать выполнение требуемых транзакций обработки данных.</a:t>
            </a:r>
          </a:p>
          <a:p>
            <a:pPr marL="228600" indent="-228600" algn="just">
              <a:buFont typeface="+mj-lt"/>
              <a:buAutoNum type="arabicPeriod"/>
            </a:pPr>
            <a:r>
              <a:rPr lang="ru-RU" sz="1200" dirty="0">
                <a:solidFill>
                  <a:srgbClr val="000099"/>
                </a:solidFill>
              </a:rPr>
              <a:t>Разработка предварительного варианта проекта, структура которого позволит удовлетворить основные требования, предъявляемые  к системе.</a:t>
            </a:r>
          </a:p>
          <a:p>
            <a:pPr algn="just"/>
            <a:endParaRPr lang="ru-RU" sz="500" dirty="0">
              <a:solidFill>
                <a:srgbClr val="000099"/>
              </a:solidFill>
            </a:endParaRPr>
          </a:p>
          <a:p>
            <a:pPr algn="just"/>
            <a:r>
              <a:rPr lang="ru-RU" sz="1200" dirty="0">
                <a:solidFill>
                  <a:srgbClr val="000099"/>
                </a:solidFill>
              </a:rPr>
              <a:t>Первоначально составим список информационных единиц (атрибутов или элементов данных) проектируемой ИС. Это необходимо для того, чтобы: </a:t>
            </a:r>
          </a:p>
          <a:p>
            <a:pPr marL="171450" indent="-171450" algn="just">
              <a:buFont typeface="Arial" pitchFamily="34" charset="0"/>
              <a:buChar char="•"/>
            </a:pPr>
            <a:r>
              <a:rPr lang="ru-RU" sz="1200" dirty="0">
                <a:solidFill>
                  <a:srgbClr val="000099"/>
                </a:solidFill>
              </a:rPr>
              <a:t>Иметь единый перечень информационных единиц.</a:t>
            </a:r>
          </a:p>
          <a:p>
            <a:pPr marL="171450" indent="-171450" algn="just">
              <a:buFont typeface="Arial" pitchFamily="34" charset="0"/>
              <a:buChar char="•"/>
            </a:pPr>
            <a:r>
              <a:rPr lang="ru-RU" sz="1200" dirty="0">
                <a:solidFill>
                  <a:srgbClr val="000099"/>
                </a:solidFill>
              </a:rPr>
              <a:t>Исключить синонимы.</a:t>
            </a:r>
          </a:p>
          <a:p>
            <a:pPr marL="171450" indent="-171450" algn="just">
              <a:buFont typeface="Arial" pitchFamily="34" charset="0"/>
              <a:buChar char="•"/>
            </a:pPr>
            <a:r>
              <a:rPr lang="ru-RU" sz="1200" dirty="0">
                <a:solidFill>
                  <a:srgbClr val="000099"/>
                </a:solidFill>
              </a:rPr>
              <a:t>Определить важные, возможно, ключевые элементы данных.</a:t>
            </a:r>
          </a:p>
          <a:p>
            <a:pPr marL="171450" indent="-171450" algn="just">
              <a:buFont typeface="Arial" pitchFamily="34" charset="0"/>
              <a:buChar char="•"/>
            </a:pPr>
            <a:r>
              <a:rPr lang="ru-RU" sz="1200" dirty="0">
                <a:solidFill>
                  <a:srgbClr val="000099"/>
                </a:solidFill>
              </a:rPr>
              <a:t>Определить атрибуты, реально отсутствующие в документах, но необходимые с точки зрения практического применения в базах данных.</a:t>
            </a:r>
          </a:p>
          <a:p>
            <a:pPr marL="171450" indent="-171450" algn="just">
              <a:buFont typeface="Arial" pitchFamily="34" charset="0"/>
              <a:buChar char="•"/>
            </a:pPr>
            <a:r>
              <a:rPr lang="ru-RU" sz="1200" dirty="0">
                <a:solidFill>
                  <a:srgbClr val="000099"/>
                </a:solidFill>
              </a:rPr>
              <a:t>Определить спецификации элементов данных (тип, диапазон возможных значений, ограничения на принимаемые значения).</a:t>
            </a:r>
          </a:p>
          <a:p>
            <a:pPr marL="171450" indent="-171450" algn="just">
              <a:buFont typeface="Arial" pitchFamily="34" charset="0"/>
              <a:buChar char="•"/>
            </a:pPr>
            <a:r>
              <a:rPr lang="ru-RU" sz="1200" dirty="0">
                <a:solidFill>
                  <a:srgbClr val="000099"/>
                </a:solidFill>
              </a:rPr>
              <a:t>Часть списка элементов данных приведен в таблице на следующем слайде, в которой указаны наименования атрибутов и отмечены «+» те формы документов, в которых каждый из атрибутов встречается.</a:t>
            </a:r>
          </a:p>
        </p:txBody>
      </p:sp>
    </p:spTree>
    <p:extLst>
      <p:ext uri="{BB962C8B-B14F-4D97-AF65-F5344CB8AC3E}">
        <p14:creationId xmlns:p14="http://schemas.microsoft.com/office/powerpoint/2010/main" val="115474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Список атрибутов ИС «Факультет»</a:t>
            </a:r>
          </a:p>
        </p:txBody>
      </p:sp>
      <p:graphicFrame>
        <p:nvGraphicFramePr>
          <p:cNvPr id="2" name="Таблица 1"/>
          <p:cNvGraphicFramePr>
            <a:graphicFrameLocks noGrp="1"/>
          </p:cNvGraphicFramePr>
          <p:nvPr>
            <p:extLst>
              <p:ext uri="{D42A27DB-BD31-4B8C-83A1-F6EECF244321}">
                <p14:modId xmlns:p14="http://schemas.microsoft.com/office/powerpoint/2010/main" val="3761921644"/>
              </p:ext>
            </p:extLst>
          </p:nvPr>
        </p:nvGraphicFramePr>
        <p:xfrm>
          <a:off x="1351992" y="483518"/>
          <a:ext cx="6440016" cy="4104456"/>
        </p:xfrm>
        <a:graphic>
          <a:graphicData uri="http://schemas.openxmlformats.org/drawingml/2006/table">
            <a:tbl>
              <a:tblPr firstRow="1" bandRow="1">
                <a:tableStyleId>{21E4AEA4-8DFA-4A89-87EB-49C32662AFE0}</a:tableStyleId>
              </a:tblPr>
              <a:tblGrid>
                <a:gridCol w="319336">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432048">
                  <a:extLst>
                    <a:ext uri="{9D8B030D-6E8A-4147-A177-3AD203B41FA5}">
                      <a16:colId xmlns:a16="http://schemas.microsoft.com/office/drawing/2014/main" val="20008"/>
                    </a:ext>
                  </a:extLst>
                </a:gridCol>
                <a:gridCol w="360040">
                  <a:extLst>
                    <a:ext uri="{9D8B030D-6E8A-4147-A177-3AD203B41FA5}">
                      <a16:colId xmlns:a16="http://schemas.microsoft.com/office/drawing/2014/main" val="20009"/>
                    </a:ext>
                  </a:extLst>
                </a:gridCol>
                <a:gridCol w="504056">
                  <a:extLst>
                    <a:ext uri="{9D8B030D-6E8A-4147-A177-3AD203B41FA5}">
                      <a16:colId xmlns:a16="http://schemas.microsoft.com/office/drawing/2014/main" val="20010"/>
                    </a:ext>
                  </a:extLst>
                </a:gridCol>
              </a:tblGrid>
              <a:tr h="223385">
                <a:tc>
                  <a:txBody>
                    <a:bodyPr/>
                    <a:lstStyle/>
                    <a:p>
                      <a:pPr algn="ctr">
                        <a:spcAft>
                          <a:spcPts val="0"/>
                        </a:spcAft>
                      </a:pPr>
                      <a:r>
                        <a:rPr lang="ru-RU" sz="1200" b="1" dirty="0">
                          <a:effectLst/>
                          <a:latin typeface="Times New Roman"/>
                          <a:ea typeface="Times New Roman"/>
                        </a:rPr>
                        <a:t>№</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Наименование элемента данных</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Ф1</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Ф2</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Ф3</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Ф4</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Ф5</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Ф6</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Ф7</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Ф8</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Ф9</a:t>
                      </a:r>
                      <a:endParaRPr lang="ru-RU" sz="1050">
                        <a:effectLst/>
                        <a:latin typeface="Times New Roman"/>
                        <a:ea typeface="Times New Roman"/>
                      </a:endParaRPr>
                    </a:p>
                  </a:txBody>
                  <a:tcPr marL="68580" marR="68580" marT="0" marB="0"/>
                </a:tc>
                <a:extLst>
                  <a:ext uri="{0D108BD9-81ED-4DB2-BD59-A6C34878D82A}">
                    <a16:rowId xmlns:a16="http://schemas.microsoft.com/office/drawing/2014/main" val="10000"/>
                  </a:ext>
                </a:extLst>
              </a:tr>
              <a:tr h="212585">
                <a:tc>
                  <a:txBody>
                    <a:bodyPr/>
                    <a:lstStyle/>
                    <a:p>
                      <a:pPr algn="ctr">
                        <a:spcAft>
                          <a:spcPts val="0"/>
                        </a:spcAft>
                      </a:pPr>
                      <a:r>
                        <a:rPr lang="ru-RU" sz="1200" dirty="0">
                          <a:effectLst/>
                          <a:latin typeface="Times New Roman"/>
                          <a:ea typeface="Times New Roman"/>
                        </a:rPr>
                        <a:t>1</a:t>
                      </a:r>
                    </a:p>
                  </a:txBody>
                  <a:tcPr marL="68580" marR="68580" marT="0" marB="0"/>
                </a:tc>
                <a:tc>
                  <a:txBody>
                    <a:bodyPr/>
                    <a:lstStyle/>
                    <a:p>
                      <a:pPr>
                        <a:spcAft>
                          <a:spcPts val="0"/>
                        </a:spcAft>
                      </a:pPr>
                      <a:r>
                        <a:rPr lang="ru-RU" sz="1200" dirty="0">
                          <a:effectLst/>
                          <a:latin typeface="Times New Roman"/>
                          <a:ea typeface="Times New Roman"/>
                        </a:rPr>
                        <a:t>ВУЗ</a:t>
                      </a: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216024">
                <a:tc>
                  <a:txBody>
                    <a:bodyPr/>
                    <a:lstStyle/>
                    <a:p>
                      <a:pPr algn="ctr">
                        <a:spcAft>
                          <a:spcPts val="0"/>
                        </a:spcAft>
                      </a:pPr>
                      <a:r>
                        <a:rPr lang="ru-RU" sz="1200">
                          <a:effectLst/>
                          <a:latin typeface="Times New Roman"/>
                          <a:ea typeface="Times New Roman"/>
                        </a:rPr>
                        <a:t>2</a:t>
                      </a:r>
                    </a:p>
                  </a:txBody>
                  <a:tcPr marL="68580" marR="68580" marT="0" marB="0"/>
                </a:tc>
                <a:tc>
                  <a:txBody>
                    <a:bodyPr/>
                    <a:lstStyle/>
                    <a:p>
                      <a:pPr>
                        <a:spcAft>
                          <a:spcPts val="0"/>
                        </a:spcAft>
                      </a:pPr>
                      <a:r>
                        <a:rPr lang="ru-RU" sz="1200" dirty="0">
                          <a:effectLst/>
                          <a:latin typeface="Times New Roman"/>
                          <a:ea typeface="Times New Roman"/>
                        </a:rPr>
                        <a:t>Название факультета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216024">
                <a:tc>
                  <a:txBody>
                    <a:bodyPr/>
                    <a:lstStyle/>
                    <a:p>
                      <a:pPr algn="ctr">
                        <a:spcAft>
                          <a:spcPts val="0"/>
                        </a:spcAft>
                      </a:pPr>
                      <a:r>
                        <a:rPr lang="ru-RU" sz="1200" dirty="0">
                          <a:effectLst/>
                          <a:latin typeface="Times New Roman"/>
                          <a:ea typeface="Times New Roman"/>
                        </a:rPr>
                        <a:t>3</a:t>
                      </a:r>
                    </a:p>
                  </a:txBody>
                  <a:tcPr marL="68580" marR="68580" marT="0" marB="0"/>
                </a:tc>
                <a:tc>
                  <a:txBody>
                    <a:bodyPr/>
                    <a:lstStyle/>
                    <a:p>
                      <a:pPr>
                        <a:spcAft>
                          <a:spcPts val="0"/>
                        </a:spcAft>
                      </a:pPr>
                      <a:r>
                        <a:rPr lang="ru-RU" sz="1200">
                          <a:effectLst/>
                          <a:latin typeface="Times New Roman"/>
                          <a:ea typeface="Times New Roman"/>
                        </a:rPr>
                        <a:t>Название кафедры</a:t>
                      </a: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212102">
                <a:tc>
                  <a:txBody>
                    <a:bodyPr/>
                    <a:lstStyle/>
                    <a:p>
                      <a:pPr algn="ctr">
                        <a:spcAft>
                          <a:spcPts val="0"/>
                        </a:spcAft>
                      </a:pPr>
                      <a:r>
                        <a:rPr lang="ru-RU" sz="1200">
                          <a:effectLst/>
                          <a:latin typeface="Times New Roman"/>
                          <a:ea typeface="Times New Roman"/>
                        </a:rPr>
                        <a:t>4</a:t>
                      </a:r>
                    </a:p>
                  </a:txBody>
                  <a:tcPr marL="68580" marR="68580" marT="0" marB="0"/>
                </a:tc>
                <a:tc>
                  <a:txBody>
                    <a:bodyPr/>
                    <a:lstStyle/>
                    <a:p>
                      <a:pPr>
                        <a:spcAft>
                          <a:spcPts val="0"/>
                        </a:spcAft>
                      </a:pPr>
                      <a:r>
                        <a:rPr lang="ru-RU" sz="1200">
                          <a:effectLst/>
                          <a:latin typeface="Times New Roman"/>
                          <a:ea typeface="Times New Roman"/>
                        </a:rPr>
                        <a:t>Специализация кафедры</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216024">
                <a:tc>
                  <a:txBody>
                    <a:bodyPr/>
                    <a:lstStyle/>
                    <a:p>
                      <a:pPr algn="ctr">
                        <a:spcAft>
                          <a:spcPts val="0"/>
                        </a:spcAft>
                      </a:pPr>
                      <a:r>
                        <a:rPr lang="ru-RU" sz="1200">
                          <a:effectLst/>
                          <a:latin typeface="Times New Roman"/>
                          <a:ea typeface="Times New Roman"/>
                        </a:rPr>
                        <a:t>5</a:t>
                      </a:r>
                    </a:p>
                  </a:txBody>
                  <a:tcPr marL="68580" marR="68580" marT="0" marB="0"/>
                </a:tc>
                <a:tc>
                  <a:txBody>
                    <a:bodyPr/>
                    <a:lstStyle/>
                    <a:p>
                      <a:pPr>
                        <a:spcAft>
                          <a:spcPts val="0"/>
                        </a:spcAft>
                      </a:pPr>
                      <a:r>
                        <a:rPr lang="ru-RU" sz="1200">
                          <a:effectLst/>
                          <a:latin typeface="Times New Roman"/>
                          <a:ea typeface="Times New Roman"/>
                        </a:rPr>
                        <a:t>Учебный год</a:t>
                      </a: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5"/>
                  </a:ext>
                </a:extLst>
              </a:tr>
              <a:tr h="216024">
                <a:tc>
                  <a:txBody>
                    <a:bodyPr/>
                    <a:lstStyle/>
                    <a:p>
                      <a:pPr algn="ctr">
                        <a:spcAft>
                          <a:spcPts val="0"/>
                        </a:spcAft>
                      </a:pPr>
                      <a:r>
                        <a:rPr lang="ru-RU" sz="1200">
                          <a:effectLst/>
                          <a:latin typeface="Times New Roman"/>
                          <a:ea typeface="Times New Roman"/>
                        </a:rPr>
                        <a:t>6</a:t>
                      </a:r>
                    </a:p>
                  </a:txBody>
                  <a:tcPr marL="68580" marR="68580" marT="0" marB="0"/>
                </a:tc>
                <a:tc>
                  <a:txBody>
                    <a:bodyPr/>
                    <a:lstStyle/>
                    <a:p>
                      <a:pPr>
                        <a:spcAft>
                          <a:spcPts val="0"/>
                        </a:spcAft>
                      </a:pPr>
                      <a:r>
                        <a:rPr lang="ru-RU" sz="1200">
                          <a:effectLst/>
                          <a:latin typeface="Times New Roman"/>
                          <a:ea typeface="Times New Roman"/>
                        </a:rPr>
                        <a:t>Семестр</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6"/>
                  </a:ext>
                </a:extLst>
              </a:tr>
              <a:tr h="216024">
                <a:tc>
                  <a:txBody>
                    <a:bodyPr/>
                    <a:lstStyle/>
                    <a:p>
                      <a:pPr algn="ctr">
                        <a:spcAft>
                          <a:spcPts val="0"/>
                        </a:spcAft>
                      </a:pPr>
                      <a:r>
                        <a:rPr lang="ru-RU" sz="1200">
                          <a:effectLst/>
                          <a:latin typeface="Times New Roman"/>
                          <a:ea typeface="Times New Roman"/>
                        </a:rPr>
                        <a:t>7</a:t>
                      </a:r>
                    </a:p>
                  </a:txBody>
                  <a:tcPr marL="68580" marR="68580" marT="0" marB="0"/>
                </a:tc>
                <a:tc>
                  <a:txBody>
                    <a:bodyPr/>
                    <a:lstStyle/>
                    <a:p>
                      <a:pPr>
                        <a:spcAft>
                          <a:spcPts val="0"/>
                        </a:spcAft>
                      </a:pPr>
                      <a:r>
                        <a:rPr lang="ru-RU" sz="1200">
                          <a:effectLst/>
                          <a:latin typeface="Times New Roman"/>
                          <a:ea typeface="Times New Roman"/>
                        </a:rPr>
                        <a:t>Шифр специальности</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7"/>
                  </a:ext>
                </a:extLst>
              </a:tr>
              <a:tr h="216024">
                <a:tc>
                  <a:txBody>
                    <a:bodyPr/>
                    <a:lstStyle/>
                    <a:p>
                      <a:pPr algn="ctr">
                        <a:spcAft>
                          <a:spcPts val="0"/>
                        </a:spcAft>
                      </a:pPr>
                      <a:r>
                        <a:rPr lang="ru-RU" sz="1200">
                          <a:effectLst/>
                          <a:latin typeface="Times New Roman"/>
                          <a:ea typeface="Times New Roman"/>
                        </a:rPr>
                        <a:t>8</a:t>
                      </a:r>
                    </a:p>
                  </a:txBody>
                  <a:tcPr marL="68580" marR="68580" marT="0" marB="0"/>
                </a:tc>
                <a:tc>
                  <a:txBody>
                    <a:bodyPr/>
                    <a:lstStyle/>
                    <a:p>
                      <a:pPr>
                        <a:spcAft>
                          <a:spcPts val="0"/>
                        </a:spcAft>
                      </a:pPr>
                      <a:r>
                        <a:rPr lang="ru-RU" sz="1200">
                          <a:effectLst/>
                          <a:latin typeface="Times New Roman"/>
                          <a:ea typeface="Times New Roman"/>
                        </a:rPr>
                        <a:t>Курс</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8"/>
                  </a:ext>
                </a:extLst>
              </a:tr>
              <a:tr h="216024">
                <a:tc>
                  <a:txBody>
                    <a:bodyPr/>
                    <a:lstStyle/>
                    <a:p>
                      <a:pPr algn="ctr">
                        <a:spcAft>
                          <a:spcPts val="0"/>
                        </a:spcAft>
                      </a:pPr>
                      <a:r>
                        <a:rPr lang="ru-RU" sz="1200">
                          <a:effectLst/>
                          <a:latin typeface="Times New Roman"/>
                          <a:ea typeface="Times New Roman"/>
                        </a:rPr>
                        <a:t>9</a:t>
                      </a:r>
                    </a:p>
                  </a:txBody>
                  <a:tcPr marL="68580" marR="68580" marT="0" marB="0"/>
                </a:tc>
                <a:tc>
                  <a:txBody>
                    <a:bodyPr/>
                    <a:lstStyle/>
                    <a:p>
                      <a:pPr>
                        <a:spcAft>
                          <a:spcPts val="0"/>
                        </a:spcAft>
                      </a:pPr>
                      <a:r>
                        <a:rPr lang="ru-RU" sz="1200">
                          <a:effectLst/>
                          <a:latin typeface="Times New Roman"/>
                          <a:ea typeface="Times New Roman"/>
                        </a:rPr>
                        <a:t>Группа</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9"/>
                  </a:ext>
                </a:extLst>
              </a:tr>
              <a:tr h="216024">
                <a:tc>
                  <a:txBody>
                    <a:bodyPr/>
                    <a:lstStyle/>
                    <a:p>
                      <a:pPr algn="ctr">
                        <a:spcAft>
                          <a:spcPts val="0"/>
                        </a:spcAft>
                      </a:pPr>
                      <a:r>
                        <a:rPr lang="ru-RU" sz="1200">
                          <a:effectLst/>
                          <a:latin typeface="Times New Roman"/>
                          <a:ea typeface="Times New Roman"/>
                        </a:rPr>
                        <a:t>10</a:t>
                      </a:r>
                    </a:p>
                  </a:txBody>
                  <a:tcPr marL="68580" marR="68580" marT="0" marB="0"/>
                </a:tc>
                <a:tc>
                  <a:txBody>
                    <a:bodyPr/>
                    <a:lstStyle/>
                    <a:p>
                      <a:pPr>
                        <a:spcAft>
                          <a:spcPts val="0"/>
                        </a:spcAft>
                      </a:pPr>
                      <a:r>
                        <a:rPr lang="ru-RU" sz="1200" dirty="0">
                          <a:effectLst/>
                          <a:latin typeface="Times New Roman"/>
                          <a:ea typeface="Times New Roman"/>
                        </a:rPr>
                        <a:t>ФИО студента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0"/>
                  </a:ext>
                </a:extLst>
              </a:tr>
              <a:tr h="216024">
                <a:tc>
                  <a:txBody>
                    <a:bodyPr/>
                    <a:lstStyle/>
                    <a:p>
                      <a:pPr algn="ctr">
                        <a:spcAft>
                          <a:spcPts val="0"/>
                        </a:spcAft>
                      </a:pPr>
                      <a:r>
                        <a:rPr lang="ru-RU" sz="1200">
                          <a:effectLst/>
                          <a:latin typeface="Times New Roman"/>
                          <a:ea typeface="Times New Roman"/>
                        </a:rPr>
                        <a:t>11</a:t>
                      </a:r>
                    </a:p>
                  </a:txBody>
                  <a:tcPr marL="68580" marR="68580" marT="0" marB="0"/>
                </a:tc>
                <a:tc>
                  <a:txBody>
                    <a:bodyPr/>
                    <a:lstStyle/>
                    <a:p>
                      <a:pPr>
                        <a:spcAft>
                          <a:spcPts val="0"/>
                        </a:spcAft>
                      </a:pPr>
                      <a:r>
                        <a:rPr lang="ru-RU" sz="1200">
                          <a:effectLst/>
                          <a:latin typeface="Times New Roman"/>
                          <a:ea typeface="Times New Roman"/>
                        </a:rPr>
                        <a:t>Фото студента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1"/>
                  </a:ext>
                </a:extLst>
              </a:tr>
              <a:tr h="216024">
                <a:tc>
                  <a:txBody>
                    <a:bodyPr/>
                    <a:lstStyle/>
                    <a:p>
                      <a:pPr algn="ctr">
                        <a:spcAft>
                          <a:spcPts val="0"/>
                        </a:spcAft>
                      </a:pPr>
                      <a:r>
                        <a:rPr lang="ru-RU" sz="1200">
                          <a:effectLst/>
                          <a:latin typeface="Times New Roman"/>
                          <a:ea typeface="Times New Roman"/>
                        </a:rPr>
                        <a:t>12</a:t>
                      </a:r>
                    </a:p>
                  </a:txBody>
                  <a:tcPr marL="68580" marR="68580" marT="0" marB="0"/>
                </a:tc>
                <a:tc>
                  <a:txBody>
                    <a:bodyPr/>
                    <a:lstStyle/>
                    <a:p>
                      <a:pPr>
                        <a:spcAft>
                          <a:spcPts val="0"/>
                        </a:spcAft>
                      </a:pPr>
                      <a:r>
                        <a:rPr lang="ru-RU" sz="1200">
                          <a:effectLst/>
                          <a:latin typeface="Times New Roman"/>
                          <a:ea typeface="Times New Roman"/>
                        </a:rPr>
                        <a:t>Дата рождения студента</a:t>
                      </a: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2"/>
                  </a:ext>
                </a:extLst>
              </a:tr>
              <a:tr h="216024">
                <a:tc>
                  <a:txBody>
                    <a:bodyPr/>
                    <a:lstStyle/>
                    <a:p>
                      <a:pPr algn="ctr">
                        <a:spcAft>
                          <a:spcPts val="0"/>
                        </a:spcAft>
                      </a:pPr>
                      <a:r>
                        <a:rPr lang="ru-RU" sz="1200">
                          <a:effectLst/>
                          <a:latin typeface="Times New Roman"/>
                          <a:ea typeface="Times New Roman"/>
                        </a:rPr>
                        <a:t>13</a:t>
                      </a:r>
                    </a:p>
                  </a:txBody>
                  <a:tcPr marL="68580" marR="68580" marT="0" marB="0"/>
                </a:tc>
                <a:tc>
                  <a:txBody>
                    <a:bodyPr/>
                    <a:lstStyle/>
                    <a:p>
                      <a:pPr>
                        <a:spcAft>
                          <a:spcPts val="0"/>
                        </a:spcAft>
                      </a:pPr>
                      <a:r>
                        <a:rPr lang="ru-RU" sz="1200">
                          <a:effectLst/>
                          <a:latin typeface="Times New Roman"/>
                          <a:ea typeface="Times New Roman"/>
                        </a:rPr>
                        <a:t>Родители</a:t>
                      </a: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3"/>
                  </a:ext>
                </a:extLst>
              </a:tr>
              <a:tr h="216024">
                <a:tc>
                  <a:txBody>
                    <a:bodyPr/>
                    <a:lstStyle/>
                    <a:p>
                      <a:pPr algn="ctr">
                        <a:spcAft>
                          <a:spcPts val="0"/>
                        </a:spcAft>
                      </a:pPr>
                      <a:r>
                        <a:rPr lang="ru-RU" sz="1200">
                          <a:effectLst/>
                          <a:latin typeface="Times New Roman"/>
                          <a:ea typeface="Times New Roman"/>
                        </a:rPr>
                        <a:t>14</a:t>
                      </a:r>
                    </a:p>
                  </a:txBody>
                  <a:tcPr marL="68580" marR="68580" marT="0" marB="0"/>
                </a:tc>
                <a:tc>
                  <a:txBody>
                    <a:bodyPr/>
                    <a:lstStyle/>
                    <a:p>
                      <a:pPr>
                        <a:spcAft>
                          <a:spcPts val="0"/>
                        </a:spcAft>
                      </a:pPr>
                      <a:r>
                        <a:rPr lang="ru-RU" sz="1200" dirty="0">
                          <a:effectLst/>
                          <a:latin typeface="Times New Roman"/>
                          <a:ea typeface="Times New Roman"/>
                        </a:rPr>
                        <a:t>Домашний адрес студента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4"/>
                  </a:ext>
                </a:extLst>
              </a:tr>
              <a:tr h="216024">
                <a:tc>
                  <a:txBody>
                    <a:bodyPr/>
                    <a:lstStyle/>
                    <a:p>
                      <a:pPr algn="ctr">
                        <a:spcAft>
                          <a:spcPts val="0"/>
                        </a:spcAft>
                      </a:pPr>
                      <a:r>
                        <a:rPr lang="ru-RU" sz="1200">
                          <a:effectLst/>
                          <a:latin typeface="Times New Roman"/>
                          <a:ea typeface="Times New Roman"/>
                        </a:rPr>
                        <a:t>15</a:t>
                      </a:r>
                    </a:p>
                  </a:txBody>
                  <a:tcPr marL="68580" marR="68580" marT="0" marB="0"/>
                </a:tc>
                <a:tc>
                  <a:txBody>
                    <a:bodyPr/>
                    <a:lstStyle/>
                    <a:p>
                      <a:pPr>
                        <a:spcAft>
                          <a:spcPts val="0"/>
                        </a:spcAft>
                      </a:pPr>
                      <a:r>
                        <a:rPr lang="ru-RU" sz="1200">
                          <a:effectLst/>
                          <a:latin typeface="Times New Roman"/>
                          <a:ea typeface="Times New Roman"/>
                        </a:rPr>
                        <a:t>Дата поступления</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5"/>
                  </a:ext>
                </a:extLst>
              </a:tr>
              <a:tr h="216024">
                <a:tc>
                  <a:txBody>
                    <a:bodyPr/>
                    <a:lstStyle/>
                    <a:p>
                      <a:pPr algn="ctr">
                        <a:spcAft>
                          <a:spcPts val="0"/>
                        </a:spcAft>
                      </a:pPr>
                      <a:r>
                        <a:rPr lang="ru-RU" sz="1200">
                          <a:effectLst/>
                          <a:latin typeface="Times New Roman"/>
                          <a:ea typeface="Times New Roman"/>
                        </a:rPr>
                        <a:t>16</a:t>
                      </a:r>
                    </a:p>
                  </a:txBody>
                  <a:tcPr marL="68580" marR="68580" marT="0" marB="0"/>
                </a:tc>
                <a:tc>
                  <a:txBody>
                    <a:bodyPr/>
                    <a:lstStyle/>
                    <a:p>
                      <a:pPr>
                        <a:spcAft>
                          <a:spcPts val="0"/>
                        </a:spcAft>
                      </a:pPr>
                      <a:r>
                        <a:rPr lang="ru-RU" sz="1200">
                          <a:effectLst/>
                          <a:latin typeface="Times New Roman"/>
                          <a:ea typeface="Times New Roman"/>
                        </a:rPr>
                        <a:t>Примечания студента</a:t>
                      </a: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6"/>
                  </a:ext>
                </a:extLst>
              </a:tr>
              <a:tr h="216024">
                <a:tc>
                  <a:txBody>
                    <a:bodyPr/>
                    <a:lstStyle/>
                    <a:p>
                      <a:pPr algn="ctr">
                        <a:spcAft>
                          <a:spcPts val="0"/>
                        </a:spcAft>
                      </a:pPr>
                      <a:r>
                        <a:rPr lang="ru-RU" sz="1200" dirty="0">
                          <a:effectLst/>
                          <a:latin typeface="Times New Roman"/>
                          <a:ea typeface="Times New Roman"/>
                        </a:rPr>
                        <a:t>17</a:t>
                      </a:r>
                    </a:p>
                  </a:txBody>
                  <a:tcPr marL="68580" marR="68580" marT="0" marB="0"/>
                </a:tc>
                <a:tc>
                  <a:txBody>
                    <a:bodyPr/>
                    <a:lstStyle/>
                    <a:p>
                      <a:pPr>
                        <a:spcAft>
                          <a:spcPts val="0"/>
                        </a:spcAft>
                      </a:pPr>
                      <a:r>
                        <a:rPr lang="ru-RU" sz="1200" dirty="0">
                          <a:effectLst/>
                          <a:latin typeface="Times New Roman"/>
                          <a:ea typeface="Times New Roman"/>
                        </a:rPr>
                        <a:t>Дата анкеты студента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extLst>
                  <a:ext uri="{0D108BD9-81ED-4DB2-BD59-A6C34878D82A}">
                    <a16:rowId xmlns:a16="http://schemas.microsoft.com/office/drawing/2014/main" val="10017"/>
                  </a:ext>
                </a:extLst>
              </a:tr>
              <a:tr h="216024">
                <a:tc>
                  <a:txBody>
                    <a:bodyPr/>
                    <a:lstStyle/>
                    <a:p>
                      <a:pPr algn="ctr">
                        <a:spcAft>
                          <a:spcPts val="0"/>
                        </a:spcAft>
                      </a:pPr>
                      <a:r>
                        <a:rPr lang="ru-RU" sz="1200" dirty="0">
                          <a:effectLst/>
                          <a:latin typeface="Times New Roman"/>
                          <a:ea typeface="Times New Roman"/>
                        </a:rPr>
                        <a:t>18</a:t>
                      </a:r>
                    </a:p>
                  </a:txBody>
                  <a:tcPr marL="68580" marR="68580" marT="0" marB="0"/>
                </a:tc>
                <a:tc>
                  <a:txBody>
                    <a:bodyPr/>
                    <a:lstStyle/>
                    <a:p>
                      <a:pPr>
                        <a:spcAft>
                          <a:spcPts val="0"/>
                        </a:spcAft>
                      </a:pPr>
                      <a:r>
                        <a:rPr lang="ru-RU" sz="1200" dirty="0">
                          <a:effectLst/>
                          <a:latin typeface="Times New Roman"/>
                          <a:ea typeface="Times New Roman"/>
                        </a:rPr>
                        <a:t>№ зачетной книжки</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05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76446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Список атрибутов ИС «Факультет»</a:t>
            </a:r>
          </a:p>
        </p:txBody>
      </p:sp>
      <p:graphicFrame>
        <p:nvGraphicFramePr>
          <p:cNvPr id="61" name="Таблица 60"/>
          <p:cNvGraphicFramePr>
            <a:graphicFrameLocks noGrp="1"/>
          </p:cNvGraphicFramePr>
          <p:nvPr>
            <p:extLst>
              <p:ext uri="{D42A27DB-BD31-4B8C-83A1-F6EECF244321}">
                <p14:modId xmlns:p14="http://schemas.microsoft.com/office/powerpoint/2010/main" val="3203760880"/>
              </p:ext>
            </p:extLst>
          </p:nvPr>
        </p:nvGraphicFramePr>
        <p:xfrm>
          <a:off x="1351992" y="483518"/>
          <a:ext cx="6440016" cy="4104456"/>
        </p:xfrm>
        <a:graphic>
          <a:graphicData uri="http://schemas.openxmlformats.org/drawingml/2006/table">
            <a:tbl>
              <a:tblPr firstRow="1" bandRow="1">
                <a:tableStyleId>{21E4AEA4-8DFA-4A89-87EB-49C32662AFE0}</a:tableStyleId>
              </a:tblPr>
              <a:tblGrid>
                <a:gridCol w="319336">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432048">
                  <a:extLst>
                    <a:ext uri="{9D8B030D-6E8A-4147-A177-3AD203B41FA5}">
                      <a16:colId xmlns:a16="http://schemas.microsoft.com/office/drawing/2014/main" val="20008"/>
                    </a:ext>
                  </a:extLst>
                </a:gridCol>
                <a:gridCol w="360040">
                  <a:extLst>
                    <a:ext uri="{9D8B030D-6E8A-4147-A177-3AD203B41FA5}">
                      <a16:colId xmlns:a16="http://schemas.microsoft.com/office/drawing/2014/main" val="20009"/>
                    </a:ext>
                  </a:extLst>
                </a:gridCol>
                <a:gridCol w="504056">
                  <a:extLst>
                    <a:ext uri="{9D8B030D-6E8A-4147-A177-3AD203B41FA5}">
                      <a16:colId xmlns:a16="http://schemas.microsoft.com/office/drawing/2014/main" val="20010"/>
                    </a:ext>
                  </a:extLst>
                </a:gridCol>
              </a:tblGrid>
              <a:tr h="223385">
                <a:tc>
                  <a:txBody>
                    <a:bodyPr/>
                    <a:lstStyle/>
                    <a:p>
                      <a:pPr algn="ctr">
                        <a:spcAft>
                          <a:spcPts val="0"/>
                        </a:spcAft>
                      </a:pPr>
                      <a:r>
                        <a:rPr lang="ru-RU" sz="1200" b="1" dirty="0">
                          <a:effectLst/>
                          <a:latin typeface="Times New Roman"/>
                          <a:ea typeface="Times New Roman"/>
                        </a:rPr>
                        <a:t>№</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Наименование элемента данных</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Ф1</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Ф2</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Ф3</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Ф4</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Ф5</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Ф6</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Ф7</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Ф8</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Ф9</a:t>
                      </a:r>
                      <a:endParaRPr lang="ru-RU" sz="1050">
                        <a:effectLst/>
                        <a:latin typeface="Times New Roman"/>
                        <a:ea typeface="Times New Roman"/>
                      </a:endParaRPr>
                    </a:p>
                  </a:txBody>
                  <a:tcPr marL="68580" marR="68580" marT="0" marB="0"/>
                </a:tc>
                <a:extLst>
                  <a:ext uri="{0D108BD9-81ED-4DB2-BD59-A6C34878D82A}">
                    <a16:rowId xmlns:a16="http://schemas.microsoft.com/office/drawing/2014/main" val="10000"/>
                  </a:ext>
                </a:extLst>
              </a:tr>
              <a:tr h="212585">
                <a:tc>
                  <a:txBody>
                    <a:bodyPr/>
                    <a:lstStyle/>
                    <a:p>
                      <a:pPr algn="ctr">
                        <a:spcAft>
                          <a:spcPts val="0"/>
                        </a:spcAft>
                      </a:pPr>
                      <a:r>
                        <a:rPr lang="ru-RU" sz="1100" dirty="0">
                          <a:effectLst/>
                        </a:rPr>
                        <a:t>19</a:t>
                      </a:r>
                      <a:endParaRPr lang="ru-RU" sz="1000" dirty="0">
                        <a:effectLst/>
                        <a:latin typeface="Times New Roman"/>
                        <a:ea typeface="Times New Roman"/>
                      </a:endParaRPr>
                    </a:p>
                  </a:txBody>
                  <a:tcPr marL="65620" marR="65620" marT="0" marB="0"/>
                </a:tc>
                <a:tc>
                  <a:txBody>
                    <a:bodyPr/>
                    <a:lstStyle/>
                    <a:p>
                      <a:pPr>
                        <a:spcAft>
                          <a:spcPts val="0"/>
                        </a:spcAft>
                      </a:pPr>
                      <a:r>
                        <a:rPr lang="ru-RU" sz="1100" dirty="0">
                          <a:effectLst/>
                        </a:rPr>
                        <a:t>Наименование предмета</a:t>
                      </a:r>
                      <a:endParaRPr lang="ru-RU" sz="1000" dirty="0">
                        <a:effectLst/>
                        <a:latin typeface="Times New Roman"/>
                        <a:ea typeface="Times New Roman"/>
                      </a:endParaRPr>
                    </a:p>
                  </a:txBody>
                  <a:tcPr marL="65620" marR="65620" marT="0" marB="0"/>
                </a:tc>
                <a:tc>
                  <a:txBody>
                    <a:bodyPr/>
                    <a:lstStyle/>
                    <a:p>
                      <a:pPr algn="ctr">
                        <a:spcAft>
                          <a:spcPts val="0"/>
                        </a:spcAft>
                      </a:pPr>
                      <a:r>
                        <a:rPr lang="ru-RU" sz="1100" dirty="0">
                          <a:effectLst/>
                        </a:rPr>
                        <a:t> </a:t>
                      </a:r>
                      <a:endParaRPr lang="ru-RU" sz="1000" dirty="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1"/>
                  </a:ext>
                </a:extLst>
              </a:tr>
              <a:tr h="216024">
                <a:tc>
                  <a:txBody>
                    <a:bodyPr/>
                    <a:lstStyle/>
                    <a:p>
                      <a:pPr algn="ctr">
                        <a:spcAft>
                          <a:spcPts val="0"/>
                        </a:spcAft>
                      </a:pPr>
                      <a:r>
                        <a:rPr lang="ru-RU" sz="1100">
                          <a:effectLst/>
                        </a:rPr>
                        <a:t>20</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Вид предмета</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2"/>
                  </a:ext>
                </a:extLst>
              </a:tr>
              <a:tr h="216024">
                <a:tc>
                  <a:txBody>
                    <a:bodyPr/>
                    <a:lstStyle/>
                    <a:p>
                      <a:pPr algn="ctr">
                        <a:spcAft>
                          <a:spcPts val="0"/>
                        </a:spcAft>
                      </a:pPr>
                      <a:r>
                        <a:rPr lang="ru-RU" sz="1100">
                          <a:effectLst/>
                        </a:rPr>
                        <a:t>21</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Описание предмета</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3"/>
                  </a:ext>
                </a:extLst>
              </a:tr>
              <a:tr h="212102">
                <a:tc>
                  <a:txBody>
                    <a:bodyPr/>
                    <a:lstStyle/>
                    <a:p>
                      <a:pPr algn="ctr">
                        <a:spcAft>
                          <a:spcPts val="0"/>
                        </a:spcAft>
                      </a:pPr>
                      <a:r>
                        <a:rPr lang="ru-RU" sz="1100">
                          <a:effectLst/>
                        </a:rPr>
                        <a:t>22</a:t>
                      </a:r>
                      <a:endParaRPr lang="ru-RU" sz="1000">
                        <a:effectLst/>
                        <a:latin typeface="Times New Roman"/>
                        <a:ea typeface="Times New Roman"/>
                      </a:endParaRPr>
                    </a:p>
                  </a:txBody>
                  <a:tcPr marL="65620" marR="65620" marT="0" marB="0"/>
                </a:tc>
                <a:tc>
                  <a:txBody>
                    <a:bodyPr/>
                    <a:lstStyle/>
                    <a:p>
                      <a:pPr>
                        <a:spcAft>
                          <a:spcPts val="0"/>
                        </a:spcAft>
                      </a:pPr>
                      <a:r>
                        <a:rPr lang="ru-RU" sz="1100" dirty="0">
                          <a:effectLst/>
                        </a:rPr>
                        <a:t>Объем в часах по виду</a:t>
                      </a:r>
                      <a:endParaRPr lang="ru-RU" sz="1000" dirty="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4"/>
                  </a:ext>
                </a:extLst>
              </a:tr>
              <a:tr h="216024">
                <a:tc>
                  <a:txBody>
                    <a:bodyPr/>
                    <a:lstStyle/>
                    <a:p>
                      <a:pPr algn="ctr">
                        <a:spcAft>
                          <a:spcPts val="0"/>
                        </a:spcAft>
                      </a:pPr>
                      <a:r>
                        <a:rPr lang="ru-RU" sz="1100">
                          <a:effectLst/>
                        </a:rPr>
                        <a:t>23</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Объем в часах преподав.</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5"/>
                  </a:ext>
                </a:extLst>
              </a:tr>
              <a:tr h="216024">
                <a:tc>
                  <a:txBody>
                    <a:bodyPr/>
                    <a:lstStyle/>
                    <a:p>
                      <a:pPr algn="ctr">
                        <a:spcAft>
                          <a:spcPts val="0"/>
                        </a:spcAft>
                      </a:pPr>
                      <a:r>
                        <a:rPr lang="ru-RU" sz="1100">
                          <a:effectLst/>
                        </a:rPr>
                        <a:t>24</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ФИО преподавателя</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6"/>
                  </a:ext>
                </a:extLst>
              </a:tr>
              <a:tr h="216024">
                <a:tc>
                  <a:txBody>
                    <a:bodyPr/>
                    <a:lstStyle/>
                    <a:p>
                      <a:pPr algn="ctr">
                        <a:spcAft>
                          <a:spcPts val="0"/>
                        </a:spcAft>
                      </a:pPr>
                      <a:r>
                        <a:rPr lang="ru-RU" sz="1100">
                          <a:effectLst/>
                        </a:rPr>
                        <a:t>25</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Фото преподавателя</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7"/>
                  </a:ext>
                </a:extLst>
              </a:tr>
              <a:tr h="216024">
                <a:tc>
                  <a:txBody>
                    <a:bodyPr/>
                    <a:lstStyle/>
                    <a:p>
                      <a:pPr algn="ctr">
                        <a:spcAft>
                          <a:spcPts val="0"/>
                        </a:spcAft>
                      </a:pPr>
                      <a:r>
                        <a:rPr lang="ru-RU" sz="1100">
                          <a:effectLst/>
                        </a:rPr>
                        <a:t>26</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Адрес преподавателя</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8"/>
                  </a:ext>
                </a:extLst>
              </a:tr>
              <a:tr h="216024">
                <a:tc>
                  <a:txBody>
                    <a:bodyPr/>
                    <a:lstStyle/>
                    <a:p>
                      <a:pPr algn="ctr">
                        <a:spcAft>
                          <a:spcPts val="0"/>
                        </a:spcAft>
                      </a:pPr>
                      <a:r>
                        <a:rPr lang="ru-RU" sz="1100">
                          <a:effectLst/>
                        </a:rPr>
                        <a:t>27</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Дата рождения препод.</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9"/>
                  </a:ext>
                </a:extLst>
              </a:tr>
              <a:tr h="216024">
                <a:tc>
                  <a:txBody>
                    <a:bodyPr/>
                    <a:lstStyle/>
                    <a:p>
                      <a:pPr algn="ctr">
                        <a:spcAft>
                          <a:spcPts val="0"/>
                        </a:spcAft>
                      </a:pPr>
                      <a:r>
                        <a:rPr lang="ru-RU" sz="1100">
                          <a:effectLst/>
                        </a:rPr>
                        <a:t>28</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Ученая степень, звание</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0"/>
                  </a:ext>
                </a:extLst>
              </a:tr>
              <a:tr h="216024">
                <a:tc>
                  <a:txBody>
                    <a:bodyPr/>
                    <a:lstStyle/>
                    <a:p>
                      <a:pPr algn="ctr">
                        <a:spcAft>
                          <a:spcPts val="0"/>
                        </a:spcAft>
                      </a:pPr>
                      <a:r>
                        <a:rPr lang="ru-RU" sz="1100">
                          <a:effectLst/>
                        </a:rPr>
                        <a:t>29</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Дата анкеты преподав.</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1"/>
                  </a:ext>
                </a:extLst>
              </a:tr>
              <a:tr h="216024">
                <a:tc>
                  <a:txBody>
                    <a:bodyPr/>
                    <a:lstStyle/>
                    <a:p>
                      <a:pPr algn="ctr">
                        <a:spcAft>
                          <a:spcPts val="0"/>
                        </a:spcAft>
                      </a:pPr>
                      <a:r>
                        <a:rPr lang="ru-RU" sz="1100">
                          <a:effectLst/>
                        </a:rPr>
                        <a:t>30</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Примечания преподав.</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2"/>
                  </a:ext>
                </a:extLst>
              </a:tr>
              <a:tr h="216024">
                <a:tc>
                  <a:txBody>
                    <a:bodyPr/>
                    <a:lstStyle/>
                    <a:p>
                      <a:pPr algn="ctr">
                        <a:spcAft>
                          <a:spcPts val="0"/>
                        </a:spcAft>
                      </a:pPr>
                      <a:r>
                        <a:rPr lang="ru-RU" sz="1100">
                          <a:effectLst/>
                        </a:rPr>
                        <a:t>31</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День недели</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3"/>
                  </a:ext>
                </a:extLst>
              </a:tr>
              <a:tr h="216024">
                <a:tc>
                  <a:txBody>
                    <a:bodyPr/>
                    <a:lstStyle/>
                    <a:p>
                      <a:pPr algn="ctr">
                        <a:spcAft>
                          <a:spcPts val="0"/>
                        </a:spcAft>
                      </a:pPr>
                      <a:r>
                        <a:rPr lang="ru-RU" sz="1100">
                          <a:effectLst/>
                        </a:rPr>
                        <a:t>32</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Номер пары</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4"/>
                  </a:ext>
                </a:extLst>
              </a:tr>
              <a:tr h="216024">
                <a:tc>
                  <a:txBody>
                    <a:bodyPr/>
                    <a:lstStyle/>
                    <a:p>
                      <a:pPr algn="ctr">
                        <a:spcAft>
                          <a:spcPts val="0"/>
                        </a:spcAft>
                      </a:pPr>
                      <a:r>
                        <a:rPr lang="ru-RU" sz="1100">
                          <a:effectLst/>
                        </a:rPr>
                        <a:t>33</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Номер аудитории</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5"/>
                  </a:ext>
                </a:extLst>
              </a:tr>
              <a:tr h="216024">
                <a:tc>
                  <a:txBody>
                    <a:bodyPr/>
                    <a:lstStyle/>
                    <a:p>
                      <a:pPr algn="ctr">
                        <a:spcAft>
                          <a:spcPts val="0"/>
                        </a:spcAft>
                      </a:pPr>
                      <a:r>
                        <a:rPr lang="ru-RU" sz="1100">
                          <a:effectLst/>
                        </a:rPr>
                        <a:t>34</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Должность</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6"/>
                  </a:ext>
                </a:extLst>
              </a:tr>
              <a:tr h="216024">
                <a:tc>
                  <a:txBody>
                    <a:bodyPr/>
                    <a:lstStyle/>
                    <a:p>
                      <a:pPr algn="ctr">
                        <a:spcAft>
                          <a:spcPts val="0"/>
                        </a:spcAft>
                      </a:pPr>
                      <a:r>
                        <a:rPr lang="ru-RU" sz="1100">
                          <a:effectLst/>
                        </a:rPr>
                        <a:t>35</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Оценка</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7"/>
                  </a:ext>
                </a:extLst>
              </a:tr>
              <a:tr h="216024">
                <a:tc>
                  <a:txBody>
                    <a:bodyPr/>
                    <a:lstStyle/>
                    <a:p>
                      <a:pPr algn="ctr">
                        <a:spcAft>
                          <a:spcPts val="0"/>
                        </a:spcAft>
                      </a:pPr>
                      <a:r>
                        <a:rPr lang="ru-RU" sz="1100">
                          <a:effectLst/>
                        </a:rPr>
                        <a:t>36</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Дата экзамена</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dirty="0">
                          <a:effectLst/>
                        </a:rPr>
                        <a:t> </a:t>
                      </a:r>
                      <a:endParaRPr lang="ru-RU" sz="1000" dirty="0">
                        <a:effectLst/>
                        <a:latin typeface="Times New Roman"/>
                        <a:ea typeface="Times New Roman"/>
                      </a:endParaRPr>
                    </a:p>
                  </a:txBody>
                  <a:tcPr marL="65620" marR="6562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8592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Процесс моделирования</a:t>
            </a:r>
          </a:p>
        </p:txBody>
      </p:sp>
      <p:sp>
        <p:nvSpPr>
          <p:cNvPr id="56" name="Rectangle 56"/>
          <p:cNvSpPr>
            <a:spLocks noChangeArrowheads="1"/>
          </p:cNvSpPr>
          <p:nvPr/>
        </p:nvSpPr>
        <p:spPr bwMode="auto">
          <a:xfrm>
            <a:off x="6443662" y="4341178"/>
            <a:ext cx="2700338"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buClr>
                <a:srgbClr val="808080"/>
              </a:buClr>
              <a:buSzPct val="100000"/>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ru-RU" sz="2000" b="1" dirty="0">
                <a:solidFill>
                  <a:srgbClr val="808080"/>
                </a:solidFill>
                <a:latin typeface="Symbol" pitchFamily="18" charset="2"/>
              </a:rPr>
              <a:t></a:t>
            </a:r>
            <a:r>
              <a:rPr lang="en-GB" altLang="ru-RU" dirty="0">
                <a:solidFill>
                  <a:srgbClr val="000000"/>
                </a:solidFill>
              </a:rPr>
              <a:t> </a:t>
            </a:r>
            <a:r>
              <a:rPr lang="en-GB" altLang="ru-RU" sz="1600" dirty="0" err="1">
                <a:solidFill>
                  <a:srgbClr val="000000"/>
                </a:solidFill>
              </a:rPr>
              <a:t>Бессарабов</a:t>
            </a:r>
            <a:r>
              <a:rPr lang="en-GB" altLang="ru-RU" sz="1600" dirty="0">
                <a:solidFill>
                  <a:srgbClr val="000000"/>
                </a:solidFill>
              </a:rPr>
              <a:t> Н.В.</a:t>
            </a:r>
            <a:r>
              <a:rPr lang="ru-RU" altLang="ru-RU" sz="1600" dirty="0">
                <a:solidFill>
                  <a:srgbClr val="000000"/>
                </a:solidFill>
              </a:rPr>
              <a:t>  </a:t>
            </a:r>
            <a:r>
              <a:rPr lang="en-GB" altLang="ru-RU" sz="1600" dirty="0">
                <a:solidFill>
                  <a:srgbClr val="000000"/>
                </a:solidFill>
              </a:rPr>
              <a:t>2019</a:t>
            </a:r>
          </a:p>
        </p:txBody>
      </p:sp>
      <p:sp>
        <p:nvSpPr>
          <p:cNvPr id="2" name="Прямоугольник 1"/>
          <p:cNvSpPr/>
          <p:nvPr/>
        </p:nvSpPr>
        <p:spPr>
          <a:xfrm>
            <a:off x="0" y="555526"/>
            <a:ext cx="5364088" cy="3970318"/>
          </a:xfrm>
          <a:prstGeom prst="rect">
            <a:avLst/>
          </a:prstGeom>
        </p:spPr>
        <p:txBody>
          <a:bodyPr wrap="square">
            <a:spAutoFit/>
          </a:bodyPr>
          <a:lstStyle/>
          <a:p>
            <a:pPr algn="just"/>
            <a:r>
              <a:rPr lang="ru-RU" sz="1200" dirty="0">
                <a:solidFill>
                  <a:srgbClr val="000099"/>
                </a:solidFill>
              </a:rPr>
              <a:t>Условно выделим этапы процесса моделирования данных:</a:t>
            </a:r>
          </a:p>
          <a:p>
            <a:pPr algn="just"/>
            <a:r>
              <a:rPr lang="ru-RU" sz="1200" b="1" dirty="0">
                <a:solidFill>
                  <a:srgbClr val="CC3300"/>
                </a:solidFill>
              </a:rPr>
              <a:t>Первый этап: </a:t>
            </a:r>
            <a:r>
              <a:rPr lang="ru-RU" sz="1200" dirty="0">
                <a:solidFill>
                  <a:srgbClr val="000099"/>
                </a:solidFill>
              </a:rPr>
              <a:t>выбор </a:t>
            </a:r>
            <a:r>
              <a:rPr lang="ru-RU" sz="1200" b="1" dirty="0">
                <a:solidFill>
                  <a:srgbClr val="000099"/>
                </a:solidFill>
              </a:rPr>
              <a:t>целей моделирования</a:t>
            </a:r>
            <a:r>
              <a:rPr lang="ru-RU" sz="1200" dirty="0">
                <a:solidFill>
                  <a:srgbClr val="000099"/>
                </a:solidFill>
              </a:rPr>
              <a:t>. Цель определяет сложность  модели и возможности дальнейшего изменения модели (</a:t>
            </a:r>
            <a:r>
              <a:rPr lang="ru-RU" sz="1200" dirty="0" err="1">
                <a:solidFill>
                  <a:srgbClr val="000099"/>
                </a:solidFill>
              </a:rPr>
              <a:t>рефакторинга</a:t>
            </a:r>
            <a:r>
              <a:rPr lang="ru-RU" sz="1200" dirty="0">
                <a:solidFill>
                  <a:srgbClr val="000099"/>
                </a:solidFill>
              </a:rPr>
              <a:t>).</a:t>
            </a:r>
          </a:p>
          <a:p>
            <a:pPr algn="just"/>
            <a:r>
              <a:rPr lang="ru-RU" sz="1200" b="1" dirty="0">
                <a:solidFill>
                  <a:srgbClr val="CC3300"/>
                </a:solidFill>
              </a:rPr>
              <a:t>Второй этап: </a:t>
            </a:r>
            <a:r>
              <a:rPr lang="ru-RU" sz="1200" dirty="0">
                <a:solidFill>
                  <a:srgbClr val="000099"/>
                </a:solidFill>
              </a:rPr>
              <a:t>построение концептуальной модели. Выявляются </a:t>
            </a:r>
            <a:r>
              <a:rPr lang="ru-RU" sz="1200" b="1" dirty="0">
                <a:solidFill>
                  <a:srgbClr val="000099"/>
                </a:solidFill>
              </a:rPr>
              <a:t>существенные объекты</a:t>
            </a:r>
            <a:r>
              <a:rPr lang="ru-RU" sz="1200" dirty="0">
                <a:solidFill>
                  <a:srgbClr val="000099"/>
                </a:solidFill>
              </a:rPr>
              <a:t>, исключаются второстепенные. Задаются типы </a:t>
            </a:r>
            <a:r>
              <a:rPr lang="ru-RU" sz="1200" b="1" dirty="0">
                <a:solidFill>
                  <a:srgbClr val="000099"/>
                </a:solidFill>
              </a:rPr>
              <a:t>данных</a:t>
            </a:r>
            <a:r>
              <a:rPr lang="ru-RU" sz="1200" dirty="0">
                <a:solidFill>
                  <a:srgbClr val="000099"/>
                </a:solidFill>
              </a:rPr>
              <a:t> и </a:t>
            </a:r>
            <a:r>
              <a:rPr lang="ru-RU" sz="1200" b="1" dirty="0">
                <a:solidFill>
                  <a:srgbClr val="000099"/>
                </a:solidFill>
              </a:rPr>
              <a:t>домены</a:t>
            </a:r>
            <a:r>
              <a:rPr lang="ru-RU" sz="1200" dirty="0">
                <a:solidFill>
                  <a:srgbClr val="000099"/>
                </a:solidFill>
              </a:rPr>
              <a:t>. Результат – концептуальная схема модели. Возможно, проводится </a:t>
            </a:r>
            <a:r>
              <a:rPr lang="ru-RU" sz="1200" dirty="0" err="1">
                <a:solidFill>
                  <a:srgbClr val="000099"/>
                </a:solidFill>
              </a:rPr>
              <a:t>рефакторинг</a:t>
            </a:r>
            <a:r>
              <a:rPr lang="ru-RU" sz="1200" dirty="0">
                <a:solidFill>
                  <a:srgbClr val="000099"/>
                </a:solidFill>
              </a:rPr>
              <a:t> бизнеса.</a:t>
            </a:r>
          </a:p>
          <a:p>
            <a:pPr algn="just"/>
            <a:r>
              <a:rPr lang="ru-RU" sz="1200" b="1" dirty="0">
                <a:solidFill>
                  <a:srgbClr val="CC3300"/>
                </a:solidFill>
              </a:rPr>
              <a:t>Третий этап: </a:t>
            </a:r>
            <a:r>
              <a:rPr lang="ru-RU" sz="1200" dirty="0">
                <a:solidFill>
                  <a:srgbClr val="000099"/>
                </a:solidFill>
              </a:rPr>
              <a:t>создание </a:t>
            </a:r>
            <a:r>
              <a:rPr lang="ru-RU" sz="1200" i="1" dirty="0">
                <a:solidFill>
                  <a:srgbClr val="000099"/>
                </a:solidFill>
              </a:rPr>
              <a:t>логической модели</a:t>
            </a:r>
            <a:r>
              <a:rPr lang="ru-RU" sz="1200" dirty="0">
                <a:solidFill>
                  <a:srgbClr val="000099"/>
                </a:solidFill>
              </a:rPr>
              <a:t>.</a:t>
            </a:r>
          </a:p>
          <a:p>
            <a:pPr algn="just"/>
            <a:r>
              <a:rPr lang="ru-RU" sz="1200" b="1" dirty="0">
                <a:solidFill>
                  <a:srgbClr val="CC3300"/>
                </a:solidFill>
              </a:rPr>
              <a:t>Четвертый этап:</a:t>
            </a:r>
            <a:r>
              <a:rPr lang="ru-RU" sz="1200" b="1" dirty="0">
                <a:solidFill>
                  <a:srgbClr val="000099"/>
                </a:solidFill>
              </a:rPr>
              <a:t> </a:t>
            </a:r>
            <a:r>
              <a:rPr lang="ru-RU" sz="1200" dirty="0">
                <a:solidFill>
                  <a:srgbClr val="000099"/>
                </a:solidFill>
              </a:rPr>
              <a:t>создание </a:t>
            </a:r>
            <a:r>
              <a:rPr lang="ru-RU" sz="1200" i="1" dirty="0">
                <a:solidFill>
                  <a:srgbClr val="000099"/>
                </a:solidFill>
              </a:rPr>
              <a:t>физической модели</a:t>
            </a:r>
            <a:r>
              <a:rPr lang="ru-RU" sz="1200" dirty="0">
                <a:solidFill>
                  <a:srgbClr val="000099"/>
                </a:solidFill>
              </a:rPr>
              <a:t>.</a:t>
            </a:r>
          </a:p>
          <a:p>
            <a:pPr algn="just"/>
            <a:r>
              <a:rPr lang="ru-RU" sz="1200" b="1" dirty="0">
                <a:solidFill>
                  <a:srgbClr val="CC3300"/>
                </a:solidFill>
              </a:rPr>
              <a:t>Пятый этап: </a:t>
            </a:r>
            <a:r>
              <a:rPr lang="ru-RU" sz="1200" i="1" dirty="0">
                <a:solidFill>
                  <a:srgbClr val="000099"/>
                </a:solidFill>
              </a:rPr>
              <a:t>аппаратная реализация</a:t>
            </a:r>
            <a:r>
              <a:rPr lang="ru-RU" sz="1200" dirty="0">
                <a:solidFill>
                  <a:srgbClr val="000099"/>
                </a:solidFill>
              </a:rPr>
              <a:t>.</a:t>
            </a:r>
          </a:p>
          <a:p>
            <a:pPr algn="just"/>
            <a:r>
              <a:rPr lang="ru-RU" sz="1200" dirty="0">
                <a:solidFill>
                  <a:srgbClr val="000099"/>
                </a:solidFill>
              </a:rPr>
              <a:t>     </a:t>
            </a:r>
            <a:r>
              <a:rPr lang="ru-RU" sz="1200" b="1" i="1" dirty="0">
                <a:solidFill>
                  <a:srgbClr val="000099"/>
                </a:solidFill>
              </a:rPr>
              <a:t>Концептуальная модель данных </a:t>
            </a:r>
            <a:r>
              <a:rPr lang="ru-RU" sz="1200" dirty="0">
                <a:solidFill>
                  <a:srgbClr val="000099"/>
                </a:solidFill>
              </a:rPr>
              <a:t>описывает </a:t>
            </a:r>
            <a:r>
              <a:rPr lang="ru-RU" sz="1200" i="1" dirty="0">
                <a:solidFill>
                  <a:srgbClr val="000099"/>
                </a:solidFill>
              </a:rPr>
              <a:t>данные</a:t>
            </a:r>
            <a:r>
              <a:rPr lang="ru-RU" sz="1200" dirty="0">
                <a:solidFill>
                  <a:srgbClr val="000099"/>
                </a:solidFill>
              </a:rPr>
              <a:t> исходя из </a:t>
            </a:r>
            <a:r>
              <a:rPr lang="ru-RU" sz="1200" i="1" dirty="0">
                <a:solidFill>
                  <a:srgbClr val="000099"/>
                </a:solidFill>
              </a:rPr>
              <a:t>требований бизнеса</a:t>
            </a:r>
            <a:r>
              <a:rPr lang="ru-RU" sz="1200" dirty="0">
                <a:solidFill>
                  <a:srgbClr val="000099"/>
                </a:solidFill>
              </a:rPr>
              <a:t> и теоретически может никак не учитывать последующие реализации. Правда, в жизни всё сложнее и хороший постановщик задачи учитывает возможности будущих реализаций.</a:t>
            </a:r>
          </a:p>
          <a:p>
            <a:pPr algn="just"/>
            <a:r>
              <a:rPr lang="ru-RU" sz="1200" dirty="0">
                <a:solidFill>
                  <a:srgbClr val="000099"/>
                </a:solidFill>
              </a:rPr>
              <a:t>     </a:t>
            </a:r>
            <a:r>
              <a:rPr lang="ru-RU" sz="1200" b="1" i="1" dirty="0">
                <a:solidFill>
                  <a:srgbClr val="000099"/>
                </a:solidFill>
              </a:rPr>
              <a:t>Логическая (</a:t>
            </a:r>
            <a:r>
              <a:rPr lang="ru-RU" sz="1200" b="1" i="1" dirty="0" err="1">
                <a:solidFill>
                  <a:srgbClr val="000099"/>
                </a:solidFill>
              </a:rPr>
              <a:t>даталогическая</a:t>
            </a:r>
            <a:r>
              <a:rPr lang="ru-RU" sz="1200" b="1" i="1" dirty="0">
                <a:solidFill>
                  <a:srgbClr val="000099"/>
                </a:solidFill>
              </a:rPr>
              <a:t>) </a:t>
            </a:r>
            <a:r>
              <a:rPr lang="ru-RU" sz="1200" dirty="0">
                <a:solidFill>
                  <a:srgbClr val="000099"/>
                </a:solidFill>
              </a:rPr>
              <a:t>модель </a:t>
            </a:r>
            <a:r>
              <a:rPr lang="ru-RU" sz="1200" i="1" dirty="0">
                <a:solidFill>
                  <a:srgbClr val="000099"/>
                </a:solidFill>
              </a:rPr>
              <a:t>представляет схему данных</a:t>
            </a:r>
            <a:r>
              <a:rPr lang="ru-RU" sz="1200" dirty="0">
                <a:solidFill>
                  <a:srgbClr val="000099"/>
                </a:solidFill>
              </a:rPr>
              <a:t> для реализации в СУБД некоторого класса, например, табличных.</a:t>
            </a:r>
          </a:p>
          <a:p>
            <a:pPr algn="just"/>
            <a:r>
              <a:rPr lang="ru-RU" sz="1200" dirty="0">
                <a:solidFill>
                  <a:srgbClr val="000099"/>
                </a:solidFill>
              </a:rPr>
              <a:t>     </a:t>
            </a:r>
            <a:r>
              <a:rPr lang="ru-RU" sz="1200" b="1" i="1" dirty="0">
                <a:solidFill>
                  <a:srgbClr val="000099"/>
                </a:solidFill>
              </a:rPr>
              <a:t>Физическая модель </a:t>
            </a:r>
            <a:r>
              <a:rPr lang="ru-RU" sz="1200" dirty="0">
                <a:solidFill>
                  <a:srgbClr val="000099"/>
                </a:solidFill>
              </a:rPr>
              <a:t>реализуется в конкретной СУБД.</a:t>
            </a:r>
          </a:p>
          <a:p>
            <a:pPr algn="just"/>
            <a:r>
              <a:rPr lang="ru-RU" sz="1200" dirty="0">
                <a:solidFill>
                  <a:srgbClr val="000099"/>
                </a:solidFill>
              </a:rPr>
              <a:t>     </a:t>
            </a:r>
            <a:r>
              <a:rPr lang="ru-RU" sz="1200" b="1" i="1" dirty="0">
                <a:solidFill>
                  <a:srgbClr val="000099"/>
                </a:solidFill>
              </a:rPr>
              <a:t>Аппаратная реализация </a:t>
            </a:r>
            <a:r>
              <a:rPr lang="ru-RU" sz="1200" dirty="0">
                <a:solidFill>
                  <a:srgbClr val="000099"/>
                </a:solidFill>
              </a:rPr>
              <a:t>учитывает особенности платформы, на которой реализуется база данных.</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537612"/>
            <a:ext cx="3680545" cy="344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619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Описание элементов данных ИС «Факультет» </a:t>
            </a:r>
          </a:p>
        </p:txBody>
      </p:sp>
      <p:graphicFrame>
        <p:nvGraphicFramePr>
          <p:cNvPr id="36" name="Таблица 35"/>
          <p:cNvGraphicFramePr>
            <a:graphicFrameLocks noGrp="1"/>
          </p:cNvGraphicFramePr>
          <p:nvPr>
            <p:extLst>
              <p:ext uri="{D42A27DB-BD31-4B8C-83A1-F6EECF244321}">
                <p14:modId xmlns:p14="http://schemas.microsoft.com/office/powerpoint/2010/main" val="713302089"/>
              </p:ext>
            </p:extLst>
          </p:nvPr>
        </p:nvGraphicFramePr>
        <p:xfrm>
          <a:off x="125760" y="627534"/>
          <a:ext cx="8892479" cy="2229603"/>
        </p:xfrm>
        <a:graphic>
          <a:graphicData uri="http://schemas.openxmlformats.org/drawingml/2006/table">
            <a:tbl>
              <a:tblPr firstRow="1" bandRow="1">
                <a:tableStyleId>{21E4AEA4-8DFA-4A89-87EB-49C32662AFE0}</a:tableStyleId>
              </a:tblPr>
              <a:tblGrid>
                <a:gridCol w="216023">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77889">
                  <a:extLst>
                    <a:ext uri="{9D8B030D-6E8A-4147-A177-3AD203B41FA5}">
                      <a16:colId xmlns:a16="http://schemas.microsoft.com/office/drawing/2014/main" val="20002"/>
                    </a:ext>
                  </a:extLst>
                </a:gridCol>
                <a:gridCol w="2106487">
                  <a:extLst>
                    <a:ext uri="{9D8B030D-6E8A-4147-A177-3AD203B41FA5}">
                      <a16:colId xmlns:a16="http://schemas.microsoft.com/office/drawing/2014/main" val="20003"/>
                    </a:ext>
                  </a:extLst>
                </a:gridCol>
                <a:gridCol w="2232248">
                  <a:extLst>
                    <a:ext uri="{9D8B030D-6E8A-4147-A177-3AD203B41FA5}">
                      <a16:colId xmlns:a16="http://schemas.microsoft.com/office/drawing/2014/main" val="20004"/>
                    </a:ext>
                  </a:extLst>
                </a:gridCol>
                <a:gridCol w="1763688">
                  <a:extLst>
                    <a:ext uri="{9D8B030D-6E8A-4147-A177-3AD203B41FA5}">
                      <a16:colId xmlns:a16="http://schemas.microsoft.com/office/drawing/2014/main" val="20005"/>
                    </a:ext>
                  </a:extLst>
                </a:gridCol>
              </a:tblGrid>
              <a:tr h="338227">
                <a:tc>
                  <a:txBody>
                    <a:bodyPr/>
                    <a:lstStyle/>
                    <a:p>
                      <a:pPr algn="just">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Наименование элемента данных</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Идентификатор</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Описание</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Спецификация</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Примечание</a:t>
                      </a:r>
                      <a:endParaRPr lang="ru-RU" sz="12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214453">
                <a:tc>
                  <a:txBody>
                    <a:bodyPr/>
                    <a:lstStyle/>
                    <a:p>
                      <a:pPr algn="ctr">
                        <a:spcAft>
                          <a:spcPts val="0"/>
                        </a:spcAft>
                      </a:pPr>
                      <a:r>
                        <a:rPr lang="ru-RU" sz="1200" dirty="0">
                          <a:effectLst/>
                        </a:rPr>
                        <a:t>1</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a:effectLst/>
                          <a:latin typeface="Times New Roman"/>
                          <a:ea typeface="Times New Roman"/>
                        </a:rPr>
                        <a:t>ФИО студента</a:t>
                      </a:r>
                    </a:p>
                  </a:txBody>
                  <a:tcPr marL="68580" marR="68580" marT="0" marB="0"/>
                </a:tc>
                <a:tc>
                  <a:txBody>
                    <a:bodyPr/>
                    <a:lstStyle/>
                    <a:p>
                      <a:pPr algn="just">
                        <a:spcAft>
                          <a:spcPts val="0"/>
                        </a:spcAft>
                      </a:pPr>
                      <a:r>
                        <a:rPr lang="ru-RU" sz="1200">
                          <a:effectLst/>
                          <a:latin typeface="Times New Roman"/>
                          <a:ea typeface="Times New Roman"/>
                        </a:rPr>
                        <a:t>ФИО_студ</a:t>
                      </a:r>
                    </a:p>
                  </a:txBody>
                  <a:tcPr marL="68580" marR="68580" marT="0" marB="0"/>
                </a:tc>
                <a:tc>
                  <a:txBody>
                    <a:bodyPr/>
                    <a:lstStyle/>
                    <a:p>
                      <a:pPr algn="just">
                        <a:spcAft>
                          <a:spcPts val="0"/>
                        </a:spcAft>
                      </a:pPr>
                      <a:r>
                        <a:rPr lang="ru-RU" sz="1200">
                          <a:effectLst/>
                          <a:latin typeface="Times New Roman"/>
                          <a:ea typeface="Times New Roman"/>
                        </a:rPr>
                        <a:t>Фамилия, имя, отчество студента</a:t>
                      </a:r>
                    </a:p>
                  </a:txBody>
                  <a:tcPr marL="68580" marR="68580" marT="0" marB="0"/>
                </a:tc>
                <a:tc>
                  <a:txBody>
                    <a:bodyPr/>
                    <a:lstStyle/>
                    <a:p>
                      <a:pPr algn="just">
                        <a:spcAft>
                          <a:spcPts val="0"/>
                        </a:spcAft>
                      </a:pPr>
                      <a:r>
                        <a:rPr lang="ru-RU" sz="1200">
                          <a:effectLst/>
                          <a:latin typeface="Times New Roman"/>
                          <a:ea typeface="Times New Roman"/>
                        </a:rPr>
                        <a:t>строка длиной до 30 символов</a:t>
                      </a:r>
                    </a:p>
                  </a:txBody>
                  <a:tcPr marL="68580" marR="68580" marT="0" marB="0"/>
                </a:tc>
                <a:tc>
                  <a:txBody>
                    <a:bodyPr/>
                    <a:lstStyle/>
                    <a:p>
                      <a:pPr algn="just">
                        <a:spcAft>
                          <a:spcPts val="0"/>
                        </a:spcAft>
                      </a:pPr>
                      <a:r>
                        <a:rPr lang="ru-RU" sz="1200">
                          <a:effectLst/>
                          <a:latin typeface="Times New Roman"/>
                          <a:ea typeface="Times New Roman"/>
                        </a:rPr>
                        <a:t>возможный ключ</a:t>
                      </a:r>
                    </a:p>
                  </a:txBody>
                  <a:tcPr marL="68580" marR="68580" marT="0" marB="0"/>
                </a:tc>
                <a:extLst>
                  <a:ext uri="{0D108BD9-81ED-4DB2-BD59-A6C34878D82A}">
                    <a16:rowId xmlns:a16="http://schemas.microsoft.com/office/drawing/2014/main" val="10001"/>
                  </a:ext>
                </a:extLst>
              </a:tr>
              <a:tr h="217923">
                <a:tc>
                  <a:txBody>
                    <a:bodyPr/>
                    <a:lstStyle/>
                    <a:p>
                      <a:pPr algn="ctr">
                        <a:spcAft>
                          <a:spcPts val="0"/>
                        </a:spcAft>
                      </a:pPr>
                      <a:r>
                        <a:rPr lang="ru-RU" sz="1200" dirty="0">
                          <a:effectLst/>
                        </a:rPr>
                        <a:t>2</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a:effectLst/>
                          <a:latin typeface="Times New Roman"/>
                          <a:ea typeface="Times New Roman"/>
                        </a:rPr>
                        <a:t>Код студента</a:t>
                      </a:r>
                    </a:p>
                  </a:txBody>
                  <a:tcPr marL="68580" marR="68580" marT="0" marB="0"/>
                </a:tc>
                <a:tc>
                  <a:txBody>
                    <a:bodyPr/>
                    <a:lstStyle/>
                    <a:p>
                      <a:pPr algn="just">
                        <a:spcAft>
                          <a:spcPts val="0"/>
                        </a:spcAft>
                      </a:pPr>
                      <a:r>
                        <a:rPr lang="ru-RU" sz="1200">
                          <a:effectLst/>
                          <a:latin typeface="Times New Roman"/>
                          <a:ea typeface="Times New Roman"/>
                        </a:rPr>
                        <a:t>Код_студ</a:t>
                      </a:r>
                    </a:p>
                  </a:txBody>
                  <a:tcPr marL="68580" marR="68580" marT="0" marB="0"/>
                </a:tc>
                <a:tc>
                  <a:txBody>
                    <a:bodyPr/>
                    <a:lstStyle/>
                    <a:p>
                      <a:pPr algn="just">
                        <a:spcAft>
                          <a:spcPts val="0"/>
                        </a:spcAft>
                      </a:pPr>
                      <a:r>
                        <a:rPr lang="ru-RU" sz="1200" dirty="0">
                          <a:effectLst/>
                          <a:latin typeface="Times New Roman"/>
                          <a:ea typeface="Times New Roman"/>
                        </a:rPr>
                        <a:t>Уникальный номер студента</a:t>
                      </a:r>
                    </a:p>
                  </a:txBody>
                  <a:tcPr marL="68580" marR="68580" marT="0" marB="0"/>
                </a:tc>
                <a:tc>
                  <a:txBody>
                    <a:bodyPr/>
                    <a:lstStyle/>
                    <a:p>
                      <a:pPr algn="just">
                        <a:spcAft>
                          <a:spcPts val="0"/>
                        </a:spcAft>
                      </a:pPr>
                      <a:r>
                        <a:rPr lang="ru-RU" sz="1200">
                          <a:effectLst/>
                          <a:latin typeface="Times New Roman"/>
                          <a:ea typeface="Times New Roman"/>
                        </a:rPr>
                        <a:t>длинное целое число</a:t>
                      </a:r>
                    </a:p>
                  </a:txBody>
                  <a:tcPr marL="68580" marR="68580" marT="0" marB="0"/>
                </a:tc>
                <a:tc>
                  <a:txBody>
                    <a:bodyPr/>
                    <a:lstStyle/>
                    <a:p>
                      <a:pPr algn="just">
                        <a:spcAft>
                          <a:spcPts val="0"/>
                        </a:spcAft>
                      </a:pPr>
                      <a:r>
                        <a:rPr lang="ru-RU" sz="1200">
                          <a:effectLst/>
                          <a:latin typeface="Times New Roman"/>
                          <a:ea typeface="Times New Roman"/>
                        </a:rPr>
                        <a:t>ключ</a:t>
                      </a:r>
                    </a:p>
                  </a:txBody>
                  <a:tcPr marL="68580" marR="68580" marT="0" marB="0"/>
                </a:tc>
                <a:extLst>
                  <a:ext uri="{0D108BD9-81ED-4DB2-BD59-A6C34878D82A}">
                    <a16:rowId xmlns:a16="http://schemas.microsoft.com/office/drawing/2014/main" val="10002"/>
                  </a:ext>
                </a:extLst>
              </a:tr>
              <a:tr h="217923">
                <a:tc>
                  <a:txBody>
                    <a:bodyPr/>
                    <a:lstStyle/>
                    <a:p>
                      <a:pPr algn="ctr">
                        <a:spcAft>
                          <a:spcPts val="0"/>
                        </a:spcAft>
                      </a:pPr>
                      <a:r>
                        <a:rPr lang="ru-RU" sz="1200" dirty="0">
                          <a:effectLst/>
                          <a:latin typeface="+mn-lt"/>
                          <a:ea typeface="+mn-ea"/>
                        </a:rPr>
                        <a:t>3</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a:effectLst/>
                          <a:latin typeface="Times New Roman"/>
                          <a:ea typeface="Times New Roman"/>
                        </a:rPr>
                        <a:t>Фото студента</a:t>
                      </a:r>
                    </a:p>
                  </a:txBody>
                  <a:tcPr marL="68580" marR="68580" marT="0" marB="0"/>
                </a:tc>
                <a:tc>
                  <a:txBody>
                    <a:bodyPr/>
                    <a:lstStyle/>
                    <a:p>
                      <a:pPr algn="just">
                        <a:spcAft>
                          <a:spcPts val="0"/>
                        </a:spcAft>
                      </a:pPr>
                      <a:r>
                        <a:rPr lang="ru-RU" sz="1200">
                          <a:effectLst/>
                          <a:latin typeface="Times New Roman"/>
                          <a:ea typeface="Times New Roman"/>
                        </a:rPr>
                        <a:t>Фото_студ</a:t>
                      </a:r>
                    </a:p>
                  </a:txBody>
                  <a:tcPr marL="68580" marR="68580" marT="0" marB="0"/>
                </a:tc>
                <a:tc>
                  <a:txBody>
                    <a:bodyPr/>
                    <a:lstStyle/>
                    <a:p>
                      <a:pPr algn="just">
                        <a:spcAft>
                          <a:spcPts val="0"/>
                        </a:spcAft>
                      </a:pPr>
                      <a:r>
                        <a:rPr lang="ru-RU" sz="1200">
                          <a:effectLst/>
                          <a:latin typeface="Times New Roman"/>
                          <a:ea typeface="Times New Roman"/>
                        </a:rPr>
                        <a:t>Фотография студента</a:t>
                      </a:r>
                    </a:p>
                  </a:txBody>
                  <a:tcPr marL="68580" marR="68580" marT="0" marB="0"/>
                </a:tc>
                <a:tc>
                  <a:txBody>
                    <a:bodyPr/>
                    <a:lstStyle/>
                    <a:p>
                      <a:pPr algn="just">
                        <a:spcAft>
                          <a:spcPts val="0"/>
                        </a:spcAft>
                      </a:pPr>
                      <a:r>
                        <a:rPr lang="ru-RU" sz="1200">
                          <a:effectLst/>
                          <a:latin typeface="Times New Roman"/>
                          <a:ea typeface="Times New Roman"/>
                        </a:rPr>
                        <a:t>объект </a:t>
                      </a:r>
                      <a:r>
                        <a:rPr lang="en-US" sz="1200">
                          <a:effectLst/>
                          <a:latin typeface="Times New Roman"/>
                          <a:ea typeface="Times New Roman"/>
                        </a:rPr>
                        <a:t>OLE</a:t>
                      </a:r>
                      <a:r>
                        <a:rPr lang="ru-RU" sz="1200">
                          <a:effectLst/>
                          <a:latin typeface="Times New Roman"/>
                          <a:ea typeface="Times New Roman"/>
                        </a:rPr>
                        <a:t> (картина, граф. образ)</a:t>
                      </a:r>
                    </a:p>
                  </a:txBody>
                  <a:tcPr marL="68580" marR="68580" marT="0" marB="0"/>
                </a:tc>
                <a:tc>
                  <a:txBody>
                    <a:bodyPr/>
                    <a:lstStyle/>
                    <a:p>
                      <a:pPr algn="just">
                        <a:spcAft>
                          <a:spcPts val="0"/>
                        </a:spcAft>
                      </a:pPr>
                      <a:r>
                        <a:rPr lang="ru-RU" sz="1200">
                          <a:effectLst/>
                          <a:latin typeface="Times New Roman"/>
                          <a:ea typeface="Times New Roman"/>
                        </a:rPr>
                        <a:t> </a:t>
                      </a:r>
                    </a:p>
                  </a:txBody>
                  <a:tcPr marL="68580" marR="68580" marT="0" marB="0"/>
                </a:tc>
                <a:extLst>
                  <a:ext uri="{0D108BD9-81ED-4DB2-BD59-A6C34878D82A}">
                    <a16:rowId xmlns:a16="http://schemas.microsoft.com/office/drawing/2014/main" val="10003"/>
                  </a:ext>
                </a:extLst>
              </a:tr>
              <a:tr h="213966">
                <a:tc>
                  <a:txBody>
                    <a:bodyPr/>
                    <a:lstStyle/>
                    <a:p>
                      <a:pPr algn="ctr">
                        <a:spcAft>
                          <a:spcPts val="0"/>
                        </a:spcAft>
                      </a:pPr>
                      <a:r>
                        <a:rPr lang="ru-RU" sz="1200" dirty="0">
                          <a:effectLst/>
                          <a:latin typeface="+mn-lt"/>
                          <a:ea typeface="+mn-ea"/>
                        </a:rPr>
                        <a:t>4</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dirty="0">
                          <a:effectLst/>
                          <a:latin typeface="Times New Roman"/>
                          <a:ea typeface="Times New Roman"/>
                        </a:rPr>
                        <a:t>День недели</a:t>
                      </a:r>
                    </a:p>
                  </a:txBody>
                  <a:tcPr marL="68580" marR="68580" marT="0" marB="0"/>
                </a:tc>
                <a:tc>
                  <a:txBody>
                    <a:bodyPr/>
                    <a:lstStyle/>
                    <a:p>
                      <a:pPr algn="just">
                        <a:spcAft>
                          <a:spcPts val="0"/>
                        </a:spcAft>
                      </a:pPr>
                      <a:r>
                        <a:rPr lang="ru-RU" sz="1200">
                          <a:effectLst/>
                          <a:latin typeface="Times New Roman"/>
                          <a:ea typeface="Times New Roman"/>
                        </a:rPr>
                        <a:t>День_недели</a:t>
                      </a:r>
                    </a:p>
                  </a:txBody>
                  <a:tcPr marL="68580" marR="68580" marT="0" marB="0"/>
                </a:tc>
                <a:tc>
                  <a:txBody>
                    <a:bodyPr/>
                    <a:lstStyle/>
                    <a:p>
                      <a:pPr algn="just">
                        <a:spcAft>
                          <a:spcPts val="0"/>
                        </a:spcAft>
                      </a:pPr>
                      <a:r>
                        <a:rPr lang="ru-RU" sz="1200">
                          <a:effectLst/>
                          <a:latin typeface="Times New Roman"/>
                          <a:ea typeface="Times New Roman"/>
                        </a:rPr>
                        <a:t>Название дня недели</a:t>
                      </a:r>
                    </a:p>
                  </a:txBody>
                  <a:tcPr marL="68580" marR="68580" marT="0" marB="0"/>
                </a:tc>
                <a:tc>
                  <a:txBody>
                    <a:bodyPr/>
                    <a:lstStyle/>
                    <a:p>
                      <a:pPr algn="just">
                        <a:spcAft>
                          <a:spcPts val="0"/>
                        </a:spcAft>
                      </a:pPr>
                      <a:r>
                        <a:rPr lang="ru-RU" sz="1200" dirty="0">
                          <a:effectLst/>
                          <a:latin typeface="Times New Roman"/>
                          <a:ea typeface="Times New Roman"/>
                        </a:rPr>
                        <a:t>строка длиной 12 символов</a:t>
                      </a:r>
                    </a:p>
                  </a:txBody>
                  <a:tcPr marL="68580" marR="68580" marT="0" marB="0"/>
                </a:tc>
                <a:tc>
                  <a:txBody>
                    <a:bodyPr/>
                    <a:lstStyle/>
                    <a:p>
                      <a:pPr algn="just">
                        <a:spcAft>
                          <a:spcPts val="0"/>
                        </a:spcAft>
                      </a:pPr>
                      <a:r>
                        <a:rPr lang="ru-RU" sz="1200">
                          <a:effectLst/>
                          <a:latin typeface="Times New Roman"/>
                          <a:ea typeface="Times New Roman"/>
                        </a:rPr>
                        <a:t>варианты значений: понед, вторник, …</a:t>
                      </a:r>
                    </a:p>
                  </a:txBody>
                  <a:tcPr marL="68580" marR="68580" marT="0" marB="0"/>
                </a:tc>
                <a:extLst>
                  <a:ext uri="{0D108BD9-81ED-4DB2-BD59-A6C34878D82A}">
                    <a16:rowId xmlns:a16="http://schemas.microsoft.com/office/drawing/2014/main" val="10004"/>
                  </a:ext>
                </a:extLst>
              </a:tr>
              <a:tr h="217923">
                <a:tc>
                  <a:txBody>
                    <a:bodyPr/>
                    <a:lstStyle/>
                    <a:p>
                      <a:pPr algn="ctr">
                        <a:spcAft>
                          <a:spcPts val="0"/>
                        </a:spcAft>
                      </a:pPr>
                      <a:r>
                        <a:rPr lang="ru-RU" sz="1200" dirty="0">
                          <a:effectLst/>
                          <a:latin typeface="+mn-lt"/>
                          <a:ea typeface="+mn-ea"/>
                        </a:rPr>
                        <a:t>5</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a:effectLst/>
                          <a:latin typeface="Times New Roman"/>
                          <a:ea typeface="Times New Roman"/>
                        </a:rPr>
                        <a:t>Наименование предмета</a:t>
                      </a:r>
                    </a:p>
                  </a:txBody>
                  <a:tcPr marL="68580" marR="68580" marT="0" marB="0"/>
                </a:tc>
                <a:tc>
                  <a:txBody>
                    <a:bodyPr/>
                    <a:lstStyle/>
                    <a:p>
                      <a:pPr algn="just">
                        <a:spcAft>
                          <a:spcPts val="0"/>
                        </a:spcAft>
                      </a:pPr>
                      <a:r>
                        <a:rPr lang="ru-RU" sz="1200">
                          <a:effectLst/>
                          <a:latin typeface="Times New Roman"/>
                          <a:ea typeface="Times New Roman"/>
                        </a:rPr>
                        <a:t>Предмет</a:t>
                      </a:r>
                    </a:p>
                  </a:txBody>
                  <a:tcPr marL="68580" marR="68580" marT="0" marB="0"/>
                </a:tc>
                <a:tc>
                  <a:txBody>
                    <a:bodyPr/>
                    <a:lstStyle/>
                    <a:p>
                      <a:pPr algn="just">
                        <a:spcAft>
                          <a:spcPts val="0"/>
                        </a:spcAft>
                      </a:pPr>
                      <a:r>
                        <a:rPr lang="ru-RU" sz="1200" dirty="0">
                          <a:effectLst/>
                          <a:latin typeface="Times New Roman"/>
                          <a:ea typeface="Times New Roman"/>
                        </a:rPr>
                        <a:t>Название предмета учебного плана</a:t>
                      </a:r>
                    </a:p>
                  </a:txBody>
                  <a:tcPr marL="68580" marR="68580" marT="0" marB="0"/>
                </a:tc>
                <a:tc>
                  <a:txBody>
                    <a:bodyPr/>
                    <a:lstStyle/>
                    <a:p>
                      <a:pPr algn="just">
                        <a:spcAft>
                          <a:spcPts val="0"/>
                        </a:spcAft>
                      </a:pPr>
                      <a:r>
                        <a:rPr lang="ru-RU" sz="1200" dirty="0">
                          <a:effectLst/>
                          <a:latin typeface="Times New Roman"/>
                          <a:ea typeface="Times New Roman"/>
                        </a:rPr>
                        <a:t>строка длиной до 50 символов</a:t>
                      </a:r>
                    </a:p>
                  </a:txBody>
                  <a:tcPr marL="68580" marR="68580" marT="0" marB="0"/>
                </a:tc>
                <a:tc>
                  <a:txBody>
                    <a:bodyPr/>
                    <a:lstStyle/>
                    <a:p>
                      <a:pPr algn="just">
                        <a:spcAft>
                          <a:spcPts val="0"/>
                        </a:spcAft>
                      </a:pPr>
                      <a:r>
                        <a:rPr lang="ru-RU" sz="1200" dirty="0">
                          <a:effectLst/>
                          <a:latin typeface="Times New Roman"/>
                          <a:ea typeface="Times New Roman"/>
                        </a:rPr>
                        <a:t>возможный ключ</a:t>
                      </a:r>
                    </a:p>
                  </a:txBody>
                  <a:tcPr marL="68580" marR="68580" marT="0" marB="0"/>
                </a:tc>
                <a:extLst>
                  <a:ext uri="{0D108BD9-81ED-4DB2-BD59-A6C34878D82A}">
                    <a16:rowId xmlns:a16="http://schemas.microsoft.com/office/drawing/2014/main" val="10005"/>
                  </a:ext>
                </a:extLst>
              </a:tr>
            </a:tbl>
          </a:graphicData>
        </a:graphic>
      </p:graphicFrame>
      <p:sp>
        <p:nvSpPr>
          <p:cNvPr id="38" name="Прямоугольник 37"/>
          <p:cNvSpPr/>
          <p:nvPr/>
        </p:nvSpPr>
        <p:spPr>
          <a:xfrm>
            <a:off x="0" y="3003798"/>
            <a:ext cx="9144000" cy="830997"/>
          </a:xfrm>
          <a:prstGeom prst="rect">
            <a:avLst/>
          </a:prstGeom>
        </p:spPr>
        <p:txBody>
          <a:bodyPr wrap="square">
            <a:spAutoFit/>
          </a:bodyPr>
          <a:lstStyle/>
          <a:p>
            <a:pPr algn="just"/>
            <a:r>
              <a:rPr lang="ru-RU" sz="1200" dirty="0">
                <a:solidFill>
                  <a:srgbClr val="000099"/>
                </a:solidFill>
              </a:rPr>
              <a:t>Анализ списка атрибутов показывает, что атрибуты «вуз», «факультет», «учебный год», «семестр», «шифр специальности», «курс», «группа» встречаются практически в каждой форме документа. Это свидетельствует о том, что данные атрибуты являются определяющими, важными, основными, т.е. войдут в </a:t>
            </a:r>
            <a:r>
              <a:rPr lang="ru-RU" sz="1200" b="1" dirty="0">
                <a:solidFill>
                  <a:srgbClr val="000099"/>
                </a:solidFill>
              </a:rPr>
              <a:t>состав ключа</a:t>
            </a:r>
            <a:r>
              <a:rPr lang="ru-RU" sz="1200" dirty="0">
                <a:solidFill>
                  <a:srgbClr val="000099"/>
                </a:solidFill>
              </a:rPr>
              <a:t>. Для того, чтобы избежать длинных составных ключей удобно ввести дополнительные атрибуты, такие как </a:t>
            </a:r>
            <a:r>
              <a:rPr lang="ru-RU" sz="1200" b="1" dirty="0">
                <a:solidFill>
                  <a:srgbClr val="000099"/>
                </a:solidFill>
              </a:rPr>
              <a:t>«код студента»</a:t>
            </a:r>
            <a:r>
              <a:rPr lang="ru-RU" sz="1200" dirty="0">
                <a:solidFill>
                  <a:srgbClr val="000099"/>
                </a:solidFill>
              </a:rPr>
              <a:t>.</a:t>
            </a:r>
          </a:p>
        </p:txBody>
      </p:sp>
    </p:spTree>
    <p:extLst>
      <p:ext uri="{BB962C8B-B14F-4D97-AF65-F5344CB8AC3E}">
        <p14:creationId xmlns:p14="http://schemas.microsoft.com/office/powerpoint/2010/main" val="2019187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Упрощенная информационная схема системы «Факультет»</a:t>
            </a:r>
          </a:p>
        </p:txBody>
      </p:sp>
      <p:sp>
        <p:nvSpPr>
          <p:cNvPr id="3" name="Прямоугольник 2"/>
          <p:cNvSpPr/>
          <p:nvPr/>
        </p:nvSpPr>
        <p:spPr>
          <a:xfrm>
            <a:off x="1187624" y="722970"/>
            <a:ext cx="93610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Факультет</a:t>
            </a:r>
          </a:p>
        </p:txBody>
      </p:sp>
      <p:sp>
        <p:nvSpPr>
          <p:cNvPr id="9" name="Прямоугольник 8"/>
          <p:cNvSpPr/>
          <p:nvPr/>
        </p:nvSpPr>
        <p:spPr>
          <a:xfrm>
            <a:off x="6444208" y="722970"/>
            <a:ext cx="93610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Кафедра</a:t>
            </a:r>
          </a:p>
        </p:txBody>
      </p:sp>
      <p:sp>
        <p:nvSpPr>
          <p:cNvPr id="10" name="Прямоугольник 9"/>
          <p:cNvSpPr/>
          <p:nvPr/>
        </p:nvSpPr>
        <p:spPr>
          <a:xfrm>
            <a:off x="6444208" y="1635646"/>
            <a:ext cx="1584176"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Преподаватель</a:t>
            </a:r>
          </a:p>
        </p:txBody>
      </p:sp>
      <p:sp>
        <p:nvSpPr>
          <p:cNvPr id="11" name="Прямоугольник 10"/>
          <p:cNvSpPr/>
          <p:nvPr/>
        </p:nvSpPr>
        <p:spPr>
          <a:xfrm>
            <a:off x="3563888" y="163564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Расписание</a:t>
            </a:r>
          </a:p>
        </p:txBody>
      </p:sp>
      <p:sp>
        <p:nvSpPr>
          <p:cNvPr id="12" name="Прямоугольник 11"/>
          <p:cNvSpPr/>
          <p:nvPr/>
        </p:nvSpPr>
        <p:spPr>
          <a:xfrm>
            <a:off x="1007604" y="163564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Учебная группа</a:t>
            </a:r>
          </a:p>
        </p:txBody>
      </p:sp>
      <p:sp>
        <p:nvSpPr>
          <p:cNvPr id="13" name="Прямоугольник 12"/>
          <p:cNvSpPr/>
          <p:nvPr/>
        </p:nvSpPr>
        <p:spPr>
          <a:xfrm>
            <a:off x="6444208" y="271576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Предмет</a:t>
            </a:r>
          </a:p>
        </p:txBody>
      </p:sp>
      <p:sp>
        <p:nvSpPr>
          <p:cNvPr id="14" name="Прямоугольник 13"/>
          <p:cNvSpPr/>
          <p:nvPr/>
        </p:nvSpPr>
        <p:spPr>
          <a:xfrm>
            <a:off x="3563888" y="271576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Экзамен</a:t>
            </a:r>
          </a:p>
        </p:txBody>
      </p:sp>
      <p:sp>
        <p:nvSpPr>
          <p:cNvPr id="15" name="Прямоугольник 14"/>
          <p:cNvSpPr/>
          <p:nvPr/>
        </p:nvSpPr>
        <p:spPr>
          <a:xfrm>
            <a:off x="719572" y="2715766"/>
            <a:ext cx="1584176"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Студент</a:t>
            </a:r>
          </a:p>
        </p:txBody>
      </p:sp>
      <p:sp>
        <p:nvSpPr>
          <p:cNvPr id="16" name="Прямоугольник 15"/>
          <p:cNvSpPr/>
          <p:nvPr/>
        </p:nvSpPr>
        <p:spPr>
          <a:xfrm>
            <a:off x="3552938" y="422157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Специальность</a:t>
            </a:r>
          </a:p>
        </p:txBody>
      </p:sp>
      <p:cxnSp>
        <p:nvCxnSpPr>
          <p:cNvPr id="17" name="Прямая со стрелкой 16"/>
          <p:cNvCxnSpPr>
            <a:stCxn id="3" idx="3"/>
            <a:endCxn id="9" idx="1"/>
          </p:cNvCxnSpPr>
          <p:nvPr/>
        </p:nvCxnSpPr>
        <p:spPr>
          <a:xfrm>
            <a:off x="2123728" y="890414"/>
            <a:ext cx="432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9" idx="2"/>
          </p:cNvCxnSpPr>
          <p:nvPr/>
        </p:nvCxnSpPr>
        <p:spPr>
          <a:xfrm>
            <a:off x="6912260" y="1057858"/>
            <a:ext cx="0" cy="5777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10" idx="1"/>
            <a:endCxn id="11" idx="3"/>
          </p:cNvCxnSpPr>
          <p:nvPr/>
        </p:nvCxnSpPr>
        <p:spPr>
          <a:xfrm flipH="1">
            <a:off x="4860032" y="1803090"/>
            <a:ext cx="15841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12" idx="3"/>
            <a:endCxn id="11" idx="1"/>
          </p:cNvCxnSpPr>
          <p:nvPr/>
        </p:nvCxnSpPr>
        <p:spPr>
          <a:xfrm>
            <a:off x="2303748" y="1803090"/>
            <a:ext cx="12601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3" idx="2"/>
            <a:endCxn id="12" idx="0"/>
          </p:cNvCxnSpPr>
          <p:nvPr/>
        </p:nvCxnSpPr>
        <p:spPr>
          <a:xfrm>
            <a:off x="1655676" y="1057858"/>
            <a:ext cx="0" cy="5777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p:nvPr/>
        </p:nvCxnSpPr>
        <p:spPr>
          <a:xfrm>
            <a:off x="2303748" y="1970534"/>
            <a:ext cx="4140460" cy="7452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p:nvPr/>
        </p:nvCxnSpPr>
        <p:spPr>
          <a:xfrm>
            <a:off x="6912260" y="1970534"/>
            <a:ext cx="0" cy="7452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a:stCxn id="13" idx="1"/>
            <a:endCxn id="14" idx="3"/>
          </p:cNvCxnSpPr>
          <p:nvPr/>
        </p:nvCxnSpPr>
        <p:spPr>
          <a:xfrm flipH="1">
            <a:off x="4860032" y="2883210"/>
            <a:ext cx="15841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stCxn id="15" idx="3"/>
            <a:endCxn id="14" idx="1"/>
          </p:cNvCxnSpPr>
          <p:nvPr/>
        </p:nvCxnSpPr>
        <p:spPr>
          <a:xfrm>
            <a:off x="2303748" y="2883210"/>
            <a:ext cx="12601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p:nvPr/>
        </p:nvCxnSpPr>
        <p:spPr>
          <a:xfrm>
            <a:off x="2303748" y="3050654"/>
            <a:ext cx="1264332" cy="1170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a:endCxn id="13" idx="2"/>
          </p:cNvCxnSpPr>
          <p:nvPr/>
        </p:nvCxnSpPr>
        <p:spPr>
          <a:xfrm flipV="1">
            <a:off x="4860032" y="3050654"/>
            <a:ext cx="2232248" cy="1170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12" idx="2"/>
          </p:cNvCxnSpPr>
          <p:nvPr/>
        </p:nvCxnSpPr>
        <p:spPr>
          <a:xfrm>
            <a:off x="1655676" y="1970534"/>
            <a:ext cx="0" cy="7452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Прямоугольник 43"/>
          <p:cNvSpPr/>
          <p:nvPr/>
        </p:nvSpPr>
        <p:spPr>
          <a:xfrm>
            <a:off x="3734971" y="569080"/>
            <a:ext cx="1059906" cy="307777"/>
          </a:xfrm>
          <a:prstGeom prst="rect">
            <a:avLst/>
          </a:prstGeom>
        </p:spPr>
        <p:txBody>
          <a:bodyPr wrap="none">
            <a:spAutoFit/>
          </a:bodyPr>
          <a:lstStyle/>
          <a:p>
            <a:r>
              <a:rPr lang="ru-RU" sz="1400" dirty="0">
                <a:solidFill>
                  <a:srgbClr val="000099"/>
                </a:solidFill>
              </a:rPr>
              <a:t>состоит из</a:t>
            </a:r>
            <a:endParaRPr lang="ru-RU" dirty="0"/>
          </a:p>
        </p:txBody>
      </p:sp>
      <p:sp>
        <p:nvSpPr>
          <p:cNvPr id="45" name="Прямоугольник 44"/>
          <p:cNvSpPr/>
          <p:nvPr/>
        </p:nvSpPr>
        <p:spPr>
          <a:xfrm>
            <a:off x="553538" y="1192863"/>
            <a:ext cx="1115690" cy="307777"/>
          </a:xfrm>
          <a:prstGeom prst="rect">
            <a:avLst/>
          </a:prstGeom>
        </p:spPr>
        <p:txBody>
          <a:bodyPr wrap="none">
            <a:spAutoFit/>
          </a:bodyPr>
          <a:lstStyle/>
          <a:p>
            <a:r>
              <a:rPr lang="ru-RU" sz="1400" dirty="0">
                <a:solidFill>
                  <a:srgbClr val="000099"/>
                </a:solidFill>
              </a:rPr>
              <a:t>формирует</a:t>
            </a:r>
            <a:endParaRPr lang="ru-RU" dirty="0"/>
          </a:p>
        </p:txBody>
      </p:sp>
      <p:sp>
        <p:nvSpPr>
          <p:cNvPr id="46" name="Прямоугольник 45"/>
          <p:cNvSpPr/>
          <p:nvPr/>
        </p:nvSpPr>
        <p:spPr>
          <a:xfrm>
            <a:off x="5569416" y="1071757"/>
            <a:ext cx="1318438" cy="307777"/>
          </a:xfrm>
          <a:prstGeom prst="rect">
            <a:avLst/>
          </a:prstGeom>
        </p:spPr>
        <p:txBody>
          <a:bodyPr wrap="none">
            <a:spAutoFit/>
          </a:bodyPr>
          <a:lstStyle/>
          <a:p>
            <a:r>
              <a:rPr lang="ru-RU" sz="1400" dirty="0">
                <a:solidFill>
                  <a:srgbClr val="000099"/>
                </a:solidFill>
              </a:rPr>
              <a:t>имеет состав</a:t>
            </a:r>
            <a:endParaRPr lang="ru-RU" dirty="0"/>
          </a:p>
        </p:txBody>
      </p:sp>
      <p:sp>
        <p:nvSpPr>
          <p:cNvPr id="47" name="Прямоугольник 46"/>
          <p:cNvSpPr/>
          <p:nvPr/>
        </p:nvSpPr>
        <p:spPr>
          <a:xfrm>
            <a:off x="2280908" y="1395088"/>
            <a:ext cx="1272400" cy="307777"/>
          </a:xfrm>
          <a:prstGeom prst="rect">
            <a:avLst/>
          </a:prstGeom>
        </p:spPr>
        <p:txBody>
          <a:bodyPr wrap="none">
            <a:spAutoFit/>
          </a:bodyPr>
          <a:lstStyle/>
          <a:p>
            <a:r>
              <a:rPr lang="ru-RU" sz="1400" dirty="0">
                <a:solidFill>
                  <a:srgbClr val="000099"/>
                </a:solidFill>
              </a:rPr>
              <a:t>обучается по</a:t>
            </a:r>
            <a:endParaRPr lang="ru-RU" dirty="0"/>
          </a:p>
        </p:txBody>
      </p:sp>
      <p:sp>
        <p:nvSpPr>
          <p:cNvPr id="48" name="Прямоугольник 47"/>
          <p:cNvSpPr/>
          <p:nvPr/>
        </p:nvSpPr>
        <p:spPr>
          <a:xfrm>
            <a:off x="5053366" y="1474253"/>
            <a:ext cx="1182631" cy="307777"/>
          </a:xfrm>
          <a:prstGeom prst="rect">
            <a:avLst/>
          </a:prstGeom>
        </p:spPr>
        <p:txBody>
          <a:bodyPr wrap="none">
            <a:spAutoFit/>
          </a:bodyPr>
          <a:lstStyle/>
          <a:p>
            <a:r>
              <a:rPr lang="ru-RU" sz="1400" dirty="0">
                <a:solidFill>
                  <a:srgbClr val="000099"/>
                </a:solidFill>
              </a:rPr>
              <a:t>работает по</a:t>
            </a:r>
            <a:endParaRPr lang="ru-RU" dirty="0"/>
          </a:p>
        </p:txBody>
      </p:sp>
      <p:sp>
        <p:nvSpPr>
          <p:cNvPr id="49" name="Прямоугольник 48"/>
          <p:cNvSpPr/>
          <p:nvPr/>
        </p:nvSpPr>
        <p:spPr>
          <a:xfrm>
            <a:off x="6294624" y="1995686"/>
            <a:ext cx="653640" cy="307777"/>
          </a:xfrm>
          <a:prstGeom prst="rect">
            <a:avLst/>
          </a:prstGeom>
        </p:spPr>
        <p:txBody>
          <a:bodyPr wrap="none">
            <a:spAutoFit/>
          </a:bodyPr>
          <a:lstStyle/>
          <a:p>
            <a:r>
              <a:rPr lang="ru-RU" sz="1400" dirty="0">
                <a:solidFill>
                  <a:srgbClr val="000099"/>
                </a:solidFill>
              </a:rPr>
              <a:t>ведет</a:t>
            </a:r>
            <a:endParaRPr lang="ru-RU" dirty="0"/>
          </a:p>
        </p:txBody>
      </p:sp>
      <p:sp>
        <p:nvSpPr>
          <p:cNvPr id="50" name="Прямоугольник 49"/>
          <p:cNvSpPr/>
          <p:nvPr/>
        </p:nvSpPr>
        <p:spPr>
          <a:xfrm>
            <a:off x="5004048" y="2189261"/>
            <a:ext cx="822726" cy="307777"/>
          </a:xfrm>
          <a:prstGeom prst="rect">
            <a:avLst/>
          </a:prstGeom>
        </p:spPr>
        <p:txBody>
          <a:bodyPr wrap="none">
            <a:spAutoFit/>
          </a:bodyPr>
          <a:lstStyle/>
          <a:p>
            <a:r>
              <a:rPr lang="ru-RU" sz="1400" dirty="0">
                <a:solidFill>
                  <a:srgbClr val="000099"/>
                </a:solidFill>
              </a:rPr>
              <a:t>изучает</a:t>
            </a:r>
            <a:endParaRPr lang="ru-RU" dirty="0"/>
          </a:p>
        </p:txBody>
      </p:sp>
      <p:sp>
        <p:nvSpPr>
          <p:cNvPr id="51" name="Прямоугольник 50"/>
          <p:cNvSpPr/>
          <p:nvPr/>
        </p:nvSpPr>
        <p:spPr>
          <a:xfrm>
            <a:off x="2497730" y="2571750"/>
            <a:ext cx="653192" cy="307777"/>
          </a:xfrm>
          <a:prstGeom prst="rect">
            <a:avLst/>
          </a:prstGeom>
        </p:spPr>
        <p:txBody>
          <a:bodyPr wrap="none">
            <a:spAutoFit/>
          </a:bodyPr>
          <a:lstStyle/>
          <a:p>
            <a:r>
              <a:rPr lang="ru-RU" sz="1400" dirty="0">
                <a:solidFill>
                  <a:srgbClr val="000099"/>
                </a:solidFill>
              </a:rPr>
              <a:t>сдает</a:t>
            </a:r>
            <a:endParaRPr lang="ru-RU" dirty="0"/>
          </a:p>
        </p:txBody>
      </p:sp>
      <p:sp>
        <p:nvSpPr>
          <p:cNvPr id="54" name="Прямоугольник 53"/>
          <p:cNvSpPr/>
          <p:nvPr/>
        </p:nvSpPr>
        <p:spPr>
          <a:xfrm>
            <a:off x="5385718" y="2859782"/>
            <a:ext cx="838756" cy="307777"/>
          </a:xfrm>
          <a:prstGeom prst="rect">
            <a:avLst/>
          </a:prstGeom>
        </p:spPr>
        <p:txBody>
          <a:bodyPr wrap="none">
            <a:spAutoFit/>
          </a:bodyPr>
          <a:lstStyle/>
          <a:p>
            <a:r>
              <a:rPr lang="ru-RU" sz="1400" dirty="0">
                <a:solidFill>
                  <a:srgbClr val="000099"/>
                </a:solidFill>
              </a:rPr>
              <a:t>сдается</a:t>
            </a:r>
            <a:endParaRPr lang="ru-RU" dirty="0"/>
          </a:p>
        </p:txBody>
      </p:sp>
      <p:sp>
        <p:nvSpPr>
          <p:cNvPr id="55" name="Прямоугольник 54"/>
          <p:cNvSpPr/>
          <p:nvPr/>
        </p:nvSpPr>
        <p:spPr>
          <a:xfrm>
            <a:off x="864209" y="2081539"/>
            <a:ext cx="827471" cy="523220"/>
          </a:xfrm>
          <a:prstGeom prst="rect">
            <a:avLst/>
          </a:prstGeom>
        </p:spPr>
        <p:txBody>
          <a:bodyPr wrap="none">
            <a:spAutoFit/>
          </a:bodyPr>
          <a:lstStyle/>
          <a:p>
            <a:r>
              <a:rPr lang="ru-RU" sz="1400" dirty="0">
                <a:solidFill>
                  <a:srgbClr val="000099"/>
                </a:solidFill>
              </a:rPr>
              <a:t>состоит</a:t>
            </a:r>
          </a:p>
          <a:p>
            <a:r>
              <a:rPr lang="ru-RU" sz="1400" dirty="0">
                <a:solidFill>
                  <a:srgbClr val="000099"/>
                </a:solidFill>
              </a:rPr>
              <a:t>из</a:t>
            </a:r>
            <a:endParaRPr lang="ru-RU" dirty="0"/>
          </a:p>
        </p:txBody>
      </p:sp>
      <p:sp>
        <p:nvSpPr>
          <p:cNvPr id="56" name="Прямоугольник 55"/>
          <p:cNvSpPr/>
          <p:nvPr/>
        </p:nvSpPr>
        <p:spPr>
          <a:xfrm>
            <a:off x="1705804" y="3590488"/>
            <a:ext cx="1272400" cy="307777"/>
          </a:xfrm>
          <a:prstGeom prst="rect">
            <a:avLst/>
          </a:prstGeom>
        </p:spPr>
        <p:txBody>
          <a:bodyPr wrap="none">
            <a:spAutoFit/>
          </a:bodyPr>
          <a:lstStyle/>
          <a:p>
            <a:r>
              <a:rPr lang="ru-RU" sz="1400" dirty="0">
                <a:solidFill>
                  <a:srgbClr val="000099"/>
                </a:solidFill>
              </a:rPr>
              <a:t>обучается по</a:t>
            </a:r>
            <a:endParaRPr lang="ru-RU" dirty="0"/>
          </a:p>
        </p:txBody>
      </p:sp>
      <p:sp>
        <p:nvSpPr>
          <p:cNvPr id="57" name="Прямоугольник 56"/>
          <p:cNvSpPr/>
          <p:nvPr/>
        </p:nvSpPr>
        <p:spPr>
          <a:xfrm>
            <a:off x="6107912" y="3590488"/>
            <a:ext cx="1059906" cy="307777"/>
          </a:xfrm>
          <a:prstGeom prst="rect">
            <a:avLst/>
          </a:prstGeom>
        </p:spPr>
        <p:txBody>
          <a:bodyPr wrap="none">
            <a:spAutoFit/>
          </a:bodyPr>
          <a:lstStyle/>
          <a:p>
            <a:r>
              <a:rPr lang="ru-RU" sz="1400" dirty="0">
                <a:solidFill>
                  <a:srgbClr val="000099"/>
                </a:solidFill>
              </a:rPr>
              <a:t>состоит из</a:t>
            </a:r>
            <a:endParaRPr lang="ru-RU" dirty="0"/>
          </a:p>
        </p:txBody>
      </p:sp>
    </p:spTree>
    <p:extLst>
      <p:ext uri="{BB962C8B-B14F-4D97-AF65-F5344CB8AC3E}">
        <p14:creationId xmlns:p14="http://schemas.microsoft.com/office/powerpoint/2010/main" val="3453318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Модель «сущность-связь»</a:t>
            </a:r>
          </a:p>
        </p:txBody>
      </p:sp>
      <p:sp>
        <p:nvSpPr>
          <p:cNvPr id="36" name="Прямоугольник 35"/>
          <p:cNvSpPr/>
          <p:nvPr/>
        </p:nvSpPr>
        <p:spPr>
          <a:xfrm>
            <a:off x="0" y="461651"/>
            <a:ext cx="9144000" cy="1200329"/>
          </a:xfrm>
          <a:prstGeom prst="rect">
            <a:avLst/>
          </a:prstGeom>
        </p:spPr>
        <p:txBody>
          <a:bodyPr wrap="square">
            <a:spAutoFit/>
          </a:bodyPr>
          <a:lstStyle/>
          <a:p>
            <a:pPr algn="just"/>
            <a:r>
              <a:rPr lang="ru-RU" sz="1200" b="1" dirty="0">
                <a:solidFill>
                  <a:srgbClr val="000099"/>
                </a:solidFill>
              </a:rPr>
              <a:t>Цель моделирования данных </a:t>
            </a:r>
            <a:r>
              <a:rPr lang="ru-RU" sz="1200" dirty="0">
                <a:solidFill>
                  <a:srgbClr val="000099"/>
                </a:solidFill>
              </a:rPr>
              <a:t>состоит в обеспечении разработчика ИС </a:t>
            </a:r>
            <a:r>
              <a:rPr lang="ru-RU" sz="1200" i="1" dirty="0">
                <a:solidFill>
                  <a:srgbClr val="000099"/>
                </a:solidFill>
              </a:rPr>
              <a:t>концептуальной схемой </a:t>
            </a:r>
            <a:r>
              <a:rPr lang="ru-RU" sz="1200" dirty="0">
                <a:solidFill>
                  <a:srgbClr val="000099"/>
                </a:solidFill>
              </a:rPr>
              <a:t>базы данных в форме одной или нескольких моделей, которые относительно легко могут быть отображены в любую систему баз данных. Одним из распространенных средств моделирования данных являются модели "сущность-связь" (ER-модели), нотация которых впервые введена П. </a:t>
            </a:r>
            <a:r>
              <a:rPr lang="ru-RU" sz="1200" dirty="0" err="1">
                <a:solidFill>
                  <a:srgbClr val="000099"/>
                </a:solidFill>
              </a:rPr>
              <a:t>Ченом</a:t>
            </a:r>
            <a:r>
              <a:rPr lang="ru-RU" sz="1200" dirty="0">
                <a:solidFill>
                  <a:srgbClr val="000099"/>
                </a:solidFill>
              </a:rPr>
              <a:t> в 1976 г. ER- модель включает аналоги всех семантических объектов (сущность, свойство, связь, подтип). </a:t>
            </a:r>
            <a:r>
              <a:rPr lang="ru-RU" sz="1200" dirty="0" err="1">
                <a:solidFill>
                  <a:srgbClr val="000099"/>
                </a:solidFill>
              </a:rPr>
              <a:t>Ченом</a:t>
            </a:r>
            <a:r>
              <a:rPr lang="ru-RU" sz="1200" dirty="0">
                <a:solidFill>
                  <a:srgbClr val="000099"/>
                </a:solidFill>
              </a:rPr>
              <a:t> была предложена не только ER-модель, но и соответствующая ей технология построения диаграмм, получивших название «ER-диаграммы». </a:t>
            </a:r>
          </a:p>
        </p:txBody>
      </p:sp>
      <p:graphicFrame>
        <p:nvGraphicFramePr>
          <p:cNvPr id="4" name="Group 68"/>
          <p:cNvGraphicFramePr>
            <a:graphicFrameLocks noGrp="1"/>
          </p:cNvGraphicFramePr>
          <p:nvPr>
            <p:ph idx="1"/>
            <p:extLst>
              <p:ext uri="{D42A27DB-BD31-4B8C-83A1-F6EECF244321}">
                <p14:modId xmlns:p14="http://schemas.microsoft.com/office/powerpoint/2010/main" val="290183584"/>
              </p:ext>
            </p:extLst>
          </p:nvPr>
        </p:nvGraphicFramePr>
        <p:xfrm>
          <a:off x="107504" y="1676593"/>
          <a:ext cx="3888432" cy="2732508"/>
        </p:xfrm>
        <a:graphic>
          <a:graphicData uri="http://schemas.openxmlformats.org/drawingml/2006/table">
            <a:tbl>
              <a:tblPr/>
              <a:tblGrid>
                <a:gridCol w="1800200">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1316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a:ln>
                            <a:noFill/>
                          </a:ln>
                          <a:solidFill>
                            <a:schemeClr val="tx1"/>
                          </a:solidFill>
                          <a:effectLst/>
                          <a:latin typeface="Times New Roman" pitchFamily="18" charset="0"/>
                        </a:rPr>
                        <a:t>Обозначение</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a:ln>
                            <a:noFill/>
                          </a:ln>
                          <a:solidFill>
                            <a:schemeClr val="tx1"/>
                          </a:solidFill>
                          <a:effectLst/>
                          <a:latin typeface="Times New Roman" pitchFamily="18" charset="0"/>
                        </a:rPr>
                        <a:t>Значение</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8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Тип, определяющий набор независимых сущностей</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01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Тип, определяющий набор зависимых сущностей</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2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Атрибут</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2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Ключевой атрибут</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5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Тип, определяющий набор бинарных связей</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Rectangle 34"/>
          <p:cNvSpPr>
            <a:spLocks noChangeArrowheads="1"/>
          </p:cNvSpPr>
          <p:nvPr/>
        </p:nvSpPr>
        <p:spPr bwMode="auto">
          <a:xfrm>
            <a:off x="251520" y="2030214"/>
            <a:ext cx="1510828" cy="287784"/>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a:t>Имя сущности</a:t>
            </a:r>
          </a:p>
        </p:txBody>
      </p:sp>
      <p:sp>
        <p:nvSpPr>
          <p:cNvPr id="7" name="Rectangle 40"/>
          <p:cNvSpPr>
            <a:spLocks noChangeArrowheads="1"/>
          </p:cNvSpPr>
          <p:nvPr/>
        </p:nvSpPr>
        <p:spPr bwMode="auto">
          <a:xfrm>
            <a:off x="251521" y="2448181"/>
            <a:ext cx="1510828" cy="312562"/>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ru-RU" altLang="ru-RU"/>
          </a:p>
        </p:txBody>
      </p:sp>
      <p:sp>
        <p:nvSpPr>
          <p:cNvPr id="8" name="Rectangle 39"/>
          <p:cNvSpPr>
            <a:spLocks noChangeArrowheads="1"/>
          </p:cNvSpPr>
          <p:nvPr/>
        </p:nvSpPr>
        <p:spPr bwMode="auto">
          <a:xfrm>
            <a:off x="318759" y="2499891"/>
            <a:ext cx="1383075" cy="209141"/>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a:t>Имя типа</a:t>
            </a:r>
          </a:p>
        </p:txBody>
      </p:sp>
      <p:sp>
        <p:nvSpPr>
          <p:cNvPr id="9" name="Oval 43"/>
          <p:cNvSpPr>
            <a:spLocks noChangeArrowheads="1"/>
          </p:cNvSpPr>
          <p:nvPr/>
        </p:nvSpPr>
        <p:spPr bwMode="auto">
          <a:xfrm>
            <a:off x="251520" y="2869796"/>
            <a:ext cx="1510829" cy="41635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err="1"/>
              <a:t>имя_атрибута</a:t>
            </a:r>
            <a:endParaRPr lang="ru-RU" altLang="ru-RU" sz="1400" dirty="0"/>
          </a:p>
        </p:txBody>
      </p:sp>
      <p:sp>
        <p:nvSpPr>
          <p:cNvPr id="11" name="AutoShape 58"/>
          <p:cNvSpPr>
            <a:spLocks noChangeArrowheads="1"/>
          </p:cNvSpPr>
          <p:nvPr/>
        </p:nvSpPr>
        <p:spPr bwMode="auto">
          <a:xfrm>
            <a:off x="251520" y="3858557"/>
            <a:ext cx="1510830" cy="518635"/>
          </a:xfrm>
          <a:prstGeom prst="diamond">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err="1"/>
              <a:t>Имя_связи</a:t>
            </a:r>
            <a:endParaRPr lang="ru-RU" altLang="ru-RU" sz="1400" dirty="0"/>
          </a:p>
        </p:txBody>
      </p:sp>
      <p:sp>
        <p:nvSpPr>
          <p:cNvPr id="12" name="Oval 43"/>
          <p:cNvSpPr>
            <a:spLocks noChangeArrowheads="1"/>
          </p:cNvSpPr>
          <p:nvPr/>
        </p:nvSpPr>
        <p:spPr bwMode="auto">
          <a:xfrm>
            <a:off x="251520" y="3379016"/>
            <a:ext cx="1510830" cy="41635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u="sng" dirty="0" err="1"/>
              <a:t>имя_атрибута</a:t>
            </a:r>
            <a:endParaRPr lang="ru-RU" altLang="ru-RU" sz="1400" u="sng" dirty="0"/>
          </a:p>
        </p:txBody>
      </p:sp>
      <p:sp>
        <p:nvSpPr>
          <p:cNvPr id="13" name="Прямоугольник 12"/>
          <p:cNvSpPr/>
          <p:nvPr/>
        </p:nvSpPr>
        <p:spPr>
          <a:xfrm>
            <a:off x="4067512" y="1739144"/>
            <a:ext cx="5076488" cy="2677656"/>
          </a:xfrm>
          <a:prstGeom prst="rect">
            <a:avLst/>
          </a:prstGeom>
        </p:spPr>
        <p:txBody>
          <a:bodyPr wrap="square">
            <a:spAutoFit/>
          </a:bodyPr>
          <a:lstStyle/>
          <a:p>
            <a:pPr algn="just"/>
            <a:r>
              <a:rPr lang="ru-RU" sz="1200" b="1" dirty="0">
                <a:solidFill>
                  <a:srgbClr val="000099"/>
                </a:solidFill>
              </a:rPr>
              <a:t>Сущность</a:t>
            </a:r>
            <a:r>
              <a:rPr lang="ru-RU" sz="1200" dirty="0">
                <a:solidFill>
                  <a:srgbClr val="000099"/>
                </a:solidFill>
              </a:rPr>
              <a:t> (</a:t>
            </a:r>
            <a:r>
              <a:rPr lang="ru-RU" sz="1200" b="1" dirty="0" err="1">
                <a:solidFill>
                  <a:srgbClr val="000099"/>
                </a:solidFill>
              </a:rPr>
              <a:t>Entity</a:t>
            </a:r>
            <a:r>
              <a:rPr lang="ru-RU" sz="1200" dirty="0">
                <a:solidFill>
                  <a:srgbClr val="000099"/>
                </a:solidFill>
              </a:rPr>
              <a:t>) — реальный или абстрактный объект, явление или процесс, имеющий существенное значение для рассматриваемой предметной области. </a:t>
            </a:r>
          </a:p>
          <a:p>
            <a:pPr algn="just"/>
            <a:r>
              <a:rPr lang="ru-RU" sz="1200" dirty="0">
                <a:solidFill>
                  <a:srgbClr val="000099"/>
                </a:solidFill>
              </a:rPr>
              <a:t>Каждая сущность должна обладать уникальным идентификатором (</a:t>
            </a:r>
            <a:r>
              <a:rPr lang="ru-RU" sz="1200" dirty="0" err="1">
                <a:solidFill>
                  <a:srgbClr val="000099"/>
                </a:solidFill>
              </a:rPr>
              <a:t>ами</a:t>
            </a:r>
            <a:r>
              <a:rPr lang="ru-RU" sz="1200" dirty="0">
                <a:solidFill>
                  <a:srgbClr val="000099"/>
                </a:solidFill>
              </a:rPr>
              <a:t>), благодаря чему каждый экземпляр сущности однозначно идентифицируется и отличается от всех других экземпляров данного типа сущности. Каждая сущность должна обладать </a:t>
            </a:r>
            <a:r>
              <a:rPr lang="ru-RU" sz="1200" i="1" dirty="0">
                <a:solidFill>
                  <a:srgbClr val="000099"/>
                </a:solidFill>
              </a:rPr>
              <a:t>свойствами</a:t>
            </a:r>
            <a:r>
              <a:rPr lang="ru-RU" sz="1200" dirty="0">
                <a:solidFill>
                  <a:srgbClr val="000099"/>
                </a:solidFill>
              </a:rPr>
              <a:t>:</a:t>
            </a:r>
          </a:p>
          <a:p>
            <a:pPr marL="171450" indent="-171450" algn="just">
              <a:buFont typeface="Arial" pitchFamily="34" charset="0"/>
              <a:buChar char="•"/>
            </a:pPr>
            <a:r>
              <a:rPr lang="ru-RU" sz="1200" dirty="0">
                <a:solidFill>
                  <a:srgbClr val="000099"/>
                </a:solidFill>
              </a:rPr>
              <a:t>Иметь уникальное имя.</a:t>
            </a:r>
          </a:p>
          <a:p>
            <a:pPr marL="171450" indent="-171450" algn="just">
              <a:buFont typeface="Arial" pitchFamily="34" charset="0"/>
              <a:buChar char="•"/>
            </a:pPr>
            <a:r>
              <a:rPr lang="ru-RU" sz="1200" dirty="0">
                <a:solidFill>
                  <a:srgbClr val="000099"/>
                </a:solidFill>
              </a:rPr>
              <a:t>Обладать одним или несколькими атрибутами, которые принадлежат сущности.</a:t>
            </a:r>
          </a:p>
          <a:p>
            <a:pPr marL="171450" indent="-171450" algn="just">
              <a:buFont typeface="Arial" pitchFamily="34" charset="0"/>
              <a:buChar char="•"/>
            </a:pPr>
            <a:r>
              <a:rPr lang="ru-RU" sz="1200" dirty="0">
                <a:solidFill>
                  <a:srgbClr val="000099"/>
                </a:solidFill>
              </a:rPr>
              <a:t>Обладать одним или несколькими идентифицирующими атрибутами, однозначно идентифицирующими каждый экземпляр сущности.</a:t>
            </a:r>
          </a:p>
        </p:txBody>
      </p:sp>
    </p:spTree>
    <p:extLst>
      <p:ext uri="{BB962C8B-B14F-4D97-AF65-F5344CB8AC3E}">
        <p14:creationId xmlns:p14="http://schemas.microsoft.com/office/powerpoint/2010/main" val="84087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Сильные и слабые сущности</a:t>
            </a:r>
          </a:p>
        </p:txBody>
      </p:sp>
      <p:sp>
        <p:nvSpPr>
          <p:cNvPr id="36" name="Прямоугольник 35"/>
          <p:cNvSpPr/>
          <p:nvPr/>
        </p:nvSpPr>
        <p:spPr>
          <a:xfrm>
            <a:off x="0" y="461651"/>
            <a:ext cx="9144000" cy="3754874"/>
          </a:xfrm>
          <a:prstGeom prst="rect">
            <a:avLst/>
          </a:prstGeom>
        </p:spPr>
        <p:txBody>
          <a:bodyPr wrap="square">
            <a:spAutoFit/>
          </a:bodyPr>
          <a:lstStyle/>
          <a:p>
            <a:pPr algn="just"/>
            <a:r>
              <a:rPr lang="ru-RU" sz="1400" dirty="0">
                <a:solidFill>
                  <a:srgbClr val="000099"/>
                </a:solidFill>
              </a:rPr>
              <a:t>Сущности могут подразделяться на </a:t>
            </a:r>
            <a:r>
              <a:rPr lang="ru-RU" sz="1400" b="1" dirty="0">
                <a:solidFill>
                  <a:srgbClr val="000099"/>
                </a:solidFill>
              </a:rPr>
              <a:t>сильные</a:t>
            </a:r>
            <a:r>
              <a:rPr lang="ru-RU" sz="1400" dirty="0">
                <a:solidFill>
                  <a:srgbClr val="000099"/>
                </a:solidFill>
              </a:rPr>
              <a:t> и </a:t>
            </a:r>
            <a:r>
              <a:rPr lang="ru-RU" sz="1400" b="1" dirty="0">
                <a:solidFill>
                  <a:srgbClr val="000099"/>
                </a:solidFill>
              </a:rPr>
              <a:t>слабые</a:t>
            </a:r>
            <a:r>
              <a:rPr lang="ru-RU" sz="1400" dirty="0">
                <a:solidFill>
                  <a:srgbClr val="000099"/>
                </a:solidFill>
              </a:rPr>
              <a:t>. Слабой называется такая сущность, существование которой зависит от другой сущности, т.е. она не может существовать, если этой другой сущности не существует. Например, сущность «ПОДЧИНЕННЫЙ» (ПОДЧИНЕННЫЙ РАБОТНИК) является слабой, поскольку она не может существовать, если не существует соответствующей сущности «РАБОТНИК». В  частности, если сведения о некотором работнике (сущность «РАБОТНИК») будут удалены, то и сведения обо всех зависящих от него работниках (сущность «ПОДЧИНЕННЫЙ») также будут удалены. Сильной называется сущность, которая не является слабой.</a:t>
            </a:r>
          </a:p>
          <a:p>
            <a:pPr algn="just"/>
            <a:r>
              <a:rPr lang="ru-RU" sz="1400" dirty="0">
                <a:solidFill>
                  <a:srgbClr val="000099"/>
                </a:solidFill>
              </a:rPr>
              <a:t>Сущности обладают некоторыми свойствами. Все сущности одного и того же типа обладают некоторыми общими свойствами. </a:t>
            </a:r>
            <a:r>
              <a:rPr lang="ru-RU" sz="1400" b="1" dirty="0">
                <a:solidFill>
                  <a:srgbClr val="000099"/>
                </a:solidFill>
              </a:rPr>
              <a:t>Атрибут</a:t>
            </a:r>
            <a:r>
              <a:rPr lang="ru-RU" sz="1400" dirty="0">
                <a:solidFill>
                  <a:srgbClr val="000099"/>
                </a:solidFill>
              </a:rPr>
              <a:t> — любая характеристика сущности, значимая для рассматриваемой предметной области и предназначенная для классификации, идентификации, количественной характеристики или выражения состояния сущности. Атрибут представляет тип характеристик или свойств, ассоциированных с множеством реальных или абстрактных объектов (людей, мест, событий, состояний, идей, предметов и т.д.). Экземпляр атрибута — это определенная характеристика отдельного элемента множества. Экземпляр атрибута определяется типом характеристики и ее значением, называемым значением атрибута. В ER-модели атрибуты ассоциируются с конкретными сущностями. Таким образом, экземпляр сущности должен обладать единственным определенным значением для ассоциированного атрибута.</a:t>
            </a:r>
          </a:p>
        </p:txBody>
      </p:sp>
    </p:spTree>
    <p:extLst>
      <p:ext uri="{BB962C8B-B14F-4D97-AF65-F5344CB8AC3E}">
        <p14:creationId xmlns:p14="http://schemas.microsoft.com/office/powerpoint/2010/main" val="3458004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Связь</a:t>
            </a:r>
          </a:p>
        </p:txBody>
      </p:sp>
      <p:sp>
        <p:nvSpPr>
          <p:cNvPr id="36" name="Прямоугольник 35"/>
          <p:cNvSpPr/>
          <p:nvPr/>
        </p:nvSpPr>
        <p:spPr>
          <a:xfrm>
            <a:off x="0" y="461651"/>
            <a:ext cx="9144000" cy="1938992"/>
          </a:xfrm>
          <a:prstGeom prst="rect">
            <a:avLst/>
          </a:prstGeom>
        </p:spPr>
        <p:txBody>
          <a:bodyPr wrap="square">
            <a:spAutoFit/>
          </a:bodyPr>
          <a:lstStyle/>
          <a:p>
            <a:pPr algn="just"/>
            <a:r>
              <a:rPr lang="ru-RU" sz="1200" dirty="0">
                <a:solidFill>
                  <a:srgbClr val="000099"/>
                </a:solidFill>
              </a:rPr>
              <a:t>Каждая сущность может обладать любым количеством связей с другими сущностями модели. Связь (</a:t>
            </a:r>
            <a:r>
              <a:rPr lang="ru-RU" sz="1200" dirty="0" err="1">
                <a:solidFill>
                  <a:srgbClr val="000099"/>
                </a:solidFill>
              </a:rPr>
              <a:t>Relationship</a:t>
            </a:r>
            <a:r>
              <a:rPr lang="ru-RU" sz="1200" dirty="0">
                <a:solidFill>
                  <a:srgbClr val="000099"/>
                </a:solidFill>
              </a:rPr>
              <a:t>)— поименованная ассоциация между двумя сущностями, значимая для рассматриваемой предметной области. Связь — это ассоциация между сущностями, при которой каждый экземпляр одной сущности ассоциирован с произвольным количеством экземпляров второй сущности, и наоборот. Тип связи рассматривается между типами сущностей, а конкретный экземпляр связи рассматриваемого типа существует между конкретными экземплярами рассматриваемых типов сущностей. Связь может быть обязательной, возможной, условной. Чаще всего встречаются связи между двумя типами сущностей (бинарные связи), хотя в модели могут быть выделены связи между любым количеством сущностей (тернарные, … n-</a:t>
            </a:r>
            <a:r>
              <a:rPr lang="ru-RU" sz="1200" dirty="0" err="1">
                <a:solidFill>
                  <a:srgbClr val="000099"/>
                </a:solidFill>
              </a:rPr>
              <a:t>арные</a:t>
            </a:r>
            <a:r>
              <a:rPr lang="ru-RU" sz="1200" dirty="0">
                <a:solidFill>
                  <a:srgbClr val="000099"/>
                </a:solidFill>
              </a:rPr>
              <a:t>). </a:t>
            </a:r>
          </a:p>
          <a:p>
            <a:pPr algn="just"/>
            <a:r>
              <a:rPr lang="ru-RU" sz="1200" dirty="0">
                <a:solidFill>
                  <a:srgbClr val="000099"/>
                </a:solidFill>
              </a:rPr>
              <a:t>Мощность связи представляет собой отношение количества экземпляров одной сущности к соответствующему количеству экземпляров другой сущности. Связи в модели «сущность-связь» могут иметь мощность: «один-к-одному» (1:1), «один-ко-многим» (1:M) и «многие-ко-многим» (M:N). </a:t>
            </a:r>
          </a:p>
        </p:txBody>
      </p:sp>
      <p:pic>
        <p:nvPicPr>
          <p:cNvPr id="5" name="Рисунок 4" descr="http://citforum.ru/database/dblearn/image339.gif"/>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22900" y="2400643"/>
            <a:ext cx="2019300" cy="1104900"/>
          </a:xfrm>
          <a:prstGeom prst="rect">
            <a:avLst/>
          </a:prstGeom>
          <a:noFill/>
          <a:ln>
            <a:noFill/>
          </a:ln>
        </p:spPr>
      </p:pic>
      <p:sp>
        <p:nvSpPr>
          <p:cNvPr id="7" name="Прямоугольник 6"/>
          <p:cNvSpPr/>
          <p:nvPr/>
        </p:nvSpPr>
        <p:spPr>
          <a:xfrm>
            <a:off x="2042200" y="2355726"/>
            <a:ext cx="7101800" cy="1384995"/>
          </a:xfrm>
          <a:prstGeom prst="rect">
            <a:avLst/>
          </a:prstGeom>
        </p:spPr>
        <p:txBody>
          <a:bodyPr wrap="square">
            <a:spAutoFit/>
          </a:bodyPr>
          <a:lstStyle/>
          <a:p>
            <a:pPr algn="just"/>
            <a:r>
              <a:rPr lang="ru-RU" sz="1200" dirty="0">
                <a:solidFill>
                  <a:srgbClr val="000099"/>
                </a:solidFill>
              </a:rPr>
              <a:t>Связь типа один-к-одному означает, что один экземпляр первой сущности (левой) связан с одним экземпляром второй сущности (правой). Связь один-к-одному чаще всего свидетельствует о том, что на самом деле мы имеем всего одну сущность, неправильно разделенную на две.</a:t>
            </a:r>
          </a:p>
          <a:p>
            <a:pPr algn="just"/>
            <a:r>
              <a:rPr lang="ru-RU" sz="1200" dirty="0">
                <a:solidFill>
                  <a:srgbClr val="000099"/>
                </a:solidFill>
              </a:rPr>
              <a:t>Связь типа один-ко-многим означает, что один экземпляр первой сущности (левой, родительской) связан с несколькими экземплярами второй сущности (правой, дочерней). Это наиболее часто используемый тип связи.</a:t>
            </a:r>
          </a:p>
        </p:txBody>
      </p:sp>
      <p:sp>
        <p:nvSpPr>
          <p:cNvPr id="3" name="Прямоугольник 2"/>
          <p:cNvSpPr/>
          <p:nvPr/>
        </p:nvSpPr>
        <p:spPr>
          <a:xfrm>
            <a:off x="-16768" y="3651870"/>
            <a:ext cx="9144000" cy="1015663"/>
          </a:xfrm>
          <a:prstGeom prst="rect">
            <a:avLst/>
          </a:prstGeom>
        </p:spPr>
        <p:txBody>
          <a:bodyPr wrap="square">
            <a:spAutoFit/>
          </a:bodyPr>
          <a:lstStyle/>
          <a:p>
            <a:pPr lvl="0" algn="just"/>
            <a:r>
              <a:rPr lang="ru-RU" sz="1200" dirty="0">
                <a:solidFill>
                  <a:srgbClr val="000099"/>
                </a:solidFill>
              </a:rPr>
              <a:t>Связь типа много-ко-многим означает, что каждый экземпляр первой сущности может быть связан с несколькими экземплярами второй сущности, и каждый экземпляр второй сущности может быть связан с несколькими экземплярами первой сущности. Тип связи много-ко-многим является временным типом связи, допустимым на ранних этапах разработки модели. В дальнейшем этот тип связи должен быть заменен двумя связями типа один-ко-многим путем создания промежуточной сущности.</a:t>
            </a:r>
          </a:p>
        </p:txBody>
      </p:sp>
    </p:spTree>
    <p:extLst>
      <p:ext uri="{BB962C8B-B14F-4D97-AF65-F5344CB8AC3E}">
        <p14:creationId xmlns:p14="http://schemas.microsoft.com/office/powerpoint/2010/main" val="1620136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Модальность. Соотношение диаграмм</a:t>
            </a:r>
          </a:p>
        </p:txBody>
      </p:sp>
      <p:sp>
        <p:nvSpPr>
          <p:cNvPr id="36" name="Прямоугольник 35"/>
          <p:cNvSpPr/>
          <p:nvPr/>
        </p:nvSpPr>
        <p:spPr>
          <a:xfrm>
            <a:off x="1043608" y="461651"/>
            <a:ext cx="8100392" cy="1200329"/>
          </a:xfrm>
          <a:prstGeom prst="rect">
            <a:avLst/>
          </a:prstGeom>
        </p:spPr>
        <p:txBody>
          <a:bodyPr wrap="square">
            <a:spAutoFit/>
          </a:bodyPr>
          <a:lstStyle/>
          <a:p>
            <a:pPr algn="just"/>
            <a:r>
              <a:rPr lang="ru-RU" sz="1200" dirty="0">
                <a:solidFill>
                  <a:srgbClr val="000099"/>
                </a:solidFill>
              </a:rPr>
              <a:t>Каждая связь может иметь одну из двух модальностей связи</a:t>
            </a:r>
            <a:r>
              <a:rPr lang="en-US" sz="1200" dirty="0">
                <a:solidFill>
                  <a:srgbClr val="000099"/>
                </a:solidFill>
              </a:rPr>
              <a:t>: </a:t>
            </a:r>
            <a:r>
              <a:rPr lang="ru-RU" sz="1200" dirty="0">
                <a:solidFill>
                  <a:srgbClr val="000099"/>
                </a:solidFill>
              </a:rPr>
              <a:t>может, должен.</a:t>
            </a:r>
          </a:p>
          <a:p>
            <a:pPr algn="just"/>
            <a:r>
              <a:rPr lang="ru-RU" sz="1200" dirty="0">
                <a:solidFill>
                  <a:srgbClr val="000099"/>
                </a:solidFill>
              </a:rPr>
              <a:t>Модальность "может" означает, что экземпляр одной сущности может быть связан с одним или несколькими экземплярами другой сущности, а может быть и не связан ни с одним экземпляром.</a:t>
            </a:r>
          </a:p>
          <a:p>
            <a:pPr algn="just"/>
            <a:r>
              <a:rPr lang="ru-RU" sz="1200" dirty="0">
                <a:solidFill>
                  <a:srgbClr val="000099"/>
                </a:solidFill>
              </a:rPr>
              <a:t>Модальность "должен" означает, что экземпляр одной сущности обязан быть связан не менее чем с одним экземпляром другой сущности.</a:t>
            </a:r>
          </a:p>
          <a:p>
            <a:pPr algn="just"/>
            <a:endParaRPr lang="ru-RU" sz="1200" dirty="0">
              <a:solidFill>
                <a:srgbClr val="000099"/>
              </a:solidFill>
            </a:endParaRPr>
          </a:p>
        </p:txBody>
      </p:sp>
      <p:pic>
        <p:nvPicPr>
          <p:cNvPr id="8" name="Рисунок 7" descr="http://citforum.ru/database/dblearn/image340.gif"/>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0" y="704626"/>
            <a:ext cx="1009650" cy="714375"/>
          </a:xfrm>
          <a:prstGeom prst="rect">
            <a:avLst/>
          </a:prstGeom>
          <a:noFill/>
          <a:ln>
            <a:noFill/>
          </a:ln>
        </p:spPr>
      </p:pic>
      <p:sp>
        <p:nvSpPr>
          <p:cNvPr id="2" name="Прямоугольник 1"/>
          <p:cNvSpPr/>
          <p:nvPr/>
        </p:nvSpPr>
        <p:spPr>
          <a:xfrm>
            <a:off x="1177260" y="4155926"/>
            <a:ext cx="3200107" cy="338554"/>
          </a:xfrm>
          <a:prstGeom prst="rect">
            <a:avLst/>
          </a:prstGeom>
        </p:spPr>
        <p:txBody>
          <a:bodyPr wrap="none">
            <a:spAutoFit/>
          </a:bodyPr>
          <a:lstStyle/>
          <a:p>
            <a:r>
              <a:rPr lang="ru-RU" sz="1600" b="1" dirty="0">
                <a:solidFill>
                  <a:srgbClr val="000099"/>
                </a:solidFill>
              </a:rPr>
              <a:t>Диаграмма в нотация П. </a:t>
            </a:r>
            <a:r>
              <a:rPr lang="ru-RU" sz="1600" b="1" dirty="0" err="1">
                <a:solidFill>
                  <a:srgbClr val="000099"/>
                </a:solidFill>
              </a:rPr>
              <a:t>Чена</a:t>
            </a:r>
            <a:endParaRPr lang="ru-RU" sz="1600" b="1" dirty="0">
              <a:solidFill>
                <a:srgbClr val="000099"/>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310" y="1491630"/>
            <a:ext cx="3572824" cy="1886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4"/>
          <p:cNvSpPr>
            <a:spLocks noChangeArrowheads="1"/>
          </p:cNvSpPr>
          <p:nvPr/>
        </p:nvSpPr>
        <p:spPr bwMode="auto">
          <a:xfrm>
            <a:off x="1766764" y="2113590"/>
            <a:ext cx="911674" cy="316818"/>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Человек</a:t>
            </a:r>
          </a:p>
        </p:txBody>
      </p:sp>
      <p:sp>
        <p:nvSpPr>
          <p:cNvPr id="11" name="Oval 43"/>
          <p:cNvSpPr>
            <a:spLocks noChangeArrowheads="1"/>
          </p:cNvSpPr>
          <p:nvPr/>
        </p:nvSpPr>
        <p:spPr bwMode="auto">
          <a:xfrm>
            <a:off x="21764" y="1530244"/>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u="sng" dirty="0"/>
              <a:t>Код человека</a:t>
            </a:r>
          </a:p>
        </p:txBody>
      </p:sp>
      <p:sp>
        <p:nvSpPr>
          <p:cNvPr id="12" name="Oval 43"/>
          <p:cNvSpPr>
            <a:spLocks noChangeArrowheads="1"/>
          </p:cNvSpPr>
          <p:nvPr/>
        </p:nvSpPr>
        <p:spPr bwMode="auto">
          <a:xfrm>
            <a:off x="21763" y="1897214"/>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ФИО</a:t>
            </a:r>
          </a:p>
        </p:txBody>
      </p:sp>
      <p:sp>
        <p:nvSpPr>
          <p:cNvPr id="13" name="Oval 43"/>
          <p:cNvSpPr>
            <a:spLocks noChangeArrowheads="1"/>
          </p:cNvSpPr>
          <p:nvPr/>
        </p:nvSpPr>
        <p:spPr bwMode="auto">
          <a:xfrm>
            <a:off x="21762" y="2286392"/>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Адрес</a:t>
            </a:r>
          </a:p>
        </p:txBody>
      </p:sp>
      <p:sp>
        <p:nvSpPr>
          <p:cNvPr id="14" name="Oval 43"/>
          <p:cNvSpPr>
            <a:spLocks noChangeArrowheads="1"/>
          </p:cNvSpPr>
          <p:nvPr/>
        </p:nvSpPr>
        <p:spPr bwMode="auto">
          <a:xfrm>
            <a:off x="21764" y="2715766"/>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Телефон</a:t>
            </a:r>
          </a:p>
        </p:txBody>
      </p:sp>
      <p:cxnSp>
        <p:nvCxnSpPr>
          <p:cNvPr id="9" name="Соединительная линия уступом 8"/>
          <p:cNvCxnSpPr>
            <a:stCxn id="11" idx="6"/>
            <a:endCxn id="10" idx="1"/>
          </p:cNvCxnSpPr>
          <p:nvPr/>
        </p:nvCxnSpPr>
        <p:spPr>
          <a:xfrm>
            <a:off x="1342611" y="1674260"/>
            <a:ext cx="424153" cy="59773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Соединительная линия уступом 15"/>
          <p:cNvCxnSpPr>
            <a:stCxn id="12" idx="6"/>
            <a:endCxn id="10" idx="1"/>
          </p:cNvCxnSpPr>
          <p:nvPr/>
        </p:nvCxnSpPr>
        <p:spPr>
          <a:xfrm>
            <a:off x="1342610" y="2041230"/>
            <a:ext cx="424154" cy="23076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Соединительная линия уступом 19"/>
          <p:cNvCxnSpPr>
            <a:stCxn id="13" idx="6"/>
            <a:endCxn id="10" idx="1"/>
          </p:cNvCxnSpPr>
          <p:nvPr/>
        </p:nvCxnSpPr>
        <p:spPr>
          <a:xfrm flipV="1">
            <a:off x="1342609" y="2271999"/>
            <a:ext cx="424155" cy="15840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Соединительная линия уступом 21"/>
          <p:cNvCxnSpPr>
            <a:stCxn id="14" idx="6"/>
            <a:endCxn id="10" idx="1"/>
          </p:cNvCxnSpPr>
          <p:nvPr/>
        </p:nvCxnSpPr>
        <p:spPr>
          <a:xfrm flipV="1">
            <a:off x="1342611" y="2271999"/>
            <a:ext cx="424153" cy="587783"/>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5" name="Rectangle 34"/>
          <p:cNvSpPr>
            <a:spLocks noChangeArrowheads="1"/>
          </p:cNvSpPr>
          <p:nvPr/>
        </p:nvSpPr>
        <p:spPr bwMode="auto">
          <a:xfrm>
            <a:off x="2843808" y="2113590"/>
            <a:ext cx="911674" cy="316818"/>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Книга</a:t>
            </a:r>
          </a:p>
        </p:txBody>
      </p:sp>
      <p:sp>
        <p:nvSpPr>
          <p:cNvPr id="26" name="Oval 43"/>
          <p:cNvSpPr>
            <a:spLocks noChangeArrowheads="1"/>
          </p:cNvSpPr>
          <p:nvPr/>
        </p:nvSpPr>
        <p:spPr bwMode="auto">
          <a:xfrm>
            <a:off x="4053508" y="1530244"/>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u="sng" dirty="0"/>
              <a:t>Код книги</a:t>
            </a:r>
          </a:p>
        </p:txBody>
      </p:sp>
      <p:sp>
        <p:nvSpPr>
          <p:cNvPr id="27" name="Oval 43"/>
          <p:cNvSpPr>
            <a:spLocks noChangeArrowheads="1"/>
          </p:cNvSpPr>
          <p:nvPr/>
        </p:nvSpPr>
        <p:spPr bwMode="auto">
          <a:xfrm>
            <a:off x="4074076" y="1897214"/>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Наименование</a:t>
            </a:r>
          </a:p>
        </p:txBody>
      </p:sp>
      <p:sp>
        <p:nvSpPr>
          <p:cNvPr id="28" name="Oval 43"/>
          <p:cNvSpPr>
            <a:spLocks noChangeArrowheads="1"/>
          </p:cNvSpPr>
          <p:nvPr/>
        </p:nvSpPr>
        <p:spPr bwMode="auto">
          <a:xfrm>
            <a:off x="4053508" y="2286392"/>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Автор</a:t>
            </a:r>
          </a:p>
        </p:txBody>
      </p:sp>
      <p:sp>
        <p:nvSpPr>
          <p:cNvPr id="29" name="Oval 43"/>
          <p:cNvSpPr>
            <a:spLocks noChangeArrowheads="1"/>
          </p:cNvSpPr>
          <p:nvPr/>
        </p:nvSpPr>
        <p:spPr bwMode="auto">
          <a:xfrm>
            <a:off x="4074076" y="2715766"/>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Жанр</a:t>
            </a:r>
          </a:p>
        </p:txBody>
      </p:sp>
      <p:sp>
        <p:nvSpPr>
          <p:cNvPr id="30" name="AutoShape 58"/>
          <p:cNvSpPr>
            <a:spLocks noChangeArrowheads="1"/>
          </p:cNvSpPr>
          <p:nvPr/>
        </p:nvSpPr>
        <p:spPr bwMode="auto">
          <a:xfrm>
            <a:off x="1979712" y="3104520"/>
            <a:ext cx="1595204" cy="662651"/>
          </a:xfrm>
          <a:prstGeom prst="diamond">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a:t>Взятая книга</a:t>
            </a:r>
          </a:p>
        </p:txBody>
      </p:sp>
      <p:cxnSp>
        <p:nvCxnSpPr>
          <p:cNvPr id="24" name="Соединительная линия уступом 23"/>
          <p:cNvCxnSpPr>
            <a:stCxn id="10" idx="2"/>
            <a:endCxn id="30" idx="0"/>
          </p:cNvCxnSpPr>
          <p:nvPr/>
        </p:nvCxnSpPr>
        <p:spPr>
          <a:xfrm rot="16200000" flipH="1">
            <a:off x="2162901" y="2490107"/>
            <a:ext cx="674112" cy="554713"/>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 name="Соединительная линия уступом 31"/>
          <p:cNvCxnSpPr>
            <a:stCxn id="25" idx="2"/>
            <a:endCxn id="30" idx="0"/>
          </p:cNvCxnSpPr>
          <p:nvPr/>
        </p:nvCxnSpPr>
        <p:spPr>
          <a:xfrm rot="5400000">
            <a:off x="2701424" y="2506299"/>
            <a:ext cx="674112" cy="522331"/>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Соединительная линия уступом 33"/>
          <p:cNvCxnSpPr>
            <a:stCxn id="25" idx="3"/>
            <a:endCxn id="26" idx="2"/>
          </p:cNvCxnSpPr>
          <p:nvPr/>
        </p:nvCxnSpPr>
        <p:spPr>
          <a:xfrm flipV="1">
            <a:off x="3755482" y="1674260"/>
            <a:ext cx="298026" cy="59773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Соединительная линия уступом 36"/>
          <p:cNvCxnSpPr>
            <a:stCxn id="25" idx="3"/>
            <a:endCxn id="27" idx="2"/>
          </p:cNvCxnSpPr>
          <p:nvPr/>
        </p:nvCxnSpPr>
        <p:spPr>
          <a:xfrm flipV="1">
            <a:off x="3755482" y="2041230"/>
            <a:ext cx="318594" cy="23076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Соединительная линия уступом 38"/>
          <p:cNvCxnSpPr>
            <a:stCxn id="25" idx="3"/>
            <a:endCxn id="28" idx="2"/>
          </p:cNvCxnSpPr>
          <p:nvPr/>
        </p:nvCxnSpPr>
        <p:spPr>
          <a:xfrm>
            <a:off x="3755482" y="2271999"/>
            <a:ext cx="298026" cy="15840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Соединительная линия уступом 40"/>
          <p:cNvCxnSpPr>
            <a:stCxn id="25" idx="3"/>
            <a:endCxn id="29" idx="2"/>
          </p:cNvCxnSpPr>
          <p:nvPr/>
        </p:nvCxnSpPr>
        <p:spPr>
          <a:xfrm>
            <a:off x="3755482" y="2271999"/>
            <a:ext cx="318594" cy="587783"/>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3" name="Прямоугольник 42"/>
          <p:cNvSpPr/>
          <p:nvPr/>
        </p:nvSpPr>
        <p:spPr>
          <a:xfrm>
            <a:off x="6372200" y="4155926"/>
            <a:ext cx="2179315" cy="338554"/>
          </a:xfrm>
          <a:prstGeom prst="rect">
            <a:avLst/>
          </a:prstGeom>
        </p:spPr>
        <p:txBody>
          <a:bodyPr wrap="none">
            <a:spAutoFit/>
          </a:bodyPr>
          <a:lstStyle/>
          <a:p>
            <a:r>
              <a:rPr lang="ru-RU" sz="1600" b="1" dirty="0">
                <a:solidFill>
                  <a:srgbClr val="000099"/>
                </a:solidFill>
              </a:rPr>
              <a:t>Диаграмма в </a:t>
            </a:r>
            <a:r>
              <a:rPr lang="en-US" sz="1600" b="1" dirty="0" err="1">
                <a:solidFill>
                  <a:srgbClr val="000099"/>
                </a:solidFill>
              </a:rPr>
              <a:t>ERwin</a:t>
            </a:r>
            <a:endParaRPr lang="ru-RU" sz="1600" b="1" dirty="0">
              <a:solidFill>
                <a:srgbClr val="000099"/>
              </a:solidFill>
            </a:endParaRPr>
          </a:p>
        </p:txBody>
      </p:sp>
      <p:sp>
        <p:nvSpPr>
          <p:cNvPr id="44" name="Oval 43"/>
          <p:cNvSpPr>
            <a:spLocks noChangeArrowheads="1"/>
          </p:cNvSpPr>
          <p:nvPr/>
        </p:nvSpPr>
        <p:spPr bwMode="auto">
          <a:xfrm>
            <a:off x="195407" y="3623155"/>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Дата взятия</a:t>
            </a:r>
          </a:p>
        </p:txBody>
      </p:sp>
      <p:cxnSp>
        <p:nvCxnSpPr>
          <p:cNvPr id="45" name="Соединительная линия уступом 44"/>
          <p:cNvCxnSpPr>
            <a:stCxn id="44" idx="6"/>
            <a:endCxn id="30" idx="1"/>
          </p:cNvCxnSpPr>
          <p:nvPr/>
        </p:nvCxnSpPr>
        <p:spPr>
          <a:xfrm flipV="1">
            <a:off x="1516254" y="3435846"/>
            <a:ext cx="463458" cy="331325"/>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201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Определение связей между атрибутами в ИС «Факультет»</a:t>
            </a:r>
          </a:p>
          <a:p>
            <a:r>
              <a:rPr lang="ru-RU" sz="2000" b="1" dirty="0">
                <a:solidFill>
                  <a:srgbClr val="000099"/>
                </a:solidFill>
              </a:rPr>
              <a:t> </a:t>
            </a:r>
          </a:p>
        </p:txBody>
      </p:sp>
      <p:sp>
        <p:nvSpPr>
          <p:cNvPr id="36" name="Прямоугольник 35"/>
          <p:cNvSpPr/>
          <p:nvPr/>
        </p:nvSpPr>
        <p:spPr>
          <a:xfrm>
            <a:off x="0" y="461651"/>
            <a:ext cx="9144000" cy="4385816"/>
          </a:xfrm>
          <a:prstGeom prst="rect">
            <a:avLst/>
          </a:prstGeom>
        </p:spPr>
        <p:txBody>
          <a:bodyPr wrap="square">
            <a:spAutoFit/>
          </a:bodyPr>
          <a:lstStyle/>
          <a:p>
            <a:pPr algn="just"/>
            <a:r>
              <a:rPr lang="ru-RU" sz="1200" dirty="0">
                <a:solidFill>
                  <a:srgbClr val="000099"/>
                </a:solidFill>
              </a:rPr>
              <a:t>Определим далее взаимосвязи, существующие между группами элементов данных. В качестве основы для формирования взаимосвязей используем: </a:t>
            </a:r>
          </a:p>
          <a:p>
            <a:pPr marL="228600" indent="-228600" algn="just">
              <a:buFont typeface="+mj-lt"/>
              <a:buAutoNum type="arabicPeriod"/>
            </a:pPr>
            <a:r>
              <a:rPr lang="ru-RU" sz="1200" dirty="0">
                <a:solidFill>
                  <a:srgbClr val="000099"/>
                </a:solidFill>
              </a:rPr>
              <a:t>Информационную схему, приведенную на слайде 21. </a:t>
            </a:r>
          </a:p>
          <a:p>
            <a:pPr marL="228600" indent="-228600" algn="just">
              <a:buFont typeface="+mj-lt"/>
              <a:buAutoNum type="arabicPeriod"/>
            </a:pPr>
            <a:r>
              <a:rPr lang="ru-RU" sz="1200" dirty="0">
                <a:solidFill>
                  <a:srgbClr val="000099"/>
                </a:solidFill>
              </a:rPr>
              <a:t>Основные формы документов Ф1–Ф9, приведенные на слайдах 11-15. </a:t>
            </a:r>
          </a:p>
          <a:p>
            <a:pPr marL="228600" indent="-228600" algn="just">
              <a:buFont typeface="+mj-lt"/>
              <a:buAutoNum type="arabicPeriod"/>
            </a:pPr>
            <a:r>
              <a:rPr lang="ru-RU" sz="1200" dirty="0">
                <a:solidFill>
                  <a:srgbClr val="000099"/>
                </a:solidFill>
              </a:rPr>
              <a:t>Выявленные знания о предметной области (факультет вуза). </a:t>
            </a:r>
          </a:p>
          <a:p>
            <a:pPr algn="just"/>
            <a:r>
              <a:rPr lang="ru-RU" sz="1200" dirty="0">
                <a:solidFill>
                  <a:srgbClr val="000099"/>
                </a:solidFill>
              </a:rPr>
              <a:t>Применяем следующие виды связей:</a:t>
            </a:r>
          </a:p>
          <a:p>
            <a:pPr marL="228600" indent="-228600" algn="just">
              <a:buFont typeface="+mj-lt"/>
              <a:buAutoNum type="arabicPeriod"/>
            </a:pPr>
            <a:r>
              <a:rPr lang="ru-RU" sz="1200" dirty="0">
                <a:solidFill>
                  <a:srgbClr val="000099"/>
                </a:solidFill>
              </a:rPr>
              <a:t>1:1</a:t>
            </a:r>
          </a:p>
          <a:p>
            <a:pPr marL="228600" indent="-228600" algn="just">
              <a:buFont typeface="+mj-lt"/>
              <a:buAutoNum type="arabicPeriod"/>
            </a:pPr>
            <a:r>
              <a:rPr lang="ru-RU" sz="1200" dirty="0">
                <a:solidFill>
                  <a:srgbClr val="000099"/>
                </a:solidFill>
              </a:rPr>
              <a:t>1:M</a:t>
            </a:r>
          </a:p>
          <a:p>
            <a:pPr marL="228600" indent="-228600" algn="just">
              <a:buFont typeface="+mj-lt"/>
              <a:buAutoNum type="arabicPeriod"/>
            </a:pPr>
            <a:r>
              <a:rPr lang="ru-RU" sz="1200" dirty="0">
                <a:solidFill>
                  <a:srgbClr val="000099"/>
                </a:solidFill>
              </a:rPr>
              <a:t>M:N</a:t>
            </a:r>
          </a:p>
          <a:p>
            <a:pPr algn="just"/>
            <a:endParaRPr lang="ru-RU" sz="300" dirty="0">
              <a:solidFill>
                <a:srgbClr val="000099"/>
              </a:solidFill>
            </a:endParaRPr>
          </a:p>
          <a:p>
            <a:pPr algn="just"/>
            <a:r>
              <a:rPr lang="ru-RU" sz="1200" dirty="0">
                <a:solidFill>
                  <a:srgbClr val="000099"/>
                </a:solidFill>
              </a:rPr>
              <a:t>И выделим следующие соотношение между атрибутами в ИС «Факультет»</a:t>
            </a:r>
          </a:p>
          <a:p>
            <a:pPr algn="just"/>
            <a:endParaRPr lang="ru-RU" sz="300" dirty="0">
              <a:solidFill>
                <a:srgbClr val="000099"/>
              </a:solidFill>
            </a:endParaRPr>
          </a:p>
          <a:p>
            <a:pPr marL="228600" indent="-228600" algn="just">
              <a:buFont typeface="+mj-lt"/>
              <a:buAutoNum type="arabicPeriod"/>
            </a:pPr>
            <a:r>
              <a:rPr lang="ru-RU" sz="1200" dirty="0">
                <a:solidFill>
                  <a:srgbClr val="000099"/>
                </a:solidFill>
              </a:rPr>
              <a:t>Код студента	    ФИО студента, Фото студента, Дата рождения студента, Родители, Домашний адрес студента, Дата поступления, Примечания студента, № зачетной книжки, Дата анкеты студента.</a:t>
            </a:r>
          </a:p>
          <a:p>
            <a:pPr marL="228600" indent="-228600" algn="just">
              <a:buFont typeface="+mj-lt"/>
              <a:buAutoNum type="arabicPeriod"/>
            </a:pPr>
            <a:r>
              <a:rPr lang="ru-RU" sz="1200" dirty="0">
                <a:solidFill>
                  <a:srgbClr val="000099"/>
                </a:solidFill>
              </a:rPr>
              <a:t>ВУЗ	               Название факультета.</a:t>
            </a:r>
          </a:p>
          <a:p>
            <a:pPr marL="228600" indent="-228600" algn="just">
              <a:buFont typeface="+mj-lt"/>
              <a:buAutoNum type="arabicPeriod"/>
            </a:pPr>
            <a:r>
              <a:rPr lang="ru-RU" sz="1200" dirty="0">
                <a:solidFill>
                  <a:srgbClr val="000099"/>
                </a:solidFill>
              </a:rPr>
              <a:t>Код факультета 	         ВУЗ, Название факультета.</a:t>
            </a:r>
          </a:p>
          <a:p>
            <a:pPr marL="228600" indent="-228600" algn="just">
              <a:buFont typeface="+mj-lt"/>
              <a:buAutoNum type="arabicPeriod"/>
            </a:pPr>
            <a:r>
              <a:rPr lang="ru-RU" sz="1200" dirty="0">
                <a:solidFill>
                  <a:srgbClr val="000099"/>
                </a:solidFill>
              </a:rPr>
              <a:t>Код факультета, Учебный год 	              Код кафедры.</a:t>
            </a:r>
          </a:p>
          <a:p>
            <a:pPr marL="228600" indent="-228600" algn="just">
              <a:buFont typeface="+mj-lt"/>
              <a:buAutoNum type="arabicPeriod"/>
            </a:pPr>
            <a:r>
              <a:rPr lang="ru-RU" sz="1200" dirty="0">
                <a:solidFill>
                  <a:srgbClr val="000099"/>
                </a:solidFill>
              </a:rPr>
              <a:t>Код группы 	     Код факультета, Учебный год, Семестр, Группа, Курс, Шифр специальности.</a:t>
            </a:r>
          </a:p>
          <a:p>
            <a:pPr marL="228600" indent="-228600" algn="just">
              <a:buFont typeface="+mj-lt"/>
              <a:buAutoNum type="arabicPeriod"/>
            </a:pPr>
            <a:r>
              <a:rPr lang="ru-RU" sz="1200" dirty="0">
                <a:solidFill>
                  <a:srgbClr val="000099"/>
                </a:solidFill>
              </a:rPr>
              <a:t>Код группы 	            Код студента</a:t>
            </a:r>
          </a:p>
          <a:p>
            <a:pPr marL="228600" indent="-228600" algn="just">
              <a:buFont typeface="+mj-lt"/>
              <a:buAutoNum type="arabicPeriod"/>
            </a:pPr>
            <a:r>
              <a:rPr lang="ru-RU" sz="1200" dirty="0">
                <a:solidFill>
                  <a:srgbClr val="000099"/>
                </a:solidFill>
              </a:rPr>
              <a:t>Код преподавателя  	               ФИО преподавателя, Адрес преподавателя, Дата рождения преподавателя, Ученая степень и звание, Дата анкеты преподавателя, Примечания преподавателя</a:t>
            </a:r>
          </a:p>
          <a:p>
            <a:pPr marL="228600" indent="-228600" algn="just">
              <a:buFont typeface="+mj-lt"/>
              <a:buAutoNum type="arabicPeriod"/>
            </a:pPr>
            <a:r>
              <a:rPr lang="ru-RU" sz="1200" dirty="0">
                <a:solidFill>
                  <a:srgbClr val="000099"/>
                </a:solidFill>
              </a:rPr>
              <a:t>Код кафедры 	       Название кафедры, Специализация кафедры, Учебный год</a:t>
            </a:r>
          </a:p>
          <a:p>
            <a:pPr marL="228600" indent="-228600" algn="just">
              <a:buFont typeface="+mj-lt"/>
              <a:buAutoNum type="arabicPeriod"/>
            </a:pPr>
            <a:r>
              <a:rPr lang="ru-RU" sz="1200" dirty="0">
                <a:solidFill>
                  <a:srgbClr val="000099"/>
                </a:solidFill>
              </a:rPr>
              <a:t>Код кафедры 	           Код преподавателя</a:t>
            </a:r>
          </a:p>
          <a:p>
            <a:pPr marL="228600" indent="-228600" algn="just">
              <a:buFont typeface="+mj-lt"/>
              <a:buAutoNum type="arabicPeriod"/>
            </a:pPr>
            <a:r>
              <a:rPr lang="ru-RU" sz="1200" dirty="0">
                <a:solidFill>
                  <a:srgbClr val="000099"/>
                </a:solidFill>
              </a:rPr>
              <a:t>Код кафедры, Код преподавателя		Должность</a:t>
            </a:r>
          </a:p>
        </p:txBody>
      </p:sp>
      <p:cxnSp>
        <p:nvCxnSpPr>
          <p:cNvPr id="4" name="Прямая со стрелкой 3"/>
          <p:cNvCxnSpPr/>
          <p:nvPr/>
        </p:nvCxnSpPr>
        <p:spPr>
          <a:xfrm>
            <a:off x="849348" y="1707654"/>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p:nvPr/>
        </p:nvCxnSpPr>
        <p:spPr>
          <a:xfrm>
            <a:off x="849348" y="1860054"/>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1331640" y="1860054"/>
            <a:ext cx="3600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a:xfrm>
            <a:off x="849348" y="2067694"/>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p:nvPr/>
        </p:nvCxnSpPr>
        <p:spPr>
          <a:xfrm>
            <a:off x="1331640" y="2067694"/>
            <a:ext cx="3600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H="1">
            <a:off x="755576" y="2067694"/>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p:nvPr/>
        </p:nvCxnSpPr>
        <p:spPr>
          <a:xfrm>
            <a:off x="1273012" y="2499742"/>
            <a:ext cx="778708"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p:cNvCxnSpPr/>
          <p:nvPr/>
        </p:nvCxnSpPr>
        <p:spPr>
          <a:xfrm>
            <a:off x="755576" y="2859782"/>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p:nvPr/>
        </p:nvCxnSpPr>
        <p:spPr>
          <a:xfrm>
            <a:off x="1237868" y="2859782"/>
            <a:ext cx="3600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p:nvPr/>
        </p:nvCxnSpPr>
        <p:spPr>
          <a:xfrm flipH="1">
            <a:off x="661804" y="2859782"/>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p:nvPr/>
        </p:nvCxnSpPr>
        <p:spPr>
          <a:xfrm>
            <a:off x="1511660" y="3075806"/>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a:off x="2483768" y="3291830"/>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Прямая со стрелкой 50"/>
          <p:cNvCxnSpPr/>
          <p:nvPr/>
        </p:nvCxnSpPr>
        <p:spPr>
          <a:xfrm>
            <a:off x="2966060" y="3291830"/>
            <a:ext cx="3600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p:nvPr/>
        </p:nvCxnSpPr>
        <p:spPr>
          <a:xfrm>
            <a:off x="1302326" y="3435846"/>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52"/>
          <p:cNvCxnSpPr/>
          <p:nvPr/>
        </p:nvCxnSpPr>
        <p:spPr>
          <a:xfrm>
            <a:off x="1417888" y="3651870"/>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a:off x="1900180" y="3651870"/>
            <a:ext cx="3600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p:cNvCxnSpPr/>
          <p:nvPr/>
        </p:nvCxnSpPr>
        <p:spPr>
          <a:xfrm flipH="1">
            <a:off x="1324116" y="3651870"/>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p:cNvCxnSpPr/>
          <p:nvPr/>
        </p:nvCxnSpPr>
        <p:spPr>
          <a:xfrm>
            <a:off x="1763688" y="3795886"/>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p:nvPr/>
        </p:nvCxnSpPr>
        <p:spPr>
          <a:xfrm>
            <a:off x="1403648" y="4155926"/>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a:off x="1403648" y="4371950"/>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p:cNvCxnSpPr/>
          <p:nvPr/>
        </p:nvCxnSpPr>
        <p:spPr>
          <a:xfrm>
            <a:off x="1885940" y="4371950"/>
            <a:ext cx="3600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p:nvPr/>
        </p:nvCxnSpPr>
        <p:spPr>
          <a:xfrm>
            <a:off x="2915816" y="4515966"/>
            <a:ext cx="72008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053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Определение связей между атрибутами в ИС «Факультет»</a:t>
            </a:r>
          </a:p>
          <a:p>
            <a:r>
              <a:rPr lang="ru-RU" sz="2000" b="1" dirty="0">
                <a:solidFill>
                  <a:srgbClr val="000099"/>
                </a:solidFill>
              </a:rPr>
              <a:t> </a:t>
            </a:r>
          </a:p>
        </p:txBody>
      </p:sp>
      <p:sp>
        <p:nvSpPr>
          <p:cNvPr id="36" name="Прямоугольник 35"/>
          <p:cNvSpPr/>
          <p:nvPr/>
        </p:nvSpPr>
        <p:spPr>
          <a:xfrm>
            <a:off x="0" y="461651"/>
            <a:ext cx="9144000" cy="1015663"/>
          </a:xfrm>
          <a:prstGeom prst="rect">
            <a:avLst/>
          </a:prstGeom>
        </p:spPr>
        <p:txBody>
          <a:bodyPr wrap="square">
            <a:spAutoFit/>
          </a:bodyPr>
          <a:lstStyle/>
          <a:p>
            <a:pPr algn="just"/>
            <a:r>
              <a:rPr lang="ru-RU" sz="1200" dirty="0">
                <a:solidFill>
                  <a:srgbClr val="000099"/>
                </a:solidFill>
              </a:rPr>
              <a:t>11) Код предмета 	          Наименование предмета, Вид предмета, Описание предмета, Объем в часах по виду</a:t>
            </a:r>
          </a:p>
          <a:p>
            <a:pPr algn="just"/>
            <a:r>
              <a:rPr lang="ru-RU" sz="1200" dirty="0">
                <a:solidFill>
                  <a:srgbClr val="000099"/>
                </a:solidFill>
              </a:rPr>
              <a:t>12) Код студента, Код предмета, Код преподавателя, Дата экзамена	         Оценка</a:t>
            </a:r>
          </a:p>
          <a:p>
            <a:pPr algn="just"/>
            <a:r>
              <a:rPr lang="ru-RU" sz="1200" dirty="0">
                <a:solidFill>
                  <a:srgbClr val="000099"/>
                </a:solidFill>
              </a:rPr>
              <a:t>13) Код преподавателя, Код предмета, Код факультета, Учебный год, Семестр	    Объем в часах преподавателя</a:t>
            </a:r>
          </a:p>
          <a:p>
            <a:pPr algn="just"/>
            <a:r>
              <a:rPr lang="ru-RU" sz="1200" dirty="0">
                <a:solidFill>
                  <a:srgbClr val="000099"/>
                </a:solidFill>
              </a:rPr>
              <a:t>14) Код группы, День недели, Номер пары 	         Код предмета, Код преподавателя, Номер аудитории</a:t>
            </a:r>
          </a:p>
          <a:p>
            <a:pPr algn="just"/>
            <a:r>
              <a:rPr lang="ru-RU" sz="1200" dirty="0">
                <a:solidFill>
                  <a:srgbClr val="000099"/>
                </a:solidFill>
              </a:rPr>
              <a:t>15) Код преподавателя, День недели, Номер пары 		Код группы, Код предмета, Номер аудитории</a:t>
            </a:r>
          </a:p>
        </p:txBody>
      </p:sp>
      <p:cxnSp>
        <p:nvCxnSpPr>
          <p:cNvPr id="18" name="Прямая со стрелкой 17"/>
          <p:cNvCxnSpPr/>
          <p:nvPr/>
        </p:nvCxnSpPr>
        <p:spPr>
          <a:xfrm>
            <a:off x="1446342" y="627534"/>
            <a:ext cx="778708"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a:off x="5076056" y="787136"/>
            <a:ext cx="778708"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Прямая со стрелкой 2"/>
          <p:cNvCxnSpPr/>
          <p:nvPr/>
        </p:nvCxnSpPr>
        <p:spPr>
          <a:xfrm flipH="1">
            <a:off x="5004048" y="787136"/>
            <a:ext cx="2160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p:nvPr/>
        </p:nvCxnSpPr>
        <p:spPr>
          <a:xfrm>
            <a:off x="5796136" y="969482"/>
            <a:ext cx="778708"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H="1">
            <a:off x="5724128" y="969482"/>
            <a:ext cx="2160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a:off x="3257675" y="1129741"/>
            <a:ext cx="778708"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flipH="1">
            <a:off x="3185667" y="1129741"/>
            <a:ext cx="2160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3799429" y="1347614"/>
            <a:ext cx="778708"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p:nvPr/>
        </p:nvCxnSpPr>
        <p:spPr>
          <a:xfrm flipH="1">
            <a:off x="3727421" y="1347614"/>
            <a:ext cx="2160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372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Первая </a:t>
            </a:r>
            <a:r>
              <a:rPr lang="en-US" sz="2000" b="1" dirty="0">
                <a:solidFill>
                  <a:srgbClr val="000099"/>
                </a:solidFill>
              </a:rPr>
              <a:t>ER-</a:t>
            </a:r>
            <a:r>
              <a:rPr lang="ru-RU" sz="2000" b="1" dirty="0">
                <a:solidFill>
                  <a:srgbClr val="000099"/>
                </a:solidFill>
              </a:rPr>
              <a:t>диаграмма ИС «Факультет»</a:t>
            </a:r>
          </a:p>
          <a:p>
            <a:r>
              <a:rPr lang="ru-RU" sz="2000" b="1" dirty="0">
                <a:solidFill>
                  <a:srgbClr val="000099"/>
                </a:solidFill>
              </a:rPr>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92238"/>
            <a:ext cx="5688632" cy="410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5868144" y="744610"/>
            <a:ext cx="3275856" cy="1384995"/>
          </a:xfrm>
          <a:prstGeom prst="rect">
            <a:avLst/>
          </a:prstGeom>
        </p:spPr>
        <p:txBody>
          <a:bodyPr wrap="square">
            <a:spAutoFit/>
          </a:bodyPr>
          <a:lstStyle/>
          <a:p>
            <a:pPr lvl="0" algn="just"/>
            <a:r>
              <a:rPr lang="ru-RU" sz="1200" dirty="0">
                <a:solidFill>
                  <a:srgbClr val="000099"/>
                </a:solidFill>
              </a:rPr>
              <a:t>Данная диаграмма отношений является первоначальной, </a:t>
            </a:r>
            <a:r>
              <a:rPr lang="ru-RU" sz="1200" u="sng" dirty="0">
                <a:solidFill>
                  <a:srgbClr val="000099"/>
                </a:solidFill>
              </a:rPr>
              <a:t>не окончательной</a:t>
            </a:r>
            <a:r>
              <a:rPr lang="ru-RU" sz="1200" dirty="0">
                <a:solidFill>
                  <a:srgbClr val="000099"/>
                </a:solidFill>
              </a:rPr>
              <a:t>. В некоторых сущностях ошибочно выделены ключи, некоторые связи атрибутов не учтены. Диаграмма нуждается в процедуре нормализации, которая и будет произведена позже.</a:t>
            </a:r>
          </a:p>
        </p:txBody>
      </p:sp>
    </p:spTree>
    <p:extLst>
      <p:ext uri="{BB962C8B-B14F-4D97-AF65-F5344CB8AC3E}">
        <p14:creationId xmlns:p14="http://schemas.microsoft.com/office/powerpoint/2010/main" val="3562724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2067694"/>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4000" b="1" dirty="0">
                <a:solidFill>
                  <a:srgbClr val="000099"/>
                </a:solidFill>
              </a:rPr>
              <a:t>Спасибо за внимание</a:t>
            </a:r>
          </a:p>
          <a:p>
            <a:r>
              <a:rPr lang="ru-RU" sz="2000" b="1" dirty="0">
                <a:solidFill>
                  <a:srgbClr val="000099"/>
                </a:solidFill>
              </a:rPr>
              <a:t> </a:t>
            </a:r>
          </a:p>
        </p:txBody>
      </p:sp>
    </p:spTree>
    <p:extLst>
      <p:ext uri="{BB962C8B-B14F-4D97-AF65-F5344CB8AC3E}">
        <p14:creationId xmlns:p14="http://schemas.microsoft.com/office/powerpoint/2010/main" val="121961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Процесс моделирования</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7" y="483518"/>
            <a:ext cx="5688632" cy="378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Rectangle 56"/>
          <p:cNvSpPr>
            <a:spLocks noChangeArrowheads="1"/>
          </p:cNvSpPr>
          <p:nvPr/>
        </p:nvSpPr>
        <p:spPr bwMode="auto">
          <a:xfrm>
            <a:off x="-180528" y="4399062"/>
            <a:ext cx="2700338"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buClr>
                <a:srgbClr val="808080"/>
              </a:buClr>
              <a:buSzPct val="100000"/>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ru-RU" b="1" dirty="0">
                <a:solidFill>
                  <a:srgbClr val="808080"/>
                </a:solidFill>
                <a:latin typeface="Symbol" pitchFamily="18" charset="2"/>
              </a:rPr>
              <a:t></a:t>
            </a:r>
            <a:r>
              <a:rPr lang="en-GB" altLang="ru-RU" sz="1600" dirty="0">
                <a:solidFill>
                  <a:srgbClr val="000000"/>
                </a:solidFill>
              </a:rPr>
              <a:t> </a:t>
            </a:r>
            <a:r>
              <a:rPr lang="en-GB" altLang="ru-RU" sz="1400" dirty="0" err="1">
                <a:solidFill>
                  <a:srgbClr val="000000"/>
                </a:solidFill>
              </a:rPr>
              <a:t>Бессарабов</a:t>
            </a:r>
            <a:r>
              <a:rPr lang="en-GB" altLang="ru-RU" sz="1400" dirty="0">
                <a:solidFill>
                  <a:srgbClr val="000000"/>
                </a:solidFill>
              </a:rPr>
              <a:t> Н.В.</a:t>
            </a:r>
            <a:r>
              <a:rPr lang="ru-RU" altLang="ru-RU" sz="1400" dirty="0">
                <a:solidFill>
                  <a:srgbClr val="000000"/>
                </a:solidFill>
              </a:rPr>
              <a:t>  </a:t>
            </a:r>
            <a:r>
              <a:rPr lang="en-GB" altLang="ru-RU" sz="1400" dirty="0">
                <a:solidFill>
                  <a:srgbClr val="000000"/>
                </a:solidFill>
              </a:rPr>
              <a:t>2019</a:t>
            </a:r>
          </a:p>
        </p:txBody>
      </p:sp>
      <p:sp>
        <p:nvSpPr>
          <p:cNvPr id="2" name="Прямоугольник 1"/>
          <p:cNvSpPr/>
          <p:nvPr/>
        </p:nvSpPr>
        <p:spPr>
          <a:xfrm>
            <a:off x="5796136" y="483518"/>
            <a:ext cx="3347864" cy="3970318"/>
          </a:xfrm>
          <a:prstGeom prst="rect">
            <a:avLst/>
          </a:prstGeom>
        </p:spPr>
        <p:txBody>
          <a:bodyPr wrap="square">
            <a:spAutoFit/>
          </a:bodyPr>
          <a:lstStyle/>
          <a:p>
            <a:pPr algn="just"/>
            <a:r>
              <a:rPr lang="ru-RU" sz="1200" i="1" dirty="0">
                <a:solidFill>
                  <a:srgbClr val="000099"/>
                </a:solidFill>
              </a:rPr>
              <a:t>Отдельного пользователя</a:t>
            </a:r>
            <a:r>
              <a:rPr lang="ru-RU" sz="1200" dirty="0">
                <a:solidFill>
                  <a:srgbClr val="000099"/>
                </a:solidFill>
              </a:rPr>
              <a:t> интересует лишь некоторая </a:t>
            </a:r>
            <a:r>
              <a:rPr lang="ru-RU" sz="1200" i="1" dirty="0">
                <a:solidFill>
                  <a:srgbClr val="000099"/>
                </a:solidFill>
              </a:rPr>
              <a:t>часть всей базы данных</a:t>
            </a:r>
            <a:r>
              <a:rPr lang="ru-RU" sz="1200" dirty="0">
                <a:solidFill>
                  <a:srgbClr val="000099"/>
                </a:solidFill>
              </a:rPr>
              <a:t>. Представление пользователя об этой части будет абстрактным по сравнению с выбранным способом физического хранения данных. В соответствии с терминологией </a:t>
            </a:r>
            <a:r>
              <a:rPr lang="en-US" sz="1200" dirty="0">
                <a:solidFill>
                  <a:srgbClr val="000099"/>
                </a:solidFill>
              </a:rPr>
              <a:t>ANSI</a:t>
            </a:r>
            <a:r>
              <a:rPr lang="ru-RU" sz="1200" dirty="0">
                <a:solidFill>
                  <a:srgbClr val="000099"/>
                </a:solidFill>
              </a:rPr>
              <a:t>/</a:t>
            </a:r>
            <a:r>
              <a:rPr lang="en-US" sz="1200" dirty="0">
                <a:solidFill>
                  <a:srgbClr val="000099"/>
                </a:solidFill>
              </a:rPr>
              <a:t>SPARC</a:t>
            </a:r>
            <a:r>
              <a:rPr lang="ru-RU" sz="1200" dirty="0">
                <a:solidFill>
                  <a:srgbClr val="000099"/>
                </a:solidFill>
              </a:rPr>
              <a:t> представление отдельного пользователя называется </a:t>
            </a:r>
            <a:r>
              <a:rPr lang="ru-RU" sz="1200" b="1" i="1" dirty="0">
                <a:solidFill>
                  <a:srgbClr val="000099"/>
                </a:solidFill>
              </a:rPr>
              <a:t>внешним</a:t>
            </a:r>
            <a:r>
              <a:rPr lang="ru-RU" sz="1200" dirty="0">
                <a:solidFill>
                  <a:srgbClr val="000099"/>
                </a:solidFill>
              </a:rPr>
              <a:t> </a:t>
            </a:r>
            <a:r>
              <a:rPr lang="ru-RU" sz="1200" b="1" i="1" dirty="0">
                <a:solidFill>
                  <a:srgbClr val="000099"/>
                </a:solidFill>
              </a:rPr>
              <a:t>представлением</a:t>
            </a:r>
            <a:r>
              <a:rPr lang="ru-RU" sz="1200" dirty="0">
                <a:solidFill>
                  <a:srgbClr val="000099"/>
                </a:solidFill>
              </a:rPr>
              <a:t>. Таким образом, внешнее представление – это содержимое базы данных таким, каким его видит определенный пользователь. В общем случае внешнее представление состоит из некоторого множества экземпляров каждого типа внешних записей. Подъязык данных всегда определяется в терминах внешних записей. Каждое внешнее представление определяется посредством </a:t>
            </a:r>
            <a:r>
              <a:rPr lang="ru-RU" sz="1200" b="1" i="1" dirty="0">
                <a:solidFill>
                  <a:srgbClr val="000099"/>
                </a:solidFill>
              </a:rPr>
              <a:t>внешней схемы</a:t>
            </a:r>
            <a:r>
              <a:rPr lang="ru-RU" sz="1200" dirty="0">
                <a:solidFill>
                  <a:srgbClr val="000099"/>
                </a:solidFill>
              </a:rPr>
              <a:t>, которая записывается с помощью внешнего языка определения данных. </a:t>
            </a:r>
          </a:p>
        </p:txBody>
      </p:sp>
    </p:spTree>
    <p:extLst>
      <p:ext uri="{BB962C8B-B14F-4D97-AF65-F5344CB8AC3E}">
        <p14:creationId xmlns:p14="http://schemas.microsoft.com/office/powerpoint/2010/main" val="357363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Жизненный цикл ИС </a:t>
            </a:r>
          </a:p>
        </p:txBody>
      </p:sp>
      <p:sp>
        <p:nvSpPr>
          <p:cNvPr id="3" name="Прямоугольник 2"/>
          <p:cNvSpPr/>
          <p:nvPr/>
        </p:nvSpPr>
        <p:spPr>
          <a:xfrm>
            <a:off x="11068" y="598790"/>
            <a:ext cx="9144000" cy="2985433"/>
          </a:xfrm>
          <a:prstGeom prst="rect">
            <a:avLst/>
          </a:prstGeom>
        </p:spPr>
        <p:txBody>
          <a:bodyPr wrap="square">
            <a:spAutoFit/>
          </a:bodyPr>
          <a:lstStyle/>
          <a:p>
            <a:pPr lvl="0" algn="just"/>
            <a:r>
              <a:rPr lang="ru-RU" sz="1400" b="1" dirty="0">
                <a:solidFill>
                  <a:srgbClr val="C00000"/>
                </a:solidFill>
              </a:rPr>
              <a:t>Методология проектирования</a:t>
            </a:r>
            <a:r>
              <a:rPr lang="ru-RU" sz="1400" dirty="0">
                <a:solidFill>
                  <a:srgbClr val="000099"/>
                </a:solidFill>
              </a:rPr>
              <a:t> может рассматриваться как совокупность </a:t>
            </a:r>
            <a:r>
              <a:rPr lang="ru-RU" sz="1400" b="1" dirty="0">
                <a:solidFill>
                  <a:srgbClr val="000099"/>
                </a:solidFill>
              </a:rPr>
              <a:t>методов и средств</a:t>
            </a:r>
            <a:r>
              <a:rPr lang="ru-RU" sz="1400" dirty="0">
                <a:solidFill>
                  <a:srgbClr val="000099"/>
                </a:solidFill>
              </a:rPr>
              <a:t>, последовательное применение которых обеспечивает разработку проекта базы данных, удовлетворяющего целям проектирования. </a:t>
            </a:r>
            <a:r>
              <a:rPr lang="ru-RU" sz="1400" i="1" dirty="0">
                <a:solidFill>
                  <a:srgbClr val="000099"/>
                </a:solidFill>
              </a:rPr>
              <a:t>Задачей процесса проектирования </a:t>
            </a:r>
            <a:r>
              <a:rPr lang="ru-RU" sz="1400" dirty="0">
                <a:solidFill>
                  <a:srgbClr val="000099"/>
                </a:solidFill>
              </a:rPr>
              <a:t>является построение </a:t>
            </a:r>
            <a:r>
              <a:rPr lang="ru-RU" sz="1400" i="1" dirty="0">
                <a:solidFill>
                  <a:srgbClr val="000099"/>
                </a:solidFill>
              </a:rPr>
              <a:t>структуры базы данных</a:t>
            </a:r>
            <a:r>
              <a:rPr lang="ru-RU" sz="1400" dirty="0">
                <a:solidFill>
                  <a:srgbClr val="000099"/>
                </a:solidFill>
              </a:rPr>
              <a:t>, адекватно отражающей описываемую проблемную среду, реализуемой с помощью технических и программных средств.</a:t>
            </a:r>
          </a:p>
          <a:p>
            <a:pPr lvl="0" algn="just"/>
            <a:endParaRPr lang="ru-RU" sz="1400" dirty="0">
              <a:solidFill>
                <a:srgbClr val="000099"/>
              </a:solidFill>
            </a:endParaRPr>
          </a:p>
          <a:p>
            <a:pPr lvl="0" algn="just"/>
            <a:r>
              <a:rPr lang="ru-RU" sz="1400" dirty="0">
                <a:solidFill>
                  <a:srgbClr val="000099"/>
                </a:solidFill>
              </a:rPr>
              <a:t>Организационную основу проектирования системы баз данных составляет жизненный цикл системы. Можно выделить три основные фазы проектирования: </a:t>
            </a:r>
          </a:p>
          <a:p>
            <a:pPr lvl="0" algn="just"/>
            <a:endParaRPr lang="ru-RU" sz="300" dirty="0">
              <a:solidFill>
                <a:srgbClr val="000099"/>
              </a:solidFill>
            </a:endParaRPr>
          </a:p>
          <a:p>
            <a:pPr marL="342900" lvl="0" indent="-342900" algn="just">
              <a:buAutoNum type="arabicParenR"/>
            </a:pPr>
            <a:r>
              <a:rPr lang="ru-RU" sz="1400" b="1" dirty="0">
                <a:solidFill>
                  <a:srgbClr val="000099"/>
                </a:solidFill>
              </a:rPr>
              <a:t>Формулирование и анализ требований. </a:t>
            </a:r>
          </a:p>
          <a:p>
            <a:pPr marL="342900" lvl="0" indent="-342900" algn="just">
              <a:buAutoNum type="arabicParenR"/>
            </a:pPr>
            <a:r>
              <a:rPr lang="ru-RU" sz="1400" b="1" dirty="0">
                <a:solidFill>
                  <a:srgbClr val="000099"/>
                </a:solidFill>
              </a:rPr>
              <a:t>Проектирование </a:t>
            </a:r>
          </a:p>
          <a:p>
            <a:pPr marL="342900" lvl="0" indent="-342900" algn="just">
              <a:buAutoNum type="arabicParenR"/>
            </a:pPr>
            <a:r>
              <a:rPr lang="ru-RU" sz="1400" b="1" dirty="0">
                <a:solidFill>
                  <a:srgbClr val="000099"/>
                </a:solidFill>
              </a:rPr>
              <a:t>Реализация, эксплуатация и сопровождение.</a:t>
            </a:r>
          </a:p>
          <a:p>
            <a:pPr lvl="0" algn="just"/>
            <a:r>
              <a:rPr lang="ru-RU" sz="300" dirty="0">
                <a:solidFill>
                  <a:srgbClr val="000099"/>
                </a:solidFill>
              </a:rPr>
              <a:t> </a:t>
            </a:r>
          </a:p>
          <a:p>
            <a:pPr lvl="0" algn="just"/>
            <a:r>
              <a:rPr lang="ru-RU" sz="1400" dirty="0">
                <a:solidFill>
                  <a:srgbClr val="000099"/>
                </a:solidFill>
              </a:rPr>
              <a:t>Каждая фаза, в свою очередь, делится на этапы. Этапы не являются строго последовательными, а включают некоторое число шагов в виде циклов обратной связи. </a:t>
            </a:r>
            <a:endParaRPr lang="ru-RU" sz="1400" dirty="0">
              <a:solidFill>
                <a:srgbClr val="CC3300"/>
              </a:solidFill>
            </a:endParaRPr>
          </a:p>
        </p:txBody>
      </p:sp>
    </p:spTree>
    <p:extLst>
      <p:ext uri="{BB962C8B-B14F-4D97-AF65-F5344CB8AC3E}">
        <p14:creationId xmlns:p14="http://schemas.microsoft.com/office/powerpoint/2010/main" val="411751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Этапы проектирования систем баз данных</a:t>
            </a:r>
          </a:p>
        </p:txBody>
      </p:sp>
      <p:sp>
        <p:nvSpPr>
          <p:cNvPr id="31" name="Прямоугольник 30"/>
          <p:cNvSpPr/>
          <p:nvPr/>
        </p:nvSpPr>
        <p:spPr>
          <a:xfrm>
            <a:off x="2234181" y="483518"/>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Планирование разработки базы данных</a:t>
            </a:r>
          </a:p>
          <a:p>
            <a:pPr algn="ctr"/>
            <a:endParaRPr lang="ru-RU" dirty="0"/>
          </a:p>
        </p:txBody>
      </p:sp>
      <p:sp>
        <p:nvSpPr>
          <p:cNvPr id="32" name="Прямоугольник 31"/>
          <p:cNvSpPr/>
          <p:nvPr/>
        </p:nvSpPr>
        <p:spPr>
          <a:xfrm>
            <a:off x="2234181" y="849680"/>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Определение требований к системе</a:t>
            </a:r>
            <a:endParaRPr lang="ru-RU" dirty="0"/>
          </a:p>
        </p:txBody>
      </p:sp>
      <p:sp>
        <p:nvSpPr>
          <p:cNvPr id="33" name="Прямоугольник 32"/>
          <p:cNvSpPr/>
          <p:nvPr/>
        </p:nvSpPr>
        <p:spPr>
          <a:xfrm>
            <a:off x="2234181" y="1203598"/>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Сбор и анализ требований пользователей</a:t>
            </a:r>
            <a:endParaRPr lang="ru-RU" dirty="0"/>
          </a:p>
        </p:txBody>
      </p:sp>
      <p:sp>
        <p:nvSpPr>
          <p:cNvPr id="34" name="Прямоугольник 33"/>
          <p:cNvSpPr/>
          <p:nvPr/>
        </p:nvSpPr>
        <p:spPr>
          <a:xfrm>
            <a:off x="2234181" y="1677948"/>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Концептуальное проектирование</a:t>
            </a:r>
            <a:endParaRPr lang="ru-RU" dirty="0"/>
          </a:p>
        </p:txBody>
      </p:sp>
      <p:sp>
        <p:nvSpPr>
          <p:cNvPr id="35" name="Прямоугольник 34"/>
          <p:cNvSpPr/>
          <p:nvPr/>
        </p:nvSpPr>
        <p:spPr>
          <a:xfrm>
            <a:off x="2234181" y="2017904"/>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Логическое проектирование</a:t>
            </a:r>
            <a:endParaRPr lang="ru-RU" dirty="0"/>
          </a:p>
        </p:txBody>
      </p:sp>
      <p:sp>
        <p:nvSpPr>
          <p:cNvPr id="36" name="Прямоугольник 35"/>
          <p:cNvSpPr/>
          <p:nvPr/>
        </p:nvSpPr>
        <p:spPr>
          <a:xfrm>
            <a:off x="2234181" y="3867894"/>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Эксплуатация и сопровождение</a:t>
            </a:r>
            <a:endParaRPr lang="ru-RU" dirty="0"/>
          </a:p>
        </p:txBody>
      </p:sp>
      <p:sp>
        <p:nvSpPr>
          <p:cNvPr id="37" name="Прямоугольник 36"/>
          <p:cNvSpPr/>
          <p:nvPr/>
        </p:nvSpPr>
        <p:spPr>
          <a:xfrm>
            <a:off x="2234181" y="3507854"/>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Тестирование</a:t>
            </a:r>
            <a:endParaRPr lang="ru-RU" dirty="0"/>
          </a:p>
        </p:txBody>
      </p:sp>
      <p:sp>
        <p:nvSpPr>
          <p:cNvPr id="38" name="Прямоугольник 37"/>
          <p:cNvSpPr/>
          <p:nvPr/>
        </p:nvSpPr>
        <p:spPr>
          <a:xfrm>
            <a:off x="2234181" y="2715766"/>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Создание прототипа</a:t>
            </a:r>
            <a:endParaRPr lang="ru-RU" dirty="0"/>
          </a:p>
        </p:txBody>
      </p:sp>
      <p:sp>
        <p:nvSpPr>
          <p:cNvPr id="39" name="Прямоугольник 38"/>
          <p:cNvSpPr/>
          <p:nvPr/>
        </p:nvSpPr>
        <p:spPr>
          <a:xfrm>
            <a:off x="2234589" y="3147814"/>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Реализация, загрузка данных</a:t>
            </a:r>
            <a:endParaRPr lang="ru-RU" dirty="0"/>
          </a:p>
        </p:txBody>
      </p:sp>
      <p:sp>
        <p:nvSpPr>
          <p:cNvPr id="40" name="Прямоугольник 39"/>
          <p:cNvSpPr/>
          <p:nvPr/>
        </p:nvSpPr>
        <p:spPr>
          <a:xfrm>
            <a:off x="2234589" y="2355726"/>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Физическое проектирование</a:t>
            </a:r>
            <a:endParaRPr lang="ru-RU" dirty="0"/>
          </a:p>
        </p:txBody>
      </p:sp>
      <p:sp>
        <p:nvSpPr>
          <p:cNvPr id="41" name="Прямоугольник 40"/>
          <p:cNvSpPr/>
          <p:nvPr/>
        </p:nvSpPr>
        <p:spPr>
          <a:xfrm>
            <a:off x="2234181" y="4227934"/>
            <a:ext cx="3312368"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ru-RU" sz="1200" dirty="0"/>
              <a:t>Реорганизация, реструктуризация</a:t>
            </a:r>
            <a:endParaRPr lang="ru-RU" dirty="0"/>
          </a:p>
        </p:txBody>
      </p:sp>
      <p:sp>
        <p:nvSpPr>
          <p:cNvPr id="42" name="Правая фигурная скобка 41"/>
          <p:cNvSpPr/>
          <p:nvPr/>
        </p:nvSpPr>
        <p:spPr>
          <a:xfrm>
            <a:off x="5762573" y="483518"/>
            <a:ext cx="360040" cy="1008112"/>
          </a:xfrm>
          <a:prstGeom prst="rightBrace">
            <a:avLst/>
          </a:prstGeom>
          <a:ln>
            <a:tailEnd type="non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solidFill>
                <a:srgbClr val="000099"/>
              </a:solidFill>
            </a:endParaRPr>
          </a:p>
        </p:txBody>
      </p:sp>
      <p:sp>
        <p:nvSpPr>
          <p:cNvPr id="43" name="Правая фигурная скобка 42"/>
          <p:cNvSpPr/>
          <p:nvPr/>
        </p:nvSpPr>
        <p:spPr>
          <a:xfrm>
            <a:off x="5774585" y="1677948"/>
            <a:ext cx="360040" cy="1325850"/>
          </a:xfrm>
          <a:prstGeom prst="rightBrace">
            <a:avLst/>
          </a:prstGeom>
          <a:ln>
            <a:tailEnd type="non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solidFill>
                <a:srgbClr val="000099"/>
              </a:solidFill>
            </a:endParaRPr>
          </a:p>
        </p:txBody>
      </p:sp>
      <p:sp>
        <p:nvSpPr>
          <p:cNvPr id="44" name="Правая фигурная скобка 43"/>
          <p:cNvSpPr/>
          <p:nvPr/>
        </p:nvSpPr>
        <p:spPr>
          <a:xfrm>
            <a:off x="5777641" y="3147814"/>
            <a:ext cx="360040" cy="1368152"/>
          </a:xfrm>
          <a:prstGeom prst="rightBrace">
            <a:avLst/>
          </a:prstGeom>
          <a:ln>
            <a:tailEnd type="non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solidFill>
                <a:srgbClr val="000099"/>
              </a:solidFill>
            </a:endParaRPr>
          </a:p>
        </p:txBody>
      </p:sp>
      <p:sp>
        <p:nvSpPr>
          <p:cNvPr id="48" name="TextBox 47"/>
          <p:cNvSpPr txBox="1"/>
          <p:nvPr/>
        </p:nvSpPr>
        <p:spPr>
          <a:xfrm>
            <a:off x="6233469" y="771550"/>
            <a:ext cx="1794915" cy="523220"/>
          </a:xfrm>
          <a:prstGeom prst="rect">
            <a:avLst/>
          </a:prstGeom>
          <a:noFill/>
        </p:spPr>
        <p:txBody>
          <a:bodyPr wrap="none" rtlCol="0">
            <a:spAutoFit/>
          </a:bodyPr>
          <a:lstStyle/>
          <a:p>
            <a:r>
              <a:rPr lang="ru-RU" sz="1400" dirty="0">
                <a:solidFill>
                  <a:srgbClr val="CC3300"/>
                </a:solidFill>
              </a:rPr>
              <a:t>Формулирование и</a:t>
            </a:r>
          </a:p>
          <a:p>
            <a:r>
              <a:rPr lang="ru-RU" sz="1400" dirty="0">
                <a:solidFill>
                  <a:srgbClr val="CC3300"/>
                </a:solidFill>
              </a:rPr>
              <a:t>анализ требований</a:t>
            </a:r>
          </a:p>
        </p:txBody>
      </p:sp>
      <p:sp>
        <p:nvSpPr>
          <p:cNvPr id="50" name="Прямоугольник 49"/>
          <p:cNvSpPr/>
          <p:nvPr/>
        </p:nvSpPr>
        <p:spPr>
          <a:xfrm>
            <a:off x="6233469" y="2186984"/>
            <a:ext cx="1568058" cy="307777"/>
          </a:xfrm>
          <a:prstGeom prst="rect">
            <a:avLst/>
          </a:prstGeom>
        </p:spPr>
        <p:txBody>
          <a:bodyPr wrap="none">
            <a:spAutoFit/>
          </a:bodyPr>
          <a:lstStyle/>
          <a:p>
            <a:r>
              <a:rPr lang="ru-RU" sz="1400" dirty="0">
                <a:solidFill>
                  <a:srgbClr val="CC3300"/>
                </a:solidFill>
              </a:rPr>
              <a:t>Проектирование</a:t>
            </a:r>
          </a:p>
        </p:txBody>
      </p:sp>
      <p:sp>
        <p:nvSpPr>
          <p:cNvPr id="52" name="Прямоугольник 51"/>
          <p:cNvSpPr/>
          <p:nvPr/>
        </p:nvSpPr>
        <p:spPr>
          <a:xfrm>
            <a:off x="6233469" y="3507854"/>
            <a:ext cx="1487523" cy="738664"/>
          </a:xfrm>
          <a:prstGeom prst="rect">
            <a:avLst/>
          </a:prstGeom>
        </p:spPr>
        <p:txBody>
          <a:bodyPr wrap="none">
            <a:spAutoFit/>
          </a:bodyPr>
          <a:lstStyle/>
          <a:p>
            <a:r>
              <a:rPr lang="ru-RU" sz="1400" dirty="0">
                <a:solidFill>
                  <a:srgbClr val="CC3300"/>
                </a:solidFill>
              </a:rPr>
              <a:t>Реализация,</a:t>
            </a:r>
          </a:p>
          <a:p>
            <a:r>
              <a:rPr lang="ru-RU" sz="1400" dirty="0">
                <a:solidFill>
                  <a:srgbClr val="CC3300"/>
                </a:solidFill>
              </a:rPr>
              <a:t>эксплуатация и</a:t>
            </a:r>
          </a:p>
          <a:p>
            <a:r>
              <a:rPr lang="ru-RU" sz="1400" dirty="0">
                <a:solidFill>
                  <a:srgbClr val="CC3300"/>
                </a:solidFill>
              </a:rPr>
              <a:t>сопровождение</a:t>
            </a:r>
          </a:p>
        </p:txBody>
      </p:sp>
    </p:spTree>
    <p:extLst>
      <p:ext uri="{BB962C8B-B14F-4D97-AF65-F5344CB8AC3E}">
        <p14:creationId xmlns:p14="http://schemas.microsoft.com/office/powerpoint/2010/main" val="323148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Формулирование и анализ требований</a:t>
            </a:r>
          </a:p>
        </p:txBody>
      </p:sp>
      <p:sp>
        <p:nvSpPr>
          <p:cNvPr id="5" name="Прямоугольник 4"/>
          <p:cNvSpPr/>
          <p:nvPr/>
        </p:nvSpPr>
        <p:spPr>
          <a:xfrm>
            <a:off x="0" y="481465"/>
            <a:ext cx="9144000" cy="4093428"/>
          </a:xfrm>
          <a:prstGeom prst="rect">
            <a:avLst/>
          </a:prstGeom>
        </p:spPr>
        <p:txBody>
          <a:bodyPr wrap="square">
            <a:spAutoFit/>
          </a:bodyPr>
          <a:lstStyle/>
          <a:p>
            <a:pPr marL="285750" indent="-285750" algn="just">
              <a:buFont typeface="Arial" pitchFamily="34" charset="0"/>
              <a:buChar char="•"/>
            </a:pPr>
            <a:r>
              <a:rPr lang="ru-RU" sz="1300" b="1" i="1" dirty="0">
                <a:solidFill>
                  <a:srgbClr val="000099"/>
                </a:solidFill>
              </a:rPr>
              <a:t>Планирование разработки БД </a:t>
            </a:r>
            <a:r>
              <a:rPr lang="ru-RU" sz="1300" dirty="0">
                <a:solidFill>
                  <a:srgbClr val="000099"/>
                </a:solidFill>
              </a:rPr>
              <a:t>– планирование самого эффективного способа реализации этапов жизненного цикла системы. Планирование разработки БД связано с общей стратегией построения ИС организации. Суть стратегии заключается в решении основных задач: а) определение бизнес-планов и целей организации; б) оценка показателей уже существующих ИС с целью выявления их сильных и слабых сторон; в) оценка возможностей использования ИТ для достижения конкурентоспособного преимущества. Для поддержки планирования разработки БД может быть создана корпоративная модель данных, отображающая наиболее важные данные и связи между ними, а также их отношение к различным функциональным сферам организации. Обычно корпоративная модель данных имеет вид упрощенной ER- диаграммы.</a:t>
            </a:r>
          </a:p>
          <a:p>
            <a:pPr marL="285750" indent="-285750" algn="just">
              <a:buFont typeface="Arial" pitchFamily="34" charset="0"/>
              <a:buChar char="•"/>
            </a:pPr>
            <a:r>
              <a:rPr lang="ru-RU" sz="1300" b="1" i="1" dirty="0">
                <a:solidFill>
                  <a:srgbClr val="000099"/>
                </a:solidFill>
              </a:rPr>
              <a:t>Определение требований к системе </a:t>
            </a:r>
            <a:r>
              <a:rPr lang="ru-RU" sz="1300" dirty="0">
                <a:solidFill>
                  <a:srgbClr val="000099"/>
                </a:solidFill>
              </a:rPr>
              <a:t>– определение диапазона действия и границ системы, состава пользователей и областей применения.</a:t>
            </a:r>
          </a:p>
          <a:p>
            <a:pPr marL="285750" indent="-285750" algn="just">
              <a:buFont typeface="Arial" pitchFamily="34" charset="0"/>
              <a:buChar char="•"/>
            </a:pPr>
            <a:r>
              <a:rPr lang="ru-RU" sz="1300" b="1" i="1" dirty="0">
                <a:solidFill>
                  <a:srgbClr val="000099"/>
                </a:solidFill>
              </a:rPr>
              <a:t>Сбор и анализ требований пользователей</a:t>
            </a:r>
            <a:r>
              <a:rPr lang="ru-RU" sz="1300" dirty="0">
                <a:solidFill>
                  <a:srgbClr val="000099"/>
                </a:solidFill>
              </a:rPr>
              <a:t> – сбор и анализ информации о той части организации, работа которой будет поддерживаться с помощью создаваемого приложения БД, а также использование этой информации для определения требований пользователей к системе. Необходимая информация может быть собрана следующими способами: а) посредством опроса сотрудников предприятия, особенно специалистов; б) с помощью наблюдения за деятельностью предприятия; в) посредством изучения документов; г) с помощью анкетирования пользователей; д) за счет использования опыта проектирования других подобных систем. Собранная информация может быть плохо структурирована и включать неформальные заявления пользователей, которые впоследствии потребуется преобразовать и представить в виде более четко структурированных требований. Это достигается путем использования методов составления спецификаций требований, например, с помощью диаграмм потоков данных (DFD). </a:t>
            </a:r>
          </a:p>
        </p:txBody>
      </p:sp>
    </p:spTree>
    <p:extLst>
      <p:ext uri="{BB962C8B-B14F-4D97-AF65-F5344CB8AC3E}">
        <p14:creationId xmlns:p14="http://schemas.microsoft.com/office/powerpoint/2010/main" val="392022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Проектирование</a:t>
            </a:r>
          </a:p>
        </p:txBody>
      </p:sp>
      <p:sp>
        <p:nvSpPr>
          <p:cNvPr id="2" name="Прямоугольник 1"/>
          <p:cNvSpPr/>
          <p:nvPr/>
        </p:nvSpPr>
        <p:spPr>
          <a:xfrm>
            <a:off x="0" y="627534"/>
            <a:ext cx="9144000" cy="3593291"/>
          </a:xfrm>
          <a:prstGeom prst="rect">
            <a:avLst/>
          </a:prstGeom>
        </p:spPr>
        <p:txBody>
          <a:bodyPr wrap="square">
            <a:spAutoFit/>
          </a:bodyPr>
          <a:lstStyle/>
          <a:p>
            <a:pPr marL="171450" indent="-171450" algn="just">
              <a:spcBef>
                <a:spcPct val="50000"/>
              </a:spcBef>
              <a:buFont typeface="Arial" pitchFamily="34" charset="0"/>
              <a:buChar char="•"/>
            </a:pPr>
            <a:r>
              <a:rPr lang="ru-RU" sz="1300" b="1" i="1" dirty="0">
                <a:solidFill>
                  <a:srgbClr val="000099"/>
                </a:solidFill>
              </a:rPr>
              <a:t>Концептуальное проектирование</a:t>
            </a:r>
            <a:r>
              <a:rPr lang="ru-RU" sz="1300" dirty="0">
                <a:solidFill>
                  <a:srgbClr val="000099"/>
                </a:solidFill>
              </a:rPr>
              <a:t> имеет целью построение независимой от СУБД информационной структуры путем объединения информационных требований пользователей. Результат проектирования часто представляется в виде диаграммы «сущность-связь» или ER-диаграммы. </a:t>
            </a:r>
          </a:p>
          <a:p>
            <a:pPr marL="171450" indent="-171450" algn="just">
              <a:spcBef>
                <a:spcPct val="50000"/>
              </a:spcBef>
              <a:buFont typeface="Arial" pitchFamily="34" charset="0"/>
              <a:buChar char="•"/>
            </a:pPr>
            <a:r>
              <a:rPr lang="ru-RU" sz="1300" b="1" i="1" dirty="0">
                <a:solidFill>
                  <a:srgbClr val="000099"/>
                </a:solidFill>
              </a:rPr>
              <a:t>Логическое проектирование </a:t>
            </a:r>
            <a:r>
              <a:rPr lang="ru-RU" sz="1300" dirty="0">
                <a:solidFill>
                  <a:srgbClr val="000099"/>
                </a:solidFill>
              </a:rPr>
              <a:t>обеспечивает построение СУБД-ориентированной модели данных. Первоначально осуществляется выбор СУБД, далее строится соответствующая модель данных. В качестве такой модели может использоваться реляционная модель данных. Также на этом этапе осуществляется проектирование интерфейса пользователя, транзакций, прикладных программ, предназначенных для работы с БД.</a:t>
            </a:r>
          </a:p>
          <a:p>
            <a:pPr marL="171450" indent="-171450" algn="just">
              <a:spcBef>
                <a:spcPct val="50000"/>
              </a:spcBef>
              <a:buFont typeface="Arial" pitchFamily="34" charset="0"/>
              <a:buChar char="•"/>
            </a:pPr>
            <a:r>
              <a:rPr lang="ru-RU" sz="1300" b="1" i="1" dirty="0">
                <a:solidFill>
                  <a:srgbClr val="000099"/>
                </a:solidFill>
              </a:rPr>
              <a:t>Физическое проектирование </a:t>
            </a:r>
            <a:r>
              <a:rPr lang="ru-RU" sz="1300" dirty="0">
                <a:solidFill>
                  <a:srgbClr val="000099"/>
                </a:solidFill>
              </a:rPr>
              <a:t>заключается в выборе физической структуры базы данных. Результатом физического проектирования является полностью готовая к реализации структура БД. На этом этапе также производится окончательная отладка программных модулей, определенных ранее.</a:t>
            </a:r>
          </a:p>
          <a:p>
            <a:pPr marL="171450" indent="-171450" algn="just">
              <a:spcBef>
                <a:spcPct val="50000"/>
              </a:spcBef>
              <a:buFont typeface="Arial" pitchFamily="34" charset="0"/>
              <a:buChar char="•"/>
            </a:pPr>
            <a:r>
              <a:rPr lang="ru-RU" sz="1300" b="1" i="1" dirty="0">
                <a:solidFill>
                  <a:srgbClr val="000099"/>
                </a:solidFill>
              </a:rPr>
              <a:t>Создание прототипов </a:t>
            </a:r>
            <a:r>
              <a:rPr lang="ru-RU" sz="1300" dirty="0">
                <a:solidFill>
                  <a:srgbClr val="000099"/>
                </a:solidFill>
              </a:rPr>
              <a:t>–  создание рабочей модели приложения базы данных. Прототип – это рабочая модель, обладающая лишь частью требуемых возможностей и не обеспечивающая всей функциональности готовой системы. Таким образом, прототип представляет собой инструмент, позволяющий в значительной степени прояснить требования пользователей и для них самих и для разработчиков системы, а также оценить гибкость разработанного проекта БД.</a:t>
            </a:r>
          </a:p>
        </p:txBody>
      </p:sp>
    </p:spTree>
    <p:extLst>
      <p:ext uri="{BB962C8B-B14F-4D97-AF65-F5344CB8AC3E}">
        <p14:creationId xmlns:p14="http://schemas.microsoft.com/office/powerpoint/2010/main" val="152336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Реализация, эксплуатация и сопровождение</a:t>
            </a:r>
          </a:p>
        </p:txBody>
      </p:sp>
      <p:sp>
        <p:nvSpPr>
          <p:cNvPr id="5" name="Прямоугольник 4"/>
          <p:cNvSpPr/>
          <p:nvPr/>
        </p:nvSpPr>
        <p:spPr>
          <a:xfrm>
            <a:off x="0" y="479585"/>
            <a:ext cx="9144000" cy="4062651"/>
          </a:xfrm>
          <a:prstGeom prst="rect">
            <a:avLst/>
          </a:prstGeom>
        </p:spPr>
        <p:txBody>
          <a:bodyPr wrap="square">
            <a:spAutoFit/>
          </a:bodyPr>
          <a:lstStyle/>
          <a:p>
            <a:pPr marL="171450" indent="-171450" algn="just">
              <a:spcBef>
                <a:spcPct val="50000"/>
              </a:spcBef>
              <a:buFont typeface="Arial" pitchFamily="34" charset="0"/>
              <a:buChar char="•"/>
            </a:pPr>
            <a:r>
              <a:rPr lang="ru-RU" sz="1200" b="1" i="1" dirty="0">
                <a:solidFill>
                  <a:srgbClr val="000099"/>
                </a:solidFill>
              </a:rPr>
              <a:t>Реализация, загрузка данных</a:t>
            </a:r>
            <a:r>
              <a:rPr lang="ru-RU" sz="1200" dirty="0">
                <a:solidFill>
                  <a:srgbClr val="000099"/>
                </a:solidFill>
              </a:rPr>
              <a:t>– физическая реализация базы данных и разработанных приложений. Реализация базы данных и написанных приложений осуществляется посредством создания ее описания на языке определения данных (ЯОД) целевой СУБД. Загрузка данных – заполнение данными БД, ввод их с помощью оператора. При замене новой базы данных старой осуществляется конвертирование и загрузка данных – перенос любых существующих данных в новую базу данных и модификация любых существующих приложений с целью организации совместной работы с новой базой данных.</a:t>
            </a:r>
          </a:p>
          <a:p>
            <a:pPr marL="171450" indent="-171450" algn="just">
              <a:spcBef>
                <a:spcPct val="50000"/>
              </a:spcBef>
              <a:buFont typeface="Arial" pitchFamily="34" charset="0"/>
              <a:buChar char="•"/>
            </a:pPr>
            <a:r>
              <a:rPr lang="ru-RU" sz="1200" b="1" i="1" dirty="0">
                <a:solidFill>
                  <a:srgbClr val="000099"/>
                </a:solidFill>
              </a:rPr>
              <a:t>Тестирование</a:t>
            </a:r>
            <a:r>
              <a:rPr lang="ru-RU" sz="1200" dirty="0">
                <a:solidFill>
                  <a:srgbClr val="000099"/>
                </a:solidFill>
              </a:rPr>
              <a:t> – процесс выполнения прикладных программ с целью поиска ошибок. Прежде чем использовать новую систему на практике, ее следует тщательно протестировать. Это можно сделать путем выработки последовательной и методически продуманной стратегии тестирования с использованием реальных данных. При успешном проведении тестирования вскрываются имеющиеся ошибки, подтверждается соответствие системы БД спецификациям и требованиям пользователей.  Кроме того, осуществляется сбор статистики, позволяющий установить показатели надежности и качества созданного программного обеспечения.</a:t>
            </a:r>
          </a:p>
          <a:p>
            <a:pPr marL="171450" indent="-171450" algn="just">
              <a:spcBef>
                <a:spcPct val="50000"/>
              </a:spcBef>
              <a:buFont typeface="Arial" pitchFamily="34" charset="0"/>
              <a:buChar char="•"/>
            </a:pPr>
            <a:r>
              <a:rPr lang="ru-RU" sz="1200" b="1" i="1" dirty="0">
                <a:solidFill>
                  <a:srgbClr val="000099"/>
                </a:solidFill>
              </a:rPr>
              <a:t>Эксплуатация и сопровождение </a:t>
            </a:r>
            <a:r>
              <a:rPr lang="ru-RU" sz="1200" dirty="0">
                <a:solidFill>
                  <a:srgbClr val="000099"/>
                </a:solidFill>
              </a:rPr>
              <a:t>– наблюдение за системой и поддержка ее нормального функционирования по окончании развертывания. Этот этап включает выполнение таких действий как, контроль производительности системы, сбор статистических данных о функционировании системы. </a:t>
            </a:r>
          </a:p>
          <a:p>
            <a:pPr marL="171450" indent="-171450" algn="just">
              <a:spcBef>
                <a:spcPct val="50000"/>
              </a:spcBef>
              <a:buFont typeface="Arial" pitchFamily="34" charset="0"/>
              <a:buChar char="•"/>
            </a:pPr>
            <a:r>
              <a:rPr lang="ru-RU" sz="1200" b="1" i="1" dirty="0">
                <a:solidFill>
                  <a:srgbClr val="000099"/>
                </a:solidFill>
              </a:rPr>
              <a:t>Реорганизация, реструктуризация</a:t>
            </a:r>
            <a:r>
              <a:rPr lang="ru-RU" sz="1200" dirty="0">
                <a:solidFill>
                  <a:srgbClr val="000099"/>
                </a:solidFill>
              </a:rPr>
              <a:t> предусматривает внесение в реализованный проект изменений, возникающих вследствие новых требований, анализа функционирования системы и анализа мнений пользователей о работе системы. Целью этого этапа является оптимизация функционирования существующей системы путем реорганизации базы данных и/или внесения изменений в программное обеспечение. Программная адаптация подразумевает процесс модификации прикладных программ в случае проведения реструктуризации базы данных.</a:t>
            </a:r>
          </a:p>
        </p:txBody>
      </p:sp>
    </p:spTree>
    <p:extLst>
      <p:ext uri="{BB962C8B-B14F-4D97-AF65-F5344CB8AC3E}">
        <p14:creationId xmlns:p14="http://schemas.microsoft.com/office/powerpoint/2010/main" val="174793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Семантическое моделирование</a:t>
            </a:r>
          </a:p>
        </p:txBody>
      </p:sp>
      <p:sp>
        <p:nvSpPr>
          <p:cNvPr id="36" name="Прямоугольник 35"/>
          <p:cNvSpPr/>
          <p:nvPr/>
        </p:nvSpPr>
        <p:spPr>
          <a:xfrm>
            <a:off x="8756" y="411510"/>
            <a:ext cx="9144000" cy="2462213"/>
          </a:xfrm>
          <a:prstGeom prst="rect">
            <a:avLst/>
          </a:prstGeom>
        </p:spPr>
        <p:txBody>
          <a:bodyPr wrap="square">
            <a:spAutoFit/>
          </a:bodyPr>
          <a:lstStyle/>
          <a:p>
            <a:pPr algn="just"/>
            <a:r>
              <a:rPr lang="ru-RU" sz="1100" dirty="0">
                <a:solidFill>
                  <a:srgbClr val="000099"/>
                </a:solidFill>
              </a:rPr>
              <a:t>Общий подход к проблеме семантического моделирования характеризуется четырьмя основными этапами:</a:t>
            </a:r>
          </a:p>
          <a:p>
            <a:pPr marL="228600" indent="-228600" algn="just">
              <a:buFont typeface="+mj-lt"/>
              <a:buAutoNum type="arabicPeriod"/>
            </a:pPr>
            <a:r>
              <a:rPr lang="ru-RU" sz="1100" dirty="0">
                <a:solidFill>
                  <a:srgbClr val="000099"/>
                </a:solidFill>
              </a:rPr>
              <a:t>Прежде всего выявляется некоторое множество семантических концепций, понятий, называемых </a:t>
            </a:r>
            <a:r>
              <a:rPr lang="ru-RU" sz="1100" b="1" dirty="0">
                <a:solidFill>
                  <a:srgbClr val="000099"/>
                </a:solidFill>
              </a:rPr>
              <a:t>«сущностями» </a:t>
            </a:r>
            <a:r>
              <a:rPr lang="ru-RU" sz="1100" dirty="0">
                <a:solidFill>
                  <a:srgbClr val="000099"/>
                </a:solidFill>
              </a:rPr>
              <a:t>которые могут быть полезны при неформальном обсуждении реального мира. Сущности могут быть </a:t>
            </a:r>
            <a:r>
              <a:rPr lang="ru-RU" sz="1100" i="1" dirty="0">
                <a:solidFill>
                  <a:srgbClr val="000099"/>
                </a:solidFill>
              </a:rPr>
              <a:t>классифицированы</a:t>
            </a:r>
            <a:r>
              <a:rPr lang="ru-RU" sz="1100" dirty="0">
                <a:solidFill>
                  <a:srgbClr val="000099"/>
                </a:solidFill>
              </a:rPr>
              <a:t> по разным типам сущностей и тогда все сущности определенного типа обладают некоторыми общими свойствами. Каждая сущность обладает некоторым особым </a:t>
            </a:r>
            <a:r>
              <a:rPr lang="ru-RU" sz="1100" i="1" dirty="0">
                <a:solidFill>
                  <a:srgbClr val="000099"/>
                </a:solidFill>
              </a:rPr>
              <a:t>свойством</a:t>
            </a:r>
            <a:r>
              <a:rPr lang="ru-RU" sz="1100" dirty="0">
                <a:solidFill>
                  <a:srgbClr val="000099"/>
                </a:solidFill>
              </a:rPr>
              <a:t>, предназначенным для ее идентификации. Каждая сущность может быть связана с другими сущностями посредством некоторых </a:t>
            </a:r>
            <a:r>
              <a:rPr lang="ru-RU" sz="1100" i="1" dirty="0">
                <a:solidFill>
                  <a:srgbClr val="000099"/>
                </a:solidFill>
              </a:rPr>
              <a:t>связей</a:t>
            </a:r>
            <a:r>
              <a:rPr lang="ru-RU" sz="1100" dirty="0">
                <a:solidFill>
                  <a:srgbClr val="000099"/>
                </a:solidFill>
              </a:rPr>
              <a:t>. </a:t>
            </a:r>
          </a:p>
          <a:p>
            <a:pPr marL="228600" indent="-228600" algn="just">
              <a:buFont typeface="+mj-lt"/>
              <a:buAutoNum type="arabicPeriod"/>
            </a:pPr>
            <a:r>
              <a:rPr lang="ru-RU" sz="1100" dirty="0">
                <a:solidFill>
                  <a:srgbClr val="000099"/>
                </a:solidFill>
              </a:rPr>
              <a:t>Далее определяется набор соответствующих </a:t>
            </a:r>
            <a:r>
              <a:rPr lang="ru-RU" sz="1100" i="1" dirty="0">
                <a:solidFill>
                  <a:srgbClr val="000099"/>
                </a:solidFill>
              </a:rPr>
              <a:t>символических, формальных объектов</a:t>
            </a:r>
            <a:r>
              <a:rPr lang="ru-RU" sz="1100" dirty="0">
                <a:solidFill>
                  <a:srgbClr val="000099"/>
                </a:solidFill>
              </a:rPr>
              <a:t>, которые могут использоваться для представления описанных семантических концепций.</a:t>
            </a:r>
          </a:p>
          <a:p>
            <a:pPr marL="228600" indent="-228600" algn="just">
              <a:buFont typeface="+mj-lt"/>
              <a:buAutoNum type="arabicPeriod"/>
            </a:pPr>
            <a:r>
              <a:rPr lang="ru-RU" sz="1100" dirty="0">
                <a:solidFill>
                  <a:srgbClr val="000099"/>
                </a:solidFill>
              </a:rPr>
              <a:t>Определяется набор формальных  общих </a:t>
            </a:r>
            <a:r>
              <a:rPr lang="ru-RU" sz="1100" i="1" dirty="0">
                <a:solidFill>
                  <a:srgbClr val="000099"/>
                </a:solidFill>
              </a:rPr>
              <a:t>правил целостности</a:t>
            </a:r>
            <a:r>
              <a:rPr lang="ru-RU" sz="1100" dirty="0">
                <a:solidFill>
                  <a:srgbClr val="000099"/>
                </a:solidFill>
              </a:rPr>
              <a:t>, предназначенных для работы с такими формальными объектами.</a:t>
            </a:r>
          </a:p>
          <a:p>
            <a:pPr marL="228600" indent="-228600" algn="just">
              <a:buFont typeface="+mj-lt"/>
              <a:buAutoNum type="arabicPeriod"/>
            </a:pPr>
            <a:r>
              <a:rPr lang="ru-RU" sz="1100" dirty="0">
                <a:solidFill>
                  <a:srgbClr val="000099"/>
                </a:solidFill>
              </a:rPr>
              <a:t>Также определяется набор </a:t>
            </a:r>
            <a:r>
              <a:rPr lang="ru-RU" sz="1100" i="1" dirty="0">
                <a:solidFill>
                  <a:srgbClr val="000099"/>
                </a:solidFill>
              </a:rPr>
              <a:t>формальных операторов</a:t>
            </a:r>
            <a:r>
              <a:rPr lang="ru-RU" sz="1100" dirty="0">
                <a:solidFill>
                  <a:srgbClr val="000099"/>
                </a:solidFill>
              </a:rPr>
              <a:t>, предназначенных для манипулирования формальными объектами.</a:t>
            </a:r>
          </a:p>
          <a:p>
            <a:pPr algn="just"/>
            <a:r>
              <a:rPr lang="ru-RU" sz="1100" dirty="0">
                <a:solidFill>
                  <a:srgbClr val="000099"/>
                </a:solidFill>
              </a:rPr>
              <a:t>Необходимо подчеркнуть, что правила целостности и операторы являются такой же частью модели данных, как и объекты. </a:t>
            </a:r>
          </a:p>
          <a:p>
            <a:pPr algn="just"/>
            <a:r>
              <a:rPr lang="ru-RU" sz="1100" dirty="0">
                <a:solidFill>
                  <a:srgbClr val="000099"/>
                </a:solidFill>
              </a:rPr>
              <a:t>На первом этапе пытаются выделить множество семантических концепций, полезных для описания предметной области (части реального мира, имеющей интерес для проектировщика ИС). Некоторые из этих концепций, а именно – сущности, свойства, связи и подтипы представлены ниже.</a:t>
            </a:r>
          </a:p>
        </p:txBody>
      </p:sp>
      <p:graphicFrame>
        <p:nvGraphicFramePr>
          <p:cNvPr id="38" name="Таблица 37"/>
          <p:cNvGraphicFramePr>
            <a:graphicFrameLocks noGrp="1"/>
          </p:cNvGraphicFramePr>
          <p:nvPr>
            <p:extLst>
              <p:ext uri="{D42A27DB-BD31-4B8C-83A1-F6EECF244321}">
                <p14:modId xmlns:p14="http://schemas.microsoft.com/office/powerpoint/2010/main" val="4024604277"/>
              </p:ext>
            </p:extLst>
          </p:nvPr>
        </p:nvGraphicFramePr>
        <p:xfrm>
          <a:off x="161392" y="2873723"/>
          <a:ext cx="8838728" cy="1725824"/>
        </p:xfrm>
        <a:graphic>
          <a:graphicData uri="http://schemas.openxmlformats.org/drawingml/2006/table">
            <a:tbl>
              <a:tblPr firstRow="1" bandRow="1">
                <a:tableStyleId>{21E4AEA4-8DFA-4A89-87EB-49C32662AFE0}</a:tableStyleId>
              </a:tblPr>
              <a:tblGrid>
                <a:gridCol w="962980">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4131332">
                  <a:extLst>
                    <a:ext uri="{9D8B030D-6E8A-4147-A177-3AD203B41FA5}">
                      <a16:colId xmlns:a16="http://schemas.microsoft.com/office/drawing/2014/main" val="20002"/>
                    </a:ext>
                  </a:extLst>
                </a:gridCol>
              </a:tblGrid>
              <a:tr h="217064">
                <a:tc>
                  <a:txBody>
                    <a:bodyPr/>
                    <a:lstStyle/>
                    <a:p>
                      <a:pPr algn="ctr">
                        <a:spcAft>
                          <a:spcPts val="0"/>
                        </a:spcAft>
                        <a:tabLst>
                          <a:tab pos="4860925" algn="r"/>
                        </a:tabLst>
                      </a:pPr>
                      <a:r>
                        <a:rPr lang="ru-RU" sz="1100" dirty="0">
                          <a:effectLst/>
                          <a:latin typeface="Times New Roman"/>
                          <a:ea typeface="Times New Roman"/>
                        </a:rPr>
                        <a:t>Понятие</a:t>
                      </a:r>
                    </a:p>
                  </a:txBody>
                  <a:tcPr marL="68580" marR="68580" marT="0" marB="0"/>
                </a:tc>
                <a:tc>
                  <a:txBody>
                    <a:bodyPr/>
                    <a:lstStyle/>
                    <a:p>
                      <a:pPr algn="ctr">
                        <a:spcAft>
                          <a:spcPts val="0"/>
                        </a:spcAft>
                        <a:tabLst>
                          <a:tab pos="4860925" algn="r"/>
                        </a:tabLst>
                      </a:pPr>
                      <a:r>
                        <a:rPr lang="ru-RU" sz="1100">
                          <a:effectLst/>
                          <a:latin typeface="Times New Roman"/>
                          <a:ea typeface="Times New Roman"/>
                        </a:rPr>
                        <a:t>Неформальное определение</a:t>
                      </a:r>
                    </a:p>
                  </a:txBody>
                  <a:tcPr marL="68580" marR="68580" marT="0" marB="0"/>
                </a:tc>
                <a:tc>
                  <a:txBody>
                    <a:bodyPr/>
                    <a:lstStyle/>
                    <a:p>
                      <a:pPr algn="ctr">
                        <a:spcAft>
                          <a:spcPts val="0"/>
                        </a:spcAft>
                        <a:tabLst>
                          <a:tab pos="4860925" algn="r"/>
                        </a:tabLst>
                      </a:pPr>
                      <a:r>
                        <a:rPr lang="ru-RU" sz="1100">
                          <a:effectLst/>
                          <a:latin typeface="Times New Roman"/>
                          <a:ea typeface="Times New Roman"/>
                        </a:rPr>
                        <a:t>Примеры</a:t>
                      </a:r>
                    </a:p>
                  </a:txBody>
                  <a:tcPr marL="68580" marR="68580" marT="0" marB="0"/>
                </a:tc>
                <a:extLst>
                  <a:ext uri="{0D108BD9-81ED-4DB2-BD59-A6C34878D82A}">
                    <a16:rowId xmlns:a16="http://schemas.microsoft.com/office/drawing/2014/main" val="10000"/>
                  </a:ext>
                </a:extLst>
              </a:tr>
              <a:tr h="214453">
                <a:tc>
                  <a:txBody>
                    <a:bodyPr/>
                    <a:lstStyle/>
                    <a:p>
                      <a:pPr algn="just">
                        <a:spcAft>
                          <a:spcPts val="0"/>
                        </a:spcAft>
                        <a:tabLst>
                          <a:tab pos="4860925" algn="r"/>
                        </a:tabLst>
                      </a:pPr>
                      <a:r>
                        <a:rPr lang="ru-RU" sz="1100">
                          <a:effectLst/>
                          <a:latin typeface="Times New Roman"/>
                          <a:ea typeface="Times New Roman"/>
                        </a:rPr>
                        <a:t>СУЩНОСТЬ (</a:t>
                      </a:r>
                      <a:r>
                        <a:rPr lang="en-US" sz="1100">
                          <a:effectLst/>
                          <a:latin typeface="Times New Roman"/>
                          <a:ea typeface="Times New Roman"/>
                        </a:rPr>
                        <a:t>Entity</a:t>
                      </a:r>
                      <a:r>
                        <a:rPr lang="ru-RU" sz="1100">
                          <a:effectLst/>
                          <a:latin typeface="Times New Roman"/>
                          <a:ea typeface="Times New Roman"/>
                        </a:rPr>
                        <a:t>)</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Некоторый отличимый объект, явление, процесс</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Поставщик, деталь, поставка.</a:t>
                      </a:r>
                      <a:r>
                        <a:rPr lang="ru-RU" sz="1100" baseline="0" dirty="0">
                          <a:effectLst/>
                          <a:latin typeface="Times New Roman"/>
                          <a:ea typeface="Times New Roman"/>
                        </a:rPr>
                        <a:t> </a:t>
                      </a:r>
                      <a:r>
                        <a:rPr lang="ru-RU" sz="1100" dirty="0">
                          <a:effectLst/>
                          <a:latin typeface="Times New Roman"/>
                          <a:ea typeface="Times New Roman"/>
                        </a:rPr>
                        <a:t>Работник, отдел, человек. Произведение, концерт, оркестр.</a:t>
                      </a:r>
                      <a:r>
                        <a:rPr lang="ru-RU" sz="1100" baseline="0" dirty="0">
                          <a:effectLst/>
                          <a:latin typeface="Times New Roman"/>
                          <a:ea typeface="Times New Roman"/>
                        </a:rPr>
                        <a:t> </a:t>
                      </a:r>
                      <a:r>
                        <a:rPr lang="ru-RU" sz="1100" dirty="0">
                          <a:effectLst/>
                          <a:latin typeface="Times New Roman"/>
                          <a:ea typeface="Times New Roman"/>
                        </a:rPr>
                        <a:t>Заказ на поставку, серия заказов</a:t>
                      </a:r>
                    </a:p>
                  </a:txBody>
                  <a:tcPr marL="68580" marR="68580" marT="0" marB="0"/>
                </a:tc>
                <a:extLst>
                  <a:ext uri="{0D108BD9-81ED-4DB2-BD59-A6C34878D82A}">
                    <a16:rowId xmlns:a16="http://schemas.microsoft.com/office/drawing/2014/main" val="10001"/>
                  </a:ext>
                </a:extLst>
              </a:tr>
              <a:tr h="217923">
                <a:tc>
                  <a:txBody>
                    <a:bodyPr/>
                    <a:lstStyle/>
                    <a:p>
                      <a:pPr algn="just">
                        <a:spcAft>
                          <a:spcPts val="0"/>
                        </a:spcAft>
                        <a:tabLst>
                          <a:tab pos="4860925" algn="r"/>
                        </a:tabLst>
                      </a:pPr>
                      <a:r>
                        <a:rPr lang="ru-RU" sz="1100" dirty="0">
                          <a:effectLst/>
                          <a:latin typeface="Times New Roman"/>
                          <a:ea typeface="Times New Roman"/>
                        </a:rPr>
                        <a:t>СВОЙСТВО (</a:t>
                      </a:r>
                      <a:r>
                        <a:rPr lang="en-US" sz="1100" dirty="0">
                          <a:effectLst/>
                          <a:latin typeface="Times New Roman"/>
                          <a:ea typeface="Times New Roman"/>
                        </a:rPr>
                        <a:t>Property</a:t>
                      </a:r>
                      <a:r>
                        <a:rPr lang="ru-RU" sz="1100" dirty="0">
                          <a:effectLst/>
                          <a:latin typeface="Times New Roman"/>
                          <a:ea typeface="Times New Roman"/>
                        </a:rPr>
                        <a:t>)</a:t>
                      </a:r>
                    </a:p>
                  </a:txBody>
                  <a:tcPr marL="68580" marR="68580" marT="0" marB="0"/>
                </a:tc>
                <a:tc>
                  <a:txBody>
                    <a:bodyPr/>
                    <a:lstStyle/>
                    <a:p>
                      <a:pPr algn="just">
                        <a:spcAft>
                          <a:spcPts val="0"/>
                        </a:spcAft>
                        <a:tabLst>
                          <a:tab pos="4860925" algn="r"/>
                        </a:tabLst>
                      </a:pPr>
                      <a:r>
                        <a:rPr lang="ru-RU" sz="1100">
                          <a:effectLst/>
                          <a:latin typeface="Times New Roman"/>
                          <a:ea typeface="Times New Roman"/>
                        </a:rPr>
                        <a:t>Элемент данных, описывающий характеристику сущности</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Номер поставщика, количество поставки.</a:t>
                      </a:r>
                      <a:r>
                        <a:rPr lang="ru-RU" sz="1100" baseline="0" dirty="0">
                          <a:effectLst/>
                          <a:latin typeface="Times New Roman"/>
                          <a:ea typeface="Times New Roman"/>
                        </a:rPr>
                        <a:t> </a:t>
                      </a:r>
                      <a:r>
                        <a:rPr lang="ru-RU" sz="1100" dirty="0">
                          <a:effectLst/>
                          <a:latin typeface="Times New Roman"/>
                          <a:ea typeface="Times New Roman"/>
                        </a:rPr>
                        <a:t>Отдел работника, оклад работника.</a:t>
                      </a:r>
                      <a:r>
                        <a:rPr lang="ru-RU" sz="1100" baseline="0" dirty="0">
                          <a:effectLst/>
                          <a:latin typeface="Times New Roman"/>
                          <a:ea typeface="Times New Roman"/>
                        </a:rPr>
                        <a:t> </a:t>
                      </a:r>
                      <a:r>
                        <a:rPr lang="ru-RU" sz="1100" dirty="0">
                          <a:effectLst/>
                          <a:latin typeface="Times New Roman"/>
                          <a:ea typeface="Times New Roman"/>
                        </a:rPr>
                        <a:t>Тип концерта.</a:t>
                      </a:r>
                      <a:r>
                        <a:rPr lang="ru-RU" sz="1100" baseline="0" dirty="0">
                          <a:effectLst/>
                          <a:latin typeface="Times New Roman"/>
                          <a:ea typeface="Times New Roman"/>
                        </a:rPr>
                        <a:t> </a:t>
                      </a:r>
                      <a:r>
                        <a:rPr lang="ru-RU" sz="1100" dirty="0">
                          <a:effectLst/>
                          <a:latin typeface="Times New Roman"/>
                          <a:ea typeface="Times New Roman"/>
                        </a:rPr>
                        <a:t>Дата заказа</a:t>
                      </a:r>
                    </a:p>
                  </a:txBody>
                  <a:tcPr marL="68580" marR="68580" marT="0" marB="0"/>
                </a:tc>
                <a:extLst>
                  <a:ext uri="{0D108BD9-81ED-4DB2-BD59-A6C34878D82A}">
                    <a16:rowId xmlns:a16="http://schemas.microsoft.com/office/drawing/2014/main" val="10002"/>
                  </a:ext>
                </a:extLst>
              </a:tr>
              <a:tr h="193536">
                <a:tc>
                  <a:txBody>
                    <a:bodyPr/>
                    <a:lstStyle/>
                    <a:p>
                      <a:pPr algn="just">
                        <a:spcAft>
                          <a:spcPts val="0"/>
                        </a:spcAft>
                        <a:tabLst>
                          <a:tab pos="4860925" algn="r"/>
                        </a:tabLst>
                      </a:pPr>
                      <a:r>
                        <a:rPr lang="ru-RU" sz="1100" dirty="0">
                          <a:effectLst/>
                          <a:latin typeface="Times New Roman"/>
                          <a:ea typeface="Times New Roman"/>
                        </a:rPr>
                        <a:t>СВЯЗЬ (</a:t>
                      </a:r>
                      <a:r>
                        <a:rPr lang="en-US" sz="1100" dirty="0">
                          <a:effectLst/>
                          <a:latin typeface="Times New Roman"/>
                          <a:ea typeface="Times New Roman"/>
                        </a:rPr>
                        <a:t>Relationship</a:t>
                      </a:r>
                      <a:r>
                        <a:rPr lang="ru-RU" sz="1100" dirty="0">
                          <a:effectLst/>
                          <a:latin typeface="Times New Roman"/>
                          <a:ea typeface="Times New Roman"/>
                        </a:rPr>
                        <a:t>)</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Связь, служащая для обеспечения взаимодействия между двумя или более другими сущностями</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Поставка (поставщик-деталь).</a:t>
                      </a:r>
                      <a:r>
                        <a:rPr lang="ru-RU" sz="1100" baseline="0" dirty="0">
                          <a:effectLst/>
                          <a:latin typeface="Times New Roman"/>
                          <a:ea typeface="Times New Roman"/>
                        </a:rPr>
                        <a:t> </a:t>
                      </a:r>
                      <a:r>
                        <a:rPr lang="ru-RU" sz="1100" dirty="0">
                          <a:effectLst/>
                          <a:latin typeface="Times New Roman"/>
                          <a:ea typeface="Times New Roman"/>
                        </a:rPr>
                        <a:t>Должность (работник–отдел).</a:t>
                      </a:r>
                      <a:r>
                        <a:rPr lang="ru-RU" sz="1100" baseline="0" dirty="0">
                          <a:effectLst/>
                          <a:latin typeface="Times New Roman"/>
                          <a:ea typeface="Times New Roman"/>
                        </a:rPr>
                        <a:t> </a:t>
                      </a:r>
                      <a:r>
                        <a:rPr lang="ru-RU" sz="1100" dirty="0">
                          <a:effectLst/>
                          <a:latin typeface="Times New Roman"/>
                          <a:ea typeface="Times New Roman"/>
                        </a:rPr>
                        <a:t>Запись(произведение–оркестр–дирижер)</a:t>
                      </a:r>
                    </a:p>
                  </a:txBody>
                  <a:tcPr marL="68580" marR="68580" marT="0" marB="0"/>
                </a:tc>
                <a:extLst>
                  <a:ext uri="{0D108BD9-81ED-4DB2-BD59-A6C34878D82A}">
                    <a16:rowId xmlns:a16="http://schemas.microsoft.com/office/drawing/2014/main" val="10003"/>
                  </a:ext>
                </a:extLst>
              </a:tr>
              <a:tr h="213966">
                <a:tc>
                  <a:txBody>
                    <a:bodyPr/>
                    <a:lstStyle/>
                    <a:p>
                      <a:pPr algn="just">
                        <a:spcAft>
                          <a:spcPts val="0"/>
                        </a:spcAft>
                        <a:tabLst>
                          <a:tab pos="4860925" algn="r"/>
                        </a:tabLst>
                      </a:pPr>
                      <a:r>
                        <a:rPr lang="ru-RU" sz="1100">
                          <a:effectLst/>
                          <a:latin typeface="Times New Roman"/>
                          <a:ea typeface="Times New Roman"/>
                        </a:rPr>
                        <a:t>ПОДТИП (</a:t>
                      </a:r>
                      <a:r>
                        <a:rPr lang="en-US" sz="1100">
                          <a:effectLst/>
                          <a:latin typeface="Times New Roman"/>
                          <a:ea typeface="Times New Roman"/>
                        </a:rPr>
                        <a:t>Subtype</a:t>
                      </a:r>
                      <a:r>
                        <a:rPr lang="ru-RU" sz="1100">
                          <a:effectLst/>
                          <a:latin typeface="Times New Roman"/>
                          <a:ea typeface="Times New Roman"/>
                        </a:rPr>
                        <a:t>)</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Сущность типа </a:t>
                      </a:r>
                      <a:r>
                        <a:rPr lang="en-US" sz="1100" dirty="0">
                          <a:effectLst/>
                          <a:latin typeface="Times New Roman"/>
                          <a:ea typeface="Times New Roman"/>
                        </a:rPr>
                        <a:t>Y</a:t>
                      </a:r>
                      <a:r>
                        <a:rPr lang="ru-RU" sz="1100" dirty="0">
                          <a:effectLst/>
                          <a:latin typeface="Times New Roman"/>
                          <a:ea typeface="Times New Roman"/>
                        </a:rPr>
                        <a:t> является подтипом сущности типа </a:t>
                      </a:r>
                      <a:r>
                        <a:rPr lang="en-US" sz="1100" dirty="0">
                          <a:effectLst/>
                          <a:latin typeface="Times New Roman"/>
                          <a:ea typeface="Times New Roman"/>
                        </a:rPr>
                        <a:t>X</a:t>
                      </a:r>
                      <a:r>
                        <a:rPr lang="ru-RU" sz="1100" dirty="0">
                          <a:effectLst/>
                          <a:latin typeface="Times New Roman"/>
                          <a:ea typeface="Times New Roman"/>
                        </a:rPr>
                        <a:t> тогда, когда каждый экземпляр сущности типа </a:t>
                      </a:r>
                      <a:r>
                        <a:rPr lang="en-US" sz="1100" dirty="0">
                          <a:effectLst/>
                          <a:latin typeface="Times New Roman"/>
                          <a:ea typeface="Times New Roman"/>
                        </a:rPr>
                        <a:t>Y</a:t>
                      </a:r>
                      <a:r>
                        <a:rPr lang="ru-RU" sz="1100" dirty="0">
                          <a:effectLst/>
                          <a:latin typeface="Times New Roman"/>
                          <a:ea typeface="Times New Roman"/>
                        </a:rPr>
                        <a:t> обязательно является экземпляром сущности типа </a:t>
                      </a:r>
                      <a:r>
                        <a:rPr lang="en-US" sz="1100" dirty="0">
                          <a:effectLst/>
                          <a:latin typeface="Times New Roman"/>
                          <a:ea typeface="Times New Roman"/>
                        </a:rPr>
                        <a:t>X</a:t>
                      </a:r>
                      <a:endParaRPr lang="ru-RU" sz="1100" dirty="0">
                        <a:effectLst/>
                        <a:latin typeface="Times New Roman"/>
                        <a:ea typeface="Times New Roman"/>
                      </a:endParaRP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«Работник» является подтипом сущности «Человек»</a:t>
                      </a:r>
                    </a:p>
                    <a:p>
                      <a:pPr algn="just">
                        <a:spcAft>
                          <a:spcPts val="0"/>
                        </a:spcAft>
                        <a:tabLst>
                          <a:tab pos="4860925" algn="r"/>
                        </a:tabLst>
                      </a:pPr>
                      <a:r>
                        <a:rPr lang="ru-RU" sz="1100" dirty="0">
                          <a:effectLst/>
                          <a:latin typeface="Times New Roman"/>
                          <a:ea typeface="Times New Roman"/>
                        </a:rPr>
                        <a:t>«Концерт» является подтипом сущности «Произведение»</a:t>
                      </a: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1202858"/>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11487</TotalTime>
  <Words>4223</Words>
  <Application>Microsoft Office PowerPoint</Application>
  <PresentationFormat>Экран (16:9)</PresentationFormat>
  <Paragraphs>712</Paragraphs>
  <Slides>29</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29</vt:i4>
      </vt:variant>
    </vt:vector>
  </HeadingPairs>
  <TitlesOfParts>
    <vt:vector size="35" baseType="lpstr">
      <vt:lpstr>Arial</vt:lpstr>
      <vt:lpstr>Symbol</vt:lpstr>
      <vt:lpstr>Times New Roman</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473</cp:revision>
  <dcterms:created xsi:type="dcterms:W3CDTF">2014-10-05T21:41:36Z</dcterms:created>
  <dcterms:modified xsi:type="dcterms:W3CDTF">2020-12-14T07:03:48Z</dcterms:modified>
</cp:coreProperties>
</file>