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96" r:id="rId3"/>
    <p:sldId id="263" r:id="rId4"/>
    <p:sldId id="262" r:id="rId5"/>
    <p:sldId id="257" r:id="rId6"/>
  </p:sldIdLst>
  <p:sldSz cx="9144000" cy="5143500" type="screen16x9"/>
  <p:notesSz cx="6858000" cy="9144000"/>
  <p:embeddedFontLst>
    <p:embeddedFont>
      <p:font typeface="Roboto Black" pitchFamily="2" charset="0"/>
      <p:regular r:id="rId8"/>
    </p:embeddedFont>
    <p:embeddedFont>
      <p:font typeface="Roboto light" pitchFamily="2" charset="0"/>
      <p:regular r:id="rId9"/>
    </p:embeddedFont>
    <p:embeddedFont>
      <p:font typeface="Roboto" charset="0"/>
      <p:regular r:id="rId10"/>
      <p:bold r:id="rId11"/>
      <p:italic r:id="rId12"/>
      <p:boldItalic r:id="rId13"/>
    </p:embeddedFont>
    <p:embeddedFont>
      <p:font typeface="Bree Serif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7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71536"/>
    <a:srgbClr val="EC0E43"/>
    <a:srgbClr val="F4FAFF"/>
    <a:srgbClr val="1E1044"/>
    <a:srgbClr val="151143"/>
    <a:srgbClr val="101C44"/>
    <a:srgbClr val="0F2545"/>
    <a:srgbClr val="210D46"/>
    <a:srgbClr val="FF5151"/>
    <a:srgbClr val="2F31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97" autoAdjust="0"/>
    <p:restoredTop sz="95256" autoAdjust="0"/>
  </p:normalViewPr>
  <p:slideViewPr>
    <p:cSldViewPr snapToGrid="0">
      <p:cViewPr varScale="1">
        <p:scale>
          <a:sx n="118" d="100"/>
          <a:sy n="118" d="100"/>
        </p:scale>
        <p:origin x="-274" y="-67"/>
      </p:cViewPr>
      <p:guideLst>
        <p:guide orient="horz" pos="13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4701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3676432" y="2876551"/>
            <a:ext cx="4906444" cy="758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PostNEURO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429628" y="3634612"/>
            <a:ext cx="3129600" cy="403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400" cap="all" dirty="0" smtClean="0">
                <a:solidFill>
                  <a:schemeClr val="bg1"/>
                </a:solidFill>
                <a:latin typeface="Roboto light" charset="0"/>
                <a:ea typeface="Roboto light" charset="0"/>
              </a:rPr>
              <a:t>РЕКОМЕНДАТЕЛьНая</a:t>
            </a:r>
            <a:br>
              <a:rPr lang="ru-RU" sz="1400" cap="all" dirty="0" smtClean="0">
                <a:solidFill>
                  <a:schemeClr val="bg1"/>
                </a:solidFill>
                <a:latin typeface="Roboto light" charset="0"/>
                <a:ea typeface="Roboto light" charset="0"/>
              </a:rPr>
            </a:br>
            <a:r>
              <a:rPr lang="ru-RU" sz="1400" cap="all" dirty="0" smtClean="0">
                <a:solidFill>
                  <a:schemeClr val="bg1"/>
                </a:solidFill>
                <a:latin typeface="Roboto light" charset="0"/>
                <a:ea typeface="Roboto light" charset="0"/>
              </a:rPr>
              <a:t>СИСТЕМА НОВОСТЕЙ</a:t>
            </a:r>
            <a:br>
              <a:rPr lang="ru-RU" sz="1400" cap="all" dirty="0" smtClean="0">
                <a:solidFill>
                  <a:schemeClr val="bg1"/>
                </a:solidFill>
                <a:latin typeface="Roboto light" charset="0"/>
                <a:ea typeface="Roboto light" charset="0"/>
              </a:rPr>
            </a:br>
            <a:r>
              <a:rPr lang="ru-RU" sz="1400" cap="all" dirty="0" smtClean="0">
                <a:solidFill>
                  <a:schemeClr val="bg1"/>
                </a:solidFill>
                <a:latin typeface="Roboto light" charset="0"/>
                <a:ea typeface="Roboto light" charset="0"/>
              </a:rPr>
              <a:t>ДЛЯ ПОЛЬЗОВАТЕЛЕЙ</a:t>
            </a:r>
            <a:br>
              <a:rPr lang="ru-RU" sz="1400" cap="all" dirty="0" smtClean="0">
                <a:solidFill>
                  <a:schemeClr val="bg1"/>
                </a:solidFill>
                <a:latin typeface="Roboto light" charset="0"/>
                <a:ea typeface="Roboto light" charset="0"/>
              </a:rPr>
            </a:br>
            <a:r>
              <a:rPr lang="ru-RU" sz="1400" cap="all" dirty="0" smtClean="0">
                <a:solidFill>
                  <a:schemeClr val="bg1"/>
                </a:solidFill>
                <a:latin typeface="Roboto light" charset="0"/>
                <a:ea typeface="Roboto light" charset="0"/>
              </a:rPr>
              <a:t>MOS.RU И ПРИЛОЖЕНИЯ</a:t>
            </a:r>
            <a:br>
              <a:rPr lang="ru-RU" sz="1400" cap="all" dirty="0" smtClean="0">
                <a:solidFill>
                  <a:schemeClr val="bg1"/>
                </a:solidFill>
                <a:latin typeface="Roboto light" charset="0"/>
                <a:ea typeface="Roboto light" charset="0"/>
              </a:rPr>
            </a:br>
            <a:r>
              <a:rPr lang="ru-RU" sz="1400" cap="all" dirty="0" smtClean="0">
                <a:solidFill>
                  <a:schemeClr val="bg1"/>
                </a:solidFill>
                <a:latin typeface="Roboto light" charset="0"/>
                <a:ea typeface="Roboto light" charset="0"/>
              </a:rPr>
              <a:t>«МОЯ МОСКВА</a:t>
            </a:r>
            <a:r>
              <a:rPr lang="ru-RU" sz="1400" b="1" cap="all" dirty="0" smtClean="0">
                <a:solidFill>
                  <a:schemeClr val="bg1"/>
                </a:solidFill>
                <a:latin typeface="Roboto light" charset="0"/>
                <a:ea typeface="Roboto light" charset="0"/>
              </a:rPr>
              <a:t>»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89702AD8-8989-4878-8669-75C55654C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0" y="76957"/>
            <a:ext cx="1086930" cy="5563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2118778" y="3605297"/>
            <a:ext cx="4906444" cy="74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171536"/>
                </a:solidFill>
              </a:rPr>
              <a:t/>
            </a:r>
            <a:br>
              <a:rPr lang="en-US" dirty="0" smtClean="0">
                <a:solidFill>
                  <a:srgbClr val="171536"/>
                </a:solidFill>
              </a:rPr>
            </a:br>
            <a:r>
              <a:rPr lang="en-US" dirty="0" smtClean="0">
                <a:solidFill>
                  <a:srgbClr val="171536"/>
                </a:solidFill>
              </a:rPr>
              <a:t>PostNEURO</a:t>
            </a:r>
            <a:endParaRPr dirty="0">
              <a:solidFill>
                <a:srgbClr val="171536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EACBAF5A-BA2D-794A-A7F7-D49B2F147E9C}"/>
              </a:ext>
            </a:extLst>
          </p:cNvPr>
          <p:cNvSpPr/>
          <p:nvPr/>
        </p:nvSpPr>
        <p:spPr>
          <a:xfrm>
            <a:off x="783600" y="2919480"/>
            <a:ext cx="1237839" cy="90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1050" dirty="0" smtClean="0">
                <a:solidFill>
                  <a:srgbClr val="171536"/>
                </a:solidFill>
                <a:latin typeface="Roboto" charset="0"/>
                <a:ea typeface="Roboto" charset="0"/>
                <a:cs typeface="Times New Roman" pitchFamily="18" charset="0"/>
              </a:rPr>
              <a:t>Ерёмин Максим</a:t>
            </a:r>
          </a:p>
          <a:p>
            <a:pPr lvl="0" algn="ctr"/>
            <a:r>
              <a:rPr lang="ru-RU" sz="1050" dirty="0" smtClean="0">
                <a:latin typeface="Roboto" charset="0"/>
                <a:ea typeface="Roboto" charset="0"/>
                <a:cs typeface="Times New Roman" pitchFamily="18" charset="0"/>
              </a:rPr>
              <a:t>+</a:t>
            </a:r>
            <a:r>
              <a:rPr lang="ru-RU" sz="1050" dirty="0" smtClean="0">
                <a:latin typeface="Roboto" charset="0"/>
                <a:ea typeface="Roboto" charset="0"/>
                <a:cs typeface="Times New Roman" pitchFamily="18" charset="0"/>
              </a:rPr>
              <a:t>7-937-235-94-84</a:t>
            </a:r>
            <a:endParaRPr lang="ru-RU" sz="1050" dirty="0">
              <a:solidFill>
                <a:srgbClr val="171536"/>
              </a:solidFill>
              <a:latin typeface="Roboto" charset="0"/>
              <a:ea typeface="Roboto" charset="0"/>
              <a:cs typeface="Times New Roman" pitchFamily="18" charset="0"/>
            </a:endParaRPr>
          </a:p>
          <a:p>
            <a:pPr lvl="0" algn="ctr"/>
            <a:r>
              <a:rPr lang="en-US" sz="1050" dirty="0" err="1" smtClean="0">
                <a:latin typeface="Roboto" charset="0"/>
                <a:ea typeface="Roboto" charset="0"/>
                <a:cs typeface="Times New Roman" pitchFamily="18" charset="0"/>
              </a:rPr>
              <a:t>eryominem</a:t>
            </a:r>
            <a:endParaRPr lang="ru-RU" sz="1050" dirty="0">
              <a:solidFill>
                <a:srgbClr val="171536"/>
              </a:solidFill>
              <a:latin typeface="Roboto" charset="0"/>
              <a:ea typeface="Roboto" charset="0"/>
              <a:cs typeface="Times New Roman" pitchFamily="18" charset="0"/>
            </a:endParaRPr>
          </a:p>
          <a:p>
            <a:pPr lvl="0" algn="ctr"/>
            <a:r>
              <a:rPr lang="ru-RU" sz="1050" dirty="0">
                <a:solidFill>
                  <a:srgbClr val="171536"/>
                </a:solidFill>
                <a:latin typeface="Roboto" charset="0"/>
                <a:ea typeface="Roboto" charset="0"/>
                <a:cs typeface="Times New Roman" pitchFamily="18" charset="0"/>
              </a:rPr>
              <a:t>(</a:t>
            </a:r>
            <a:r>
              <a:rPr lang="en-US" sz="1050" dirty="0">
                <a:solidFill>
                  <a:srgbClr val="171536"/>
                </a:solidFill>
                <a:latin typeface="Roboto" charset="0"/>
                <a:ea typeface="Roboto" charset="0"/>
                <a:cs typeface="Times New Roman" pitchFamily="18" charset="0"/>
              </a:rPr>
              <a:t>Telegram</a:t>
            </a:r>
            <a:r>
              <a:rPr lang="ru-RU" sz="1050" dirty="0" smtClean="0">
                <a:solidFill>
                  <a:srgbClr val="171536"/>
                </a:solidFill>
                <a:latin typeface="Roboto" charset="0"/>
                <a:ea typeface="Roboto" charset="0"/>
                <a:cs typeface="Times New Roman" pitchFamily="18" charset="0"/>
              </a:rPr>
              <a:t>)</a:t>
            </a:r>
          </a:p>
          <a:p>
            <a:pPr lvl="0" algn="ctr"/>
            <a:r>
              <a:rPr lang="ru-RU" sz="1050" dirty="0" err="1" smtClean="0">
                <a:solidFill>
                  <a:srgbClr val="171536"/>
                </a:solidFill>
                <a:latin typeface="Roboto" charset="0"/>
                <a:ea typeface="Roboto" charset="0"/>
                <a:cs typeface="Times New Roman" pitchFamily="18" charset="0"/>
              </a:rPr>
              <a:t>Фронтенд</a:t>
            </a:r>
            <a:endParaRPr lang="ru-RU" sz="1050" dirty="0">
              <a:solidFill>
                <a:srgbClr val="171536"/>
              </a:solidFill>
              <a:latin typeface="Roboto" charset="0"/>
              <a:ea typeface="Roboto" charset="0"/>
              <a:cs typeface="Times New Roman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76878D65-D91F-CB4E-B427-B039ABE4C97E}"/>
              </a:ext>
            </a:extLst>
          </p:cNvPr>
          <p:cNvSpPr/>
          <p:nvPr/>
        </p:nvSpPr>
        <p:spPr>
          <a:xfrm>
            <a:off x="3559588" y="3009632"/>
            <a:ext cx="15151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1050" dirty="0" err="1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Нгуен</a:t>
            </a:r>
            <a:r>
              <a:rPr lang="ru-RU" sz="1050" dirty="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Игорь</a:t>
            </a:r>
            <a:endParaRPr lang="en-US" sz="1050" dirty="0" smtClean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ru-RU" sz="1050" dirty="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Телефон</a:t>
            </a:r>
            <a:endParaRPr lang="ru-RU" sz="105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ru-RU" sz="1050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050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Telegram</a:t>
            </a:r>
            <a:r>
              <a:rPr lang="ru-RU" sz="1050" dirty="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lvl="0" algn="ctr"/>
            <a:r>
              <a:rPr lang="ru-RU" sz="1050" dirty="0" err="1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Проджект-менеджер</a:t>
            </a:r>
            <a:endParaRPr lang="ru-RU" sz="105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D07D3E9D-EE11-234A-AD33-E7A63052BB0B}"/>
              </a:ext>
            </a:extLst>
          </p:cNvPr>
          <p:cNvSpPr/>
          <p:nvPr/>
        </p:nvSpPr>
        <p:spPr>
          <a:xfrm>
            <a:off x="6818031" y="3030679"/>
            <a:ext cx="101502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1050" dirty="0" err="1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Пасюга</a:t>
            </a:r>
            <a:r>
              <a:rPr lang="ru-RU" sz="1050" dirty="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Анна</a:t>
            </a:r>
            <a:endParaRPr lang="ru-RU" sz="105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ru-RU" sz="1050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Телефон</a:t>
            </a:r>
          </a:p>
          <a:p>
            <a:pPr lvl="0" algn="ctr"/>
            <a:r>
              <a:rPr lang="ru-RU" sz="1050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050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Telegram</a:t>
            </a:r>
            <a:r>
              <a:rPr lang="ru-RU" sz="1050" dirty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algn="ctr"/>
            <a:r>
              <a:rPr lang="ru-RU" sz="1050" dirty="0" err="1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Бэкенд</a:t>
            </a:r>
            <a:endParaRPr lang="ru-RU" sz="105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object 27">
            <a:extLst>
              <a:ext uri="{FF2B5EF4-FFF2-40B4-BE49-F238E27FC236}">
                <a16:creationId xmlns="" xmlns:a16="http://schemas.microsoft.com/office/drawing/2014/main" id="{4EEB2320-7D0F-4B16-9C2B-7291807888B7}"/>
              </a:ext>
            </a:extLst>
          </p:cNvPr>
          <p:cNvSpPr txBox="1">
            <a:spLocks/>
          </p:cNvSpPr>
          <p:nvPr/>
        </p:nvSpPr>
        <p:spPr>
          <a:xfrm>
            <a:off x="8743950" y="4756149"/>
            <a:ext cx="304918" cy="21672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spcBef>
                <a:spcPts val="10"/>
              </a:spcBef>
            </a:pPr>
            <a:r>
              <a:rPr lang="en-US" b="1" spc="50" dirty="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ru-RU" b="1" spc="5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6FD7A087-720C-4CBF-811C-843647A47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" y="76957"/>
            <a:ext cx="1086930" cy="556313"/>
          </a:xfrm>
          <a:prstGeom prst="rect">
            <a:avLst/>
          </a:prstGeom>
        </p:spPr>
      </p:pic>
      <p:pic>
        <p:nvPicPr>
          <p:cNvPr id="1026" name="Picture 2" descr="C:\Users\User\Desktop\DYvztdkEHH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091" y="1165537"/>
            <a:ext cx="1473605" cy="1682838"/>
          </a:xfrm>
          <a:prstGeom prst="rect">
            <a:avLst/>
          </a:prstGeom>
          <a:noFill/>
        </p:spPr>
      </p:pic>
      <p:pic>
        <p:nvPicPr>
          <p:cNvPr id="1027" name="Picture 3" descr="C:\Users\User\Desktop\tvCcu2A47kI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4375" y="1178417"/>
            <a:ext cx="1487021" cy="1702516"/>
          </a:xfrm>
          <a:prstGeom prst="rect">
            <a:avLst/>
          </a:prstGeom>
          <a:noFill/>
        </p:spPr>
      </p:pic>
      <p:pic>
        <p:nvPicPr>
          <p:cNvPr id="1028" name="Picture 4" descr="C:\Users\User\Desktop\s12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26545" y="1184858"/>
            <a:ext cx="1567827" cy="1745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8124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 rot="10800000">
            <a:off x="5480056" y="224174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1310100" y="1090552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rgbClr val="171536"/>
                </a:solidFill>
              </a:rPr>
              <a:t>Общие цели: п</a:t>
            </a:r>
            <a:r>
              <a:rPr lang="ru-RU" sz="2800" dirty="0" smtClean="0">
                <a:solidFill>
                  <a:srgbClr val="171536"/>
                </a:solidFill>
              </a:rPr>
              <a:t>омочь жителям Москвы</a:t>
            </a:r>
            <a:endParaRPr sz="2800" dirty="0">
              <a:solidFill>
                <a:srgbClr val="171536"/>
              </a:solidFill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7903950" y="2198949"/>
            <a:ext cx="423900" cy="423900"/>
          </a:xfrm>
          <a:prstGeom prst="ellipse">
            <a:avLst/>
          </a:pr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8007983" y="2316114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4" name="Google Shape;454;p27"/>
          <p:cNvCxnSpPr/>
          <p:nvPr/>
        </p:nvCxnSpPr>
        <p:spPr>
          <a:xfrm>
            <a:off x="5803500" y="1681700"/>
            <a:ext cx="3340500" cy="0"/>
          </a:xfrm>
          <a:prstGeom prst="straightConnector1">
            <a:avLst/>
          </a:prstGeom>
          <a:noFill/>
          <a:ln w="9525" cap="flat" cmpd="sng">
            <a:solidFill>
              <a:srgbClr val="EC0E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7"/>
          <p:cNvSpPr/>
          <p:nvPr/>
        </p:nvSpPr>
        <p:spPr>
          <a:xfrm>
            <a:off x="2634654" y="3581132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2492071" y="4085672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1402108" y="1689161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1483001" y="1771414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251A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1402108" y="3504367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1483001" y="1771414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1715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7"/>
          <p:cNvSpPr/>
          <p:nvPr/>
        </p:nvSpPr>
        <p:spPr>
          <a:xfrm>
            <a:off x="1483001" y="1892057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rgbClr val="EC0E43"/>
          </a:solidFill>
          <a:ln>
            <a:solidFill>
              <a:srgbClr val="CD233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7"/>
          <p:cNvSpPr/>
          <p:nvPr/>
        </p:nvSpPr>
        <p:spPr>
          <a:xfrm>
            <a:off x="3858959" y="1892057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3453135" y="1892057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3056913" y="2115531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3056913" y="2521353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7"/>
          <p:cNvSpPr/>
          <p:nvPr/>
        </p:nvSpPr>
        <p:spPr>
          <a:xfrm>
            <a:off x="3056913" y="2668047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3056913" y="2814742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3056913" y="2961437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3056913" y="3108146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3839771" y="3116372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4002917" y="3116372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4166063" y="3116372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3960415" y="1804315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7"/>
          <p:cNvSpPr/>
          <p:nvPr/>
        </p:nvSpPr>
        <p:spPr>
          <a:xfrm>
            <a:off x="4082434" y="1804315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4204453" y="1804315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1578968" y="2115531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1578968" y="2679025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578968" y="2881921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1578968" y="2994353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1578968" y="3108146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578968" y="3220564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179478" y="2115531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EC0E43"/>
          </a:solidFill>
          <a:ln>
            <a:solidFill>
              <a:srgbClr val="AC1B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2179478" y="2679025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2179478" y="2881921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2179478" y="2994353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2179478" y="3108146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2179478" y="3220564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975721" y="3106771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rgbClr val="EC0E43"/>
          </a:solidFill>
          <a:ln>
            <a:solidFill>
              <a:srgbClr val="17153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030562" y="3171137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241A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781050" y="4247442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rgbClr val="EC0E43"/>
          </a:solidFill>
          <a:ln>
            <a:solidFill>
              <a:srgbClr val="17153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1786000" y="4224131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81050" y="4247442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EC0E43"/>
          </a:solidFill>
          <a:ln>
            <a:solidFill>
              <a:srgbClr val="17153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1030562" y="3171137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EC0E43"/>
          </a:solidFill>
          <a:ln>
            <a:solidFill>
              <a:srgbClr val="17153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1030562" y="3252089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17153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2636015" y="3252089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EC0E43"/>
          </a:solidFill>
          <a:ln>
            <a:solidFill>
              <a:srgbClr val="17153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2360451" y="3252089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17153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2093097" y="3402912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2093097" y="3677114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2093097" y="3775817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2093097" y="3874536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2093097" y="3974616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2093097" y="4073334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2622316" y="4078808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2731997" y="4078808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2843039" y="4078808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2704569" y="3193136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2785462" y="3193136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2869091" y="3193136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1095004" y="3402912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1095004" y="3782682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1095004" y="3921151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1095004" y="399655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1095004" y="4073334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1095004" y="414873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1500827" y="3402912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1500827" y="3782682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1500827" y="3921151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1500827" y="399655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1500827" y="4073334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1500827" y="414873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3299591" y="3671625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3332492" y="3708639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251C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4466330" y="4019517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3332492" y="3708639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4283970" y="3723729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4341562" y="3723729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4400515" y="3723729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3332492" y="3766216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4248332" y="3766216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4090659" y="3766216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3938475" y="3852597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3938475" y="4008893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3938475" y="406509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3938475" y="4121310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3938475" y="4178888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3938475" y="4235104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4240106" y="4237841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4303172" y="4237841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4366238" y="4235091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3368145" y="3852597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3368145" y="4069222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3368145" y="4147362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3368145" y="4235104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3368145" y="4277606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3599846" y="3852597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3599846" y="4069222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3599846" y="4191240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3599846" y="4235104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 txBox="1">
            <a:spLocks noGrp="1"/>
          </p:cNvSpPr>
          <p:nvPr>
            <p:ph type="ctrTitle"/>
          </p:nvPr>
        </p:nvSpPr>
        <p:spPr>
          <a:xfrm>
            <a:off x="5671234" y="2279958"/>
            <a:ext cx="2076000" cy="418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bg1"/>
                </a:solidFill>
              </a:rPr>
              <a:t>Ориентироваться в новостях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7" name="Google Shape;442;p27"/>
          <p:cNvSpPr/>
          <p:nvPr/>
        </p:nvSpPr>
        <p:spPr>
          <a:xfrm rot="10800000">
            <a:off x="5480056" y="2997136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446;p27"/>
          <p:cNvSpPr/>
          <p:nvPr/>
        </p:nvSpPr>
        <p:spPr>
          <a:xfrm>
            <a:off x="7903950" y="2954337"/>
            <a:ext cx="423900" cy="423900"/>
          </a:xfrm>
          <a:prstGeom prst="ellipse">
            <a:avLst/>
          </a:pr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448;p27"/>
          <p:cNvSpPr/>
          <p:nvPr/>
        </p:nvSpPr>
        <p:spPr>
          <a:xfrm>
            <a:off x="8007983" y="3071502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552;p27"/>
          <p:cNvSpPr txBox="1">
            <a:spLocks noGrp="1"/>
          </p:cNvSpPr>
          <p:nvPr>
            <p:ph type="ctrTitle"/>
          </p:nvPr>
        </p:nvSpPr>
        <p:spPr>
          <a:xfrm>
            <a:off x="5722749" y="3028905"/>
            <a:ext cx="2076000" cy="418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 smtClean="0">
                <a:solidFill>
                  <a:schemeClr val="bg1"/>
                </a:solidFill>
              </a:rPr>
              <a:t>Выбирать то, что интересно им</a:t>
            </a:r>
            <a:endParaRPr sz="1050" dirty="0">
              <a:solidFill>
                <a:schemeClr val="bg1"/>
              </a:solidFill>
            </a:endParaRPr>
          </a:p>
        </p:txBody>
      </p:sp>
      <p:sp>
        <p:nvSpPr>
          <p:cNvPr id="115" name="object 27">
            <a:extLst>
              <a:ext uri="{FF2B5EF4-FFF2-40B4-BE49-F238E27FC236}">
                <a16:creationId xmlns="" xmlns:a16="http://schemas.microsoft.com/office/drawing/2014/main" id="{69A026C4-64F0-4AC3-A5E2-A5F3DB376DE7}"/>
              </a:ext>
            </a:extLst>
          </p:cNvPr>
          <p:cNvSpPr txBox="1">
            <a:spLocks/>
          </p:cNvSpPr>
          <p:nvPr/>
        </p:nvSpPr>
        <p:spPr>
          <a:xfrm>
            <a:off x="8743950" y="4756149"/>
            <a:ext cx="304918" cy="21672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spcBef>
                <a:spcPts val="10"/>
              </a:spcBef>
            </a:pPr>
            <a:r>
              <a:rPr lang="ru-RU" b="1" spc="50" dirty="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ru-RU" b="1" spc="5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1" name="Рисунок 110">
            <a:extLst>
              <a:ext uri="{FF2B5EF4-FFF2-40B4-BE49-F238E27FC236}">
                <a16:creationId xmlns="" xmlns:a16="http://schemas.microsoft.com/office/drawing/2014/main" id="{4AF0EAD4-5933-4849-973F-5649BB63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" y="76957"/>
            <a:ext cx="1086930" cy="5563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970408" y="1199922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026488" y="1238422"/>
            <a:ext cx="2076000" cy="342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bg1"/>
                </a:solidFill>
              </a:rPr>
              <a:t>1. Изучить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404" name="Google Shape;404;p26"/>
          <p:cNvSpPr/>
          <p:nvPr/>
        </p:nvSpPr>
        <p:spPr>
          <a:xfrm>
            <a:off x="454108" y="1178472"/>
            <a:ext cx="423900" cy="423900"/>
          </a:xfrm>
          <a:prstGeom prst="ellipse">
            <a:avLst/>
          </a:pr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567396" y="1292284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" name="Google Shape;272;p23"/>
          <p:cNvSpPr txBox="1">
            <a:spLocks/>
          </p:cNvSpPr>
          <p:nvPr/>
        </p:nvSpPr>
        <p:spPr>
          <a:xfrm>
            <a:off x="872905" y="1602372"/>
            <a:ext cx="6268874" cy="92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100" dirty="0" smtClean="0"/>
              <a:t>путь </a:t>
            </a:r>
            <a:r>
              <a:rPr lang="ru-RU" sz="1100" dirty="0" smtClean="0"/>
              <a:t>пользователей в разделе новости сайта </a:t>
            </a:r>
            <a:r>
              <a:rPr lang="ru-RU" sz="1100" dirty="0" err="1" smtClean="0"/>
              <a:t>mos.ru</a:t>
            </a:r>
            <a:r>
              <a:rPr lang="ru-RU" sz="1100" dirty="0" smtClean="0"/>
              <a:t> </a:t>
            </a:r>
            <a:r>
              <a:rPr lang="ru-RU" sz="1100" dirty="0" smtClean="0"/>
              <a:t>и </a:t>
            </a:r>
            <a:r>
              <a:rPr lang="ru-RU" sz="1100" dirty="0" smtClean="0"/>
              <a:t>приложения "Моя Москва";</a:t>
            </a:r>
            <a:endParaRPr lang="ru-RU" sz="1100" dirty="0"/>
          </a:p>
        </p:txBody>
      </p:sp>
      <p:sp>
        <p:nvSpPr>
          <p:cNvPr id="60" name="Google Shape;398;p26"/>
          <p:cNvSpPr/>
          <p:nvPr/>
        </p:nvSpPr>
        <p:spPr>
          <a:xfrm>
            <a:off x="974941" y="2515963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1" name="Google Shape;400;p26"/>
          <p:cNvSpPr txBox="1">
            <a:spLocks noGrp="1"/>
          </p:cNvSpPr>
          <p:nvPr>
            <p:ph type="ctrTitle"/>
          </p:nvPr>
        </p:nvSpPr>
        <p:spPr>
          <a:xfrm>
            <a:off x="1031021" y="2554463"/>
            <a:ext cx="2076000" cy="342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bg1"/>
                </a:solidFill>
              </a:rPr>
              <a:t>2. </a:t>
            </a:r>
            <a:r>
              <a:rPr lang="ru-RU" sz="1200" dirty="0" smtClean="0">
                <a:solidFill>
                  <a:schemeClr val="bg1"/>
                </a:solidFill>
              </a:rPr>
              <a:t>Разработать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62" name="Google Shape;404;p26"/>
          <p:cNvSpPr/>
          <p:nvPr/>
        </p:nvSpPr>
        <p:spPr>
          <a:xfrm>
            <a:off x="458641" y="2494513"/>
            <a:ext cx="423900" cy="423900"/>
          </a:xfrm>
          <a:prstGeom prst="ellipse">
            <a:avLst/>
          </a:pr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3" name="Google Shape;406;p26"/>
          <p:cNvSpPr/>
          <p:nvPr/>
        </p:nvSpPr>
        <p:spPr>
          <a:xfrm>
            <a:off x="571929" y="2608325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272;p23"/>
          <p:cNvSpPr txBox="1">
            <a:spLocks/>
          </p:cNvSpPr>
          <p:nvPr/>
        </p:nvSpPr>
        <p:spPr>
          <a:xfrm>
            <a:off x="877438" y="2918413"/>
            <a:ext cx="6374700" cy="92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100" dirty="0" smtClean="0"/>
              <a:t>модель</a:t>
            </a:r>
            <a:r>
              <a:rPr lang="ru-RU" sz="1100" dirty="0" smtClean="0"/>
              <a:t>, предлагающую новости пользователям;</a:t>
            </a:r>
          </a:p>
          <a:p>
            <a:endParaRPr lang="ru-RU" sz="1100" dirty="0">
              <a:solidFill>
                <a:srgbClr val="17153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8" name="Google Shape;406;p26"/>
          <p:cNvSpPr/>
          <p:nvPr/>
        </p:nvSpPr>
        <p:spPr>
          <a:xfrm>
            <a:off x="567396" y="3908965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" name="Google Shape;445;p27">
            <a:extLst>
              <a:ext uri="{FF2B5EF4-FFF2-40B4-BE49-F238E27FC236}">
                <a16:creationId xmlns="" xmlns:a16="http://schemas.microsoft.com/office/drawing/2014/main" id="{1F2E4654-1AFE-48C0-8A71-783FA6542C78}"/>
              </a:ext>
            </a:extLst>
          </p:cNvPr>
          <p:cNvSpPr txBox="1">
            <a:spLocks/>
          </p:cNvSpPr>
          <p:nvPr/>
        </p:nvSpPr>
        <p:spPr>
          <a:xfrm>
            <a:off x="1407621" y="161783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ru-RU" dirty="0" smtClean="0">
                <a:solidFill>
                  <a:srgbClr val="171536"/>
                </a:solidFill>
              </a:rPr>
              <a:t>Конкретные цели</a:t>
            </a:r>
            <a:endParaRPr lang="ru-RU" dirty="0">
              <a:solidFill>
                <a:srgbClr val="171536"/>
              </a:solidFill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="" xmlns:a16="http://schemas.microsoft.com/office/drawing/2014/main" id="{0378A130-72F7-471E-A270-B3C55E725A3C}"/>
              </a:ext>
            </a:extLst>
          </p:cNvPr>
          <p:cNvSpPr txBox="1">
            <a:spLocks/>
          </p:cNvSpPr>
          <p:nvPr/>
        </p:nvSpPr>
        <p:spPr>
          <a:xfrm>
            <a:off x="8743950" y="4756149"/>
            <a:ext cx="304918" cy="21672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spcBef>
                <a:spcPts val="10"/>
              </a:spcBef>
            </a:pPr>
            <a:r>
              <a:rPr lang="ru-RU" b="1" spc="50" dirty="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ru-RU" b="1" spc="5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2C156581-11CE-334D-A66E-D596627F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" y="76957"/>
            <a:ext cx="1086930" cy="5563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292984" y="1904467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200" b="1" dirty="0" smtClean="0">
                <a:solidFill>
                  <a:srgbClr val="171536"/>
                </a:solidFill>
              </a:rPr>
              <a:t>Т</a:t>
            </a:r>
            <a:r>
              <a:rPr lang="ru-RU" sz="1200" b="1" dirty="0" smtClean="0">
                <a:solidFill>
                  <a:srgbClr val="171536"/>
                </a:solidFill>
              </a:rPr>
              <a:t>егам</a:t>
            </a:r>
            <a:endParaRPr lang="ru-RU" sz="1200" b="1" dirty="0">
              <a:solidFill>
                <a:srgbClr val="171536"/>
              </a:solidFill>
            </a:endParaRP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048884" y="168381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0000"/>
                </a:solidFill>
              </a:rPr>
              <a:t>04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3"/>
          </p:nvPr>
        </p:nvSpPr>
        <p:spPr>
          <a:xfrm>
            <a:off x="6286545" y="2706818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200" b="1" dirty="0" smtClean="0">
                <a:solidFill>
                  <a:srgbClr val="171536"/>
                </a:solidFill>
              </a:rPr>
              <a:t>Другим возможным критериям</a:t>
            </a:r>
            <a:endParaRPr lang="ru-RU" sz="1200" b="1" dirty="0">
              <a:solidFill>
                <a:srgbClr val="171536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048884" y="258054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0000"/>
                </a:solidFill>
              </a:rPr>
              <a:t>05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607509" y="1904467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smtClean="0">
                <a:solidFill>
                  <a:srgbClr val="171536"/>
                </a:solidFill>
              </a:rPr>
              <a:t>Органам исполнительной власти</a:t>
            </a:r>
            <a:endParaRPr sz="1200" b="1" dirty="0">
              <a:solidFill>
                <a:srgbClr val="171536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709334" y="168381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EC0E43"/>
                </a:solidFill>
              </a:rPr>
              <a:t>01</a:t>
            </a:r>
            <a:endParaRPr dirty="0">
              <a:solidFill>
                <a:srgbClr val="EC0E43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607509" y="2829167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200" b="1" dirty="0" smtClean="0">
                <a:solidFill>
                  <a:srgbClr val="171536"/>
                </a:solidFill>
              </a:rPr>
              <a:t>Руководителям орг. </a:t>
            </a:r>
            <a:r>
              <a:rPr lang="ru-RU" sz="1200" b="1" dirty="0" err="1" smtClean="0">
                <a:solidFill>
                  <a:srgbClr val="171536"/>
                </a:solidFill>
              </a:rPr>
              <a:t>и</a:t>
            </a:r>
            <a:r>
              <a:rPr lang="ru-RU" sz="1200" b="1" dirty="0" err="1" smtClean="0">
                <a:solidFill>
                  <a:srgbClr val="171536"/>
                </a:solidFill>
              </a:rPr>
              <a:t>пол</a:t>
            </a:r>
            <a:r>
              <a:rPr lang="ru-RU" sz="1200" b="1" dirty="0" smtClean="0">
                <a:solidFill>
                  <a:srgbClr val="171536"/>
                </a:solidFill>
              </a:rPr>
              <a:t>. власти</a:t>
            </a:r>
            <a:endParaRPr lang="ru-RU" sz="1200" b="1" dirty="0">
              <a:solidFill>
                <a:srgbClr val="171536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709334" y="258054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EC0E43"/>
                </a:solidFill>
              </a:rPr>
              <a:t>02</a:t>
            </a:r>
            <a:endParaRPr dirty="0">
              <a:solidFill>
                <a:srgbClr val="EC0E43"/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607509" y="3718017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200" b="1" dirty="0" smtClean="0">
                <a:solidFill>
                  <a:srgbClr val="171536"/>
                </a:solidFill>
              </a:rPr>
              <a:t>тематикам</a:t>
            </a:r>
            <a:endParaRPr lang="ru-RU" sz="1200" b="1" dirty="0">
              <a:solidFill>
                <a:srgbClr val="171536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709334" y="347726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EC0E43"/>
                </a:solidFill>
              </a:rPr>
              <a:t>03</a:t>
            </a:r>
            <a:endParaRPr dirty="0">
              <a:solidFill>
                <a:srgbClr val="EC0E43"/>
              </a:solidFill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3479614" y="3617761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5005750" y="1810273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3516610" y="2658956"/>
            <a:ext cx="432964" cy="431586"/>
            <a:chOff x="5812000" y="2553488"/>
            <a:chExt cx="769850" cy="767400"/>
          </a:xfrm>
          <a:solidFill>
            <a:srgbClr val="EC0E43"/>
          </a:solidFill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21"/>
          <p:cNvSpPr/>
          <p:nvPr/>
        </p:nvSpPr>
        <p:spPr>
          <a:xfrm>
            <a:off x="3484411" y="1831384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5008270" y="2746175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48" name="object 27">
            <a:extLst>
              <a:ext uri="{FF2B5EF4-FFF2-40B4-BE49-F238E27FC236}">
                <a16:creationId xmlns="" xmlns:a16="http://schemas.microsoft.com/office/drawing/2014/main" id="{D72166F4-8490-48F0-A44F-7E1145EC5A5D}"/>
              </a:ext>
            </a:extLst>
          </p:cNvPr>
          <p:cNvSpPr txBox="1">
            <a:spLocks/>
          </p:cNvSpPr>
          <p:nvPr/>
        </p:nvSpPr>
        <p:spPr>
          <a:xfrm>
            <a:off x="8743950" y="4756149"/>
            <a:ext cx="304918" cy="21672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spcBef>
                <a:spcPts val="10"/>
              </a:spcBef>
            </a:pPr>
            <a:r>
              <a:rPr lang="ru-RU" b="1" spc="50" dirty="0" smtClean="0">
                <a:solidFill>
                  <a:srgbClr val="1715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ru-RU" b="1" spc="50" dirty="0">
              <a:solidFill>
                <a:srgbClr val="1715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8D159E62-BDEB-497E-921B-F412AEE8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" y="76957"/>
            <a:ext cx="1086930" cy="556313"/>
          </a:xfrm>
          <a:prstGeom prst="rect">
            <a:avLst/>
          </a:prstGeom>
        </p:spPr>
      </p:pic>
      <p:sp>
        <p:nvSpPr>
          <p:cNvPr id="49" name="Google Shape;398;p26"/>
          <p:cNvSpPr/>
          <p:nvPr/>
        </p:nvSpPr>
        <p:spPr>
          <a:xfrm>
            <a:off x="138747" y="983378"/>
            <a:ext cx="5606070" cy="536330"/>
          </a:xfrm>
          <a:prstGeom prst="homePlate">
            <a:avLst>
              <a:gd name="adj" fmla="val 50000"/>
            </a:avLst>
          </a:prstGeom>
          <a:solidFill>
            <a:srgbClr val="EC0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0" name="Заголовок 49"/>
          <p:cNvSpPr>
            <a:spLocks noGrp="1"/>
          </p:cNvSpPr>
          <p:nvPr>
            <p:ph type="ctrTitle"/>
          </p:nvPr>
        </p:nvSpPr>
        <p:spPr>
          <a:xfrm>
            <a:off x="-1884894" y="842306"/>
            <a:ext cx="8520600" cy="606600"/>
          </a:xfrm>
        </p:spPr>
        <p:txBody>
          <a:bodyPr/>
          <a:lstStyle/>
          <a:p>
            <a:r>
              <a:rPr lang="ru-RU" sz="1600" dirty="0" smtClean="0"/>
              <a:t>                 3. Модель также должна обеспечивать разметку по:</a:t>
            </a:r>
            <a:endParaRPr lang="ru-RU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100</Words>
  <Application>Microsoft Office PowerPoint</Application>
  <PresentationFormat>Экран (16:9)</PresentationFormat>
  <Paragraphs>39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Roboto Black</vt:lpstr>
      <vt:lpstr>Roboto light</vt:lpstr>
      <vt:lpstr>Roboto</vt:lpstr>
      <vt:lpstr>Times New Roman</vt:lpstr>
      <vt:lpstr>Bree Serif</vt:lpstr>
      <vt:lpstr>WEB PROPOSAL</vt:lpstr>
      <vt:lpstr>PostNEURO</vt:lpstr>
      <vt:lpstr> PostNEURO</vt:lpstr>
      <vt:lpstr>Общие цели: помочь жителям Москвы</vt:lpstr>
      <vt:lpstr>1. Изучить</vt:lpstr>
      <vt:lpstr>04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Katy Shirokikh</dc:creator>
  <cp:lastModifiedBy>User</cp:lastModifiedBy>
  <cp:revision>73</cp:revision>
  <dcterms:modified xsi:type="dcterms:W3CDTF">2021-10-24T20:52:04Z</dcterms:modified>
</cp:coreProperties>
</file>