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55" r:id="rId2"/>
  </p:sldMasterIdLst>
  <p:notesMasterIdLst>
    <p:notesMasterId r:id="rId23"/>
  </p:notesMasterIdLst>
  <p:handoutMasterIdLst>
    <p:handoutMasterId r:id="rId24"/>
  </p:handoutMasterIdLst>
  <p:sldIdLst>
    <p:sldId id="444" r:id="rId3"/>
    <p:sldId id="658" r:id="rId4"/>
    <p:sldId id="558" r:id="rId5"/>
    <p:sldId id="656" r:id="rId6"/>
    <p:sldId id="657" r:id="rId7"/>
    <p:sldId id="667" r:id="rId8"/>
    <p:sldId id="659" r:id="rId9"/>
    <p:sldId id="660" r:id="rId10"/>
    <p:sldId id="673" r:id="rId11"/>
    <p:sldId id="671" r:id="rId12"/>
    <p:sldId id="674" r:id="rId13"/>
    <p:sldId id="661" r:id="rId14"/>
    <p:sldId id="677" r:id="rId15"/>
    <p:sldId id="664" r:id="rId16"/>
    <p:sldId id="665" r:id="rId17"/>
    <p:sldId id="668" r:id="rId18"/>
    <p:sldId id="666" r:id="rId19"/>
    <p:sldId id="676" r:id="rId20"/>
    <p:sldId id="675" r:id="rId21"/>
    <p:sldId id="678" r:id="rId22"/>
  </p:sldIdLst>
  <p:sldSz cx="9144000" cy="6858000" type="screen4x3"/>
  <p:notesSz cx="7010400" cy="9236075"/>
  <p:defaultTextStyle>
    <a:defPPr>
      <a:defRPr lang="en-US"/>
    </a:defPPr>
    <a:lvl1pPr marL="0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1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4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9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5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1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7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5359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orient="horz" pos="1311">
          <p15:clr>
            <a:srgbClr val="A4A3A4"/>
          </p15:clr>
        </p15:guide>
        <p15:guide id="6" orient="horz" pos="1269">
          <p15:clr>
            <a:srgbClr val="A4A3A4"/>
          </p15:clr>
        </p15:guide>
        <p15:guide id="7" orient="horz" pos="3490">
          <p15:clr>
            <a:srgbClr val="A4A3A4"/>
          </p15:clr>
        </p15:guide>
        <p15:guide id="8" orient="horz" pos="3264" userDrawn="1">
          <p15:clr>
            <a:srgbClr val="A4A3A4"/>
          </p15:clr>
        </p15:guide>
        <p15:guide id="9" pos="216">
          <p15:clr>
            <a:srgbClr val="A4A3A4"/>
          </p15:clr>
        </p15:guide>
        <p15:guide id="10" pos="3257">
          <p15:clr>
            <a:srgbClr val="A4A3A4"/>
          </p15:clr>
        </p15:guide>
        <p15:guide id="11" pos="1221">
          <p15:clr>
            <a:srgbClr val="A4A3A4"/>
          </p15:clr>
        </p15:guide>
        <p15:guide id="12" pos="52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9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bbie Kenworthy" initials="dmk" lastIdx="23" clrIdx="0"/>
  <p:cmAuthor id="1" name="Eric Swatek" initials="ES" lastIdx="16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09357A"/>
    <a:srgbClr val="FF9999"/>
    <a:srgbClr val="DCE6F2"/>
    <a:srgbClr val="CC99FF"/>
    <a:srgbClr val="FFCCCC"/>
    <a:srgbClr val="FFCCFF"/>
    <a:srgbClr val="008EC2"/>
    <a:srgbClr val="003366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83481" autoAdjust="0"/>
  </p:normalViewPr>
  <p:slideViewPr>
    <p:cSldViewPr snapToGrid="0">
      <p:cViewPr varScale="1">
        <p:scale>
          <a:sx n="65" d="100"/>
          <a:sy n="65" d="100"/>
        </p:scale>
        <p:origin x="1264" y="40"/>
      </p:cViewPr>
      <p:guideLst>
        <p:guide orient="horz" pos="1392"/>
        <p:guide pos="456"/>
        <p:guide pos="5359"/>
        <p:guide orient="horz" pos="264"/>
        <p:guide orient="horz" pos="1311"/>
        <p:guide orient="horz" pos="1269"/>
        <p:guide orient="horz" pos="3490"/>
        <p:guide orient="horz" pos="3264"/>
        <p:guide pos="216"/>
        <p:guide pos="3257"/>
        <p:guide pos="1221"/>
        <p:guide pos="52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20" y="-96"/>
      </p:cViewPr>
      <p:guideLst>
        <p:guide orient="horz" pos="2928"/>
        <p:guide pos="2208"/>
        <p:guide orient="horz"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wan\Desktop\MarkEff_Pharma_Data_Raw%20&#51089;&#50629;&#5147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wan\Desktop\MarkEff_Pharma_Data_Raw%20&#51089;&#50629;&#5147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Contributions!$G$1</c:f>
              <c:strCache>
                <c:ptCount val="1"/>
                <c:pt idx="0">
                  <c:v>resid</c:v>
                </c:pt>
              </c:strCache>
            </c:strRef>
          </c:tx>
          <c:spPr>
            <a:solidFill>
              <a:srgbClr val="09357A"/>
            </a:solidFill>
            <a:ln>
              <a:noFill/>
            </a:ln>
            <a:effectLst/>
          </c:spPr>
          <c:invertIfNegative val="0"/>
          <c:cat>
            <c:numRef>
              <c:f>Contributions!$A$2:$A$49</c:f>
              <c:numCache>
                <c:formatCode>m/d/yyyy</c:formatCode>
                <c:ptCount val="48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  <c:pt idx="45">
                  <c:v>43009</c:v>
                </c:pt>
                <c:pt idx="46">
                  <c:v>43040</c:v>
                </c:pt>
                <c:pt idx="47">
                  <c:v>43070</c:v>
                </c:pt>
              </c:numCache>
            </c:numRef>
          </c:cat>
          <c:val>
            <c:numRef>
              <c:f>Contributions!$G$2:$G$49</c:f>
              <c:numCache>
                <c:formatCode>General</c:formatCode>
                <c:ptCount val="48"/>
                <c:pt idx="0">
                  <c:v>-207.4273163</c:v>
                </c:pt>
                <c:pt idx="1">
                  <c:v>-97.79908691</c:v>
                </c:pt>
                <c:pt idx="2">
                  <c:v>-176.8986199</c:v>
                </c:pt>
                <c:pt idx="3">
                  <c:v>-29.991285749999999</c:v>
                </c:pt>
                <c:pt idx="4">
                  <c:v>-74.144811730000001</c:v>
                </c:pt>
                <c:pt idx="5">
                  <c:v>-253.43649310000001</c:v>
                </c:pt>
                <c:pt idx="6">
                  <c:v>-143.341015</c:v>
                </c:pt>
                <c:pt idx="7">
                  <c:v>-1.8604900339999999</c:v>
                </c:pt>
                <c:pt idx="8">
                  <c:v>96.035875212999997</c:v>
                </c:pt>
                <c:pt idx="9">
                  <c:v>25.718161857999998</c:v>
                </c:pt>
                <c:pt idx="10">
                  <c:v>19.9328693</c:v>
                </c:pt>
                <c:pt idx="11">
                  <c:v>-73.315619479999995</c:v>
                </c:pt>
                <c:pt idx="12">
                  <c:v>-15.417588589999999</c:v>
                </c:pt>
                <c:pt idx="13">
                  <c:v>-86.560174779999997</c:v>
                </c:pt>
                <c:pt idx="14">
                  <c:v>0.1449821389</c:v>
                </c:pt>
                <c:pt idx="15">
                  <c:v>54.944412045999997</c:v>
                </c:pt>
                <c:pt idx="16">
                  <c:v>17.177812831000001</c:v>
                </c:pt>
                <c:pt idx="17">
                  <c:v>-63.027937710000003</c:v>
                </c:pt>
                <c:pt idx="18">
                  <c:v>16.76328015</c:v>
                </c:pt>
                <c:pt idx="19">
                  <c:v>28.807256144</c:v>
                </c:pt>
                <c:pt idx="20">
                  <c:v>1.3063563360999999</c:v>
                </c:pt>
                <c:pt idx="21">
                  <c:v>69.094275651000004</c:v>
                </c:pt>
                <c:pt idx="22">
                  <c:v>-72.366703520000002</c:v>
                </c:pt>
                <c:pt idx="23">
                  <c:v>-13.51853962</c:v>
                </c:pt>
                <c:pt idx="24">
                  <c:v>144.64911716</c:v>
                </c:pt>
                <c:pt idx="25">
                  <c:v>177.67606097000001</c:v>
                </c:pt>
                <c:pt idx="26">
                  <c:v>17.984626732999999</c:v>
                </c:pt>
                <c:pt idx="27">
                  <c:v>126.47039466</c:v>
                </c:pt>
                <c:pt idx="28">
                  <c:v>199.32333682000001</c:v>
                </c:pt>
                <c:pt idx="29">
                  <c:v>164.88245194000001</c:v>
                </c:pt>
                <c:pt idx="30">
                  <c:v>91.844405993999999</c:v>
                </c:pt>
                <c:pt idx="31">
                  <c:v>252.36557661000001</c:v>
                </c:pt>
                <c:pt idx="32">
                  <c:v>38.047809157000003</c:v>
                </c:pt>
                <c:pt idx="33">
                  <c:v>-60.195325410000002</c:v>
                </c:pt>
                <c:pt idx="34">
                  <c:v>73.378020961000004</c:v>
                </c:pt>
                <c:pt idx="35">
                  <c:v>-76.200175329999993</c:v>
                </c:pt>
                <c:pt idx="36">
                  <c:v>85.580558605999997</c:v>
                </c:pt>
                <c:pt idx="37">
                  <c:v>-27.477891230000001</c:v>
                </c:pt>
                <c:pt idx="38">
                  <c:v>88.206682403000002</c:v>
                </c:pt>
                <c:pt idx="39">
                  <c:v>-144.2252608</c:v>
                </c:pt>
                <c:pt idx="40">
                  <c:v>3.7768051942</c:v>
                </c:pt>
                <c:pt idx="41">
                  <c:v>42.036671472999998</c:v>
                </c:pt>
                <c:pt idx="42">
                  <c:v>-178.1124792</c:v>
                </c:pt>
                <c:pt idx="43">
                  <c:v>-1.198410856</c:v>
                </c:pt>
                <c:pt idx="44">
                  <c:v>19.418697458</c:v>
                </c:pt>
                <c:pt idx="45">
                  <c:v>-201.14142000000001</c:v>
                </c:pt>
                <c:pt idx="46">
                  <c:v>-20.944186699999999</c:v>
                </c:pt>
                <c:pt idx="47">
                  <c:v>163.03433444999999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0B-4708-917A-1E75A3D31F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3951576"/>
        <c:axId val="1053951904"/>
      </c:barChart>
      <c:lineChart>
        <c:grouping val="standard"/>
        <c:varyColors val="0"/>
        <c:ser>
          <c:idx val="0"/>
          <c:order val="0"/>
          <c:tx>
            <c:strRef>
              <c:f>Contributions!$B$1</c:f>
              <c:strCache>
                <c:ptCount val="1"/>
                <c:pt idx="0">
                  <c:v>Sales300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Contributions!$A$2:$A$49</c:f>
              <c:numCache>
                <c:formatCode>m/d/yyyy</c:formatCode>
                <c:ptCount val="48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  <c:pt idx="45">
                  <c:v>43009</c:v>
                </c:pt>
                <c:pt idx="46">
                  <c:v>43040</c:v>
                </c:pt>
                <c:pt idx="47">
                  <c:v>43070</c:v>
                </c:pt>
              </c:numCache>
            </c:numRef>
          </c:cat>
          <c:val>
            <c:numRef>
              <c:f>Contributions!$B$2:$B$49</c:f>
              <c:numCache>
                <c:formatCode>General</c:formatCode>
                <c:ptCount val="48"/>
                <c:pt idx="0">
                  <c:v>2572.5</c:v>
                </c:pt>
                <c:pt idx="1">
                  <c:v>1901.4</c:v>
                </c:pt>
                <c:pt idx="2">
                  <c:v>2098.1999999999998</c:v>
                </c:pt>
                <c:pt idx="3">
                  <c:v>2058.9</c:v>
                </c:pt>
                <c:pt idx="4">
                  <c:v>2184.3000000000002</c:v>
                </c:pt>
                <c:pt idx="5">
                  <c:v>1745.7</c:v>
                </c:pt>
                <c:pt idx="6">
                  <c:v>1922.7</c:v>
                </c:pt>
                <c:pt idx="7">
                  <c:v>2228.6999999999998</c:v>
                </c:pt>
                <c:pt idx="8">
                  <c:v>1993.5</c:v>
                </c:pt>
                <c:pt idx="9">
                  <c:v>2314.8000000000002</c:v>
                </c:pt>
                <c:pt idx="10">
                  <c:v>2427.3000000000002</c:v>
                </c:pt>
                <c:pt idx="11">
                  <c:v>2294.4</c:v>
                </c:pt>
                <c:pt idx="12">
                  <c:v>2347.5</c:v>
                </c:pt>
                <c:pt idx="13">
                  <c:v>1989.6</c:v>
                </c:pt>
                <c:pt idx="14">
                  <c:v>1899.6</c:v>
                </c:pt>
                <c:pt idx="15">
                  <c:v>2237.4</c:v>
                </c:pt>
                <c:pt idx="16">
                  <c:v>2517.9</c:v>
                </c:pt>
                <c:pt idx="17">
                  <c:v>1684.8</c:v>
                </c:pt>
                <c:pt idx="18">
                  <c:v>2212.8000000000002</c:v>
                </c:pt>
                <c:pt idx="19">
                  <c:v>1872.6</c:v>
                </c:pt>
                <c:pt idx="20">
                  <c:v>2099.6999999999998</c:v>
                </c:pt>
                <c:pt idx="21">
                  <c:v>1813.5</c:v>
                </c:pt>
                <c:pt idx="22">
                  <c:v>2752.8</c:v>
                </c:pt>
                <c:pt idx="23">
                  <c:v>2582.6999999999998</c:v>
                </c:pt>
                <c:pt idx="24">
                  <c:v>2261.1</c:v>
                </c:pt>
                <c:pt idx="25">
                  <c:v>2835</c:v>
                </c:pt>
                <c:pt idx="26">
                  <c:v>2991.9</c:v>
                </c:pt>
                <c:pt idx="27">
                  <c:v>2893.2</c:v>
                </c:pt>
                <c:pt idx="28">
                  <c:v>2821.8</c:v>
                </c:pt>
                <c:pt idx="29">
                  <c:v>2455.5</c:v>
                </c:pt>
                <c:pt idx="30">
                  <c:v>2938.5</c:v>
                </c:pt>
                <c:pt idx="31">
                  <c:v>2649</c:v>
                </c:pt>
                <c:pt idx="32">
                  <c:v>2460.3000000000002</c:v>
                </c:pt>
                <c:pt idx="33">
                  <c:v>2653.8</c:v>
                </c:pt>
                <c:pt idx="34">
                  <c:v>2929.8</c:v>
                </c:pt>
                <c:pt idx="35">
                  <c:v>3055.5</c:v>
                </c:pt>
                <c:pt idx="36">
                  <c:v>2330.1</c:v>
                </c:pt>
                <c:pt idx="37">
                  <c:v>2113.5</c:v>
                </c:pt>
                <c:pt idx="38">
                  <c:v>2935.5</c:v>
                </c:pt>
                <c:pt idx="39">
                  <c:v>2857.2</c:v>
                </c:pt>
                <c:pt idx="40">
                  <c:v>2790</c:v>
                </c:pt>
                <c:pt idx="41">
                  <c:v>2488.1999999999998</c:v>
                </c:pt>
                <c:pt idx="42">
                  <c:v>2743.5</c:v>
                </c:pt>
                <c:pt idx="43">
                  <c:v>2393.4</c:v>
                </c:pt>
                <c:pt idx="44">
                  <c:v>2510.1</c:v>
                </c:pt>
                <c:pt idx="45">
                  <c:v>2530.8000000000002</c:v>
                </c:pt>
                <c:pt idx="46">
                  <c:v>3201.9</c:v>
                </c:pt>
                <c:pt idx="47">
                  <c:v>3012.6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0B-4708-917A-1E75A3D31F7F}"/>
            </c:ext>
          </c:extLst>
        </c:ser>
        <c:ser>
          <c:idx val="1"/>
          <c:order val="1"/>
          <c:tx>
            <c:strRef>
              <c:f>Contributions!$F$1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Contributions!$A$2:$A$49</c:f>
              <c:numCache>
                <c:formatCode>m/d/yyyy</c:formatCode>
                <c:ptCount val="48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  <c:pt idx="45">
                  <c:v>43009</c:v>
                </c:pt>
                <c:pt idx="46">
                  <c:v>43040</c:v>
                </c:pt>
                <c:pt idx="47">
                  <c:v>43070</c:v>
                </c:pt>
              </c:numCache>
            </c:numRef>
          </c:cat>
          <c:val>
            <c:numRef>
              <c:f>Contributions!$F$2:$F$49</c:f>
              <c:numCache>
                <c:formatCode>General</c:formatCode>
                <c:ptCount val="48"/>
                <c:pt idx="0">
                  <c:v>2779.9273162999998</c:v>
                </c:pt>
                <c:pt idx="1">
                  <c:v>1999.1990869000001</c:v>
                </c:pt>
                <c:pt idx="2">
                  <c:v>2275.0986198999999</c:v>
                </c:pt>
                <c:pt idx="3">
                  <c:v>2088.8912857999999</c:v>
                </c:pt>
                <c:pt idx="4">
                  <c:v>2258.4448117000002</c:v>
                </c:pt>
                <c:pt idx="5">
                  <c:v>1999.1364931000001</c:v>
                </c:pt>
                <c:pt idx="6">
                  <c:v>2066.0410149999998</c:v>
                </c:pt>
                <c:pt idx="7">
                  <c:v>2230.5604899999998</c:v>
                </c:pt>
                <c:pt idx="8">
                  <c:v>1897.4641248</c:v>
                </c:pt>
                <c:pt idx="9">
                  <c:v>2289.0818380999999</c:v>
                </c:pt>
                <c:pt idx="10">
                  <c:v>2407.3671307</c:v>
                </c:pt>
                <c:pt idx="11">
                  <c:v>2367.7156194999998</c:v>
                </c:pt>
                <c:pt idx="12">
                  <c:v>2362.9175885999998</c:v>
                </c:pt>
                <c:pt idx="13">
                  <c:v>2076.1601747999998</c:v>
                </c:pt>
                <c:pt idx="14">
                  <c:v>1899.4550179</c:v>
                </c:pt>
                <c:pt idx="15">
                  <c:v>2182.4555879999998</c:v>
                </c:pt>
                <c:pt idx="16">
                  <c:v>2500.7221872</c:v>
                </c:pt>
                <c:pt idx="17">
                  <c:v>1747.8279376999999</c:v>
                </c:pt>
                <c:pt idx="18">
                  <c:v>2196.0367199000002</c:v>
                </c:pt>
                <c:pt idx="19">
                  <c:v>1843.7927439</c:v>
                </c:pt>
                <c:pt idx="20">
                  <c:v>2098.3936437000002</c:v>
                </c:pt>
                <c:pt idx="21">
                  <c:v>1744.4057243</c:v>
                </c:pt>
                <c:pt idx="22">
                  <c:v>2825.1667035</c:v>
                </c:pt>
                <c:pt idx="23">
                  <c:v>2596.2185396</c:v>
                </c:pt>
                <c:pt idx="24">
                  <c:v>2116.4508827999998</c:v>
                </c:pt>
                <c:pt idx="25">
                  <c:v>2657.3239389999999</c:v>
                </c:pt>
                <c:pt idx="26">
                  <c:v>2973.9153732999998</c:v>
                </c:pt>
                <c:pt idx="27">
                  <c:v>2766.7296053</c:v>
                </c:pt>
                <c:pt idx="28">
                  <c:v>2622.4766632000001</c:v>
                </c:pt>
                <c:pt idx="29">
                  <c:v>2290.6175481</c:v>
                </c:pt>
                <c:pt idx="30">
                  <c:v>2846.6555939999998</c:v>
                </c:pt>
                <c:pt idx="31">
                  <c:v>2396.6344233999998</c:v>
                </c:pt>
                <c:pt idx="32">
                  <c:v>2422.2521907999999</c:v>
                </c:pt>
                <c:pt idx="33">
                  <c:v>2713.9953254000002</c:v>
                </c:pt>
                <c:pt idx="34">
                  <c:v>2856.4219790000002</c:v>
                </c:pt>
                <c:pt idx="35">
                  <c:v>3131.7001753</c:v>
                </c:pt>
                <c:pt idx="36">
                  <c:v>2244.5194413999998</c:v>
                </c:pt>
                <c:pt idx="37">
                  <c:v>2140.9778912000002</c:v>
                </c:pt>
                <c:pt idx="38">
                  <c:v>2847.2933176000001</c:v>
                </c:pt>
                <c:pt idx="39">
                  <c:v>3001.4252608000002</c:v>
                </c:pt>
                <c:pt idx="40">
                  <c:v>2786.2231947999999</c:v>
                </c:pt>
                <c:pt idx="41">
                  <c:v>2446.1633284999998</c:v>
                </c:pt>
                <c:pt idx="42">
                  <c:v>2921.6124792000001</c:v>
                </c:pt>
                <c:pt idx="43">
                  <c:v>2394.5984109000001</c:v>
                </c:pt>
                <c:pt idx="44">
                  <c:v>2490.6813025000001</c:v>
                </c:pt>
                <c:pt idx="45">
                  <c:v>2731.9414200000001</c:v>
                </c:pt>
                <c:pt idx="46">
                  <c:v>3222.8441867000001</c:v>
                </c:pt>
                <c:pt idx="47">
                  <c:v>2849.5656654999998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0B-4708-917A-1E75A3D31F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3951576"/>
        <c:axId val="1053951904"/>
      </c:lineChart>
      <c:dateAx>
        <c:axId val="105395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951904"/>
        <c:crosses val="autoZero"/>
        <c:auto val="1"/>
        <c:lblOffset val="100"/>
        <c:baseTimeUnit val="months"/>
      </c:dateAx>
      <c:valAx>
        <c:axId val="105395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951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'ROI_&amp;_ResponseCurves'!$S$2</c:f>
              <c:strCache>
                <c:ptCount val="1"/>
                <c:pt idx="0">
                  <c:v>TV</c:v>
                </c:pt>
              </c:strCache>
            </c:strRef>
          </c:tx>
          <c:marker>
            <c:symbol val="none"/>
          </c:marker>
          <c:xVal>
            <c:numRef>
              <c:f>'ROI_&amp;_ResponseCurves'!$R$3:$R$101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xVal>
          <c:yVal>
            <c:numRef>
              <c:f>'ROI_&amp;_ResponseCurves'!$S$3:$S$101</c:f>
              <c:numCache>
                <c:formatCode>0.00</c:formatCode>
                <c:ptCount val="99"/>
                <c:pt idx="0">
                  <c:v>9.1421019081684349</c:v>
                </c:pt>
                <c:pt idx="1">
                  <c:v>14.504472275054001</c:v>
                </c:pt>
                <c:pt idx="2">
                  <c:v>19.000328150998751</c:v>
                </c:pt>
                <c:pt idx="3">
                  <c:v>23.012182328643341</c:v>
                </c:pt>
                <c:pt idx="4">
                  <c:v>26.698704215885119</c:v>
                </c:pt>
                <c:pt idx="5">
                  <c:v>30.145117135136179</c:v>
                </c:pt>
                <c:pt idx="6">
                  <c:v>33.403874470120009</c:v>
                </c:pt>
                <c:pt idx="7">
                  <c:v>36.510155315164894</c:v>
                </c:pt>
                <c:pt idx="8">
                  <c:v>39.489000830659343</c:v>
                </c:pt>
                <c:pt idx="9">
                  <c:v>42.359035041292422</c:v>
                </c:pt>
                <c:pt idx="10">
                  <c:v>45.134584331344442</c:v>
                </c:pt>
                <c:pt idx="11">
                  <c:v>47.826968032829143</c:v>
                </c:pt>
                <c:pt idx="12">
                  <c:v>50.445326398956098</c:v>
                </c:pt>
                <c:pt idx="13">
                  <c:v>52.997174610177545</c:v>
                </c:pt>
                <c:pt idx="14">
                  <c:v>55.488786539889091</c:v>
                </c:pt>
                <c:pt idx="15">
                  <c:v>57.925468436702111</c:v>
                </c:pt>
                <c:pt idx="16">
                  <c:v>60.311758993490308</c:v>
                </c:pt>
                <c:pt idx="17">
                  <c:v>62.651578758503817</c:v>
                </c:pt>
                <c:pt idx="18">
                  <c:v>64.948343809672963</c:v>
                </c:pt>
                <c:pt idx="19">
                  <c:v>67.205053665558765</c:v>
                </c:pt>
                <c:pt idx="20">
                  <c:v>69.424360264455302</c:v>
                </c:pt>
                <c:pt idx="21">
                  <c:v>71.608622793314296</c:v>
                </c:pt>
                <c:pt idx="22">
                  <c:v>73.759951778477699</c:v>
                </c:pt>
                <c:pt idx="23">
                  <c:v>75.880244915257578</c:v>
                </c:pt>
                <c:pt idx="24">
                  <c:v>77.971216462859488</c:v>
                </c:pt>
                <c:pt idx="25">
                  <c:v>80.034421570596635</c:v>
                </c:pt>
                <c:pt idx="26">
                  <c:v>82.071276570128347</c:v>
                </c:pt>
                <c:pt idx="27">
                  <c:v>84.083076026825836</c:v>
                </c:pt>
                <c:pt idx="28">
                  <c:v>86.071007164757319</c:v>
                </c:pt>
                <c:pt idx="29">
                  <c:v>88.036162146157366</c:v>
                </c:pt>
                <c:pt idx="30">
                  <c:v>89.979548585152244</c:v>
                </c:pt>
                <c:pt idx="31">
                  <c:v>91.902098598240855</c:v>
                </c:pt>
                <c:pt idx="32">
                  <c:v>93.804676634399954</c:v>
                </c:pt>
                <c:pt idx="33">
                  <c:v>95.688086281251927</c:v>
                </c:pt>
                <c:pt idx="34">
                  <c:v>97.553076207281663</c:v>
                </c:pt>
                <c:pt idx="35">
                  <c:v>99.400345371247226</c:v>
                </c:pt>
                <c:pt idx="36">
                  <c:v>101.23054760694058</c:v>
                </c:pt>
                <c:pt idx="37">
                  <c:v>103.04429567300777</c:v>
                </c:pt>
                <c:pt idx="38">
                  <c:v>104.84216484263969</c:v>
                </c:pt>
                <c:pt idx="39">
                  <c:v>106.62469609583509</c:v>
                </c:pt>
                <c:pt idx="40">
                  <c:v>108.39239896704535</c:v>
                </c:pt>
                <c:pt idx="41">
                  <c:v>110.14575409287818</c:v>
                </c:pt>
                <c:pt idx="42">
                  <c:v>111.88521549782297</c:v>
                </c:pt>
                <c:pt idx="43">
                  <c:v>113.61121265038638</c:v>
                </c:pt>
                <c:pt idx="44">
                  <c:v>115.32415231737873</c:v>
                </c:pt>
                <c:pt idx="45">
                  <c:v>117.02442024020138</c:v>
                </c:pt>
                <c:pt idx="46">
                  <c:v>118.71238265370826</c:v>
                </c:pt>
                <c:pt idx="47">
                  <c:v>120.38838766545317</c:v>
                </c:pt>
                <c:pt idx="48">
                  <c:v>122.05276651079065</c:v>
                </c:pt>
                <c:pt idx="49">
                  <c:v>123.70583469730262</c:v>
                </c:pt>
                <c:pt idx="50">
                  <c:v>125.34789305032464</c:v>
                </c:pt>
                <c:pt idx="51">
                  <c:v>126.97922866988404</c:v>
                </c:pt>
                <c:pt idx="52">
                  <c:v>128.60011580811229</c:v>
                </c:pt>
                <c:pt idx="53">
                  <c:v>130.21081667511248</c:v>
                </c:pt>
                <c:pt idx="54">
                  <c:v>131.81158218032922</c:v>
                </c:pt>
                <c:pt idx="55">
                  <c:v>133.40265261565969</c:v>
                </c:pt>
                <c:pt idx="56">
                  <c:v>134.98425828583962</c:v>
                </c:pt>
                <c:pt idx="57">
                  <c:v>136.55662009102559</c:v>
                </c:pt>
                <c:pt idx="58">
                  <c:v>138.11995006595876</c:v>
                </c:pt>
                <c:pt idx="59">
                  <c:v>139.67445187962483</c:v>
                </c:pt>
                <c:pt idx="60">
                  <c:v>141.22032129891363</c:v>
                </c:pt>
                <c:pt idx="61">
                  <c:v>142.75774661941887</c:v>
                </c:pt>
                <c:pt idx="62">
                  <c:v>144.28690906619747</c:v>
                </c:pt>
                <c:pt idx="63">
                  <c:v>145.80798316702649</c:v>
                </c:pt>
                <c:pt idx="64">
                  <c:v>147.32113710044371</c:v>
                </c:pt>
                <c:pt idx="65">
                  <c:v>148.82653302063721</c:v>
                </c:pt>
                <c:pt idx="66">
                  <c:v>150.32432736104988</c:v>
                </c:pt>
                <c:pt idx="67">
                  <c:v>151.81467111838967</c:v>
                </c:pt>
                <c:pt idx="68">
                  <c:v>153.29771011857989</c:v>
                </c:pt>
                <c:pt idx="69">
                  <c:v>154.77358526604138</c:v>
                </c:pt>
                <c:pt idx="70">
                  <c:v>156.24243277757537</c:v>
                </c:pt>
                <c:pt idx="71">
                  <c:v>157.7043844019995</c:v>
                </c:pt>
                <c:pt idx="72">
                  <c:v>159.15956762659269</c:v>
                </c:pt>
                <c:pt idx="73">
                  <c:v>160.60810587130806</c:v>
                </c:pt>
                <c:pt idx="74">
                  <c:v>162.05011867163614</c:v>
                </c:pt>
                <c:pt idx="75">
                  <c:v>163.48572185092206</c:v>
                </c:pt>
                <c:pt idx="76">
                  <c:v>164.91502768287646</c:v>
                </c:pt>
                <c:pt idx="77">
                  <c:v>166.33814504495803</c:v>
                </c:pt>
                <c:pt idx="78">
                  <c:v>167.75517956325007</c:v>
                </c:pt>
                <c:pt idx="79">
                  <c:v>169.16623374940454</c:v>
                </c:pt>
                <c:pt idx="80">
                  <c:v>170.57140713018219</c:v>
                </c:pt>
                <c:pt idx="81">
                  <c:v>171.97079637007425</c:v>
                </c:pt>
                <c:pt idx="82">
                  <c:v>173.36449538745541</c:v>
                </c:pt>
                <c:pt idx="83">
                  <c:v>174.75259546468328</c:v>
                </c:pt>
                <c:pt idx="84">
                  <c:v>176.13518535252794</c:v>
                </c:pt>
                <c:pt idx="85">
                  <c:v>177.51235136928608</c:v>
                </c:pt>
                <c:pt idx="86">
                  <c:v>178.88417749490955</c:v>
                </c:pt>
                <c:pt idx="87">
                  <c:v>180.25074546045337</c:v>
                </c:pt>
                <c:pt idx="88">
                  <c:v>181.61213483312585</c:v>
                </c:pt>
                <c:pt idx="89">
                  <c:v>182.96842309720466</c:v>
                </c:pt>
                <c:pt idx="90">
                  <c:v>184.31968573106337</c:v>
                </c:pt>
                <c:pt idx="91">
                  <c:v>185.66599628053467</c:v>
                </c:pt>
                <c:pt idx="92">
                  <c:v>187.00742642882489</c:v>
                </c:pt>
                <c:pt idx="93">
                  <c:v>188.34404606317466</c:v>
                </c:pt>
                <c:pt idx="94">
                  <c:v>189.67592333845198</c:v>
                </c:pt>
                <c:pt idx="95">
                  <c:v>191.00312473784848</c:v>
                </c:pt>
                <c:pt idx="96">
                  <c:v>192.32571513084008</c:v>
                </c:pt>
                <c:pt idx="97">
                  <c:v>193.64375782856192</c:v>
                </c:pt>
                <c:pt idx="98">
                  <c:v>194.95731463673889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7D3-4272-9C0C-AD837813ADCA}"/>
            </c:ext>
          </c:extLst>
        </c:ser>
        <c:ser>
          <c:idx val="1"/>
          <c:order val="1"/>
          <c:tx>
            <c:strRef>
              <c:f>'ROI_&amp;_ResponseCurves'!$T$2</c:f>
              <c:strCache>
                <c:ptCount val="1"/>
                <c:pt idx="0">
                  <c:v>PDE</c:v>
                </c:pt>
              </c:strCache>
            </c:strRef>
          </c:tx>
          <c:marker>
            <c:symbol val="none"/>
          </c:marker>
          <c:xVal>
            <c:numRef>
              <c:f>'ROI_&amp;_ResponseCurves'!$R$3:$R$101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xVal>
          <c:yVal>
            <c:numRef>
              <c:f>'ROI_&amp;_ResponseCurves'!$T$3:$T$101</c:f>
              <c:numCache>
                <c:formatCode>0.00</c:formatCode>
                <c:ptCount val="99"/>
                <c:pt idx="0">
                  <c:v>16.236879848848837</c:v>
                </c:pt>
                <c:pt idx="1">
                  <c:v>24.757650759180489</c:v>
                </c:pt>
                <c:pt idx="2">
                  <c:v>31.686813854946397</c:v>
                </c:pt>
                <c:pt idx="3">
                  <c:v>37.749941911222983</c:v>
                </c:pt>
                <c:pt idx="4">
                  <c:v>43.240999265336882</c:v>
                </c:pt>
                <c:pt idx="5">
                  <c:v>48.315383152111181</c:v>
                </c:pt>
                <c:pt idx="6">
                  <c:v>53.06757521364716</c:v>
                </c:pt>
                <c:pt idx="7">
                  <c:v>57.560312493392665</c:v>
                </c:pt>
                <c:pt idx="8">
                  <c:v>61.837876588660507</c:v>
                </c:pt>
                <c:pt idx="9">
                  <c:v>65.932960535215798</c:v>
                </c:pt>
                <c:pt idx="10">
                  <c:v>69.870550521975062</c:v>
                </c:pt>
                <c:pt idx="11">
                  <c:v>73.670273692440261</c:v>
                </c:pt>
                <c:pt idx="12">
                  <c:v>77.347895387169928</c:v>
                </c:pt>
                <c:pt idx="13">
                  <c:v>80.916315573349991</c:v>
                </c:pt>
                <c:pt idx="14">
                  <c:v>84.38625569553291</c:v>
                </c:pt>
                <c:pt idx="15">
                  <c:v>87.766746294038967</c:v>
                </c:pt>
                <c:pt idx="16">
                  <c:v>91.065481979438346</c:v>
                </c:pt>
                <c:pt idx="17">
                  <c:v>94.289085496922169</c:v>
                </c:pt>
                <c:pt idx="18">
                  <c:v>97.443307900531863</c:v>
                </c:pt>
                <c:pt idx="19">
                  <c:v>100.53318283102485</c:v>
                </c:pt>
                <c:pt idx="20">
                  <c:v>103.56314717987047</c:v>
                </c:pt>
                <c:pt idx="21">
                  <c:v>106.53713670840379</c:v>
                </c:pt>
                <c:pt idx="22">
                  <c:v>109.4586627177743</c:v>
                </c:pt>
                <c:pt idx="23">
                  <c:v>112.33087418208555</c:v>
                </c:pt>
                <c:pt idx="24">
                  <c:v>115.15660858926839</c:v>
                </c:pt>
                <c:pt idx="25">
                  <c:v>117.93843390969893</c:v>
                </c:pt>
                <c:pt idx="26">
                  <c:v>120.67868352114179</c:v>
                </c:pt>
                <c:pt idx="27">
                  <c:v>123.37948548819662</c:v>
                </c:pt>
                <c:pt idx="28">
                  <c:v>126.04278727703803</c:v>
                </c:pt>
                <c:pt idx="29">
                  <c:v>128.67037674932541</c:v>
                </c:pt>
                <c:pt idx="30">
                  <c:v>131.26390010032102</c:v>
                </c:pt>
                <c:pt idx="31">
                  <c:v>133.82487726984505</c:v>
                </c:pt>
                <c:pt idx="32">
                  <c:v>136.35471524964314</c:v>
                </c:pt>
                <c:pt idx="33">
                  <c:v>138.85471962910557</c:v>
                </c:pt>
                <c:pt idx="34">
                  <c:v>141.32610465730681</c:v>
                </c:pt>
                <c:pt idx="35">
                  <c:v>143.7700020488119</c:v>
                </c:pt>
                <c:pt idx="36">
                  <c:v>146.18746872049957</c:v>
                </c:pt>
                <c:pt idx="37">
                  <c:v>148.5794936144521</c:v>
                </c:pt>
                <c:pt idx="38">
                  <c:v>150.94700373599707</c:v>
                </c:pt>
                <c:pt idx="39">
                  <c:v>153.29086951492201</c:v>
                </c:pt>
                <c:pt idx="40">
                  <c:v>155.61190958069648</c:v>
                </c:pt>
                <c:pt idx="41">
                  <c:v>157.91089502843261</c:v>
                </c:pt>
                <c:pt idx="42">
                  <c:v>160.18855324068764</c:v>
                </c:pt>
                <c:pt idx="43">
                  <c:v>162.44557132057184</c:v>
                </c:pt>
                <c:pt idx="44">
                  <c:v>164.68259918360104</c:v>
                </c:pt>
                <c:pt idx="45">
                  <c:v>166.90025234901989</c:v>
                </c:pt>
                <c:pt idx="46">
                  <c:v>169.0991144656854</c:v>
                </c:pt>
                <c:pt idx="47">
                  <c:v>171.27973960284555</c:v>
                </c:pt>
                <c:pt idx="48">
                  <c:v>173.44265433212277</c:v>
                </c:pt>
                <c:pt idx="49">
                  <c:v>175.58835962359379</c:v>
                </c:pt>
                <c:pt idx="50">
                  <c:v>177.71733257593945</c:v>
                </c:pt>
                <c:pt idx="51">
                  <c:v>179.83002799814591</c:v>
                </c:pt>
                <c:pt idx="52">
                  <c:v>181.92687985809403</c:v>
                </c:pt>
                <c:pt idx="53">
                  <c:v>184.00830261153425</c:v>
                </c:pt>
                <c:pt idx="54">
                  <c:v>186.07469242334827</c:v>
                </c:pt>
                <c:pt idx="55">
                  <c:v>188.12642829162243</c:v>
                </c:pt>
                <c:pt idx="56">
                  <c:v>190.16387308386044</c:v>
                </c:pt>
                <c:pt idx="57">
                  <c:v>192.18737449361774</c:v>
                </c:pt>
                <c:pt idx="58">
                  <c:v>194.19726592493404</c:v>
                </c:pt>
                <c:pt idx="59">
                  <c:v>196.19386731114034</c:v>
                </c:pt>
                <c:pt idx="60">
                  <c:v>198.17748587391952</c:v>
                </c:pt>
                <c:pt idx="61">
                  <c:v>200.14841682788639</c:v>
                </c:pt>
                <c:pt idx="62">
                  <c:v>202.10694403541024</c:v>
                </c:pt>
                <c:pt idx="63">
                  <c:v>204.05334061592595</c:v>
                </c:pt>
                <c:pt idx="64">
                  <c:v>205.98786951355646</c:v>
                </c:pt>
                <c:pt idx="65">
                  <c:v>207.91078402649555</c:v>
                </c:pt>
                <c:pt idx="66">
                  <c:v>209.82232830126503</c:v>
                </c:pt>
                <c:pt idx="67">
                  <c:v>211.72273779466607</c:v>
                </c:pt>
                <c:pt idx="68">
                  <c:v>213.61223970597885</c:v>
                </c:pt>
                <c:pt idx="69">
                  <c:v>215.49105338172839</c:v>
                </c:pt>
                <c:pt idx="70">
                  <c:v>217.35939069512551</c:v>
                </c:pt>
                <c:pt idx="71">
                  <c:v>219.21745640209954</c:v>
                </c:pt>
                <c:pt idx="72">
                  <c:v>221.06544847567253</c:v>
                </c:pt>
                <c:pt idx="73">
                  <c:v>222.9035584202681</c:v>
                </c:pt>
                <c:pt idx="74">
                  <c:v>224.73197156741742</c:v>
                </c:pt>
                <c:pt idx="75">
                  <c:v>226.55086735419124</c:v>
                </c:pt>
                <c:pt idx="76">
                  <c:v>228.36041958558474</c:v>
                </c:pt>
                <c:pt idx="77">
                  <c:v>230.16079668197338</c:v>
                </c:pt>
                <c:pt idx="78">
                  <c:v>231.95216191267068</c:v>
                </c:pt>
                <c:pt idx="79">
                  <c:v>233.73467361653317</c:v>
                </c:pt>
                <c:pt idx="80">
                  <c:v>235.50848541048458</c:v>
                </c:pt>
                <c:pt idx="81">
                  <c:v>237.27374638676022</c:v>
                </c:pt>
                <c:pt idx="82">
                  <c:v>239.03060129961298</c:v>
                </c:pt>
                <c:pt idx="83">
                  <c:v>240.77919074216237</c:v>
                </c:pt>
                <c:pt idx="84">
                  <c:v>242.51965131401911</c:v>
                </c:pt>
                <c:pt idx="85">
                  <c:v>244.25211578026861</c:v>
                </c:pt>
                <c:pt idx="86">
                  <c:v>245.97671322235408</c:v>
                </c:pt>
                <c:pt idx="87">
                  <c:v>247.69356918135975</c:v>
                </c:pt>
                <c:pt idx="88">
                  <c:v>249.40280579415912</c:v>
                </c:pt>
                <c:pt idx="89">
                  <c:v>251.10454192285968</c:v>
                </c:pt>
                <c:pt idx="90">
                  <c:v>252.79889327794498</c:v>
                </c:pt>
                <c:pt idx="91">
                  <c:v>254.48597253548593</c:v>
                </c:pt>
                <c:pt idx="92">
                  <c:v>256.16588944876878</c:v>
                </c:pt>
                <c:pt idx="93">
                  <c:v>257.83875095466328</c:v>
                </c:pt>
                <c:pt idx="94">
                  <c:v>259.50466127503097</c:v>
                </c:pt>
                <c:pt idx="95">
                  <c:v>261.16372201345507</c:v>
                </c:pt>
                <c:pt idx="96">
                  <c:v>262.8160322475544</c:v>
                </c:pt>
                <c:pt idx="97">
                  <c:v>264.4616886171267</c:v>
                </c:pt>
                <c:pt idx="98">
                  <c:v>266.1007854083486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7D3-4272-9C0C-AD837813ADCA}"/>
            </c:ext>
          </c:extLst>
        </c:ser>
        <c:ser>
          <c:idx val="2"/>
          <c:order val="2"/>
          <c:tx>
            <c:strRef>
              <c:f>'ROI_&amp;_ResponseCurves'!$U$2</c:f>
              <c:strCache>
                <c:ptCount val="1"/>
                <c:pt idx="0">
                  <c:v>Display</c:v>
                </c:pt>
              </c:strCache>
            </c:strRef>
          </c:tx>
          <c:marker>
            <c:symbol val="none"/>
          </c:marker>
          <c:xVal>
            <c:numRef>
              <c:f>'ROI_&amp;_ResponseCurves'!$R$3:$R$101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xVal>
          <c:yVal>
            <c:numRef>
              <c:f>'ROI_&amp;_ResponseCurves'!$U$3:$U$101</c:f>
              <c:numCache>
                <c:formatCode>0.0</c:formatCode>
                <c:ptCount val="99"/>
                <c:pt idx="0">
                  <c:v>2.7913545999207896</c:v>
                </c:pt>
                <c:pt idx="1">
                  <c:v>5.5447304064487</c:v>
                </c:pt>
                <c:pt idx="2">
                  <c:v>8.2611470310640449</c:v>
                </c:pt>
                <c:pt idx="3">
                  <c:v>10.941583568465711</c:v>
                </c:pt>
                <c:pt idx="4">
                  <c:v>13.586980715250883</c:v>
                </c:pt>
                <c:pt idx="5">
                  <c:v>16.198242751893552</c:v>
                </c:pt>
                <c:pt idx="6">
                  <c:v>18.776239398472043</c:v>
                </c:pt>
                <c:pt idx="7">
                  <c:v>21.321807553674319</c:v>
                </c:pt>
                <c:pt idx="8">
                  <c:v>23.835752925782323</c:v>
                </c:pt>
                <c:pt idx="9">
                  <c:v>26.318851563587778</c:v>
                </c:pt>
                <c:pt idx="10">
                  <c:v>28.771851294518395</c:v>
                </c:pt>
                <c:pt idx="11">
                  <c:v>31.195473076642273</c:v>
                </c:pt>
                <c:pt idx="12">
                  <c:v>33.590412270666235</c:v>
                </c:pt>
                <c:pt idx="13">
                  <c:v>35.957339837543245</c:v>
                </c:pt>
                <c:pt idx="14">
                  <c:v>38.296903466848981</c:v>
                </c:pt>
                <c:pt idx="15">
                  <c:v>40.609728640675549</c:v>
                </c:pt>
                <c:pt idx="16">
                  <c:v>42.896419637414041</c:v>
                </c:pt>
                <c:pt idx="17">
                  <c:v>45.157560479456627</c:v>
                </c:pt>
                <c:pt idx="18">
                  <c:v>47.393715828535825</c:v>
                </c:pt>
                <c:pt idx="19">
                  <c:v>49.60543183213516</c:v>
                </c:pt>
                <c:pt idx="20">
                  <c:v>51.793236924145312</c:v>
                </c:pt>
                <c:pt idx="21">
                  <c:v>53.957642582701581</c:v>
                </c:pt>
                <c:pt idx="22">
                  <c:v>56.099144047922337</c:v>
                </c:pt>
                <c:pt idx="23">
                  <c:v>58.21822100206689</c:v>
                </c:pt>
                <c:pt idx="24">
                  <c:v>60.315338214450477</c:v>
                </c:pt>
                <c:pt idx="25">
                  <c:v>62.390946153284538</c:v>
                </c:pt>
                <c:pt idx="26">
                  <c:v>64.445481566457843</c:v>
                </c:pt>
                <c:pt idx="27">
                  <c:v>66.479368033130939</c:v>
                </c:pt>
                <c:pt idx="28">
                  <c:v>68.49301648788655</c:v>
                </c:pt>
                <c:pt idx="29">
                  <c:v>70.486825719058828</c:v>
                </c:pt>
                <c:pt idx="30">
                  <c:v>72.461182842752279</c:v>
                </c:pt>
                <c:pt idx="31">
                  <c:v>74.416463753960471</c:v>
                </c:pt>
                <c:pt idx="32">
                  <c:v>76.353033556098879</c:v>
                </c:pt>
                <c:pt idx="33">
                  <c:v>78.271246970179931</c:v>
                </c:pt>
                <c:pt idx="34">
                  <c:v>80.171448724776852</c:v>
                </c:pt>
                <c:pt idx="35">
                  <c:v>82.053973927849228</c:v>
                </c:pt>
                <c:pt idx="36">
                  <c:v>83.919148421432695</c:v>
                </c:pt>
                <c:pt idx="37">
                  <c:v>85.767289120132148</c:v>
                </c:pt>
                <c:pt idx="38">
                  <c:v>87.598704334297921</c:v>
                </c:pt>
                <c:pt idx="39">
                  <c:v>89.41369407870917</c:v>
                </c:pt>
                <c:pt idx="40">
                  <c:v>91.212550367537247</c:v>
                </c:pt>
                <c:pt idx="41">
                  <c:v>92.995557496314959</c:v>
                </c:pt>
                <c:pt idx="42">
                  <c:v>94.762992311591802</c:v>
                </c:pt>
                <c:pt idx="43">
                  <c:v>96.5151244689159</c:v>
                </c:pt>
                <c:pt idx="44">
                  <c:v>98.252216679742801</c:v>
                </c:pt>
                <c:pt idx="45">
                  <c:v>99.974524947837452</c:v>
                </c:pt>
                <c:pt idx="46">
                  <c:v>101.68229879570107</c:v>
                </c:pt>
                <c:pt idx="47">
                  <c:v>103.37578148152352</c:v>
                </c:pt>
                <c:pt idx="48">
                  <c:v>105.05521020713338</c:v>
                </c:pt>
                <c:pt idx="49">
                  <c:v>106.72081631739002</c:v>
                </c:pt>
                <c:pt idx="50">
                  <c:v>108.37282549143704</c:v>
                </c:pt>
                <c:pt idx="51">
                  <c:v>110.01145792621222</c:v>
                </c:pt>
                <c:pt idx="52">
                  <c:v>111.63692851258757</c:v>
                </c:pt>
                <c:pt idx="53">
                  <c:v>113.24944700449149</c:v>
                </c:pt>
                <c:pt idx="54">
                  <c:v>114.84921818134599</c:v>
                </c:pt>
                <c:pt idx="55">
                  <c:v>116.4364420041338</c:v>
                </c:pt>
                <c:pt idx="56">
                  <c:v>118.01131376539246</c:v>
                </c:pt>
                <c:pt idx="57">
                  <c:v>119.57402423341711</c:v>
                </c:pt>
                <c:pt idx="58">
                  <c:v>121.12475979093792</c:v>
                </c:pt>
                <c:pt idx="59">
                  <c:v>122.66370256852477</c:v>
                </c:pt>
                <c:pt idx="60">
                  <c:v>124.19103057295722</c:v>
                </c:pt>
                <c:pt idx="61">
                  <c:v>125.70691781078681</c:v>
                </c:pt>
                <c:pt idx="62">
                  <c:v>127.21153440730585</c:v>
                </c:pt>
                <c:pt idx="63">
                  <c:v>128.70504672112574</c:v>
                </c:pt>
                <c:pt idx="64">
                  <c:v>130.18761745455851</c:v>
                </c:pt>
                <c:pt idx="65">
                  <c:v>131.65940575998439</c:v>
                </c:pt>
                <c:pt idx="66">
                  <c:v>133.12056734237899</c:v>
                </c:pt>
                <c:pt idx="67">
                  <c:v>134.5712545581658</c:v>
                </c:pt>
                <c:pt idx="68">
                  <c:v>136.01161651055079</c:v>
                </c:pt>
                <c:pt idx="69">
                  <c:v>137.44179914148802</c:v>
                </c:pt>
                <c:pt idx="70">
                  <c:v>138.86194532041833</c:v>
                </c:pt>
                <c:pt idx="71">
                  <c:v>140.27219492991614</c:v>
                </c:pt>
                <c:pt idx="72">
                  <c:v>141.67268494837253</c:v>
                </c:pt>
                <c:pt idx="73">
                  <c:v>143.06354952983691</c:v>
                </c:pt>
                <c:pt idx="74">
                  <c:v>144.4449200811338</c:v>
                </c:pt>
                <c:pt idx="75">
                  <c:v>145.81692533636482</c:v>
                </c:pt>
                <c:pt idx="76">
                  <c:v>147.17969142890345</c:v>
                </c:pt>
                <c:pt idx="77">
                  <c:v>148.53334196098015</c:v>
                </c:pt>
                <c:pt idx="78">
                  <c:v>149.87799807095715</c:v>
                </c:pt>
                <c:pt idx="79">
                  <c:v>151.21377849838186</c:v>
                </c:pt>
                <c:pt idx="80">
                  <c:v>152.54079964690806</c:v>
                </c:pt>
                <c:pt idx="81">
                  <c:v>153.85917564516703</c:v>
                </c:pt>
                <c:pt idx="82">
                  <c:v>155.16901840566882</c:v>
                </c:pt>
                <c:pt idx="83">
                  <c:v>156.47043768180973</c:v>
                </c:pt>
                <c:pt idx="84">
                  <c:v>157.76354112305796</c:v>
                </c:pt>
                <c:pt idx="85">
                  <c:v>159.04843432838817</c:v>
                </c:pt>
                <c:pt idx="86">
                  <c:v>160.32522089802913</c:v>
                </c:pt>
                <c:pt idx="87">
                  <c:v>161.59400248359043</c:v>
                </c:pt>
                <c:pt idx="88">
                  <c:v>162.85487883662668</c:v>
                </c:pt>
                <c:pt idx="89">
                  <c:v>164.10794785569846</c:v>
                </c:pt>
                <c:pt idx="90">
                  <c:v>165.35330563198539</c:v>
                </c:pt>
                <c:pt idx="91">
                  <c:v>166.59104649350391</c:v>
                </c:pt>
                <c:pt idx="92">
                  <c:v>167.8212630479814</c:v>
                </c:pt>
                <c:pt idx="93">
                  <c:v>169.04404622443451</c:v>
                </c:pt>
                <c:pt idx="94">
                  <c:v>170.25948531349962</c:v>
                </c:pt>
                <c:pt idx="95">
                  <c:v>171.46766800655837</c:v>
                </c:pt>
                <c:pt idx="96">
                  <c:v>172.66868043370329</c:v>
                </c:pt>
                <c:pt idx="97">
                  <c:v>173.86260720058235</c:v>
                </c:pt>
                <c:pt idx="98">
                  <c:v>175.04953142416417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7D3-4272-9C0C-AD837813AD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789632"/>
        <c:axId val="226800000"/>
      </c:scatterChart>
      <c:valAx>
        <c:axId val="226789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Investment (1000s of $)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26800000"/>
        <c:crosses val="autoZero"/>
        <c:crossBetween val="midCat"/>
      </c:valAx>
      <c:valAx>
        <c:axId val="2268000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Profit (1000s of $)</a:t>
                </a:r>
              </a:p>
            </c:rich>
          </c:tx>
          <c:overlay val="0"/>
        </c:title>
        <c:numFmt formatCode="0.0" sourceLinked="0"/>
        <c:majorTickMark val="out"/>
        <c:minorTickMark val="none"/>
        <c:tickLblPos val="nextTo"/>
        <c:crossAx val="22678963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solidFill>
        <a:srgbClr val="505050">
          <a:lumMod val="50000"/>
        </a:srgbClr>
      </a:solidFill>
    </a:ln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'ROI_&amp;_ResponseCurves'!$AF$2</c:f>
              <c:strCache>
                <c:ptCount val="1"/>
                <c:pt idx="0">
                  <c:v>TV</c:v>
                </c:pt>
              </c:strCache>
            </c:strRef>
          </c:tx>
          <c:marker>
            <c:symbol val="none"/>
          </c:marker>
          <c:xVal>
            <c:numRef>
              <c:f>'ROI_&amp;_ResponseCurves'!$AE$3:$AE$101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</c:numCache>
            </c:numRef>
          </c:xVal>
          <c:yVal>
            <c:numRef>
              <c:f>'ROI_&amp;_ResponseCurves'!$AF$3:$AF$101</c:f>
              <c:numCache>
                <c:formatCode>0.00</c:formatCode>
                <c:ptCount val="99"/>
                <c:pt idx="1">
                  <c:v>5.3623703668855658</c:v>
                </c:pt>
                <c:pt idx="2">
                  <c:v>4.4958558759447502</c:v>
                </c:pt>
                <c:pt idx="3">
                  <c:v>4.0118541776445902</c:v>
                </c:pt>
                <c:pt idx="4">
                  <c:v>3.6865218872417778</c:v>
                </c:pt>
                <c:pt idx="5">
                  <c:v>3.4464129192510597</c:v>
                </c:pt>
                <c:pt idx="6">
                  <c:v>3.2587573349838301</c:v>
                </c:pt>
                <c:pt idx="7">
                  <c:v>3.1062808450448856</c:v>
                </c:pt>
                <c:pt idx="8">
                  <c:v>2.9788455154944486</c:v>
                </c:pt>
                <c:pt idx="9">
                  <c:v>2.8700342106330794</c:v>
                </c:pt>
                <c:pt idx="10">
                  <c:v>2.7755492900520196</c:v>
                </c:pt>
                <c:pt idx="11">
                  <c:v>2.692383701484701</c:v>
                </c:pt>
                <c:pt idx="12">
                  <c:v>2.6183583661269552</c:v>
                </c:pt>
                <c:pt idx="13">
                  <c:v>2.5518482112214471</c:v>
                </c:pt>
                <c:pt idx="14">
                  <c:v>2.4916119297115458</c:v>
                </c:pt>
                <c:pt idx="15">
                  <c:v>2.4366818968130204</c:v>
                </c:pt>
                <c:pt idx="16">
                  <c:v>2.3862905567881967</c:v>
                </c:pt>
                <c:pt idx="17">
                  <c:v>2.3398197650135089</c:v>
                </c:pt>
                <c:pt idx="18">
                  <c:v>2.296765051169146</c:v>
                </c:pt>
                <c:pt idx="19">
                  <c:v>2.2567098558858021</c:v>
                </c:pt>
                <c:pt idx="20">
                  <c:v>2.2193065988965373</c:v>
                </c:pt>
                <c:pt idx="21">
                  <c:v>2.1842625288589943</c:v>
                </c:pt>
                <c:pt idx="22">
                  <c:v>2.1513289851634028</c:v>
                </c:pt>
                <c:pt idx="23">
                  <c:v>2.1202931367798783</c:v>
                </c:pt>
                <c:pt idx="24">
                  <c:v>2.0909715476019102</c:v>
                </c:pt>
                <c:pt idx="25">
                  <c:v>2.0632051077371472</c:v>
                </c:pt>
                <c:pt idx="26">
                  <c:v>2.0368549995317125</c:v>
                </c:pt>
                <c:pt idx="27">
                  <c:v>2.0117994566974886</c:v>
                </c:pt>
                <c:pt idx="28">
                  <c:v>1.9879311379314828</c:v>
                </c:pt>
                <c:pt idx="29">
                  <c:v>1.9651549814000475</c:v>
                </c:pt>
                <c:pt idx="30">
                  <c:v>1.9433864389948781</c:v>
                </c:pt>
                <c:pt idx="31">
                  <c:v>1.9225500130886104</c:v>
                </c:pt>
                <c:pt idx="32">
                  <c:v>1.9025780361590989</c:v>
                </c:pt>
                <c:pt idx="33">
                  <c:v>1.8834096468519732</c:v>
                </c:pt>
                <c:pt idx="34">
                  <c:v>1.864989926029736</c:v>
                </c:pt>
                <c:pt idx="35">
                  <c:v>1.8472691639655636</c:v>
                </c:pt>
                <c:pt idx="36">
                  <c:v>1.8302022356933492</c:v>
                </c:pt>
                <c:pt idx="37">
                  <c:v>1.8137480660671912</c:v>
                </c:pt>
                <c:pt idx="38">
                  <c:v>1.7978691696319231</c:v>
                </c:pt>
                <c:pt idx="39">
                  <c:v>1.7825312531954012</c:v>
                </c:pt>
                <c:pt idx="40">
                  <c:v>1.7677028712102612</c:v>
                </c:pt>
                <c:pt idx="41">
                  <c:v>1.7533551258328259</c:v>
                </c:pt>
                <c:pt idx="42">
                  <c:v>1.739461404944791</c:v>
                </c:pt>
                <c:pt idx="43">
                  <c:v>1.7259971525634086</c:v>
                </c:pt>
                <c:pt idx="44">
                  <c:v>1.7129396669923551</c:v>
                </c:pt>
                <c:pt idx="45">
                  <c:v>1.7002679228226469</c:v>
                </c:pt>
                <c:pt idx="46">
                  <c:v>1.6879624135068809</c:v>
                </c:pt>
                <c:pt idx="47">
                  <c:v>1.6760050117449055</c:v>
                </c:pt>
                <c:pt idx="48">
                  <c:v>1.664378845337481</c:v>
                </c:pt>
                <c:pt idx="49">
                  <c:v>1.6530681865119732</c:v>
                </c:pt>
                <c:pt idx="50">
                  <c:v>1.6420583530220227</c:v>
                </c:pt>
                <c:pt idx="51">
                  <c:v>1.631335619559394</c:v>
                </c:pt>
                <c:pt idx="52">
                  <c:v>1.6208871382282553</c:v>
                </c:pt>
                <c:pt idx="53">
                  <c:v>1.6107008670001903</c:v>
                </c:pt>
                <c:pt idx="54">
                  <c:v>1.6007655052167422</c:v>
                </c:pt>
                <c:pt idx="55">
                  <c:v>1.5910704353304652</c:v>
                </c:pt>
                <c:pt idx="56">
                  <c:v>1.5816056701799255</c:v>
                </c:pt>
                <c:pt idx="57">
                  <c:v>1.5723618051859773</c:v>
                </c:pt>
                <c:pt idx="58">
                  <c:v>1.5633299749331684</c:v>
                </c:pt>
                <c:pt idx="59">
                  <c:v>1.5545018136660644</c:v>
                </c:pt>
                <c:pt idx="60">
                  <c:v>1.5458694192888061</c:v>
                </c:pt>
                <c:pt idx="61">
                  <c:v>1.5374253205052355</c:v>
                </c:pt>
                <c:pt idx="62">
                  <c:v>1.5291624467785994</c:v>
                </c:pt>
                <c:pt idx="63">
                  <c:v>1.5210741008290256</c:v>
                </c:pt>
                <c:pt idx="64">
                  <c:v>1.5131539334172146</c:v>
                </c:pt>
                <c:pt idx="65">
                  <c:v>1.5053959201935072</c:v>
                </c:pt>
                <c:pt idx="66">
                  <c:v>1.4977943404126677</c:v>
                </c:pt>
                <c:pt idx="67">
                  <c:v>1.4903437573397866</c:v>
                </c:pt>
                <c:pt idx="68">
                  <c:v>1.4830390001902174</c:v>
                </c:pt>
                <c:pt idx="69">
                  <c:v>1.475875147461494</c:v>
                </c:pt>
                <c:pt idx="70">
                  <c:v>1.4688475115339941</c:v>
                </c:pt>
                <c:pt idx="71">
                  <c:v>1.4619516244241311</c:v>
                </c:pt>
                <c:pt idx="72">
                  <c:v>1.4551832245931848</c:v>
                </c:pt>
                <c:pt idx="73">
                  <c:v>1.4485382447153654</c:v>
                </c:pt>
                <c:pt idx="74">
                  <c:v>1.4420128003280865</c:v>
                </c:pt>
                <c:pt idx="75">
                  <c:v>1.4356031792859199</c:v>
                </c:pt>
                <c:pt idx="76">
                  <c:v>1.4293058319543945</c:v>
                </c:pt>
                <c:pt idx="77">
                  <c:v>1.4231173620815696</c:v>
                </c:pt>
                <c:pt idx="78">
                  <c:v>1.4170345182920414</c:v>
                </c:pt>
                <c:pt idx="79">
                  <c:v>1.4110541861544732</c:v>
                </c:pt>
                <c:pt idx="80">
                  <c:v>1.4051733807776543</c:v>
                </c:pt>
                <c:pt idx="81">
                  <c:v>1.3993892398920593</c:v>
                </c:pt>
                <c:pt idx="82">
                  <c:v>1.3936990173811523</c:v>
                </c:pt>
                <c:pt idx="83">
                  <c:v>1.3881000772278753</c:v>
                </c:pt>
                <c:pt idx="84">
                  <c:v>1.3825898878446594</c:v>
                </c:pt>
                <c:pt idx="85">
                  <c:v>1.3771660167581388</c:v>
                </c:pt>
                <c:pt idx="86">
                  <c:v>1.3718261256234712</c:v>
                </c:pt>
                <c:pt idx="87">
                  <c:v>1.3665679655438225</c:v>
                </c:pt>
                <c:pt idx="88">
                  <c:v>1.3613893726724768</c:v>
                </c:pt>
                <c:pt idx="89">
                  <c:v>1.3562882640788132</c:v>
                </c:pt>
                <c:pt idx="90">
                  <c:v>1.3512626338587097</c:v>
                </c:pt>
                <c:pt idx="91">
                  <c:v>1.3463105494712977</c:v>
                </c:pt>
                <c:pt idx="92">
                  <c:v>1.3414301482902147</c:v>
                </c:pt>
                <c:pt idx="93">
                  <c:v>1.3366196343497734</c:v>
                </c:pt>
                <c:pt idx="94">
                  <c:v>1.3318772752773214</c:v>
                </c:pt>
                <c:pt idx="95">
                  <c:v>1.3272013993965004</c:v>
                </c:pt>
                <c:pt idx="96">
                  <c:v>1.3225903929916001</c:v>
                </c:pt>
                <c:pt idx="97">
                  <c:v>1.318042697721836</c:v>
                </c:pt>
                <c:pt idx="98">
                  <c:v>1.3135568081769691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E41-45E4-B7BF-B282C0FEE3D5}"/>
            </c:ext>
          </c:extLst>
        </c:ser>
        <c:ser>
          <c:idx val="1"/>
          <c:order val="1"/>
          <c:tx>
            <c:strRef>
              <c:f>'ROI_&amp;_ResponseCurves'!$AG$2</c:f>
              <c:strCache>
                <c:ptCount val="1"/>
                <c:pt idx="0">
                  <c:v>PDE</c:v>
                </c:pt>
              </c:strCache>
            </c:strRef>
          </c:tx>
          <c:marker>
            <c:symbol val="none"/>
          </c:marker>
          <c:xVal>
            <c:numRef>
              <c:f>'ROI_&amp;_ResponseCurves'!$AE$3:$AE$101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</c:numCache>
            </c:numRef>
          </c:xVal>
          <c:yVal>
            <c:numRef>
              <c:f>'ROI_&amp;_ResponseCurves'!$AG$3:$AG$101</c:f>
              <c:numCache>
                <c:formatCode>0.00</c:formatCode>
                <c:ptCount val="99"/>
                <c:pt idx="1">
                  <c:v>8.5207709103316525</c:v>
                </c:pt>
                <c:pt idx="2">
                  <c:v>6.9291630957659081</c:v>
                </c:pt>
                <c:pt idx="3">
                  <c:v>6.0631280562765859</c:v>
                </c:pt>
                <c:pt idx="4">
                  <c:v>5.4910573541138987</c:v>
                </c:pt>
                <c:pt idx="5">
                  <c:v>5.0743838867742994</c:v>
                </c:pt>
                <c:pt idx="6">
                  <c:v>4.752192061535979</c:v>
                </c:pt>
                <c:pt idx="7">
                  <c:v>4.492737279745505</c:v>
                </c:pt>
                <c:pt idx="8">
                  <c:v>4.2775640952678415</c:v>
                </c:pt>
                <c:pt idx="9">
                  <c:v>4.0950839465552917</c:v>
                </c:pt>
                <c:pt idx="10">
                  <c:v>3.9375899867592636</c:v>
                </c:pt>
                <c:pt idx="11">
                  <c:v>3.7997231704651995</c:v>
                </c:pt>
                <c:pt idx="12">
                  <c:v>3.677621694729666</c:v>
                </c:pt>
                <c:pt idx="13">
                  <c:v>3.5684201861800631</c:v>
                </c:pt>
                <c:pt idx="14">
                  <c:v>3.4699401221829191</c:v>
                </c:pt>
                <c:pt idx="15">
                  <c:v>3.3804905985060572</c:v>
                </c:pt>
                <c:pt idx="16">
                  <c:v>3.2987356853993788</c:v>
                </c:pt>
                <c:pt idx="17">
                  <c:v>3.2236035174838236</c:v>
                </c:pt>
                <c:pt idx="18">
                  <c:v>3.154222403609694</c:v>
                </c:pt>
                <c:pt idx="19">
                  <c:v>3.0898749304929822</c:v>
                </c:pt>
                <c:pt idx="20">
                  <c:v>3.029964348845624</c:v>
                </c:pt>
                <c:pt idx="21">
                  <c:v>2.9739895285333233</c:v>
                </c:pt>
                <c:pt idx="22">
                  <c:v>2.9215260093705098</c:v>
                </c:pt>
                <c:pt idx="23">
                  <c:v>2.8722114643112491</c:v>
                </c:pt>
                <c:pt idx="24">
                  <c:v>2.8257344071828356</c:v>
                </c:pt>
                <c:pt idx="25">
                  <c:v>2.7818253204305421</c:v>
                </c:pt>
                <c:pt idx="26">
                  <c:v>2.7402496114428629</c:v>
                </c:pt>
                <c:pt idx="27">
                  <c:v>2.7008019670548293</c:v>
                </c:pt>
                <c:pt idx="28">
                  <c:v>2.6633017888414088</c:v>
                </c:pt>
                <c:pt idx="29">
                  <c:v>2.6275894722873829</c:v>
                </c:pt>
                <c:pt idx="30">
                  <c:v>2.5935233509956106</c:v>
                </c:pt>
                <c:pt idx="31">
                  <c:v>2.5609771695240227</c:v>
                </c:pt>
                <c:pt idx="32">
                  <c:v>2.5298379797980886</c:v>
                </c:pt>
                <c:pt idx="33">
                  <c:v>2.5000043794624389</c:v>
                </c:pt>
                <c:pt idx="34">
                  <c:v>2.4713850282012402</c:v>
                </c:pt>
                <c:pt idx="35">
                  <c:v>2.4438973915050894</c:v>
                </c:pt>
                <c:pt idx="36">
                  <c:v>2.4174666716876629</c:v>
                </c:pt>
                <c:pt idx="37">
                  <c:v>2.3920248939525379</c:v>
                </c:pt>
                <c:pt idx="38">
                  <c:v>2.3675101215449672</c:v>
                </c:pt>
                <c:pt idx="39">
                  <c:v>2.3438657789249362</c:v>
                </c:pt>
                <c:pt idx="40">
                  <c:v>2.3210400657744685</c:v>
                </c:pt>
                <c:pt idx="41">
                  <c:v>2.2989854477361291</c:v>
                </c:pt>
                <c:pt idx="42">
                  <c:v>2.2776582122550337</c:v>
                </c:pt>
                <c:pt idx="43">
                  <c:v>2.2570180798842046</c:v>
                </c:pt>
                <c:pt idx="44">
                  <c:v>2.2370278630291978</c:v>
                </c:pt>
                <c:pt idx="45">
                  <c:v>2.2176531654188523</c:v>
                </c:pt>
                <c:pt idx="46">
                  <c:v>2.1988621166655093</c:v>
                </c:pt>
                <c:pt idx="47">
                  <c:v>2.1806251371601491</c:v>
                </c:pt>
                <c:pt idx="48">
                  <c:v>2.1629147292772188</c:v>
                </c:pt>
                <c:pt idx="49">
                  <c:v>2.1457052914710175</c:v>
                </c:pt>
                <c:pt idx="50">
                  <c:v>2.1289729523456629</c:v>
                </c:pt>
                <c:pt idx="51">
                  <c:v>2.1126954222064569</c:v>
                </c:pt>
                <c:pt idx="52">
                  <c:v>2.0968518599481172</c:v>
                </c:pt>
                <c:pt idx="53">
                  <c:v>2.0814227534402221</c:v>
                </c:pt>
                <c:pt idx="54">
                  <c:v>2.0663898118140196</c:v>
                </c:pt>
                <c:pt idx="55">
                  <c:v>2.0517358682741644</c:v>
                </c:pt>
                <c:pt idx="56">
                  <c:v>2.0374447922380057</c:v>
                </c:pt>
                <c:pt idx="57">
                  <c:v>2.0235014097573014</c:v>
                </c:pt>
                <c:pt idx="58">
                  <c:v>2.009891431316305</c:v>
                </c:pt>
                <c:pt idx="59">
                  <c:v>1.9966013862062937</c:v>
                </c:pt>
                <c:pt idx="60">
                  <c:v>1.9836185627791849</c:v>
                </c:pt>
                <c:pt idx="61">
                  <c:v>1.9709309539668709</c:v>
                </c:pt>
                <c:pt idx="62">
                  <c:v>1.9585272075238436</c:v>
                </c:pt>
                <c:pt idx="63">
                  <c:v>1.9463965805157102</c:v>
                </c:pt>
                <c:pt idx="64">
                  <c:v>1.9345288976305142</c:v>
                </c:pt>
                <c:pt idx="65">
                  <c:v>1.9229145129390872</c:v>
                </c:pt>
                <c:pt idx="66">
                  <c:v>1.9115442747694829</c:v>
                </c:pt>
                <c:pt idx="67">
                  <c:v>1.9004094934010425</c:v>
                </c:pt>
                <c:pt idx="68">
                  <c:v>1.8895019113127773</c:v>
                </c:pt>
                <c:pt idx="69">
                  <c:v>1.8788136757495408</c:v>
                </c:pt>
                <c:pt idx="70">
                  <c:v>1.8683373133971202</c:v>
                </c:pt>
                <c:pt idx="71">
                  <c:v>1.8580657069740312</c:v>
                </c:pt>
                <c:pt idx="72">
                  <c:v>1.847992073572982</c:v>
                </c:pt>
                <c:pt idx="73">
                  <c:v>1.8381099445955726</c:v>
                </c:pt>
                <c:pt idx="74">
                  <c:v>1.8284131471493197</c:v>
                </c:pt>
                <c:pt idx="75">
                  <c:v>1.8188957867738225</c:v>
                </c:pt>
                <c:pt idx="76">
                  <c:v>1.8095522313934964</c:v>
                </c:pt>
                <c:pt idx="77">
                  <c:v>1.8003770963886438</c:v>
                </c:pt>
                <c:pt idx="78">
                  <c:v>1.7913652306972949</c:v>
                </c:pt>
                <c:pt idx="79">
                  <c:v>1.7825117038624967</c:v>
                </c:pt>
                <c:pt idx="80">
                  <c:v>1.7738117939514098</c:v>
                </c:pt>
                <c:pt idx="81">
                  <c:v>1.7652609762756413</c:v>
                </c:pt>
                <c:pt idx="82">
                  <c:v>1.7568549128527593</c:v>
                </c:pt>
                <c:pt idx="83">
                  <c:v>1.7485894425493882</c:v>
                </c:pt>
                <c:pt idx="84">
                  <c:v>1.7404605718567439</c:v>
                </c:pt>
                <c:pt idx="85">
                  <c:v>1.7324644662494961</c:v>
                </c:pt>
                <c:pt idx="86">
                  <c:v>1.7245974420854679</c:v>
                </c:pt>
                <c:pt idx="87">
                  <c:v>1.7168559590056702</c:v>
                </c:pt>
                <c:pt idx="88">
                  <c:v>1.7092366127993728</c:v>
                </c:pt>
                <c:pt idx="89">
                  <c:v>1.7017361287005599</c:v>
                </c:pt>
                <c:pt idx="90">
                  <c:v>1.6943513550853027</c:v>
                </c:pt>
                <c:pt idx="91">
                  <c:v>1.6870792575409439</c:v>
                </c:pt>
                <c:pt idx="92">
                  <c:v>1.6799169132828524</c:v>
                </c:pt>
                <c:pt idx="93">
                  <c:v>1.6728615058945024</c:v>
                </c:pt>
                <c:pt idx="94">
                  <c:v>1.6659103203676864</c:v>
                </c:pt>
                <c:pt idx="95">
                  <c:v>1.6590607384241025</c:v>
                </c:pt>
                <c:pt idx="96">
                  <c:v>1.6523102340993319</c:v>
                </c:pt>
                <c:pt idx="97">
                  <c:v>1.6456563695722934</c:v>
                </c:pt>
                <c:pt idx="98">
                  <c:v>1.6390967912219025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E41-45E4-B7BF-B282C0FEE3D5}"/>
            </c:ext>
          </c:extLst>
        </c:ser>
        <c:ser>
          <c:idx val="2"/>
          <c:order val="2"/>
          <c:tx>
            <c:strRef>
              <c:f>'ROI_&amp;_ResponseCurves'!$AH$2</c:f>
              <c:strCache>
                <c:ptCount val="1"/>
                <c:pt idx="0">
                  <c:v>Display</c:v>
                </c:pt>
              </c:strCache>
            </c:strRef>
          </c:tx>
          <c:marker>
            <c:symbol val="none"/>
          </c:marker>
          <c:xVal>
            <c:numRef>
              <c:f>'ROI_&amp;_ResponseCurves'!$AE$3:$AE$101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</c:numCache>
            </c:numRef>
          </c:xVal>
          <c:yVal>
            <c:numRef>
              <c:f>'ROI_&amp;_ResponseCurves'!$AH$3:$AH$101</c:f>
              <c:numCache>
                <c:formatCode>0.00</c:formatCode>
                <c:ptCount val="99"/>
                <c:pt idx="1">
                  <c:v>2.7533758065279104</c:v>
                </c:pt>
                <c:pt idx="2">
                  <c:v>2.7164166246153449</c:v>
                </c:pt>
                <c:pt idx="3">
                  <c:v>2.6804365374016665</c:v>
                </c:pt>
                <c:pt idx="4">
                  <c:v>2.6453971467851716</c:v>
                </c:pt>
                <c:pt idx="5">
                  <c:v>2.6112620366426693</c:v>
                </c:pt>
                <c:pt idx="6">
                  <c:v>2.5779966465784909</c:v>
                </c:pt>
                <c:pt idx="7">
                  <c:v>2.5455681552022753</c:v>
                </c:pt>
                <c:pt idx="8">
                  <c:v>2.5139453721080045</c:v>
                </c:pt>
                <c:pt idx="9">
                  <c:v>2.4830986378054547</c:v>
                </c:pt>
                <c:pt idx="10">
                  <c:v>2.4529997309306175</c:v>
                </c:pt>
                <c:pt idx="11">
                  <c:v>2.4236217821238775</c:v>
                </c:pt>
                <c:pt idx="12">
                  <c:v>2.3949391940239622</c:v>
                </c:pt>
                <c:pt idx="13">
                  <c:v>2.3669275668770098</c:v>
                </c:pt>
                <c:pt idx="14">
                  <c:v>2.3395636293057365</c:v>
                </c:pt>
                <c:pt idx="15">
                  <c:v>2.3128251738265675</c:v>
                </c:pt>
                <c:pt idx="16">
                  <c:v>2.2866909967384927</c:v>
                </c:pt>
                <c:pt idx="17">
                  <c:v>2.261140842042586</c:v>
                </c:pt>
                <c:pt idx="18">
                  <c:v>2.2361553490791977</c:v>
                </c:pt>
                <c:pt idx="19">
                  <c:v>2.2117160035993351</c:v>
                </c:pt>
                <c:pt idx="20">
                  <c:v>2.1878050920101515</c:v>
                </c:pt>
                <c:pt idx="21">
                  <c:v>2.1644056585562694</c:v>
                </c:pt>
                <c:pt idx="22">
                  <c:v>2.141501465220756</c:v>
                </c:pt>
                <c:pt idx="23">
                  <c:v>2.1190769541445533</c:v>
                </c:pt>
                <c:pt idx="24">
                  <c:v>2.0971172123835871</c:v>
                </c:pt>
                <c:pt idx="25">
                  <c:v>2.0756079388340609</c:v>
                </c:pt>
                <c:pt idx="26">
                  <c:v>2.0545354131733049</c:v>
                </c:pt>
                <c:pt idx="27">
                  <c:v>2.0338864666730956</c:v>
                </c:pt>
                <c:pt idx="28">
                  <c:v>2.0136484547556108</c:v>
                </c:pt>
                <c:pt idx="29">
                  <c:v>1.9938092311722784</c:v>
                </c:pt>
                <c:pt idx="30">
                  <c:v>1.9743571236934514</c:v>
                </c:pt>
                <c:pt idx="31">
                  <c:v>1.9552809112081917</c:v>
                </c:pt>
                <c:pt idx="32">
                  <c:v>1.9365698021384077</c:v>
                </c:pt>
                <c:pt idx="33">
                  <c:v>1.9182134140810518</c:v>
                </c:pt>
                <c:pt idx="34">
                  <c:v>1.900201754596921</c:v>
                </c:pt>
                <c:pt idx="35">
                  <c:v>1.882525203072376</c:v>
                </c:pt>
                <c:pt idx="36">
                  <c:v>1.8651744935834671</c:v>
                </c:pt>
                <c:pt idx="37">
                  <c:v>1.8481406986994529</c:v>
                </c:pt>
                <c:pt idx="38">
                  <c:v>1.8314152141657729</c:v>
                </c:pt>
                <c:pt idx="39">
                  <c:v>1.8149897444112497</c:v>
                </c:pt>
                <c:pt idx="40">
                  <c:v>1.7988562888280768</c:v>
                </c:pt>
                <c:pt idx="41">
                  <c:v>1.7830071287777116</c:v>
                </c:pt>
                <c:pt idx="42">
                  <c:v>1.7674348152768431</c:v>
                </c:pt>
                <c:pt idx="43">
                  <c:v>1.7521321573240982</c:v>
                </c:pt>
                <c:pt idx="44">
                  <c:v>1.7370922108269014</c:v>
                </c:pt>
                <c:pt idx="45">
                  <c:v>1.7223082680946504</c:v>
                </c:pt>
                <c:pt idx="46">
                  <c:v>1.7077738478636206</c:v>
                </c:pt>
                <c:pt idx="47">
                  <c:v>1.6934826858224454</c:v>
                </c:pt>
                <c:pt idx="48">
                  <c:v>1.679428725609867</c:v>
                </c:pt>
                <c:pt idx="49">
                  <c:v>1.6656061102566326</c:v>
                </c:pt>
                <c:pt idx="50">
                  <c:v>1.6520091740470235</c:v>
                </c:pt>
                <c:pt idx="51">
                  <c:v>1.6386324347751753</c:v>
                </c:pt>
                <c:pt idx="52">
                  <c:v>1.6254705863753571</c:v>
                </c:pt>
                <c:pt idx="53">
                  <c:v>1.6125184919039128</c:v>
                </c:pt>
                <c:pt idx="54">
                  <c:v>1.5997711768545031</c:v>
                </c:pt>
                <c:pt idx="55">
                  <c:v>1.5872238227878057</c:v>
                </c:pt>
                <c:pt idx="56">
                  <c:v>1.5748717612586631</c:v>
                </c:pt>
                <c:pt idx="57">
                  <c:v>1.5627104680246475</c:v>
                </c:pt>
                <c:pt idx="58">
                  <c:v>1.5507355575208095</c:v>
                </c:pt>
                <c:pt idx="59">
                  <c:v>1.538942777586854</c:v>
                </c:pt>
                <c:pt idx="60">
                  <c:v>1.527328004432448</c:v>
                </c:pt>
                <c:pt idx="61">
                  <c:v>1.5158872378295882</c:v>
                </c:pt>
                <c:pt idx="62">
                  <c:v>1.5046165965190426</c:v>
                </c:pt>
                <c:pt idx="63">
                  <c:v>1.4935123138198918</c:v>
                </c:pt>
                <c:pt idx="64">
                  <c:v>1.482570733432766</c:v>
                </c:pt>
                <c:pt idx="65">
                  <c:v>1.4717883054258891</c:v>
                </c:pt>
                <c:pt idx="66">
                  <c:v>1.4611615823945954</c:v>
                </c:pt>
                <c:pt idx="67">
                  <c:v>1.4506872157868145</c:v>
                </c:pt>
                <c:pt idx="68">
                  <c:v>1.4403619523849898</c:v>
                </c:pt>
                <c:pt idx="69">
                  <c:v>1.4301826309372245</c:v>
                </c:pt>
                <c:pt idx="70">
                  <c:v>1.4201461789303096</c:v>
                </c:pt>
                <c:pt idx="71">
                  <c:v>1.4102496094978108</c:v>
                </c:pt>
                <c:pt idx="72">
                  <c:v>1.4004900184563951</c:v>
                </c:pt>
                <c:pt idx="73">
                  <c:v>1.3908645814643705</c:v>
                </c:pt>
                <c:pt idx="74">
                  <c:v>1.3813705512968966</c:v>
                </c:pt>
                <c:pt idx="75">
                  <c:v>1.3720052552310165</c:v>
                </c:pt>
                <c:pt idx="76">
                  <c:v>1.3627660925386351</c:v>
                </c:pt>
                <c:pt idx="77">
                  <c:v>1.3536505320766992</c:v>
                </c:pt>
                <c:pt idx="78">
                  <c:v>1.3446561099769951</c:v>
                </c:pt>
                <c:pt idx="79">
                  <c:v>1.3357804274247087</c:v>
                </c:pt>
                <c:pt idx="80">
                  <c:v>1.3270211485261996</c:v>
                </c:pt>
                <c:pt idx="81">
                  <c:v>1.318375998258972</c:v>
                </c:pt>
                <c:pt idx="82">
                  <c:v>1.3098427605017946</c:v>
                </c:pt>
                <c:pt idx="83">
                  <c:v>1.3014192761409049</c:v>
                </c:pt>
                <c:pt idx="84">
                  <c:v>1.2931034412482347</c:v>
                </c:pt>
                <c:pt idx="85">
                  <c:v>1.2848932053302065</c:v>
                </c:pt>
                <c:pt idx="86">
                  <c:v>1.2767865696409615</c:v>
                </c:pt>
                <c:pt idx="87">
                  <c:v>1.2687815855612996</c:v>
                </c:pt>
                <c:pt idx="88">
                  <c:v>1.2608763530362523</c:v>
                </c:pt>
                <c:pt idx="89">
                  <c:v>1.2530690190717735</c:v>
                </c:pt>
                <c:pt idx="90">
                  <c:v>1.2453577762869372</c:v>
                </c:pt>
                <c:pt idx="91">
                  <c:v>1.2377408615185175</c:v>
                </c:pt>
                <c:pt idx="92">
                  <c:v>1.2302165544774937</c:v>
                </c:pt>
                <c:pt idx="93">
                  <c:v>1.2227831764531061</c:v>
                </c:pt>
                <c:pt idx="94">
                  <c:v>1.2154390890651143</c:v>
                </c:pt>
                <c:pt idx="95">
                  <c:v>1.2081826930587454</c:v>
                </c:pt>
                <c:pt idx="96">
                  <c:v>1.2010124271449172</c:v>
                </c:pt>
                <c:pt idx="97">
                  <c:v>1.1939267668790592</c:v>
                </c:pt>
                <c:pt idx="98">
                  <c:v>1.1869242235818263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E41-45E4-B7BF-B282C0FEE3D5}"/>
            </c:ext>
          </c:extLst>
        </c:ser>
        <c:ser>
          <c:idx val="3"/>
          <c:order val="3"/>
          <c:tx>
            <c:strRef>
              <c:f>'ROI_&amp;_ResponseCurves'!$AI$2</c:f>
              <c:strCache>
                <c:ptCount val="1"/>
                <c:pt idx="0">
                  <c:v>MROI = 1</c:v>
                </c:pt>
              </c:strCache>
            </c:strRef>
          </c:tx>
          <c:spPr>
            <a:ln w="22225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'ROI_&amp;_ResponseCurves'!$AE$3:$AE$101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</c:numCache>
            </c:numRef>
          </c:xVal>
          <c:yVal>
            <c:numRef>
              <c:f>'ROI_&amp;_ResponseCurves'!$AI$3:$AI$101</c:f>
              <c:numCache>
                <c:formatCode>General</c:formatCode>
                <c:ptCount val="99"/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E41-45E4-B7BF-B282C0FEE3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495104"/>
        <c:axId val="226517760"/>
      </c:scatterChart>
      <c:valAx>
        <c:axId val="226495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Investment (1000s of $)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26517760"/>
        <c:crosses val="autoZero"/>
        <c:crossBetween val="midCat"/>
      </c:valAx>
      <c:valAx>
        <c:axId val="2265177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Profit (1000s of $)</a:t>
                </a:r>
              </a:p>
            </c:rich>
          </c:tx>
          <c:overlay val="0"/>
        </c:title>
        <c:numFmt formatCode="0.0" sourceLinked="0"/>
        <c:majorTickMark val="out"/>
        <c:minorTickMark val="none"/>
        <c:tickLblPos val="nextTo"/>
        <c:crossAx val="22649510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spPr>
    <a:ln>
      <a:solidFill>
        <a:srgbClr val="505050">
          <a:lumMod val="50000"/>
        </a:srgbClr>
      </a:solidFill>
    </a:ln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AvP</a:t>
            </a:r>
            <a:r>
              <a:rPr lang="en-US" baseline="0"/>
              <a:t> with Holdout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project_Holdout_NLIN_1_Out!$Q$1</c:f>
              <c:strCache>
                <c:ptCount val="1"/>
                <c:pt idx="0">
                  <c:v>Resid_Holdout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numRef>
              <c:f>project_Holdout_NLIN_1_Out!$A$2:$A$49</c:f>
              <c:numCache>
                <c:formatCode>m/d/yyyy</c:formatCode>
                <c:ptCount val="48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  <c:pt idx="45">
                  <c:v>43009</c:v>
                </c:pt>
                <c:pt idx="46">
                  <c:v>43040</c:v>
                </c:pt>
                <c:pt idx="47">
                  <c:v>43070</c:v>
                </c:pt>
              </c:numCache>
            </c:numRef>
          </c:cat>
          <c:val>
            <c:numRef>
              <c:f>project_Holdout_NLIN_1_Out!$Q$2:$Q$49</c:f>
              <c:numCache>
                <c:formatCode>General</c:formatCode>
                <c:ptCount val="48"/>
                <c:pt idx="36">
                  <c:v>136.53496826</c:v>
                </c:pt>
                <c:pt idx="37">
                  <c:v>-8.3972024550000004</c:v>
                </c:pt>
                <c:pt idx="38">
                  <c:v>67.885516785999997</c:v>
                </c:pt>
                <c:pt idx="39">
                  <c:v>-226.1958501</c:v>
                </c:pt>
                <c:pt idx="40">
                  <c:v>-46.858111440000002</c:v>
                </c:pt>
                <c:pt idx="41">
                  <c:v>112.82996158</c:v>
                </c:pt>
                <c:pt idx="42">
                  <c:v>-280.45909369999998</c:v>
                </c:pt>
                <c:pt idx="43">
                  <c:v>100.61699707</c:v>
                </c:pt>
                <c:pt idx="44">
                  <c:v>-11.01045757</c:v>
                </c:pt>
                <c:pt idx="45">
                  <c:v>-239.72062940000001</c:v>
                </c:pt>
                <c:pt idx="46">
                  <c:v>-122.3709826</c:v>
                </c:pt>
                <c:pt idx="47">
                  <c:v>314.67183718000001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E0-44B4-86CA-64FA611D4C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97418328"/>
        <c:axId val="697420296"/>
      </c:barChart>
      <c:lineChart>
        <c:grouping val="standard"/>
        <c:varyColors val="0"/>
        <c:ser>
          <c:idx val="0"/>
          <c:order val="0"/>
          <c:tx>
            <c:strRef>
              <c:f>project_Holdout_NLIN_1_Out!$K$1</c:f>
              <c:strCache>
                <c:ptCount val="1"/>
                <c:pt idx="0">
                  <c:v>Sales300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project_Holdout_NLIN_1_Out!$A$2:$A$49</c:f>
              <c:numCache>
                <c:formatCode>m/d/yyyy</c:formatCode>
                <c:ptCount val="48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  <c:pt idx="45">
                  <c:v>43009</c:v>
                </c:pt>
                <c:pt idx="46">
                  <c:v>43040</c:v>
                </c:pt>
                <c:pt idx="47">
                  <c:v>43070</c:v>
                </c:pt>
              </c:numCache>
            </c:numRef>
          </c:cat>
          <c:val>
            <c:numRef>
              <c:f>project_Holdout_NLIN_1_Out!$K$2:$K$49</c:f>
              <c:numCache>
                <c:formatCode>General</c:formatCode>
                <c:ptCount val="48"/>
                <c:pt idx="0">
                  <c:v>2572.5</c:v>
                </c:pt>
                <c:pt idx="1">
                  <c:v>1901.4</c:v>
                </c:pt>
                <c:pt idx="2">
                  <c:v>2098.1999999999998</c:v>
                </c:pt>
                <c:pt idx="3">
                  <c:v>2058.9</c:v>
                </c:pt>
                <c:pt idx="4">
                  <c:v>2184.3000000000002</c:v>
                </c:pt>
                <c:pt idx="5">
                  <c:v>1745.7</c:v>
                </c:pt>
                <c:pt idx="6">
                  <c:v>1922.7</c:v>
                </c:pt>
                <c:pt idx="7">
                  <c:v>2228.6999999999998</c:v>
                </c:pt>
                <c:pt idx="8">
                  <c:v>1993.5</c:v>
                </c:pt>
                <c:pt idx="9">
                  <c:v>2314.8000000000002</c:v>
                </c:pt>
                <c:pt idx="10">
                  <c:v>2427.3000000000002</c:v>
                </c:pt>
                <c:pt idx="11">
                  <c:v>2294.4</c:v>
                </c:pt>
                <c:pt idx="12">
                  <c:v>2347.5</c:v>
                </c:pt>
                <c:pt idx="13">
                  <c:v>1989.6</c:v>
                </c:pt>
                <c:pt idx="14">
                  <c:v>1899.6</c:v>
                </c:pt>
                <c:pt idx="15">
                  <c:v>2237.4</c:v>
                </c:pt>
                <c:pt idx="16">
                  <c:v>2517.9</c:v>
                </c:pt>
                <c:pt idx="17">
                  <c:v>1684.8</c:v>
                </c:pt>
                <c:pt idx="18">
                  <c:v>2212.8000000000002</c:v>
                </c:pt>
                <c:pt idx="19">
                  <c:v>1872.6</c:v>
                </c:pt>
                <c:pt idx="20">
                  <c:v>2099.6999999999998</c:v>
                </c:pt>
                <c:pt idx="21">
                  <c:v>1813.5</c:v>
                </c:pt>
                <c:pt idx="22">
                  <c:v>2752.8</c:v>
                </c:pt>
                <c:pt idx="23">
                  <c:v>2582.6999999999998</c:v>
                </c:pt>
                <c:pt idx="24">
                  <c:v>2261.1</c:v>
                </c:pt>
                <c:pt idx="25">
                  <c:v>2835</c:v>
                </c:pt>
                <c:pt idx="26">
                  <c:v>2991.9</c:v>
                </c:pt>
                <c:pt idx="27">
                  <c:v>2893.2</c:v>
                </c:pt>
                <c:pt idx="28">
                  <c:v>2821.8</c:v>
                </c:pt>
                <c:pt idx="29">
                  <c:v>2455.5</c:v>
                </c:pt>
                <c:pt idx="30">
                  <c:v>2938.5</c:v>
                </c:pt>
                <c:pt idx="31">
                  <c:v>2649</c:v>
                </c:pt>
                <c:pt idx="32">
                  <c:v>2460.3000000000002</c:v>
                </c:pt>
                <c:pt idx="33">
                  <c:v>2653.8</c:v>
                </c:pt>
                <c:pt idx="34">
                  <c:v>2929.8</c:v>
                </c:pt>
                <c:pt idx="35">
                  <c:v>3055.5</c:v>
                </c:pt>
                <c:pt idx="36">
                  <c:v>2330.1</c:v>
                </c:pt>
                <c:pt idx="37">
                  <c:v>2113.5</c:v>
                </c:pt>
                <c:pt idx="38">
                  <c:v>2935.5</c:v>
                </c:pt>
                <c:pt idx="39">
                  <c:v>2857.2</c:v>
                </c:pt>
                <c:pt idx="40">
                  <c:v>2790</c:v>
                </c:pt>
                <c:pt idx="41">
                  <c:v>2488.1999999999998</c:v>
                </c:pt>
                <c:pt idx="42">
                  <c:v>2743.5</c:v>
                </c:pt>
                <c:pt idx="43">
                  <c:v>2393.4</c:v>
                </c:pt>
                <c:pt idx="44">
                  <c:v>2510.1</c:v>
                </c:pt>
                <c:pt idx="45">
                  <c:v>2530.8000000000002</c:v>
                </c:pt>
                <c:pt idx="46">
                  <c:v>3201.9</c:v>
                </c:pt>
                <c:pt idx="47">
                  <c:v>3012.6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E0-44B4-86CA-64FA611D4C92}"/>
            </c:ext>
          </c:extLst>
        </c:ser>
        <c:ser>
          <c:idx val="1"/>
          <c:order val="1"/>
          <c:tx>
            <c:strRef>
              <c:f>project_Holdout_NLIN_1_Out!$O$1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project_Holdout_NLIN_1_Out!$A$2:$A$49</c:f>
              <c:numCache>
                <c:formatCode>m/d/yyyy</c:formatCode>
                <c:ptCount val="48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  <c:pt idx="10">
                  <c:v>41944</c:v>
                </c:pt>
                <c:pt idx="11">
                  <c:v>41974</c:v>
                </c:pt>
                <c:pt idx="12">
                  <c:v>42005</c:v>
                </c:pt>
                <c:pt idx="13">
                  <c:v>42036</c:v>
                </c:pt>
                <c:pt idx="14">
                  <c:v>42064</c:v>
                </c:pt>
                <c:pt idx="15">
                  <c:v>42095</c:v>
                </c:pt>
                <c:pt idx="16">
                  <c:v>42125</c:v>
                </c:pt>
                <c:pt idx="17">
                  <c:v>42156</c:v>
                </c:pt>
                <c:pt idx="18">
                  <c:v>42186</c:v>
                </c:pt>
                <c:pt idx="19">
                  <c:v>42217</c:v>
                </c:pt>
                <c:pt idx="20">
                  <c:v>42248</c:v>
                </c:pt>
                <c:pt idx="21">
                  <c:v>42278</c:v>
                </c:pt>
                <c:pt idx="22">
                  <c:v>42309</c:v>
                </c:pt>
                <c:pt idx="23">
                  <c:v>42339</c:v>
                </c:pt>
                <c:pt idx="24">
                  <c:v>42370</c:v>
                </c:pt>
                <c:pt idx="25">
                  <c:v>42401</c:v>
                </c:pt>
                <c:pt idx="26">
                  <c:v>42430</c:v>
                </c:pt>
                <c:pt idx="27">
                  <c:v>42461</c:v>
                </c:pt>
                <c:pt idx="28">
                  <c:v>42491</c:v>
                </c:pt>
                <c:pt idx="29">
                  <c:v>42522</c:v>
                </c:pt>
                <c:pt idx="30">
                  <c:v>42552</c:v>
                </c:pt>
                <c:pt idx="31">
                  <c:v>42583</c:v>
                </c:pt>
                <c:pt idx="32">
                  <c:v>42614</c:v>
                </c:pt>
                <c:pt idx="33">
                  <c:v>42644</c:v>
                </c:pt>
                <c:pt idx="34">
                  <c:v>42675</c:v>
                </c:pt>
                <c:pt idx="35">
                  <c:v>42705</c:v>
                </c:pt>
                <c:pt idx="36">
                  <c:v>42736</c:v>
                </c:pt>
                <c:pt idx="37">
                  <c:v>42767</c:v>
                </c:pt>
                <c:pt idx="38">
                  <c:v>42795</c:v>
                </c:pt>
                <c:pt idx="39">
                  <c:v>42826</c:v>
                </c:pt>
                <c:pt idx="40">
                  <c:v>42856</c:v>
                </c:pt>
                <c:pt idx="41">
                  <c:v>42887</c:v>
                </c:pt>
                <c:pt idx="42">
                  <c:v>42917</c:v>
                </c:pt>
                <c:pt idx="43">
                  <c:v>42948</c:v>
                </c:pt>
                <c:pt idx="44">
                  <c:v>42979</c:v>
                </c:pt>
                <c:pt idx="45">
                  <c:v>43009</c:v>
                </c:pt>
                <c:pt idx="46">
                  <c:v>43040</c:v>
                </c:pt>
                <c:pt idx="47">
                  <c:v>43070</c:v>
                </c:pt>
              </c:numCache>
            </c:numRef>
          </c:cat>
          <c:val>
            <c:numRef>
              <c:f>project_Holdout_NLIN_1_Out!$O$2:$O$49</c:f>
              <c:numCache>
                <c:formatCode>General</c:formatCode>
                <c:ptCount val="48"/>
                <c:pt idx="0">
                  <c:v>2797.8774824000002</c:v>
                </c:pt>
                <c:pt idx="1">
                  <c:v>1941.0811616000001</c:v>
                </c:pt>
                <c:pt idx="2">
                  <c:v>2255.6892882000002</c:v>
                </c:pt>
                <c:pt idx="3">
                  <c:v>2146.3260688</c:v>
                </c:pt>
                <c:pt idx="4">
                  <c:v>2236.7321625</c:v>
                </c:pt>
                <c:pt idx="5">
                  <c:v>2019.0977150000001</c:v>
                </c:pt>
                <c:pt idx="6">
                  <c:v>2031.3199924999999</c:v>
                </c:pt>
                <c:pt idx="7">
                  <c:v>2265.6235630000001</c:v>
                </c:pt>
                <c:pt idx="8">
                  <c:v>1912.7134646</c:v>
                </c:pt>
                <c:pt idx="9">
                  <c:v>2320.5205159000002</c:v>
                </c:pt>
                <c:pt idx="10">
                  <c:v>2421.3929302000001</c:v>
                </c:pt>
                <c:pt idx="11">
                  <c:v>2296.5220872</c:v>
                </c:pt>
                <c:pt idx="12">
                  <c:v>2414.3458169</c:v>
                </c:pt>
                <c:pt idx="13">
                  <c:v>2028.6055722000001</c:v>
                </c:pt>
                <c:pt idx="14">
                  <c:v>1861.1640073999999</c:v>
                </c:pt>
                <c:pt idx="15">
                  <c:v>2201.0433082</c:v>
                </c:pt>
                <c:pt idx="16">
                  <c:v>2527.7939528000002</c:v>
                </c:pt>
                <c:pt idx="17">
                  <c:v>1716.0016776</c:v>
                </c:pt>
                <c:pt idx="18">
                  <c:v>2266.3893453999999</c:v>
                </c:pt>
                <c:pt idx="19">
                  <c:v>1820.4548096999999</c:v>
                </c:pt>
                <c:pt idx="20">
                  <c:v>2091.7638668999998</c:v>
                </c:pt>
                <c:pt idx="21">
                  <c:v>1703.3031195000001</c:v>
                </c:pt>
                <c:pt idx="22">
                  <c:v>2817.1875034999998</c:v>
                </c:pt>
                <c:pt idx="23">
                  <c:v>2520.6152805000002</c:v>
                </c:pt>
                <c:pt idx="24">
                  <c:v>2049.7068752999999</c:v>
                </c:pt>
                <c:pt idx="25">
                  <c:v>2748.2370372999999</c:v>
                </c:pt>
                <c:pt idx="26">
                  <c:v>2956.3728758000002</c:v>
                </c:pt>
                <c:pt idx="27">
                  <c:v>2814.3748024000001</c:v>
                </c:pt>
                <c:pt idx="28">
                  <c:v>2680.3116337000001</c:v>
                </c:pt>
                <c:pt idx="29">
                  <c:v>2328.7985961999998</c:v>
                </c:pt>
                <c:pt idx="30">
                  <c:v>2885.4647135999999</c:v>
                </c:pt>
                <c:pt idx="31">
                  <c:v>2456.2920893</c:v>
                </c:pt>
                <c:pt idx="32">
                  <c:v>2419.5561637000001</c:v>
                </c:pt>
                <c:pt idx="33">
                  <c:v>2759.2383215</c:v>
                </c:pt>
                <c:pt idx="34">
                  <c:v>2871.3195663000001</c:v>
                </c:pt>
                <c:pt idx="35">
                  <c:v>3115.4626323000002</c:v>
                </c:pt>
                <c:pt idx="36">
                  <c:v>2193.5650317</c:v>
                </c:pt>
                <c:pt idx="37">
                  <c:v>2121.8972024999998</c:v>
                </c:pt>
                <c:pt idx="38">
                  <c:v>2867.6144832</c:v>
                </c:pt>
                <c:pt idx="39">
                  <c:v>3083.3958501000002</c:v>
                </c:pt>
                <c:pt idx="40">
                  <c:v>2836.8581113999999</c:v>
                </c:pt>
                <c:pt idx="41">
                  <c:v>2375.3700383999999</c:v>
                </c:pt>
                <c:pt idx="42">
                  <c:v>3023.9590936999998</c:v>
                </c:pt>
                <c:pt idx="43">
                  <c:v>2292.7830029000002</c:v>
                </c:pt>
                <c:pt idx="44">
                  <c:v>2521.1104575999998</c:v>
                </c:pt>
                <c:pt idx="45">
                  <c:v>2770.5206294</c:v>
                </c:pt>
                <c:pt idx="46">
                  <c:v>3324.2709826</c:v>
                </c:pt>
                <c:pt idx="47">
                  <c:v>2697.9281627999999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E0-44B4-86CA-64FA611D4C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7418328"/>
        <c:axId val="697420296"/>
      </c:lineChart>
      <c:dateAx>
        <c:axId val="6974183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420296"/>
        <c:crosses val="autoZero"/>
        <c:auto val="1"/>
        <c:lblOffset val="100"/>
        <c:baseTimeUnit val="months"/>
      </c:dateAx>
      <c:valAx>
        <c:axId val="697420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418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Verdan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E8302-FAB6-49C8-8345-847646CBD023}" type="datetimeFigureOut">
              <a:rPr lang="en-US" smtClean="0">
                <a:latin typeface="Verdana"/>
              </a:rPr>
              <a:pPr/>
              <a:t>4/2/2018</a:t>
            </a:fld>
            <a:endParaRPr lang="en-US" dirty="0">
              <a:latin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250"/>
            <a:ext cx="3037840" cy="4612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3250"/>
            <a:ext cx="3037840" cy="4612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EEFC9-BB70-4DFF-BB32-59575CB10BE6}" type="slidenum">
              <a:rPr lang="en-US" smtClean="0">
                <a:latin typeface="Verdana"/>
              </a:rPr>
              <a:pPr/>
              <a:t>‹#›</a:t>
            </a:fld>
            <a:endParaRPr 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02143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/>
              </a:defRPr>
            </a:lvl1pPr>
          </a:lstStyle>
          <a:p>
            <a:fld id="{182997B8-C321-429B-8575-1DC3C049F63E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/>
              </a:defRPr>
            </a:lvl1pPr>
          </a:lstStyle>
          <a:p>
            <a:fld id="{65BB8463-FF47-4AB8-A37C-6B473AF28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33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1pPr>
    <a:lvl2pPr marL="457146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2pPr>
    <a:lvl3pPr marL="914291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3pPr>
    <a:lvl4pPr marL="1371438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4pPr>
    <a:lvl5pPr marL="1828584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5pPr>
    <a:lvl6pPr marL="2285729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5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1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7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orizonta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410" y="3352800"/>
            <a:ext cx="9158410" cy="1447800"/>
          </a:xfrm>
          <a:prstGeom prst="rect">
            <a:avLst/>
          </a:prstGeom>
        </p:spPr>
      </p:pic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19487" y="5087424"/>
            <a:ext cx="5282065" cy="338554"/>
          </a:xfrm>
          <a:prstGeom prst="rect">
            <a:avLst/>
          </a:prstGeom>
        </p:spPr>
        <p:txBody>
          <a:bodyPr vert="horz" anchor="t"/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dirty="0"/>
              <a:t>Presentation Subtitle goes here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419101" y="5519738"/>
            <a:ext cx="5277213" cy="29238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300" b="0" i="0" baseline="0"/>
            </a:lvl1pPr>
          </a:lstStyle>
          <a:p>
            <a:pPr lvl="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9048" y="3402345"/>
            <a:ext cx="7417955" cy="12510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6034327"/>
            <a:ext cx="9144000" cy="847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2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/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49615" y="151638"/>
            <a:ext cx="7775270" cy="71300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>
          <a:xfrm>
            <a:off x="464768" y="1229455"/>
            <a:ext cx="82428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46531"/>
            <a:ext cx="8024884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09357A"/>
                </a:gs>
                <a:gs pos="50000">
                  <a:srgbClr val="0066FF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6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/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49615" y="151638"/>
            <a:ext cx="7775270" cy="71300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416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209544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90525" y="4584700"/>
            <a:ext cx="5848910" cy="471394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60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034327"/>
            <a:ext cx="9144000" cy="847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9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914" y="3205218"/>
            <a:ext cx="7852981" cy="103968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divider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30557" y="4743915"/>
            <a:ext cx="6625336" cy="433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Presentation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9321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Mesa 4:3 Title and Content Warm Palette Re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200"/>
              </a:spcBef>
              <a:defRPr/>
            </a:lvl4pPr>
            <a:lvl5pPr>
              <a:spcBef>
                <a:spcPts val="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3475038" y="6500813"/>
            <a:ext cx="4211637" cy="201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593138" y="6499225"/>
            <a:ext cx="350837" cy="20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DE57E2-A691-1C4A-A145-470C005D1CB8}" type="slidenum">
              <a:rPr lang="en-US" smtClean="0">
                <a:solidFill>
                  <a:srgbClr val="FFFFFF"/>
                </a:solidFill>
                <a:latin typeface="Verdana"/>
                <a:cs typeface="+mn-c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Verdana"/>
              <a:cs typeface="+mn-cs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7643813" y="6500813"/>
            <a:ext cx="914400" cy="2000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48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/>
          <a:srcRect r="1674" b="95123"/>
          <a:stretch/>
        </p:blipFill>
        <p:spPr>
          <a:xfrm>
            <a:off x="0" y="6217100"/>
            <a:ext cx="9144000" cy="65037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595273" y="6432625"/>
            <a:ext cx="48157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7E630B4-F3D3-49E5-81EF-32F2BE26BDB6}" type="slidenum">
              <a:rPr lang="en-US" sz="10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‹#›</a:t>
            </a:fld>
            <a:endParaRPr lang="en-US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697" r:id="rId2"/>
    <p:sldLayoutId id="2147483942" r:id="rId3"/>
    <p:sldLayoutId id="2147483941" r:id="rId4"/>
    <p:sldLayoutId id="2147483943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500" b="1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-1587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915" y="3205218"/>
            <a:ext cx="6700808" cy="1039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divider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557" y="4743915"/>
            <a:ext cx="4089822" cy="433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Presentation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466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940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bg2"/>
          </a:solidFill>
          <a:latin typeface="Verdana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April 2, 2018      Jiwan Hwang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Marketing Effectiveness Results</a:t>
            </a:r>
          </a:p>
          <a:p>
            <a:r>
              <a:rPr lang="en-US" sz="26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large Pharmaceutical Company</a:t>
            </a:r>
          </a:p>
        </p:txBody>
      </p:sp>
    </p:spTree>
    <p:extLst>
      <p:ext uri="{BB962C8B-B14F-4D97-AF65-F5344CB8AC3E}">
        <p14:creationId xmlns:p14="http://schemas.microsoft.com/office/powerpoint/2010/main" val="394474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E6E9-6333-4F5B-BC1C-C5E81AC8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: Additive Nonlinear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B6FFC5-6A93-46AD-BE63-BAECCDB5909C}"/>
                  </a:ext>
                </a:extLst>
              </p:cNvPr>
              <p:cNvSpPr txBox="1"/>
              <p:nvPr/>
            </p:nvSpPr>
            <p:spPr>
              <a:xfrm>
                <a:off x="413984" y="1164592"/>
                <a:ext cx="8211401" cy="5260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Test additive formulation: 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First try model: 1 log transformation and 3 power transformation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∗300=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𝐹𝑜𝑟𝑚𝑢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𝑆𝑡𝑎𝑡𝑢𝑠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𝐶𝑜𝑚𝑝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𝐷𝑇𝐶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𝑇𝑉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400" b="0" dirty="0"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𝑃𝐷𝐸</m:t>
                        </m:r>
                      </m:e>
                      <m:sup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1400" dirty="0"/>
                  <a:t> +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𝐷𝑇𝐶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𝐷𝑖𝑠𝑝𝑙𝑎𝑦</m:t>
                        </m:r>
                      </m:e>
                      <m:sup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sz="1400" dirty="0"/>
                  <a:t>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𝑆𝑎𝑙𝑒𝑠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∗300=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400" b="0" dirty="0"/>
                  <a:t>         </a:t>
                </a:r>
                <a14:m>
                  <m:oMath xmlns:m="http://schemas.openxmlformats.org/officeDocument/2006/math">
                    <m:r>
                      <a:rPr lang="en-US" sz="1400" b="0" i="1" spc="-90" smtClean="0">
                        <a:latin typeface="Cambria Math" panose="02040503050406030204" pitchFamily="18" charset="0"/>
                      </a:rPr>
                      <m:t>1273</m:t>
                    </m:r>
                    <m:r>
                      <a:rPr lang="en-US" sz="1400" i="1" spc="-9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120.1</m:t>
                    </m:r>
                    <m:r>
                      <a:rPr lang="en-US" sz="1400" i="1" spc="-9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400" i="1" spc="-9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𝐹𝑜𝑟𝑚𝑢</m:t>
                    </m:r>
                    <m:sSub>
                      <m:sSubPr>
                        <m:ctrlPr>
                          <a:rPr lang="en-US" sz="1400" i="1" spc="-9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pc="-9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400" i="1" spc="-9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𝑆𝑡𝑎𝑡𝑢𝑠</m:t>
                        </m:r>
                      </m:sub>
                    </m:sSub>
                    <m:r>
                      <a:rPr lang="en-US" sz="1400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−48.42</m:t>
                    </m:r>
                    <m:r>
                      <a:rPr lang="en-US" sz="1400" i="1" spc="-9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400" i="1" kern="0" spc="-9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𝑈𝑅</m:t>
                    </m:r>
                    <m:r>
                      <a:rPr lang="en-US" sz="1400" i="1" spc="-9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357.6</m:t>
                    </m:r>
                    <m:r>
                      <a:rPr lang="en-US" sz="1400" i="1" spc="-9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400" i="1" spc="-9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</m:t>
                    </m:r>
                    <m:sSub>
                      <m:sSubPr>
                        <m:ctrlPr>
                          <a:rPr lang="en-US" sz="1400" i="1" spc="-9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pc="-9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i="1" spc="-9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𝐼𝑛𝑑</m:t>
                        </m:r>
                      </m:sub>
                    </m:sSub>
                    <m:r>
                      <a:rPr lang="en-US" sz="1400" i="1" spc="-9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418.1</m:t>
                    </m:r>
                    <m:r>
                      <a:rPr lang="en-US" sz="1400" i="1" spc="-9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400" i="1" kern="0" spc="-9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</m:t>
                    </m:r>
                    <m:sSub>
                      <m:sSubPr>
                        <m:ctrlPr>
                          <a:rPr lang="en-US" sz="1400" i="1" spc="-9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pc="-9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 spc="-9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𝐼𝑛𝑑</m:t>
                        </m:r>
                      </m:sub>
                    </m:sSub>
                    <m:r>
                      <a:rPr lang="en-US" sz="1400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−34</m:t>
                    </m:r>
                    <m:r>
                      <a:rPr lang="en-US" sz="1400" i="1" spc="-9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400" i="1" spc="-9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sz="1400" i="1" spc="-9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spc="-9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𝐶𝑜𝑚𝑝</m:t>
                        </m:r>
                        <m:r>
                          <a:rPr lang="en-US" sz="1400" i="1" spc="-9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400" i="1" spc="-9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𝐷𝑇𝐶</m:t>
                        </m:r>
                        <m:r>
                          <a:rPr lang="en-US" sz="1400" i="1" spc="-9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400" i="1" spc="-9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𝑇𝑉</m:t>
                        </m:r>
                        <m:r>
                          <a:rPr lang="en-US" sz="1400" b="0" i="1" spc="-9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1400" i="1" spc="-9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400" dirty="0"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25.42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𝑇𝑉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+0.01)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0.6552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65.05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𝑃𝐷𝐸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0.6077</m:t>
                        </m:r>
                      </m:sup>
                    </m:sSup>
                  </m:oMath>
                </a14:m>
                <a:r>
                  <a:rPr lang="en-US" sz="1400" dirty="0"/>
                  <a:t> + 95.63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𝐷𝑇𝐶</m:t>
                        </m:r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𝐷𝑖𝑠𝑝𝑙𝑎𝑦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1.336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</a:pPr>
                <a:r>
                  <a:rPr lang="en-US" sz="1400" dirty="0"/>
                  <a:t>         </a:t>
                </a:r>
                <a:r>
                  <a:rPr lang="en-US" sz="1400" spc="-20" dirty="0">
                    <a:solidFill>
                      <a:srgbClr val="FF0000"/>
                    </a:solidFill>
                  </a:rPr>
                  <a:t>Cannot</a:t>
                </a:r>
                <a:r>
                  <a:rPr lang="en-US" sz="1400" spc="-20" dirty="0"/>
                  <a:t> accept this regression because the power parameter of </a:t>
                </a:r>
                <a:r>
                  <a:rPr lang="en-US" sz="1400" spc="-20" dirty="0" err="1"/>
                  <a:t>DTC_Display</a:t>
                </a:r>
                <a:r>
                  <a:rPr lang="en-US" sz="1400" spc="-20" dirty="0"/>
                  <a:t> is &gt; 1</a:t>
                </a:r>
                <a:r>
                  <a:rPr lang="en-US" sz="1400" dirty="0"/>
                  <a:t> </a:t>
                </a:r>
                <a:r>
                  <a:rPr lang="en-US" sz="1200" spc="-50" dirty="0"/>
                  <a:t>( &lt; 1, Diminishing return to scale)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     Second and final model: 2 log transformation and 2 power transformation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400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𝑆𝑎𝑙𝑒𝑠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∗300=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40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1∗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𝐹𝑜𝑟𝑚𝑢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𝑆𝑡𝑎𝑡𝑢𝑠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2∗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𝑈𝑅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3∗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𝐼𝑛𝑑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𝐼𝑛𝑑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5∗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𝐶𝑜𝑚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𝐷𝑇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𝑇𝑉</m:t>
                                </m:r>
                              </m:sub>
                            </m:sSub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400" dirty="0"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6∗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𝑇𝑉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+0.01)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7∗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𝑃𝐷𝐸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1400" dirty="0"/>
                  <a:t> +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8∗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𝐿𝑜𝑔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𝐷𝑇𝐶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𝐷𝑖𝑠𝑝𝑜𝑙𝑎𝑦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∗300=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400" dirty="0"/>
                  <a:t>          </a:t>
                </a:r>
                <a14:m>
                  <m:oMath xmlns:m="http://schemas.openxmlformats.org/officeDocument/2006/math">
                    <m:r>
                      <a:rPr lang="en-US" sz="1400" i="1" spc="-11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b="0" i="1" spc="-110" smtClean="0">
                        <a:latin typeface="Cambria Math" panose="02040503050406030204" pitchFamily="18" charset="0"/>
                      </a:rPr>
                      <m:t>166.2</m:t>
                    </m:r>
                    <m:r>
                      <a:rPr lang="en-US" sz="1400" i="1" spc="-11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0" i="1" spc="-11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120</m:t>
                    </m:r>
                    <m:r>
                      <a:rPr lang="en-US" sz="1400" i="1" spc="-11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400" i="1" spc="-11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𝐹𝑜𝑟𝑚𝑢</m:t>
                    </m:r>
                    <m:sSub>
                      <m:sSubPr>
                        <m:ctrlPr>
                          <a:rPr lang="en-US" sz="1400" i="1" spc="-11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pc="-11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400" i="1" spc="-11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𝑆𝑡𝑎𝑡𝑢𝑠</m:t>
                        </m:r>
                      </m:sub>
                    </m:sSub>
                    <m:r>
                      <a:rPr lang="en-US" sz="1400" i="1" spc="-11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i="1" spc="-4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400" b="0" i="1" spc="-4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sz="1400" i="1" spc="-4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400" b="0" i="1" spc="-4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83</m:t>
                    </m:r>
                    <m:r>
                      <a:rPr lang="en-US" sz="1400" i="1" spc="-11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400" i="1" kern="0" spc="-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𝑈𝑅</m:t>
                    </m:r>
                    <m:r>
                      <a:rPr lang="en-US" sz="1400" i="1" spc="-11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i="1" spc="-4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400" b="0" i="1" spc="-4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61</m:t>
                    </m:r>
                    <m:r>
                      <a:rPr lang="en-US" sz="1400" i="1" spc="-4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400" b="0" i="1" spc="-4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sz="1400" i="1" spc="-11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400" i="1" spc="-11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</m:t>
                    </m:r>
                    <m:sSub>
                      <m:sSubPr>
                        <m:ctrlPr>
                          <a:rPr lang="en-US" sz="1400" i="1" spc="-11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pc="-11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i="1" spc="-11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𝐼𝑛𝑑</m:t>
                        </m:r>
                      </m:sub>
                    </m:sSub>
                    <m:r>
                      <a:rPr lang="en-US" sz="1400" i="1" spc="-11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+41</m:t>
                    </m:r>
                    <m:r>
                      <a:rPr lang="en-US" sz="1400" b="0" i="1" spc="-11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400" i="1" spc="-11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400" i="1" kern="0" spc="-2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</m:t>
                    </m:r>
                    <m:sSub>
                      <m:sSubPr>
                        <m:ctrlPr>
                          <a:rPr lang="en-US" sz="1400" i="1" spc="-11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pc="-11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 spc="-11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𝐼𝑛𝑑</m:t>
                        </m:r>
                      </m:sub>
                    </m:sSub>
                    <m:r>
                      <a:rPr lang="en-US" sz="1400" i="1" spc="-11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  <m:r>
                      <a:rPr lang="en-US" sz="1400" b="0" i="1" spc="-11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3.3</m:t>
                    </m:r>
                    <m:r>
                      <a:rPr lang="en-US" sz="1400" i="1" spc="-11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400" i="1" spc="-11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sz="1400" i="1" spc="-11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spc="-11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𝐶𝑜𝑚</m:t>
                        </m:r>
                        <m:sSub>
                          <m:sSubPr>
                            <m:ctrlPr>
                              <a:rPr lang="en-US" sz="1400" i="1" spc="-11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pc="-11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 spc="-11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𝐷𝑇</m:t>
                            </m:r>
                            <m:sSub>
                              <m:sSubPr>
                                <m:ctrlPr>
                                  <a:rPr lang="en-US" sz="1400" i="1" spc="-11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spc="-11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400" i="1" spc="-11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𝑇𝑉</m:t>
                                </m:r>
                              </m:sub>
                            </m:sSub>
                          </m:sub>
                        </m:sSub>
                        <m:r>
                          <a:rPr lang="en-US" sz="1400" b="0" i="1" spc="-1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1400" i="1" spc="-11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40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04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𝑇𝑉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+0.01)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659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+65.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47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𝑃𝐷𝐸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86</m:t>
                        </m:r>
                      </m:sup>
                    </m:sSup>
                  </m:oMath>
                </a14:m>
                <a:r>
                  <a:rPr lang="en-US" sz="1400" dirty="0"/>
                  <a:t> + 289.1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𝐿𝑜𝑔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𝐷𝑇𝐶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𝐷𝑖𝑠𝑝𝑙𝑎𝑦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</a:pPr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B6FFC5-6A93-46AD-BE63-BAECCDB59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84" y="1164592"/>
                <a:ext cx="8211401" cy="5260158"/>
              </a:xfrm>
              <a:prstGeom prst="rect">
                <a:avLst/>
              </a:prstGeom>
              <a:blipFill>
                <a:blip r:embed="rId2"/>
                <a:stretch>
                  <a:fillRect l="-520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18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BCBE6E9-6333-4F5B-BC1C-C5E81AC89AC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Modeling : MAPE,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, Durbin Watson Test, and </a:t>
                </a:r>
                <a:r>
                  <a:rPr lang="en-US" dirty="0" err="1"/>
                  <a:t>AvP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BCBE6E9-6333-4F5B-BC1C-C5E81AC89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B6FFC5-6A93-46AD-BE63-BAECCDB5909C}"/>
                  </a:ext>
                </a:extLst>
              </p:cNvPr>
              <p:cNvSpPr txBox="1"/>
              <p:nvPr/>
            </p:nvSpPr>
            <p:spPr>
              <a:xfrm>
                <a:off x="413984" y="1164592"/>
                <a:ext cx="8211401" cy="3370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𝑀𝐴𝑃𝐸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𝐷𝑢𝑟𝑏𝑖𝑛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𝑊𝑎𝑡𝑠𝑜𝑛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Actual vs Predicted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sz="1400" dirty="0">
                    <a:ea typeface="Cambria Math" panose="02040503050406030204" pitchFamily="18" charset="0"/>
                  </a:rPr>
                  <a:t>          </a:t>
                </a:r>
                <a:endParaRPr lang="en-US" sz="1400" dirty="0"/>
              </a:p>
              <a:p>
                <a:pPr>
                  <a:spcAft>
                    <a:spcPts val="600"/>
                  </a:spcAft>
                </a:pPr>
                <a:r>
                  <a:rPr lang="en-US" sz="1400" dirty="0"/>
                  <a:t>      </a:t>
                </a:r>
              </a:p>
              <a:p>
                <a:pPr>
                  <a:spcAft>
                    <a:spcPts val="600"/>
                  </a:spcAft>
                </a:pPr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B6FFC5-6A93-46AD-BE63-BAECCDB59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84" y="1164592"/>
                <a:ext cx="8211401" cy="3370153"/>
              </a:xfrm>
              <a:prstGeom prst="rect">
                <a:avLst/>
              </a:prstGeom>
              <a:blipFill>
                <a:blip r:embed="rId3"/>
                <a:stretch>
                  <a:fillRect l="-520" t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8E4C7D-1BC4-4559-B18F-2F34338F15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27498"/>
              </p:ext>
            </p:extLst>
          </p:nvPr>
        </p:nvGraphicFramePr>
        <p:xfrm>
          <a:off x="1164098" y="3367128"/>
          <a:ext cx="48630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267D18-2736-4606-BCC9-4378524D9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708738"/>
              </p:ext>
            </p:extLst>
          </p:nvPr>
        </p:nvGraphicFramePr>
        <p:xfrm>
          <a:off x="1164097" y="1599808"/>
          <a:ext cx="5875800" cy="1133560"/>
        </p:xfrm>
        <a:graphic>
          <a:graphicData uri="http://schemas.openxmlformats.org/drawingml/2006/table">
            <a:tbl>
              <a:tblPr/>
              <a:tblGrid>
                <a:gridCol w="909801">
                  <a:extLst>
                    <a:ext uri="{9D8B030D-6E8A-4147-A177-3AD203B41FA5}">
                      <a16:colId xmlns:a16="http://schemas.microsoft.com/office/drawing/2014/main" val="3725501076"/>
                    </a:ext>
                  </a:extLst>
                </a:gridCol>
                <a:gridCol w="606535">
                  <a:extLst>
                    <a:ext uri="{9D8B030D-6E8A-4147-A177-3AD203B41FA5}">
                      <a16:colId xmlns:a16="http://schemas.microsoft.com/office/drawing/2014/main" val="2897463576"/>
                    </a:ext>
                  </a:extLst>
                </a:gridCol>
                <a:gridCol w="871892">
                  <a:extLst>
                    <a:ext uri="{9D8B030D-6E8A-4147-A177-3AD203B41FA5}">
                      <a16:colId xmlns:a16="http://schemas.microsoft.com/office/drawing/2014/main" val="932146298"/>
                    </a:ext>
                  </a:extLst>
                </a:gridCol>
                <a:gridCol w="909801">
                  <a:extLst>
                    <a:ext uri="{9D8B030D-6E8A-4147-A177-3AD203B41FA5}">
                      <a16:colId xmlns:a16="http://schemas.microsoft.com/office/drawing/2014/main" val="2567470945"/>
                    </a:ext>
                  </a:extLst>
                </a:gridCol>
                <a:gridCol w="833985">
                  <a:extLst>
                    <a:ext uri="{9D8B030D-6E8A-4147-A177-3AD203B41FA5}">
                      <a16:colId xmlns:a16="http://schemas.microsoft.com/office/drawing/2014/main" val="3185614786"/>
                    </a:ext>
                  </a:extLst>
                </a:gridCol>
                <a:gridCol w="890848">
                  <a:extLst>
                    <a:ext uri="{9D8B030D-6E8A-4147-A177-3AD203B41FA5}">
                      <a16:colId xmlns:a16="http://schemas.microsoft.com/office/drawing/2014/main" val="582271815"/>
                    </a:ext>
                  </a:extLst>
                </a:gridCol>
                <a:gridCol w="852938">
                  <a:extLst>
                    <a:ext uri="{9D8B030D-6E8A-4147-A177-3AD203B41FA5}">
                      <a16:colId xmlns:a16="http://schemas.microsoft.com/office/drawing/2014/main" val="2750901506"/>
                    </a:ext>
                  </a:extLst>
                </a:gridCol>
              </a:tblGrid>
              <a:tr h="453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Order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Autocorr.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DW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DW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p-value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DW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p-value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55171"/>
                  </a:ext>
                </a:extLst>
              </a:tr>
              <a:tr h="226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335956"/>
                  </a:ext>
                </a:extLst>
              </a:tr>
              <a:tr h="226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Linear(incl. log)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84431"/>
                  </a:ext>
                </a:extLst>
              </a:tr>
              <a:tr h="226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Nonlinear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572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86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77642"/>
              </p:ext>
            </p:extLst>
          </p:nvPr>
        </p:nvGraphicFramePr>
        <p:xfrm>
          <a:off x="653272" y="1221140"/>
          <a:ext cx="7858716" cy="3680525"/>
        </p:xfrm>
        <a:graphic>
          <a:graphicData uri="http://schemas.openxmlformats.org/drawingml/2006/table">
            <a:tbl>
              <a:tblPr firstRow="1" bandRow="1"/>
              <a:tblGrid>
                <a:gridCol w="857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1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I.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Objectives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II.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Background and Business Questions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6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III.</a:t>
                      </a:r>
                    </a:p>
                  </a:txBody>
                  <a:tcPr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Approach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6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IV.</a:t>
                      </a:r>
                    </a:p>
                  </a:txBody>
                  <a:tcPr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357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Review of Insights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and Recommendations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i.     Historical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Contributions and ROIs</a:t>
                      </a:r>
                      <a:endParaRPr lang="en-US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ii.    Recommendations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on Optimizing Investment Allocations</a:t>
                      </a:r>
                      <a:endParaRPr lang="en-US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iii.   Additional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Insights</a:t>
                      </a:r>
                      <a:endParaRPr lang="en-US" sz="1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4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V.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Appendix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61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Contributions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85" y="1164592"/>
            <a:ext cx="407841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Marketing drove ~37.6% of sales in 2014-17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TV drove most contribution of the three marketing tactics followed by PDE and Display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9277" y="987168"/>
            <a:ext cx="328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Contributions : 2014-17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D715F6F-5D62-44F3-9394-DDE1093A18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157967"/>
              </p:ext>
            </p:extLst>
          </p:nvPr>
        </p:nvGraphicFramePr>
        <p:xfrm>
          <a:off x="4395019" y="1350853"/>
          <a:ext cx="3917131" cy="131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Worksheet" r:id="rId3" imgW="3435324" imgH="1111412" progId="Excel.Sheet.12">
                  <p:embed/>
                </p:oleObj>
              </mc:Choice>
              <mc:Fallback>
                <p:oleObj name="Worksheet" r:id="rId3" imgW="3435324" imgH="11114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5019" y="1350853"/>
                        <a:ext cx="3917131" cy="1311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CB72958-6E34-404A-9DED-CA24C1C32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237" y="2718864"/>
            <a:ext cx="5578323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5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614" y="151638"/>
            <a:ext cx="8225645" cy="713006"/>
          </a:xfrm>
        </p:spPr>
        <p:txBody>
          <a:bodyPr/>
          <a:lstStyle/>
          <a:p>
            <a:r>
              <a:rPr lang="en-US" dirty="0"/>
              <a:t>Marketing ROIs and Response Curves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85" y="1055408"/>
            <a:ext cx="8302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Overall, the marketing returned above the break-even (ROI = 1.87) 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20" dirty="0"/>
              <a:t>All TV, PDE and Display show healthy average ROIs but TV is the lowest among three.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PDE shows a lot of potential for profitable increase in investment.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604" y="3773590"/>
            <a:ext cx="378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Gross Profit Response Curves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12980" y="3789510"/>
            <a:ext cx="378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Marginal ROI Curves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E577143-C45C-4D47-9839-9E734E7FB6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482745"/>
              </p:ext>
            </p:extLst>
          </p:nvPr>
        </p:nvGraphicFramePr>
        <p:xfrm>
          <a:off x="708025" y="4127937"/>
          <a:ext cx="3722209" cy="1908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F2BCFD6-7EA3-40D4-90CC-98D0B328D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238960"/>
              </p:ext>
            </p:extLst>
          </p:nvPr>
        </p:nvGraphicFramePr>
        <p:xfrm>
          <a:off x="4645515" y="4142922"/>
          <a:ext cx="3861898" cy="1893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861056-73A3-40A4-B3CE-8881897A5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94634"/>
              </p:ext>
            </p:extLst>
          </p:nvPr>
        </p:nvGraphicFramePr>
        <p:xfrm>
          <a:off x="1282699" y="2235200"/>
          <a:ext cx="6578601" cy="1193800"/>
        </p:xfrm>
        <a:graphic>
          <a:graphicData uri="http://schemas.openxmlformats.org/drawingml/2006/table">
            <a:tbl>
              <a:tblPr/>
              <a:tblGrid>
                <a:gridCol w="1115502">
                  <a:extLst>
                    <a:ext uri="{9D8B030D-6E8A-4147-A177-3AD203B41FA5}">
                      <a16:colId xmlns:a16="http://schemas.microsoft.com/office/drawing/2014/main" val="1934141911"/>
                    </a:ext>
                  </a:extLst>
                </a:gridCol>
                <a:gridCol w="1630349">
                  <a:extLst>
                    <a:ext uri="{9D8B030D-6E8A-4147-A177-3AD203B41FA5}">
                      <a16:colId xmlns:a16="http://schemas.microsoft.com/office/drawing/2014/main" val="3250598132"/>
                    </a:ext>
                  </a:extLst>
                </a:gridCol>
                <a:gridCol w="1668486">
                  <a:extLst>
                    <a:ext uri="{9D8B030D-6E8A-4147-A177-3AD203B41FA5}">
                      <a16:colId xmlns:a16="http://schemas.microsoft.com/office/drawing/2014/main" val="185839424"/>
                    </a:ext>
                  </a:extLst>
                </a:gridCol>
                <a:gridCol w="1449199">
                  <a:extLst>
                    <a:ext uri="{9D8B030D-6E8A-4147-A177-3AD203B41FA5}">
                      <a16:colId xmlns:a16="http://schemas.microsoft.com/office/drawing/2014/main" val="2761707501"/>
                    </a:ext>
                  </a:extLst>
                </a:gridCol>
                <a:gridCol w="715065">
                  <a:extLst>
                    <a:ext uri="{9D8B030D-6E8A-4147-A177-3AD203B41FA5}">
                      <a16:colId xmlns:a16="http://schemas.microsoft.com/office/drawing/2014/main" val="1940491181"/>
                    </a:ext>
                  </a:extLst>
                </a:gridCol>
              </a:tblGrid>
              <a:tr h="311150">
                <a:tc gridSpan="5"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Marketing Average ROIs (2014-2017)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45572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Spend (1000s)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Sales (1000s)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Gross Profit (1000s)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GP ROI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21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TV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8,250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17,537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12,276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1.49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939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PDEs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3,909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15,469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10,828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2.77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1217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Display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4,271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10,889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7,622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1.78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11627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 $                          16,430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 $                           43,895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 $                     30,726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1.87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17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93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614" y="151638"/>
            <a:ext cx="8225645" cy="713006"/>
          </a:xfrm>
        </p:spPr>
        <p:txBody>
          <a:bodyPr/>
          <a:lstStyle/>
          <a:p>
            <a:r>
              <a:rPr lang="en-US" dirty="0"/>
              <a:t>Recommendations on Optimizing Marketing Investment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85" y="1055408"/>
            <a:ext cx="8302538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company is planning to spend about $360K for next month, allocating equally among DTC TV, DPE, and DTC Display.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 recommend the following re-allocation to improve the return from $687K to $728K GP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spcAft>
                <a:spcPts val="600"/>
              </a:spcAft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This re-allocation can result in estimated </a:t>
            </a:r>
            <a:r>
              <a:rPr lang="en-US" sz="1600" b="1" dirty="0"/>
              <a:t>additional $41K of Gross Profit</a:t>
            </a:r>
            <a:r>
              <a:rPr lang="en-US" sz="1600" dirty="0"/>
              <a:t> with the same budget over the next 12 months</a:t>
            </a:r>
            <a:r>
              <a:rPr lang="en-US" dirty="0"/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4D4473-6AE9-4E4C-8015-4506DAFCA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704930"/>
              </p:ext>
            </p:extLst>
          </p:nvPr>
        </p:nvGraphicFramePr>
        <p:xfrm>
          <a:off x="1016308" y="2081213"/>
          <a:ext cx="1689100" cy="71755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12634024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82449977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Investment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041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TV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120,000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0752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PDE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120,000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8978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Display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120,000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26485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D2C00D-3480-4D85-8A51-B14D00D6C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47759"/>
              </p:ext>
            </p:extLst>
          </p:nvPr>
        </p:nvGraphicFramePr>
        <p:xfrm>
          <a:off x="3622957" y="2111260"/>
          <a:ext cx="1689100" cy="7112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323491322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90566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Investment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123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TV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118,242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7209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PDE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150,000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865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Display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91,758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885279"/>
                  </a:ext>
                </a:extLst>
              </a:tr>
            </a:tbl>
          </a:graphicData>
        </a:graphic>
      </p:graphicFrame>
      <p:sp>
        <p:nvSpPr>
          <p:cNvPr id="6" name="Arrow: Chevron 5">
            <a:extLst>
              <a:ext uri="{FF2B5EF4-FFF2-40B4-BE49-F238E27FC236}">
                <a16:creationId xmlns:a16="http://schemas.microsoft.com/office/drawing/2014/main" id="{47053DBE-0616-46E4-8DAF-BAD949B1EA6D}"/>
              </a:ext>
            </a:extLst>
          </p:cNvPr>
          <p:cNvSpPr/>
          <p:nvPr/>
        </p:nvSpPr>
        <p:spPr>
          <a:xfrm>
            <a:off x="2941125" y="2084388"/>
            <a:ext cx="452284" cy="7112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256B3-69D0-4C66-B87F-8709846B87A4}"/>
              </a:ext>
            </a:extLst>
          </p:cNvPr>
          <p:cNvSpPr txBox="1"/>
          <p:nvPr/>
        </p:nvSpPr>
        <p:spPr>
          <a:xfrm>
            <a:off x="5883051" y="2142587"/>
            <a:ext cx="1975257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Profit return :</a:t>
            </a:r>
          </a:p>
          <a:p>
            <a:r>
              <a:rPr lang="en-US" dirty="0"/>
              <a:t>      687K -&gt; 728K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8BA4509-F091-452F-B8E6-66C48144EE7A}"/>
              </a:ext>
            </a:extLst>
          </p:cNvPr>
          <p:cNvSpPr/>
          <p:nvPr/>
        </p:nvSpPr>
        <p:spPr>
          <a:xfrm>
            <a:off x="5415657" y="2169703"/>
            <a:ext cx="363794" cy="5943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4A968-13F5-4154-8090-59530089A9B4}"/>
              </a:ext>
            </a:extLst>
          </p:cNvPr>
          <p:cNvSpPr txBox="1"/>
          <p:nvPr/>
        </p:nvSpPr>
        <p:spPr>
          <a:xfrm>
            <a:off x="427477" y="3406877"/>
            <a:ext cx="83025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company is planning to spend about $600K for next month, allocating equally among DTC TV, DPE, and DTC Display.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 recommend the following re-allocation to improve the return from $989K to $1,007K GP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spcAft>
                <a:spcPts val="600"/>
              </a:spcAft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This re-allocation can result in estimated </a:t>
            </a:r>
            <a:r>
              <a:rPr lang="en-US" sz="1600" b="1" dirty="0"/>
              <a:t>additional $18K of Gross Profit</a:t>
            </a:r>
            <a:r>
              <a:rPr lang="en-US" sz="1600" dirty="0"/>
              <a:t> with the same budget over the next 12 months</a:t>
            </a:r>
            <a:r>
              <a:rPr lang="en-US" dirty="0"/>
              <a:t>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A63147E-87E7-449D-858A-C06ED1399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13160"/>
              </p:ext>
            </p:extLst>
          </p:nvPr>
        </p:nvGraphicFramePr>
        <p:xfrm>
          <a:off x="1016308" y="4714235"/>
          <a:ext cx="1689100" cy="71755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369512374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205370436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Investment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8770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TV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200,000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6455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PDE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200,000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8193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Display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200,000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043028"/>
                  </a:ext>
                </a:extLst>
              </a:tr>
            </a:tbl>
          </a:graphicData>
        </a:graphic>
      </p:graphicFrame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88290AA3-8986-480F-BE1C-0A5E70CDBF4A}"/>
              </a:ext>
            </a:extLst>
          </p:cNvPr>
          <p:cNvSpPr/>
          <p:nvPr/>
        </p:nvSpPr>
        <p:spPr>
          <a:xfrm>
            <a:off x="2903076" y="4714235"/>
            <a:ext cx="452284" cy="7112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F48EEF2-0D15-44C8-8777-A674A1802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13160"/>
              </p:ext>
            </p:extLst>
          </p:nvPr>
        </p:nvGraphicFramePr>
        <p:xfrm>
          <a:off x="978259" y="7344082"/>
          <a:ext cx="1689100" cy="71755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369512374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205370436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Investment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8770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TV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200,000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6455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PDE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200,000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8193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Display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200,000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0430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C4A94C6-ACC3-4B10-B7C5-80E06102B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47384"/>
              </p:ext>
            </p:extLst>
          </p:nvPr>
        </p:nvGraphicFramePr>
        <p:xfrm>
          <a:off x="3622957" y="4714235"/>
          <a:ext cx="1689100" cy="71755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368137723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580810148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Investment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2332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TV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200,000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1183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PDE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250,000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6228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Display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150,000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465616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8DDA8E98-F52D-414A-A519-E784A72BB517}"/>
              </a:ext>
            </a:extLst>
          </p:cNvPr>
          <p:cNvSpPr/>
          <p:nvPr/>
        </p:nvSpPr>
        <p:spPr>
          <a:xfrm>
            <a:off x="5411337" y="2169703"/>
            <a:ext cx="363794" cy="5943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00D711-8FAA-4174-9150-CE7E75BFAD1C}"/>
              </a:ext>
            </a:extLst>
          </p:cNvPr>
          <p:cNvSpPr/>
          <p:nvPr/>
        </p:nvSpPr>
        <p:spPr>
          <a:xfrm>
            <a:off x="5424848" y="4772678"/>
            <a:ext cx="363794" cy="5943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082EBD-C729-4BA6-9966-1DC6D4B462D1}"/>
              </a:ext>
            </a:extLst>
          </p:cNvPr>
          <p:cNvSpPr txBox="1"/>
          <p:nvPr/>
        </p:nvSpPr>
        <p:spPr>
          <a:xfrm>
            <a:off x="5901433" y="4746669"/>
            <a:ext cx="1975257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Profit return :</a:t>
            </a:r>
          </a:p>
          <a:p>
            <a:r>
              <a:rPr lang="en-US" dirty="0"/>
              <a:t>      989K -&gt; 1,007K</a:t>
            </a:r>
          </a:p>
        </p:txBody>
      </p:sp>
    </p:spTree>
    <p:extLst>
      <p:ext uri="{BB962C8B-B14F-4D97-AF65-F5344CB8AC3E}">
        <p14:creationId xmlns:p14="http://schemas.microsoft.com/office/powerpoint/2010/main" val="3850451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614" y="151638"/>
            <a:ext cx="8225645" cy="713006"/>
          </a:xfrm>
        </p:spPr>
        <p:txBody>
          <a:bodyPr/>
          <a:lstStyle/>
          <a:p>
            <a:r>
              <a:rPr lang="en-US" dirty="0"/>
              <a:t>Additional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D89C0-FEBF-4D54-9F3F-43FC5A36F064}"/>
              </a:ext>
            </a:extLst>
          </p:cNvPr>
          <p:cNvSpPr txBox="1"/>
          <p:nvPr/>
        </p:nvSpPr>
        <p:spPr>
          <a:xfrm>
            <a:off x="413985" y="1055408"/>
            <a:ext cx="8302538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competitive DTC TC : </a:t>
            </a:r>
          </a:p>
          <a:p>
            <a:pPr marL="344488">
              <a:spcAft>
                <a:spcPts val="600"/>
              </a:spcAft>
            </a:pPr>
            <a:r>
              <a:rPr lang="en-US" dirty="0"/>
              <a:t>1% increase in the competitive DTC TV decreases 0.33 (= parameter coefficient/100) of the average Sales Amount (= no. of Sales * $300). 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Unemployment Rate : </a:t>
            </a:r>
          </a:p>
          <a:p>
            <a:pPr marL="285750">
              <a:spcAft>
                <a:spcPts val="600"/>
              </a:spcAft>
            </a:pPr>
            <a:r>
              <a:rPr lang="en-US" dirty="0"/>
              <a:t> 1 unit increase in unemployment rate decreases 46.83 of the average Sales Amount (= no. of Sales * $300) for my nonlinear mode which assumes UR has linear relationship with Sales.</a:t>
            </a:r>
          </a:p>
          <a:p>
            <a:pPr marL="285750">
              <a:spcAft>
                <a:spcPts val="600"/>
              </a:spcAft>
            </a:pPr>
            <a:r>
              <a:rPr lang="en-US" dirty="0"/>
              <a:t>However, we can set up its initial values as below using power transformation and find its coefficient. </a:t>
            </a:r>
          </a:p>
          <a:p>
            <a:pPr marL="285750">
              <a:spcAft>
                <a:spcPts val="600"/>
              </a:spcAft>
            </a:pPr>
            <a:r>
              <a:rPr lang="en-US" dirty="0"/>
              <a:t> </a:t>
            </a:r>
          </a:p>
          <a:p>
            <a:pPr marL="285750">
              <a:spcAft>
                <a:spcPts val="600"/>
              </a:spcAft>
            </a:pPr>
            <a:r>
              <a:rPr lang="en-US" dirty="0"/>
              <a:t> </a:t>
            </a:r>
          </a:p>
          <a:p>
            <a:pPr marL="285750">
              <a:spcAft>
                <a:spcPts val="600"/>
              </a:spcAft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8C9C4-7F61-4BFB-8E17-68AAC9C04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3873910"/>
            <a:ext cx="7524750" cy="18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96217"/>
              </p:ext>
            </p:extLst>
          </p:nvPr>
        </p:nvGraphicFramePr>
        <p:xfrm>
          <a:off x="653272" y="1221140"/>
          <a:ext cx="7858716" cy="3680525"/>
        </p:xfrm>
        <a:graphic>
          <a:graphicData uri="http://schemas.openxmlformats.org/drawingml/2006/table">
            <a:tbl>
              <a:tblPr firstRow="1" bandRow="1"/>
              <a:tblGrid>
                <a:gridCol w="857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1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I.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Objectives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II.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Background and Business Questions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6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III.</a:t>
                      </a:r>
                    </a:p>
                  </a:txBody>
                  <a:tcPr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Approach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69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IV.</a:t>
                      </a:r>
                    </a:p>
                  </a:txBody>
                  <a:tcPr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Review of Insights and Recommendations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i.     Historical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Contributions and ROIs</a:t>
                      </a:r>
                      <a:endParaRPr lang="en-US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ii.    Recommendations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on Optimizing Investment Allocations</a:t>
                      </a:r>
                      <a:endParaRPr lang="en-US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iii.   Additional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Insights</a:t>
                      </a:r>
                      <a:endParaRPr lang="en-US" sz="1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4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V.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357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Appendix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178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E6E9-6333-4F5B-BC1C-C5E81AC8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 : Plots (Residual Analysis)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6FFC5-6A93-46AD-BE63-BAECCDB5909C}"/>
              </a:ext>
            </a:extLst>
          </p:cNvPr>
          <p:cNvSpPr txBox="1"/>
          <p:nvPr/>
        </p:nvSpPr>
        <p:spPr>
          <a:xfrm>
            <a:off x="413984" y="1164592"/>
            <a:ext cx="8211401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sz="1400" dirty="0">
                <a:ea typeface="Cambria Math" panose="02040503050406030204" pitchFamily="18" charset="0"/>
              </a:rPr>
              <a:t>          </a:t>
            </a:r>
            <a:endParaRPr lang="en-US" sz="1400" dirty="0"/>
          </a:p>
          <a:p>
            <a:pPr>
              <a:spcAft>
                <a:spcPts val="600"/>
              </a:spcAft>
            </a:pPr>
            <a:r>
              <a:rPr lang="en-US" sz="1400" dirty="0"/>
              <a:t>      </a:t>
            </a:r>
          </a:p>
          <a:p>
            <a:pPr>
              <a:spcAft>
                <a:spcPts val="600"/>
              </a:spcAft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BEFD8B-F295-491F-89CD-9297D97A5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85" y="1588360"/>
            <a:ext cx="2558348" cy="32070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3D590A-416B-4ED1-B26C-C0E0C39B0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690" y="1578528"/>
            <a:ext cx="2369575" cy="3207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31400-ADD9-4A33-9114-9EE7DFFA2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757" y="1570384"/>
            <a:ext cx="2558348" cy="32179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75CC1C-D8DE-41AB-9954-167317062890}"/>
              </a:ext>
            </a:extLst>
          </p:cNvPr>
          <p:cNvSpPr txBox="1"/>
          <p:nvPr/>
        </p:nvSpPr>
        <p:spPr>
          <a:xfrm>
            <a:off x="1153390" y="4858086"/>
            <a:ext cx="1079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&lt;Q-Q Plot&gt;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06F51-7BA8-4C99-837C-D813B67B1273}"/>
              </a:ext>
            </a:extLst>
          </p:cNvPr>
          <p:cNvSpPr txBox="1"/>
          <p:nvPr/>
        </p:nvSpPr>
        <p:spPr>
          <a:xfrm>
            <a:off x="3159780" y="4862055"/>
            <a:ext cx="24563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&lt;Actual vs. Predicted Values&gt;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AC267-7C40-4DB5-86CD-0DC12DFEC271}"/>
              </a:ext>
            </a:extLst>
          </p:cNvPr>
          <p:cNvSpPr txBox="1"/>
          <p:nvPr/>
        </p:nvSpPr>
        <p:spPr>
          <a:xfrm>
            <a:off x="5781283" y="4858086"/>
            <a:ext cx="26450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&lt;Residual vs. Predicted Values&gt;</a:t>
            </a:r>
          </a:p>
        </p:txBody>
      </p:sp>
    </p:spTree>
    <p:extLst>
      <p:ext uri="{BB962C8B-B14F-4D97-AF65-F5344CB8AC3E}">
        <p14:creationId xmlns:p14="http://schemas.microsoft.com/office/powerpoint/2010/main" val="402726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E6E9-6333-4F5B-BC1C-C5E81AC8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 : Holdout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6FFC5-6A93-46AD-BE63-BAECCDB5909C}"/>
              </a:ext>
            </a:extLst>
          </p:cNvPr>
          <p:cNvSpPr txBox="1"/>
          <p:nvPr/>
        </p:nvSpPr>
        <p:spPr>
          <a:xfrm>
            <a:off x="413984" y="1164592"/>
            <a:ext cx="8211401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Holdout model test </a:t>
            </a:r>
          </a:p>
          <a:p>
            <a:pPr>
              <a:spcAft>
                <a:spcPts val="600"/>
              </a:spcAft>
            </a:pPr>
            <a:r>
              <a:rPr lang="en-US" dirty="0"/>
              <a:t>      Holdout MAPE : 5.11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Actual vs Predicted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sz="1400" dirty="0">
                <a:ea typeface="Cambria Math" panose="02040503050406030204" pitchFamily="18" charset="0"/>
              </a:rPr>
              <a:t>          </a:t>
            </a:r>
            <a:endParaRPr lang="en-US" sz="1400" dirty="0"/>
          </a:p>
          <a:p>
            <a:pPr>
              <a:spcAft>
                <a:spcPts val="600"/>
              </a:spcAft>
            </a:pPr>
            <a:r>
              <a:rPr lang="en-US" sz="1400" dirty="0"/>
              <a:t>      </a:t>
            </a:r>
          </a:p>
          <a:p>
            <a:pPr>
              <a:spcAft>
                <a:spcPts val="600"/>
              </a:spcAft>
            </a:pPr>
            <a:endParaRPr lang="en-US" sz="1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E286834-6B03-46D6-A7B9-93F4C71CDE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098059"/>
              </p:ext>
            </p:extLst>
          </p:nvPr>
        </p:nvGraphicFramePr>
        <p:xfrm>
          <a:off x="1184785" y="2684737"/>
          <a:ext cx="48817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924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01303"/>
              </p:ext>
            </p:extLst>
          </p:nvPr>
        </p:nvGraphicFramePr>
        <p:xfrm>
          <a:off x="653272" y="1221140"/>
          <a:ext cx="7858716" cy="3680525"/>
        </p:xfrm>
        <a:graphic>
          <a:graphicData uri="http://schemas.openxmlformats.org/drawingml/2006/table">
            <a:tbl>
              <a:tblPr firstRow="1" bandRow="1"/>
              <a:tblGrid>
                <a:gridCol w="857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1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I.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357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</a:rPr>
                        <a:t>Objectives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II.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Background and Business Questions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6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III.</a:t>
                      </a:r>
                    </a:p>
                  </a:txBody>
                  <a:tcPr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Approach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6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IV.</a:t>
                      </a:r>
                    </a:p>
                  </a:txBody>
                  <a:tcPr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Review of Insights</a:t>
                      </a:r>
                      <a:r>
                        <a:rPr lang="en-US" sz="1800" b="1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and Recommendations</a:t>
                      </a:r>
                      <a:endParaRPr lang="en-US" sz="1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i.     Historical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Contributions and ROIs</a:t>
                      </a:r>
                      <a:endParaRPr lang="en-US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ii.    Recommendations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on Optimizing Investment Allocations</a:t>
                      </a:r>
                      <a:endParaRPr lang="en-US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iii.   Additional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Insights</a:t>
                      </a:r>
                      <a:endParaRPr lang="en-US" sz="1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4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V.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Appendix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535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588D-F9D2-40EF-AACC-12C9FA1A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8847-F700-48CC-95FF-6327D2F0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Thank you</a:t>
            </a:r>
          </a:p>
          <a:p>
            <a:r>
              <a:rPr lang="en-US" dirty="0"/>
              <a:t>End of Pages </a:t>
            </a:r>
          </a:p>
        </p:txBody>
      </p:sp>
    </p:spTree>
    <p:extLst>
      <p:ext uri="{BB962C8B-B14F-4D97-AF65-F5344CB8AC3E}">
        <p14:creationId xmlns:p14="http://schemas.microsoft.com/office/powerpoint/2010/main" val="404180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84" y="1164592"/>
            <a:ext cx="82114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</a:rPr>
              <a:t>The objectives of today’s meeting are to provide: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Insights and recommendations on the incremental value generated by  key marketing tactics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Estimates of historical contributions and ROIs of marketing tactics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Recommendations on improving marketing budget allocations in the future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Insights on a number of specific business questions</a:t>
            </a:r>
          </a:p>
        </p:txBody>
      </p:sp>
    </p:spTree>
    <p:extLst>
      <p:ext uri="{BB962C8B-B14F-4D97-AF65-F5344CB8AC3E}">
        <p14:creationId xmlns:p14="http://schemas.microsoft.com/office/powerpoint/2010/main" val="218983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323070"/>
              </p:ext>
            </p:extLst>
          </p:nvPr>
        </p:nvGraphicFramePr>
        <p:xfrm>
          <a:off x="653272" y="1221140"/>
          <a:ext cx="7858716" cy="3680525"/>
        </p:xfrm>
        <a:graphic>
          <a:graphicData uri="http://schemas.openxmlformats.org/drawingml/2006/table">
            <a:tbl>
              <a:tblPr firstRow="1" bandRow="1"/>
              <a:tblGrid>
                <a:gridCol w="857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1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I.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Objectives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6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800" b="1" kern="1200" baseline="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II.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35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defRPr/>
                      </a:pPr>
                      <a:r>
                        <a:rPr lang="en-US" sz="1800" b="1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Background and Business Questions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6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III.</a:t>
                      </a:r>
                    </a:p>
                  </a:txBody>
                  <a:tcPr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Approach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6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IV.</a:t>
                      </a:r>
                    </a:p>
                  </a:txBody>
                  <a:tcPr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Review of Insights</a:t>
                      </a:r>
                      <a:r>
                        <a:rPr lang="en-US" sz="1800" b="1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and Recommendations</a:t>
                      </a:r>
                      <a:endParaRPr lang="en-US" sz="1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i.     Historical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Contributions and ROIs</a:t>
                      </a:r>
                      <a:endParaRPr lang="en-US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ii.    Recommendations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on Optimizing Investment Allocations</a:t>
                      </a:r>
                      <a:endParaRPr lang="en-US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iii.   Additional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Insights</a:t>
                      </a:r>
                      <a:endParaRPr lang="en-US" sz="1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4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V.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Appendix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49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Business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84" y="958114"/>
            <a:ext cx="799259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</a:rPr>
              <a:t>Background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large Pharmaceutical Company is interested in marketing performance of its oral anticoagulant drugs.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business is highly competitive and it is believed that marketing  drives a significant portion of the total sales.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80" dirty="0"/>
              <a:t>Some Stakeholders think that marketing drives 50% or others do 20% of the total business.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0" dirty="0"/>
              <a:t>Macroeconomics indicator such as unemployment rate has a significant influence</a:t>
            </a:r>
            <a:endParaRPr lang="en-US" b="1" spc="-10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</a:rPr>
              <a:t>Business Questions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What are the Historical contribution of DTC TV, DTC Display and Detailing?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What are the sales and profit ROIs of DTC TV, DTC Display and Detailing?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What do the sales and gross profit response curves of DTC TV, DTC Display and Detailing look like?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 much should the company spend to maximize the net profit next month?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 much has the competitive DTC TV hurt the business?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What is influence of unemployment rate on Sales?</a:t>
            </a:r>
          </a:p>
        </p:txBody>
      </p:sp>
    </p:spTree>
    <p:extLst>
      <p:ext uri="{BB962C8B-B14F-4D97-AF65-F5344CB8AC3E}">
        <p14:creationId xmlns:p14="http://schemas.microsoft.com/office/powerpoint/2010/main" val="58404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Information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84" y="1164592"/>
            <a:ext cx="82114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</a:rPr>
              <a:t>Gross Profit Margin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Blended GPM = 70% is used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</a:rPr>
              <a:t>Spend Data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Historical Cost Per Unit numbers are expected to be valid for the next year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8E3DC-F0B4-44D7-A246-199ECBE84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02036"/>
              </p:ext>
            </p:extLst>
          </p:nvPr>
        </p:nvGraphicFramePr>
        <p:xfrm>
          <a:off x="1140542" y="3429000"/>
          <a:ext cx="6567948" cy="1313864"/>
        </p:xfrm>
        <a:graphic>
          <a:graphicData uri="http://schemas.openxmlformats.org/drawingml/2006/table">
            <a:tbl>
              <a:tblPr/>
              <a:tblGrid>
                <a:gridCol w="2501040">
                  <a:extLst>
                    <a:ext uri="{9D8B030D-6E8A-4147-A177-3AD203B41FA5}">
                      <a16:colId xmlns:a16="http://schemas.microsoft.com/office/drawing/2014/main" val="4286261990"/>
                    </a:ext>
                  </a:extLst>
                </a:gridCol>
                <a:gridCol w="2370551">
                  <a:extLst>
                    <a:ext uri="{9D8B030D-6E8A-4147-A177-3AD203B41FA5}">
                      <a16:colId xmlns:a16="http://schemas.microsoft.com/office/drawing/2014/main" val="125737642"/>
                    </a:ext>
                  </a:extLst>
                </a:gridCol>
                <a:gridCol w="1696357">
                  <a:extLst>
                    <a:ext uri="{9D8B030D-6E8A-4147-A177-3AD203B41FA5}">
                      <a16:colId xmlns:a16="http://schemas.microsoft.com/office/drawing/2014/main" val="383715540"/>
                    </a:ext>
                  </a:extLst>
                </a:gridCol>
              </a:tblGrid>
              <a:tr h="328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Unit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Cost Per Unit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517772"/>
                  </a:ext>
                </a:extLst>
              </a:tr>
              <a:tr h="328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TV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GRP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 $          2,500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016498"/>
                  </a:ext>
                </a:extLst>
              </a:tr>
              <a:tr h="328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DPE(Detail)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Count(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thousnad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 $          5,500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58492"/>
                  </a:ext>
                </a:extLst>
              </a:tr>
              <a:tr h="328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Display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Impressions(million)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S Sans Serif"/>
                        </a:rPr>
                        <a:t> $        72,000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195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95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17883"/>
              </p:ext>
            </p:extLst>
          </p:nvPr>
        </p:nvGraphicFramePr>
        <p:xfrm>
          <a:off x="653272" y="1221140"/>
          <a:ext cx="7858716" cy="3680525"/>
        </p:xfrm>
        <a:graphic>
          <a:graphicData uri="http://schemas.openxmlformats.org/drawingml/2006/table">
            <a:tbl>
              <a:tblPr firstRow="1" bandRow="1"/>
              <a:tblGrid>
                <a:gridCol w="857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1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I.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Objectives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II.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Background and Business Questions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6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III.</a:t>
                      </a:r>
                    </a:p>
                  </a:txBody>
                  <a:tcPr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357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Modeling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6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IV.</a:t>
                      </a:r>
                    </a:p>
                  </a:txBody>
                  <a:tcPr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Review of Insights</a:t>
                      </a:r>
                      <a:r>
                        <a:rPr lang="en-US" sz="1800" b="1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and Recommendations</a:t>
                      </a:r>
                      <a:endParaRPr lang="en-US" sz="1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i.     Historical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Contributions and ROIs</a:t>
                      </a:r>
                      <a:endParaRPr lang="en-US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ii.    Recommendations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on Optimizing Investment Allocations</a:t>
                      </a:r>
                      <a:endParaRPr lang="en-US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iii.   Additional</a:t>
                      </a:r>
                      <a:r>
                        <a:rPr lang="en-US" sz="18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Insights</a:t>
                      </a:r>
                      <a:endParaRPr lang="en-US" sz="1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4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V.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Appendix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39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Initial values and transformation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84" y="1164592"/>
            <a:ext cx="821140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Test additive formulation: </a:t>
            </a:r>
          </a:p>
          <a:p>
            <a:pPr>
              <a:spcAft>
                <a:spcPts val="600"/>
              </a:spcAft>
            </a:pPr>
            <a:r>
              <a:rPr lang="en-US" dirty="0"/>
              <a:t>     Initial values : </a:t>
            </a:r>
          </a:p>
          <a:p>
            <a:pPr marL="571500" indent="-285750">
              <a:spcAft>
                <a:spcPts val="600"/>
              </a:spcAft>
              <a:buFontTx/>
              <a:buChar char="-"/>
            </a:pPr>
            <a:r>
              <a:rPr lang="en-US" dirty="0"/>
              <a:t>If the variables has linear relationship (including log transformation) with the response variable in additive model, </a:t>
            </a:r>
            <a:br>
              <a:rPr lang="en-US" dirty="0"/>
            </a:br>
            <a:r>
              <a:rPr lang="en-US" dirty="0"/>
              <a:t>Use the parameters from results of naive linear regression. </a:t>
            </a:r>
          </a:p>
          <a:p>
            <a:pPr marL="285750">
              <a:spcAft>
                <a:spcPts val="600"/>
              </a:spcAft>
            </a:pPr>
            <a:endParaRPr lang="en-US" dirty="0"/>
          </a:p>
          <a:p>
            <a:pPr marL="571500" indent="-285750">
              <a:spcAft>
                <a:spcPts val="600"/>
              </a:spcAft>
              <a:buFontTx/>
              <a:buChar char="-"/>
            </a:pPr>
            <a:r>
              <a:rPr lang="en-US" dirty="0"/>
              <a:t>If the variables need power transformation, </a:t>
            </a:r>
            <a:br>
              <a:rPr lang="en-US" dirty="0"/>
            </a:br>
            <a:r>
              <a:rPr lang="en-US" dirty="0"/>
              <a:t>Calculate the range of parameters assuming 20%-50% contribution from marketing and return proportional to spend size for the three tactics and using range of 0.25-1 for the power.</a:t>
            </a:r>
          </a:p>
          <a:p>
            <a:pPr marL="285750">
              <a:spcAft>
                <a:spcPts val="600"/>
              </a:spcAft>
            </a:pPr>
            <a:endParaRPr lang="en-US" dirty="0"/>
          </a:p>
          <a:p>
            <a:pPr marL="571500" indent="-285750">
              <a:spcAft>
                <a:spcPts val="600"/>
              </a:spcAft>
              <a:buFontTx/>
              <a:buChar char="-"/>
            </a:pPr>
            <a:r>
              <a:rPr lang="en-US" dirty="0"/>
              <a:t>For Log transformation, Variable + 1 can be applied.</a:t>
            </a:r>
          </a:p>
          <a:p>
            <a:pPr marL="571500" indent="-285750">
              <a:spcAft>
                <a:spcPts val="600"/>
              </a:spcAft>
              <a:buFontTx/>
              <a:buChar char="-"/>
            </a:pPr>
            <a:r>
              <a:rPr lang="en-US" dirty="0"/>
              <a:t>For Power transformation, Variable +0.01 can be applied. </a:t>
            </a:r>
          </a:p>
          <a:p>
            <a:pPr marL="285750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5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24A0-BBB1-4C7F-9270-FAAB0E7B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: Initial values and transformation (Excel)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FCABC5-C8C9-4DA4-B537-8E217538D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192" y="1228725"/>
            <a:ext cx="807419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7420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 – cool palette">
  <a:themeElements>
    <a:clrScheme name="Janssen Color Palette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09357A"/>
      </a:accent1>
      <a:accent2>
        <a:srgbClr val="2A8EBF"/>
      </a:accent2>
      <a:accent3>
        <a:srgbClr val="BFBFBF"/>
      </a:accent3>
      <a:accent4>
        <a:srgbClr val="237D26"/>
      </a:accent4>
      <a:accent5>
        <a:srgbClr val="7FC31C"/>
      </a:accent5>
      <a:accent6>
        <a:srgbClr val="BFE18D"/>
      </a:accent6>
      <a:hlink>
        <a:srgbClr val="2A8EBF"/>
      </a:hlink>
      <a:folHlink>
        <a:srgbClr val="94C6D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ivider Slide">
  <a:themeElements>
    <a:clrScheme name="Janssen Color Palette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09357A"/>
      </a:accent1>
      <a:accent2>
        <a:srgbClr val="2A8EBF"/>
      </a:accent2>
      <a:accent3>
        <a:srgbClr val="BFBFBF"/>
      </a:accent3>
      <a:accent4>
        <a:srgbClr val="237D26"/>
      </a:accent4>
      <a:accent5>
        <a:srgbClr val="7FC31C"/>
      </a:accent5>
      <a:accent6>
        <a:srgbClr val="BFE18D"/>
      </a:accent6>
      <a:hlink>
        <a:srgbClr val="2A8EBF"/>
      </a:hlink>
      <a:folHlink>
        <a:srgbClr val="94C6D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73184</TotalTime>
  <Words>1377</Words>
  <Application>Microsoft Office PowerPoint</Application>
  <PresentationFormat>On-screen Show (4:3)</PresentationFormat>
  <Paragraphs>307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MS Sans Serif</vt:lpstr>
      <vt:lpstr>Arial</vt:lpstr>
      <vt:lpstr>Calibri</vt:lpstr>
      <vt:lpstr>Cambria Math</vt:lpstr>
      <vt:lpstr>Verdana</vt:lpstr>
      <vt:lpstr>Wingdings</vt:lpstr>
      <vt:lpstr>Content slide – cool palette</vt:lpstr>
      <vt:lpstr>Divider Slide</vt:lpstr>
      <vt:lpstr>Worksheet</vt:lpstr>
      <vt:lpstr>PowerPoint Presentation</vt:lpstr>
      <vt:lpstr>Agenda</vt:lpstr>
      <vt:lpstr>Objectives</vt:lpstr>
      <vt:lpstr>Agenda</vt:lpstr>
      <vt:lpstr>Background and Business Questions</vt:lpstr>
      <vt:lpstr>Financial Information</vt:lpstr>
      <vt:lpstr>Agenda</vt:lpstr>
      <vt:lpstr>Modeling – Initial values and transformation</vt:lpstr>
      <vt:lpstr>Modeling : Initial values and transformation (Excel)</vt:lpstr>
      <vt:lpstr>Modeling : Additive Nonlinear regression Model</vt:lpstr>
      <vt:lpstr>Modeling : MAPE, R^2, Durbin Watson Test, and AvP</vt:lpstr>
      <vt:lpstr>Agenda</vt:lpstr>
      <vt:lpstr>Marketing Contributions</vt:lpstr>
      <vt:lpstr>Marketing ROIs and Response Curves</vt:lpstr>
      <vt:lpstr>Recommendations on Optimizing Marketing Investment</vt:lpstr>
      <vt:lpstr>Additional Insights</vt:lpstr>
      <vt:lpstr>Agenda</vt:lpstr>
      <vt:lpstr>Model Diagnostic : Plots (Residual Analysis)</vt:lpstr>
      <vt:lpstr>Model Diagnostic : Holdout Test</vt:lpstr>
      <vt:lpstr>The end</vt:lpstr>
    </vt:vector>
  </TitlesOfParts>
  <Company>Ketchum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Business Case for Building the Janssen Brand</dc:title>
  <dc:creator>Tigran Markaryan</dc:creator>
  <cp:lastModifiedBy>Jiwan Hwang</cp:lastModifiedBy>
  <cp:revision>2096</cp:revision>
  <cp:lastPrinted>2014-12-30T00:34:53Z</cp:lastPrinted>
  <dcterms:created xsi:type="dcterms:W3CDTF">2013-01-15T18:13:18Z</dcterms:created>
  <dcterms:modified xsi:type="dcterms:W3CDTF">2018-04-02T20:38:32Z</dcterms:modified>
</cp:coreProperties>
</file>