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31954775" cy="50149125"/>
  <p:embeddedFontLst>
    <p:embeddedFont>
      <p:font typeface="Montserrat Light"/>
      <p:regular r:id="rId7"/>
      <p:bold r:id="rId8"/>
      <p:italic r:id="rId9"/>
      <p:boldItalic r:id="rId10"/>
    </p:embeddedFont>
    <p:embeddedFont>
      <p:font typeface="Libre Baskerville"/>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p15:guide id="1" orient="horz" pos="15795">
          <p15:clr>
            <a:srgbClr val="A4A3A4"/>
          </p15:clr>
        </p15:guide>
        <p15:guide id="2" pos="10065">
          <p15:clr>
            <a:srgbClr val="A4A3A4"/>
          </p15:clr>
        </p15:guide>
      </p15:notesGuideLst>
    </p:ext>
    <p:ext uri="http://customooxmlschemas.google.com/">
      <go:slidesCustomData xmlns:go="http://customooxmlschemas.google.com/" r:id="rId14" roundtripDataSignature="AMtx7miJ4A1reFSdwKSoHSNFagc1I7CT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968" orient="horz"/>
        <p:guide pos="5632" orient="horz"/>
        <p:guide pos="3533" orient="horz"/>
        <p:guide pos="6246" orient="horz"/>
        <p:guide pos="720"/>
        <p:guide pos="6912"/>
        <p:guide pos="7392"/>
        <p:guide pos="13584"/>
        <p:guide pos="14064"/>
        <p:guide pos="20256"/>
        <p:guide pos="20736"/>
        <p:guide pos="26928"/>
      </p:guideLst>
    </p:cSldViewPr>
  </p:slideViewPr>
  <p:notesViewPr>
    <p:cSldViewPr snapToGrid="0">
      <p:cViewPr varScale="1">
        <p:scale>
          <a:sx n="100" d="100"/>
          <a:sy n="100" d="100"/>
        </p:scale>
        <p:origin x="0" y="0"/>
      </p:cViewPr>
      <p:guideLst>
        <p:guide pos="15795" orient="horz"/>
        <p:guide pos="10065"/>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LibreBaskerville-regular.fntdata"/><Relationship Id="rId10" Type="http://schemas.openxmlformats.org/officeDocument/2006/relationships/font" Target="fonts/MontserratLight-boldItalic.fntdata"/><Relationship Id="rId13" Type="http://schemas.openxmlformats.org/officeDocument/2006/relationships/font" Target="fonts/LibreBaskerville-italic.fntdata"/><Relationship Id="rId12" Type="http://schemas.openxmlformats.org/officeDocument/2006/relationships/font" Target="fonts/LibreBaskervill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Light-italic.fntdata"/><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ontserratLight-regular.fntdata"/><Relationship Id="rId8" Type="http://schemas.openxmlformats.org/officeDocument/2006/relationships/font" Target="fonts/Montserrat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3804901" cy="2628900"/>
          </a:xfrm>
          <a:prstGeom prst="rect">
            <a:avLst/>
          </a:prstGeom>
          <a:noFill/>
          <a:ln>
            <a:noFill/>
          </a:ln>
        </p:spPr>
        <p:txBody>
          <a:bodyPr anchorCtr="0" anchor="t" bIns="225000" lIns="450025" spcFirstLastPara="1" rIns="450025" wrap="square" tIns="225000">
            <a:noAutofit/>
          </a:bodyPr>
          <a:lstStyle>
            <a:lvl1pPr lvl="0" marR="0" rtl="0" algn="l">
              <a:spcBef>
                <a:spcPts val="0"/>
              </a:spcBef>
              <a:spcAft>
                <a:spcPts val="0"/>
              </a:spcAft>
              <a:buSzPts val="1400"/>
              <a:buNone/>
              <a:defRPr b="0" i="0" sz="6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17941925" y="0"/>
            <a:ext cx="14135100" cy="2628900"/>
          </a:xfrm>
          <a:prstGeom prst="rect">
            <a:avLst/>
          </a:prstGeom>
          <a:noFill/>
          <a:ln>
            <a:noFill/>
          </a:ln>
        </p:spPr>
        <p:txBody>
          <a:bodyPr anchorCtr="0" anchor="t" bIns="225000" lIns="450025" spcFirstLastPara="1" rIns="450025" wrap="square" tIns="225000">
            <a:noAutofit/>
          </a:bodyPr>
          <a:lstStyle>
            <a:lvl1pPr lvl="0" marR="0" rtl="0" algn="r">
              <a:spcBef>
                <a:spcPts val="0"/>
              </a:spcBef>
              <a:spcAft>
                <a:spcPts val="0"/>
              </a:spcAft>
              <a:buSzPts val="1400"/>
              <a:buNone/>
              <a:defRPr b="0" i="0" sz="6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3378200" y="3757613"/>
            <a:ext cx="24996775" cy="1874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4137025" y="24004588"/>
            <a:ext cx="23456901" cy="22512338"/>
          </a:xfrm>
          <a:prstGeom prst="rect">
            <a:avLst/>
          </a:prstGeom>
          <a:noFill/>
          <a:ln>
            <a:noFill/>
          </a:ln>
        </p:spPr>
        <p:txBody>
          <a:bodyPr anchorCtr="0" anchor="t" bIns="225000" lIns="450025" spcFirstLastPara="1" rIns="450025" wrap="square" tIns="2250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7639288"/>
            <a:ext cx="13804901" cy="2628900"/>
          </a:xfrm>
          <a:prstGeom prst="rect">
            <a:avLst/>
          </a:prstGeom>
          <a:noFill/>
          <a:ln>
            <a:noFill/>
          </a:ln>
        </p:spPr>
        <p:txBody>
          <a:bodyPr anchorCtr="0" anchor="b" bIns="225000" lIns="450025" spcFirstLastPara="1" rIns="450025" wrap="square" tIns="225000">
            <a:noAutofit/>
          </a:bodyPr>
          <a:lstStyle>
            <a:lvl1pPr lvl="0" marR="0" rtl="0" algn="l">
              <a:spcBef>
                <a:spcPts val="0"/>
              </a:spcBef>
              <a:spcAft>
                <a:spcPts val="0"/>
              </a:spcAft>
              <a:buSzPts val="1400"/>
              <a:buNone/>
              <a:defRPr b="0" i="0" sz="6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17941925" y="47639288"/>
            <a:ext cx="14135100" cy="2628900"/>
          </a:xfrm>
          <a:prstGeom prst="rect">
            <a:avLst/>
          </a:prstGeom>
          <a:noFill/>
          <a:ln>
            <a:noFill/>
          </a:ln>
        </p:spPr>
        <p:txBody>
          <a:bodyPr anchorCtr="0" anchor="b" bIns="225000" lIns="450025" spcFirstLastPara="1" rIns="450025" wrap="square" tIns="225000">
            <a:noAutofit/>
          </a:bodyPr>
          <a:lstStyle/>
          <a:p>
            <a:pPr indent="0" lvl="0" marL="0" marR="0" rtl="0" algn="r">
              <a:spcBef>
                <a:spcPts val="0"/>
              </a:spcBef>
              <a:spcAft>
                <a:spcPts val="0"/>
              </a:spcAft>
              <a:buNone/>
            </a:pPr>
            <a:fld id="{00000000-1234-1234-1234-123412341234}" type="slidenum">
              <a:rPr b="0" i="0" lang="en-US" sz="6000" u="none" cap="none" strike="noStrike">
                <a:solidFill>
                  <a:schemeClr val="dk1"/>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2" type="sldNum"/>
          </p:nvPr>
        </p:nvSpPr>
        <p:spPr>
          <a:xfrm>
            <a:off x="17941925" y="47639288"/>
            <a:ext cx="14135100" cy="2628900"/>
          </a:xfrm>
          <a:prstGeom prst="rect">
            <a:avLst/>
          </a:prstGeom>
          <a:noFill/>
          <a:ln>
            <a:noFill/>
          </a:ln>
        </p:spPr>
        <p:txBody>
          <a:bodyPr anchorCtr="0" anchor="b" bIns="225000" lIns="450025" spcFirstLastPara="1" rIns="450025" wrap="square" tIns="225000">
            <a:noAutofit/>
          </a:bodyPr>
          <a:lstStyle/>
          <a:p>
            <a:pPr indent="0" lvl="0" marL="0" rtl="0" algn="r">
              <a:spcBef>
                <a:spcPts val="0"/>
              </a:spcBef>
              <a:spcAft>
                <a:spcPts val="0"/>
              </a:spcAft>
              <a:buNone/>
            </a:pPr>
            <a:fld id="{00000000-1234-1234-1234-123412341234}" type="slidenum">
              <a:rPr b="0" i="0" lang="en-US" sz="6000" u="none" cap="none" strike="noStrike">
                <a:solidFill>
                  <a:schemeClr val="dk1"/>
                </a:solidFill>
                <a:latin typeface="Times New Roman"/>
                <a:ea typeface="Times New Roman"/>
                <a:cs typeface="Times New Roman"/>
                <a:sym typeface="Times New Roman"/>
              </a:rPr>
              <a:t>‹#›</a:t>
            </a:fld>
            <a:endParaRPr b="0" i="0" sz="6000" u="none" cap="none" strike="noStrike">
              <a:solidFill>
                <a:schemeClr val="dk1"/>
              </a:solidFill>
              <a:latin typeface="Times New Roman"/>
              <a:ea typeface="Times New Roman"/>
              <a:cs typeface="Times New Roman"/>
              <a:sym typeface="Times New Roman"/>
            </a:endParaRPr>
          </a:p>
        </p:txBody>
      </p:sp>
      <p:sp>
        <p:nvSpPr>
          <p:cNvPr id="90" name="Google Shape;90;p1:notes"/>
          <p:cNvSpPr/>
          <p:nvPr>
            <p:ph idx="2" type="sldImg"/>
          </p:nvPr>
        </p:nvSpPr>
        <p:spPr>
          <a:xfrm>
            <a:off x="3378200" y="3757613"/>
            <a:ext cx="24996775" cy="1874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4137025" y="24004588"/>
            <a:ext cx="23456901" cy="22512338"/>
          </a:xfrm>
          <a:prstGeom prst="rect">
            <a:avLst/>
          </a:prstGeom>
          <a:noFill/>
          <a:ln>
            <a:noFill/>
          </a:ln>
        </p:spPr>
        <p:txBody>
          <a:bodyPr anchorCtr="0" anchor="t" bIns="225000" lIns="450025" spcFirstLastPara="1" rIns="450025" wrap="square" tIns="2250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3294063" y="2925763"/>
            <a:ext cx="37303076" cy="54864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 type="body"/>
          </p:nvPr>
        </p:nvSpPr>
        <p:spPr>
          <a:xfrm rot="5400000">
            <a:off x="12069762" y="733425"/>
            <a:ext cx="19751676" cy="37303076"/>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22767133" y="11430266"/>
            <a:ext cx="26335038" cy="9326033"/>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rot="5400000">
            <a:off x="4047333" y="2171965"/>
            <a:ext cx="26335038" cy="27842634"/>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3"/>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3292123" y="10226675"/>
            <a:ext cx="37306958" cy="705485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subTitle"/>
          </p:nvPr>
        </p:nvSpPr>
        <p:spPr>
          <a:xfrm>
            <a:off x="6584245" y="18653125"/>
            <a:ext cx="30722712" cy="8413750"/>
          </a:xfrm>
          <a:prstGeom prst="rect">
            <a:avLst/>
          </a:prstGeom>
          <a:noFill/>
          <a:ln>
            <a:noFill/>
          </a:ln>
        </p:spPr>
        <p:txBody>
          <a:bodyPr anchorCtr="0" anchor="t" bIns="213350" lIns="426700" spcFirstLastPara="1" rIns="426700" wrap="square" tIns="213350">
            <a:noAutofit/>
          </a:bodyPr>
          <a:lstStyle>
            <a:lvl1pPr lvl="0" algn="ctr">
              <a:spcBef>
                <a:spcPts val="2980"/>
              </a:spcBef>
              <a:spcAft>
                <a:spcPts val="0"/>
              </a:spcAft>
              <a:buClr>
                <a:schemeClr val="dk1"/>
              </a:buClr>
              <a:buSzPts val="14900"/>
              <a:buFont typeface="Times New Roman"/>
              <a:buNone/>
              <a:defRPr/>
            </a:lvl1pPr>
            <a:lvl2pPr lvl="1" algn="ctr">
              <a:spcBef>
                <a:spcPts val="2620"/>
              </a:spcBef>
              <a:spcAft>
                <a:spcPts val="0"/>
              </a:spcAft>
              <a:buClr>
                <a:schemeClr val="dk1"/>
              </a:buClr>
              <a:buSzPts val="13100"/>
              <a:buFont typeface="Times New Roman"/>
              <a:buNone/>
              <a:defRPr/>
            </a:lvl2pPr>
            <a:lvl3pPr lvl="2" algn="ctr">
              <a:spcBef>
                <a:spcPts val="2240"/>
              </a:spcBef>
              <a:spcAft>
                <a:spcPts val="0"/>
              </a:spcAft>
              <a:buClr>
                <a:schemeClr val="dk1"/>
              </a:buClr>
              <a:buSzPts val="11200"/>
              <a:buFont typeface="Times New Roman"/>
              <a:buNone/>
              <a:defRPr/>
            </a:lvl3pPr>
            <a:lvl4pPr lvl="3" algn="ctr">
              <a:spcBef>
                <a:spcPts val="1860"/>
              </a:spcBef>
              <a:spcAft>
                <a:spcPts val="0"/>
              </a:spcAft>
              <a:buClr>
                <a:schemeClr val="dk1"/>
              </a:buClr>
              <a:buSzPts val="9300"/>
              <a:buFont typeface="Times New Roman"/>
              <a:buNone/>
              <a:defRPr/>
            </a:lvl4pPr>
            <a:lvl5pPr lvl="4" algn="ctr">
              <a:spcBef>
                <a:spcPts val="1860"/>
              </a:spcBef>
              <a:spcAft>
                <a:spcPts val="0"/>
              </a:spcAft>
              <a:buClr>
                <a:schemeClr val="dk1"/>
              </a:buClr>
              <a:buSzPts val="9300"/>
              <a:buFont typeface="Times New Roman"/>
              <a:buNone/>
              <a:defRPr/>
            </a:lvl5pPr>
            <a:lvl6pPr lvl="5" algn="ctr">
              <a:spcBef>
                <a:spcPts val="1860"/>
              </a:spcBef>
              <a:spcAft>
                <a:spcPts val="0"/>
              </a:spcAft>
              <a:buClr>
                <a:schemeClr val="dk1"/>
              </a:buClr>
              <a:buSzPts val="9300"/>
              <a:buFont typeface="Times New Roman"/>
              <a:buNone/>
              <a:defRPr/>
            </a:lvl6pPr>
            <a:lvl7pPr lvl="6" algn="ctr">
              <a:spcBef>
                <a:spcPts val="1860"/>
              </a:spcBef>
              <a:spcAft>
                <a:spcPts val="0"/>
              </a:spcAft>
              <a:buClr>
                <a:schemeClr val="dk1"/>
              </a:buClr>
              <a:buSzPts val="9300"/>
              <a:buFont typeface="Times New Roman"/>
              <a:buNone/>
              <a:defRPr/>
            </a:lvl7pPr>
            <a:lvl8pPr lvl="7" algn="ctr">
              <a:spcBef>
                <a:spcPts val="1860"/>
              </a:spcBef>
              <a:spcAft>
                <a:spcPts val="0"/>
              </a:spcAft>
              <a:buClr>
                <a:schemeClr val="dk1"/>
              </a:buClr>
              <a:buSzPts val="9300"/>
              <a:buFont typeface="Times New Roman"/>
              <a:buNone/>
              <a:defRPr/>
            </a:lvl8pPr>
            <a:lvl9pPr lvl="8" algn="ctr">
              <a:spcBef>
                <a:spcPts val="1860"/>
              </a:spcBef>
              <a:spcAft>
                <a:spcPts val="0"/>
              </a:spcAft>
              <a:buClr>
                <a:schemeClr val="dk1"/>
              </a:buClr>
              <a:buSzPts val="9300"/>
              <a:buFont typeface="Times New Roman"/>
              <a:buNone/>
              <a:defRPr/>
            </a:lvl9pPr>
          </a:lstStyle>
          <a:p/>
        </p:txBody>
      </p:sp>
      <p:sp>
        <p:nvSpPr>
          <p:cNvPr id="26" name="Google Shape;26;p4"/>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3294063" y="2925763"/>
            <a:ext cx="37303076" cy="54864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3294063" y="9509125"/>
            <a:ext cx="37303076" cy="19751676"/>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5"/>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3467101" y="21153439"/>
            <a:ext cx="37306958" cy="65373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
          <p:cNvSpPr txBox="1"/>
          <p:nvPr>
            <p:ph idx="1" type="body"/>
          </p:nvPr>
        </p:nvSpPr>
        <p:spPr>
          <a:xfrm>
            <a:off x="3467101" y="13952538"/>
            <a:ext cx="37306958" cy="7200900"/>
          </a:xfrm>
          <a:prstGeom prst="rect">
            <a:avLst/>
          </a:prstGeom>
          <a:noFill/>
          <a:ln>
            <a:noFill/>
          </a:ln>
        </p:spPr>
        <p:txBody>
          <a:bodyPr anchorCtr="0" anchor="b" bIns="213350" lIns="426700" spcFirstLastPara="1" rIns="426700" wrap="square" tIns="2133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8" name="Google Shape;38;p6"/>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3294063" y="2925763"/>
            <a:ext cx="37303076" cy="54864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 type="body"/>
          </p:nvPr>
        </p:nvSpPr>
        <p:spPr>
          <a:xfrm>
            <a:off x="3293534" y="9509126"/>
            <a:ext cx="18584332" cy="19751676"/>
          </a:xfrm>
          <a:prstGeom prst="rect">
            <a:avLst/>
          </a:prstGeom>
          <a:noFill/>
          <a:ln>
            <a:noFill/>
          </a:ln>
        </p:spPr>
        <p:txBody>
          <a:bodyPr anchorCtr="0" anchor="t" bIns="213350" lIns="426700" spcFirstLastPara="1" rIns="426700" wrap="square" tIns="213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44" name="Google Shape;44;p7"/>
          <p:cNvSpPr txBox="1"/>
          <p:nvPr>
            <p:ph idx="2" type="body"/>
          </p:nvPr>
        </p:nvSpPr>
        <p:spPr>
          <a:xfrm>
            <a:off x="22013334" y="9509126"/>
            <a:ext cx="18584332" cy="19751676"/>
          </a:xfrm>
          <a:prstGeom prst="rect">
            <a:avLst/>
          </a:prstGeom>
          <a:noFill/>
          <a:ln>
            <a:noFill/>
          </a:ln>
        </p:spPr>
        <p:txBody>
          <a:bodyPr anchorCtr="0" anchor="t" bIns="213350" lIns="426700" spcFirstLastPara="1" rIns="426700" wrap="square" tIns="213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45" name="Google Shape;45;p7"/>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2194279" y="1317625"/>
            <a:ext cx="39502642" cy="54864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
          <p:cNvSpPr txBox="1"/>
          <p:nvPr>
            <p:ph idx="1" type="body"/>
          </p:nvPr>
        </p:nvSpPr>
        <p:spPr>
          <a:xfrm>
            <a:off x="2194278" y="7369176"/>
            <a:ext cx="19392900" cy="3070225"/>
          </a:xfrm>
          <a:prstGeom prst="rect">
            <a:avLst/>
          </a:prstGeom>
          <a:noFill/>
          <a:ln>
            <a:noFill/>
          </a:ln>
        </p:spPr>
        <p:txBody>
          <a:bodyPr anchorCtr="0" anchor="b" bIns="213350" lIns="426700" spcFirstLastPara="1" rIns="426700" wrap="square" tIns="213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1" name="Google Shape;51;p8"/>
          <p:cNvSpPr txBox="1"/>
          <p:nvPr>
            <p:ph idx="2" type="body"/>
          </p:nvPr>
        </p:nvSpPr>
        <p:spPr>
          <a:xfrm>
            <a:off x="2194278" y="10439400"/>
            <a:ext cx="19392900" cy="18965861"/>
          </a:xfrm>
          <a:prstGeom prst="rect">
            <a:avLst/>
          </a:prstGeom>
          <a:noFill/>
          <a:ln>
            <a:noFill/>
          </a:ln>
        </p:spPr>
        <p:txBody>
          <a:bodyPr anchorCtr="0" anchor="t" bIns="213350" lIns="426700" spcFirstLastPara="1" rIns="426700" wrap="square" tIns="213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2" name="Google Shape;52;p8"/>
          <p:cNvSpPr txBox="1"/>
          <p:nvPr>
            <p:ph idx="3" type="body"/>
          </p:nvPr>
        </p:nvSpPr>
        <p:spPr>
          <a:xfrm>
            <a:off x="22295555" y="7369176"/>
            <a:ext cx="19401368" cy="3070225"/>
          </a:xfrm>
          <a:prstGeom prst="rect">
            <a:avLst/>
          </a:prstGeom>
          <a:noFill/>
          <a:ln>
            <a:noFill/>
          </a:ln>
        </p:spPr>
        <p:txBody>
          <a:bodyPr anchorCtr="0" anchor="b" bIns="213350" lIns="426700" spcFirstLastPara="1" rIns="426700" wrap="square" tIns="213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8"/>
          <p:cNvSpPr txBox="1"/>
          <p:nvPr>
            <p:ph idx="4" type="body"/>
          </p:nvPr>
        </p:nvSpPr>
        <p:spPr>
          <a:xfrm>
            <a:off x="22295555" y="10439400"/>
            <a:ext cx="19401368" cy="18965861"/>
          </a:xfrm>
          <a:prstGeom prst="rect">
            <a:avLst/>
          </a:prstGeom>
          <a:noFill/>
          <a:ln>
            <a:noFill/>
          </a:ln>
        </p:spPr>
        <p:txBody>
          <a:bodyPr anchorCtr="0" anchor="t" bIns="213350" lIns="426700" spcFirstLastPara="1" rIns="426700" wrap="square" tIns="213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8"/>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3294063" y="2925763"/>
            <a:ext cx="37303076" cy="54864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2194278" y="1311275"/>
            <a:ext cx="14439900" cy="5576888"/>
          </a:xfrm>
          <a:prstGeom prst="rect">
            <a:avLst/>
          </a:prstGeom>
          <a:noFill/>
          <a:ln>
            <a:noFill/>
          </a:ln>
        </p:spPr>
        <p:txBody>
          <a:bodyPr anchorCtr="0" anchor="b" bIns="213350" lIns="426700" spcFirstLastPara="1" rIns="426700" wrap="square" tIns="213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17160523" y="1311275"/>
            <a:ext cx="24536399" cy="28093989"/>
          </a:xfrm>
          <a:prstGeom prst="rect">
            <a:avLst/>
          </a:prstGeom>
          <a:noFill/>
          <a:ln>
            <a:noFill/>
          </a:ln>
        </p:spPr>
        <p:txBody>
          <a:bodyPr anchorCtr="0" anchor="t" bIns="213350" lIns="426700" spcFirstLastPara="1" rIns="426700" wrap="square" tIns="2133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5" name="Google Shape;65;p10"/>
          <p:cNvSpPr txBox="1"/>
          <p:nvPr>
            <p:ph idx="2" type="body"/>
          </p:nvPr>
        </p:nvSpPr>
        <p:spPr>
          <a:xfrm>
            <a:off x="2194278" y="6888163"/>
            <a:ext cx="14439900" cy="22517100"/>
          </a:xfrm>
          <a:prstGeom prst="rect">
            <a:avLst/>
          </a:prstGeom>
          <a:noFill/>
          <a:ln>
            <a:noFill/>
          </a:ln>
        </p:spPr>
        <p:txBody>
          <a:bodyPr anchorCtr="0" anchor="t" bIns="213350" lIns="426700" spcFirstLastPara="1" rIns="426700" wrap="square" tIns="213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6" name="Google Shape;66;p10"/>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8603545" y="23042564"/>
            <a:ext cx="26334157" cy="2720975"/>
          </a:xfrm>
          <a:prstGeom prst="rect">
            <a:avLst/>
          </a:prstGeom>
          <a:noFill/>
          <a:ln>
            <a:noFill/>
          </a:ln>
        </p:spPr>
        <p:txBody>
          <a:bodyPr anchorCtr="0" anchor="b" bIns="213350" lIns="426700" spcFirstLastPara="1" rIns="426700" wrap="square" tIns="213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p:nvPr>
            <p:ph idx="2" type="pic"/>
          </p:nvPr>
        </p:nvSpPr>
        <p:spPr>
          <a:xfrm>
            <a:off x="8603545" y="2941638"/>
            <a:ext cx="26334157" cy="19750088"/>
          </a:xfrm>
          <a:prstGeom prst="rect">
            <a:avLst/>
          </a:prstGeom>
          <a:noFill/>
          <a:ln>
            <a:noFill/>
          </a:ln>
        </p:spPr>
        <p:txBody>
          <a:bodyPr anchorCtr="0" anchor="t" bIns="213350" lIns="426700" spcFirstLastPara="1" rIns="426700" wrap="square" tIns="21335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2" name="Google Shape;72;p11"/>
          <p:cNvSpPr txBox="1"/>
          <p:nvPr>
            <p:ph idx="1" type="body"/>
          </p:nvPr>
        </p:nvSpPr>
        <p:spPr>
          <a:xfrm>
            <a:off x="8603545" y="25763539"/>
            <a:ext cx="26334157" cy="3862387"/>
          </a:xfrm>
          <a:prstGeom prst="rect">
            <a:avLst/>
          </a:prstGeom>
          <a:noFill/>
          <a:ln>
            <a:noFill/>
          </a:ln>
        </p:spPr>
        <p:txBody>
          <a:bodyPr anchorCtr="0" anchor="t" bIns="213350" lIns="426700" spcFirstLastPara="1" rIns="426700" wrap="square" tIns="213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3" name="Google Shape;73;p11"/>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0094B3"/>
            </a:gs>
          </a:gsLst>
          <a:lin ang="5400000" scaled="0"/>
        </a:gra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294063" y="2925763"/>
            <a:ext cx="37303076" cy="5486400"/>
          </a:xfrm>
          <a:prstGeom prst="rect">
            <a:avLst/>
          </a:prstGeom>
          <a:noFill/>
          <a:ln>
            <a:noFill/>
          </a:ln>
        </p:spPr>
        <p:txBody>
          <a:bodyPr anchorCtr="0" anchor="ctr" bIns="213350" lIns="426700" spcFirstLastPara="1" rIns="426700" wrap="square" tIns="213350">
            <a:noAutofit/>
          </a:bodyPr>
          <a:lstStyle>
            <a:lvl1pPr lvl="0"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3294063" y="9509125"/>
            <a:ext cx="37303076" cy="19751676"/>
          </a:xfrm>
          <a:prstGeom prst="rect">
            <a:avLst/>
          </a:prstGeom>
          <a:noFill/>
          <a:ln>
            <a:noFill/>
          </a:ln>
        </p:spPr>
        <p:txBody>
          <a:bodyPr anchorCtr="0" anchor="t" bIns="213350" lIns="426700" spcFirstLastPara="1" rIns="426700" wrap="square" tIns="213350">
            <a:noAutofit/>
          </a:bodyPr>
          <a:lstStyle>
            <a:lvl1pPr indent="-1174750" lvl="0" marL="457200" marR="0" rtl="0" algn="l">
              <a:spcBef>
                <a:spcPts val="2980"/>
              </a:spcBef>
              <a:spcAft>
                <a:spcPts val="0"/>
              </a:spcAft>
              <a:buClr>
                <a:schemeClr val="dk1"/>
              </a:buClr>
              <a:buSzPts val="14900"/>
              <a:buFont typeface="Times New Roman"/>
              <a:buChar char="•"/>
              <a:defRPr b="0" i="0" sz="14900" u="none" cap="none" strike="noStrike">
                <a:solidFill>
                  <a:schemeClr val="dk1"/>
                </a:solidFill>
                <a:latin typeface="Times New Roman"/>
                <a:ea typeface="Times New Roman"/>
                <a:cs typeface="Times New Roman"/>
                <a:sym typeface="Times New Roman"/>
              </a:defRPr>
            </a:lvl1pPr>
            <a:lvl2pPr indent="-1060450" lvl="1" marL="914400" marR="0" rtl="0" algn="l">
              <a:spcBef>
                <a:spcPts val="2620"/>
              </a:spcBef>
              <a:spcAft>
                <a:spcPts val="0"/>
              </a:spcAft>
              <a:buClr>
                <a:schemeClr val="dk1"/>
              </a:buClr>
              <a:buSzPts val="13100"/>
              <a:buFont typeface="Times New Roman"/>
              <a:buChar char="–"/>
              <a:defRPr b="0" i="0" sz="13100" u="none" cap="none" strike="noStrike">
                <a:solidFill>
                  <a:schemeClr val="dk1"/>
                </a:solidFill>
                <a:latin typeface="Times New Roman"/>
                <a:ea typeface="Times New Roman"/>
                <a:cs typeface="Times New Roman"/>
                <a:sym typeface="Times New Roman"/>
              </a:defRPr>
            </a:lvl2pPr>
            <a:lvl3pPr indent="-939800" lvl="2" marL="1371600" marR="0" rtl="0" algn="l">
              <a:spcBef>
                <a:spcPts val="2240"/>
              </a:spcBef>
              <a:spcAft>
                <a:spcPts val="0"/>
              </a:spcAft>
              <a:buClr>
                <a:schemeClr val="dk1"/>
              </a:buClr>
              <a:buSzPts val="11200"/>
              <a:buFont typeface="Times New Roman"/>
              <a:buChar char="•"/>
              <a:defRPr b="0" i="0" sz="11200" u="none" cap="none" strike="noStrike">
                <a:solidFill>
                  <a:schemeClr val="dk1"/>
                </a:solidFill>
                <a:latin typeface="Times New Roman"/>
                <a:ea typeface="Times New Roman"/>
                <a:cs typeface="Times New Roman"/>
                <a:sym typeface="Times New Roman"/>
              </a:defRPr>
            </a:lvl3pPr>
            <a:lvl4pPr indent="-819150" lvl="3" marL="1828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3294063" y="29992638"/>
            <a:ext cx="9144000" cy="2193925"/>
          </a:xfrm>
          <a:prstGeom prst="rect">
            <a:avLst/>
          </a:prstGeom>
          <a:noFill/>
          <a:ln>
            <a:noFill/>
          </a:ln>
        </p:spPr>
        <p:txBody>
          <a:bodyPr anchorCtr="0" anchor="t" bIns="213350" lIns="426700" spcFirstLastPara="1" rIns="426700" wrap="square" tIns="213350">
            <a:noAutofit/>
          </a:bodyPr>
          <a:lstStyle>
            <a:lvl1pPr lvl="0" marR="0" rtl="0" algn="l">
              <a:spcBef>
                <a:spcPts val="0"/>
              </a:spcBef>
              <a:spcAft>
                <a:spcPts val="0"/>
              </a:spcAft>
              <a:buSzPts val="1400"/>
              <a:buNone/>
              <a:defRPr b="0" i="0" sz="6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2"/>
          <p:cNvSpPr txBox="1"/>
          <p:nvPr>
            <p:ph idx="11" type="ftr"/>
          </p:nvPr>
        </p:nvSpPr>
        <p:spPr>
          <a:xfrm>
            <a:off x="14993938" y="29992638"/>
            <a:ext cx="13903326" cy="2193925"/>
          </a:xfrm>
          <a:prstGeom prst="rect">
            <a:avLst/>
          </a:prstGeom>
          <a:noFill/>
          <a:ln>
            <a:noFill/>
          </a:ln>
        </p:spPr>
        <p:txBody>
          <a:bodyPr anchorCtr="0" anchor="t" bIns="213350" lIns="426700" spcFirstLastPara="1" rIns="426700" wrap="square" tIns="213350">
            <a:noAutofit/>
          </a:bodyPr>
          <a:lstStyle>
            <a:lvl1pPr lvl="0" marR="0" rtl="0" algn="ctr">
              <a:spcBef>
                <a:spcPts val="0"/>
              </a:spcBef>
              <a:spcAft>
                <a:spcPts val="0"/>
              </a:spcAft>
              <a:buSzPts val="1400"/>
              <a:buNone/>
              <a:defRPr b="0" i="0" sz="6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2" type="sldNum"/>
          </p:nvPr>
        </p:nvSpPr>
        <p:spPr>
          <a:xfrm>
            <a:off x="31453138" y="29992638"/>
            <a:ext cx="9144000" cy="2193925"/>
          </a:xfrm>
          <a:prstGeom prst="rect">
            <a:avLst/>
          </a:prstGeom>
          <a:noFill/>
          <a:ln>
            <a:noFill/>
          </a:ln>
        </p:spPr>
        <p:txBody>
          <a:bodyPr anchorCtr="0" anchor="t" bIns="213350" lIns="426700" spcFirstLastPara="1" rIns="426700" wrap="square" tIns="213350">
            <a:noAutofit/>
          </a:bodyPr>
          <a:lstStyle>
            <a:lvl1pPr indent="0" lvl="0"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5" name="Google Shape;15;p2"/>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6" name="Google Shape;16;p2"/>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7" name="Google Shape;17;p2"/>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8" name="Google Shape;18;p2"/>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Times New Roman"/>
                <a:ea typeface="Times New Roman"/>
                <a:cs typeface="Times New Roman"/>
                <a:sym typeface="Times New Roman"/>
              </a:rPr>
              <a:t>Template ID: persuadingsapphire  Size: 48x36</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itylab.com/environment/2019/01/detroit-tree-planting-programs-white-environmentalism-research/579937/" TargetMode="External"/><Relationship Id="rId4" Type="http://schemas.openxmlformats.org/officeDocument/2006/relationships/image" Target="../media/image8.jp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1482A5"/>
            </a:gs>
          </a:gsLst>
          <a:lin ang="5400000" scaled="0"/>
        </a:gradFill>
      </p:bgPr>
    </p:bg>
    <p:spTree>
      <p:nvGrpSpPr>
        <p:cNvPr id="92" name="Shape 92"/>
        <p:cNvGrpSpPr/>
        <p:nvPr/>
      </p:nvGrpSpPr>
      <p:grpSpPr>
        <a:xfrm>
          <a:off x="0" y="0"/>
          <a:ext cx="0" cy="0"/>
          <a:chOff x="0" y="0"/>
          <a:chExt cx="0" cy="0"/>
        </a:xfrm>
      </p:grpSpPr>
      <p:sp>
        <p:nvSpPr>
          <p:cNvPr id="93" name="Google Shape;93;p1"/>
          <p:cNvSpPr txBox="1"/>
          <p:nvPr/>
        </p:nvSpPr>
        <p:spPr>
          <a:xfrm>
            <a:off x="3657600" y="1385518"/>
            <a:ext cx="36576001" cy="2746935"/>
          </a:xfrm>
          <a:prstGeom prst="rect">
            <a:avLst/>
          </a:prstGeom>
          <a:noFill/>
          <a:ln>
            <a:noFill/>
          </a:ln>
        </p:spPr>
        <p:txBody>
          <a:bodyPr anchorCtr="0" anchor="t" bIns="64000" lIns="128000" spcFirstLastPara="1" rIns="128000" wrap="square" tIns="64000">
            <a:noAutofit/>
          </a:bodyPr>
          <a:lstStyle/>
          <a:p>
            <a:pPr indent="0" lvl="0" marL="0" marR="0" rtl="0" algn="ctr">
              <a:spcBef>
                <a:spcPts val="0"/>
              </a:spcBef>
              <a:spcAft>
                <a:spcPts val="0"/>
              </a:spcAft>
              <a:buClr>
                <a:schemeClr val="dk1"/>
              </a:buClr>
              <a:buSzPts val="1100"/>
              <a:buFont typeface="Arial"/>
              <a:buNone/>
            </a:pPr>
            <a:r>
              <a:rPr lang="en-US" sz="8500">
                <a:solidFill>
                  <a:srgbClr val="235078"/>
                </a:solidFill>
                <a:latin typeface="Libre Baskerville"/>
                <a:ea typeface="Libre Baskerville"/>
                <a:cs typeface="Libre Baskerville"/>
                <a:sym typeface="Libre Baskerville"/>
              </a:rPr>
              <a:t>A New Email Format: </a:t>
            </a:r>
            <a:endParaRPr sz="8500">
              <a:solidFill>
                <a:srgbClr val="235078"/>
              </a:solidFill>
              <a:latin typeface="Libre Baskerville"/>
              <a:ea typeface="Libre Baskerville"/>
              <a:cs typeface="Libre Baskerville"/>
              <a:sym typeface="Libre Baskerville"/>
            </a:endParaRPr>
          </a:p>
          <a:p>
            <a:pPr indent="0" lvl="0" marL="0" marR="0" rtl="0" algn="ctr">
              <a:spcBef>
                <a:spcPts val="0"/>
              </a:spcBef>
              <a:spcAft>
                <a:spcPts val="0"/>
              </a:spcAft>
              <a:buClr>
                <a:schemeClr val="dk1"/>
              </a:buClr>
              <a:buSzPts val="1100"/>
              <a:buFont typeface="Arial"/>
              <a:buNone/>
            </a:pPr>
            <a:r>
              <a:rPr lang="en-US" sz="8500">
                <a:solidFill>
                  <a:srgbClr val="235078"/>
                </a:solidFill>
                <a:latin typeface="Libre Baskerville"/>
                <a:ea typeface="Libre Baskerville"/>
                <a:cs typeface="Libre Baskerville"/>
                <a:sym typeface="Libre Baskerville"/>
              </a:rPr>
              <a:t>Spreading Awareness of Basic Needs Resources on the UC San Diego Campus</a:t>
            </a:r>
            <a:endParaRPr sz="8500">
              <a:solidFill>
                <a:srgbClr val="235078"/>
              </a:solidFill>
              <a:latin typeface="Libre Baskerville"/>
              <a:ea typeface="Libre Baskerville"/>
              <a:cs typeface="Libre Baskerville"/>
              <a:sym typeface="Libre Baskerville"/>
            </a:endParaRPr>
          </a:p>
          <a:p>
            <a:pPr indent="0" lvl="0" marL="0" marR="0" rtl="0" algn="ctr">
              <a:spcBef>
                <a:spcPts val="0"/>
              </a:spcBef>
              <a:spcAft>
                <a:spcPts val="0"/>
              </a:spcAft>
              <a:buClr>
                <a:schemeClr val="dk1"/>
              </a:buClr>
              <a:buSzPts val="1100"/>
              <a:buFont typeface="Arial"/>
              <a:buNone/>
            </a:pPr>
            <a:r>
              <a:t/>
            </a:r>
            <a:endParaRPr sz="8500">
              <a:solidFill>
                <a:srgbClr val="235078"/>
              </a:solidFill>
              <a:latin typeface="Libre Baskerville"/>
              <a:ea typeface="Libre Baskerville"/>
              <a:cs typeface="Libre Baskerville"/>
              <a:sym typeface="Libre Baskerville"/>
            </a:endParaRPr>
          </a:p>
          <a:p>
            <a:pPr indent="0" lvl="0" marL="0" marR="0" rtl="0" algn="ctr">
              <a:spcBef>
                <a:spcPts val="0"/>
              </a:spcBef>
              <a:spcAft>
                <a:spcPts val="0"/>
              </a:spcAft>
              <a:buClr>
                <a:srgbClr val="235078"/>
              </a:buClr>
              <a:buSzPts val="8500"/>
              <a:buFont typeface="Libre Baskerville"/>
              <a:buNone/>
            </a:pPr>
            <a:r>
              <a:t/>
            </a:r>
            <a:endParaRPr sz="8500">
              <a:solidFill>
                <a:srgbClr val="235078"/>
              </a:solidFill>
              <a:latin typeface="Libre Baskerville"/>
              <a:ea typeface="Libre Baskerville"/>
              <a:cs typeface="Libre Baskerville"/>
              <a:sym typeface="Libre Baskerville"/>
            </a:endParaRPr>
          </a:p>
        </p:txBody>
      </p:sp>
      <p:sp>
        <p:nvSpPr>
          <p:cNvPr id="94" name="Google Shape;94;p1"/>
          <p:cNvSpPr txBox="1"/>
          <p:nvPr/>
        </p:nvSpPr>
        <p:spPr>
          <a:xfrm>
            <a:off x="3657600" y="5749931"/>
            <a:ext cx="36576000" cy="2025300"/>
          </a:xfrm>
          <a:prstGeom prst="rect">
            <a:avLst/>
          </a:prstGeom>
          <a:noFill/>
          <a:ln>
            <a:noFill/>
          </a:ln>
        </p:spPr>
        <p:txBody>
          <a:bodyPr anchorCtr="0" anchor="t" bIns="64000" lIns="128000" spcFirstLastPara="1" rIns="128000" wrap="square" tIns="64000">
            <a:spAutoFit/>
          </a:bodyPr>
          <a:lstStyle/>
          <a:p>
            <a:pPr indent="0" lvl="0" marL="0" marR="0" rtl="0" algn="ctr">
              <a:spcBef>
                <a:spcPts val="0"/>
              </a:spcBef>
              <a:spcAft>
                <a:spcPts val="0"/>
              </a:spcAft>
              <a:buClr>
                <a:srgbClr val="1482A5"/>
              </a:buClr>
              <a:buSzPts val="5600"/>
              <a:buFont typeface="Arial"/>
              <a:buNone/>
            </a:pPr>
            <a:r>
              <a:rPr lang="en-US" sz="5600">
                <a:solidFill>
                  <a:srgbClr val="1482A5"/>
                </a:solidFill>
                <a:latin typeface="Montserrat Light"/>
                <a:ea typeface="Montserrat Light"/>
                <a:cs typeface="Montserrat Light"/>
                <a:sym typeface="Montserrat Light"/>
              </a:rPr>
              <a:t>Daniel Maldonado Naranjo</a:t>
            </a:r>
            <a:endParaRPr/>
          </a:p>
          <a:p>
            <a:pPr indent="0" lvl="0" marL="0" marR="0" rtl="0" algn="ctr">
              <a:spcBef>
                <a:spcPts val="1120"/>
              </a:spcBef>
              <a:spcAft>
                <a:spcPts val="0"/>
              </a:spcAft>
              <a:buClr>
                <a:srgbClr val="1482A5"/>
              </a:buClr>
              <a:buSzPts val="5600"/>
              <a:buFont typeface="Arial"/>
              <a:buNone/>
            </a:pPr>
            <a:r>
              <a:t/>
            </a:r>
            <a:endParaRPr/>
          </a:p>
        </p:txBody>
      </p:sp>
      <p:sp>
        <p:nvSpPr>
          <p:cNvPr id="95" name="Google Shape;95;p1"/>
          <p:cNvSpPr/>
          <p:nvPr/>
        </p:nvSpPr>
        <p:spPr>
          <a:xfrm>
            <a:off x="685800" y="7745166"/>
            <a:ext cx="10058400" cy="100744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96" name="Google Shape;96;p1"/>
          <p:cNvSpPr/>
          <p:nvPr/>
        </p:nvSpPr>
        <p:spPr>
          <a:xfrm>
            <a:off x="22326600" y="24090275"/>
            <a:ext cx="10058400" cy="8217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600">
                <a:solidFill>
                  <a:schemeClr val="dk1"/>
                </a:solidFill>
                <a:latin typeface="Times New Roman"/>
                <a:ea typeface="Times New Roman"/>
                <a:cs typeface="Times New Roman"/>
                <a:sym typeface="Times New Roman"/>
              </a:rPr>
              <a:t> </a:t>
            </a:r>
            <a:endParaRPr b="0" i="0" sz="9600" u="none" cap="none" strike="noStrike">
              <a:solidFill>
                <a:schemeClr val="dk1"/>
              </a:solidFill>
              <a:latin typeface="Times New Roman"/>
              <a:ea typeface="Times New Roman"/>
              <a:cs typeface="Times New Roman"/>
              <a:sym typeface="Times New Roman"/>
            </a:endParaRPr>
          </a:p>
        </p:txBody>
      </p:sp>
      <p:sp>
        <p:nvSpPr>
          <p:cNvPr id="97" name="Google Shape;97;p1"/>
          <p:cNvSpPr/>
          <p:nvPr/>
        </p:nvSpPr>
        <p:spPr>
          <a:xfrm>
            <a:off x="33147000" y="7745167"/>
            <a:ext cx="10058400" cy="92474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98" name="Google Shape;98;p1"/>
          <p:cNvSpPr/>
          <p:nvPr/>
        </p:nvSpPr>
        <p:spPr>
          <a:xfrm>
            <a:off x="685800" y="18464270"/>
            <a:ext cx="10058400" cy="137682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99" name="Google Shape;99;p1"/>
          <p:cNvSpPr/>
          <p:nvPr/>
        </p:nvSpPr>
        <p:spPr>
          <a:xfrm>
            <a:off x="11391900" y="7745175"/>
            <a:ext cx="20935800" cy="1556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00" name="Google Shape;100;p1"/>
          <p:cNvSpPr/>
          <p:nvPr/>
        </p:nvSpPr>
        <p:spPr>
          <a:xfrm>
            <a:off x="11506200" y="24090273"/>
            <a:ext cx="10058400" cy="8217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01" name="Google Shape;101;p1"/>
          <p:cNvSpPr/>
          <p:nvPr/>
        </p:nvSpPr>
        <p:spPr>
          <a:xfrm>
            <a:off x="33147000" y="17819644"/>
            <a:ext cx="10058400" cy="100695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02" name="Google Shape;102;p1"/>
          <p:cNvSpPr txBox="1"/>
          <p:nvPr/>
        </p:nvSpPr>
        <p:spPr>
          <a:xfrm>
            <a:off x="914400" y="8745240"/>
            <a:ext cx="9601200" cy="7924200"/>
          </a:xfrm>
          <a:prstGeom prst="rect">
            <a:avLst/>
          </a:prstGeom>
          <a:noFill/>
          <a:ln>
            <a:noFill/>
          </a:ln>
        </p:spPr>
        <p:txBody>
          <a:bodyPr anchorCtr="0" anchor="t" bIns="45700" lIns="91425" spcFirstLastPara="1" rIns="91425" wrap="square" tIns="45700">
            <a:spAutoFit/>
          </a:bodyPr>
          <a:lstStyle/>
          <a:p>
            <a:pPr indent="457200" lvl="0" marL="0" rtl="0" algn="l">
              <a:lnSpc>
                <a:spcPct val="200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The University of California (UC) Global Food Initiative began in 2014, what originally began as an effort between the ten UC campuses has grown to involve both UC Agriculture and Natural Resources and Lawrence Berkeley National Laboratory. The initiative's goal is to find a method of sustainably and nutritiously feeding the world’s growing population by 2025 (Global Food Initiative). Despite its efforts: establishing basic needs hubs, food pantries, and providing workshops 42% of undergraduate students at UCs still experience food insecurity (Watson). </a:t>
            </a:r>
            <a:endParaRPr sz="2800"/>
          </a:p>
        </p:txBody>
      </p:sp>
      <p:sp>
        <p:nvSpPr>
          <p:cNvPr id="103" name="Google Shape;103;p1"/>
          <p:cNvSpPr txBox="1"/>
          <p:nvPr/>
        </p:nvSpPr>
        <p:spPr>
          <a:xfrm>
            <a:off x="914400" y="8077206"/>
            <a:ext cx="96012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Background</a:t>
            </a:r>
            <a:endParaRPr/>
          </a:p>
        </p:txBody>
      </p:sp>
      <p:sp>
        <p:nvSpPr>
          <p:cNvPr id="104" name="Google Shape;104;p1"/>
          <p:cNvSpPr/>
          <p:nvPr/>
        </p:nvSpPr>
        <p:spPr>
          <a:xfrm>
            <a:off x="33147000" y="28576719"/>
            <a:ext cx="10058400" cy="36557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05" name="Google Shape;105;p1"/>
          <p:cNvSpPr txBox="1"/>
          <p:nvPr/>
        </p:nvSpPr>
        <p:spPr>
          <a:xfrm>
            <a:off x="33375600" y="29335602"/>
            <a:ext cx="9601200" cy="27468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Mock, Brentin, and CityLab. “When People Resist City Tree-Planting, It's Not From a Lack of       </a:t>
            </a:r>
            <a:endParaRPr sz="12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Awareness.” </a:t>
            </a:r>
            <a:r>
              <a:rPr i="1" lang="en-US" sz="1200">
                <a:solidFill>
                  <a:schemeClr val="dk1"/>
                </a:solidFill>
                <a:latin typeface="Times New Roman"/>
                <a:ea typeface="Times New Roman"/>
                <a:cs typeface="Times New Roman"/>
                <a:sym typeface="Times New Roman"/>
              </a:rPr>
              <a:t>CityLab</a:t>
            </a:r>
            <a:r>
              <a:rPr lang="en-US" sz="1200">
                <a:solidFill>
                  <a:schemeClr val="dk1"/>
                </a:solidFill>
                <a:latin typeface="Times New Roman"/>
                <a:ea typeface="Times New Roman"/>
                <a:cs typeface="Times New Roman"/>
                <a:sym typeface="Times New Roman"/>
              </a:rPr>
              <a:t>, Bloomberg, 11 Jan. 2019, </a:t>
            </a:r>
            <a:r>
              <a:rPr lang="en-US" sz="1200" u="sng">
                <a:solidFill>
                  <a:srgbClr val="1155CC"/>
                </a:solidFill>
                <a:latin typeface="Times New Roman"/>
                <a:ea typeface="Times New Roman"/>
                <a:cs typeface="Times New Roman"/>
                <a:sym typeface="Times New Roman"/>
                <a:hlinkClick r:id="rId3"/>
              </a:rPr>
              <a:t>www.citylab.com/environment/2019/01/detroit-tree-planting-programs-white-environmentalism-research/579937/</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University of California Office of the President. </a:t>
            </a:r>
            <a:r>
              <a:rPr i="1" lang="en-US" sz="1200">
                <a:solidFill>
                  <a:schemeClr val="dk1"/>
                </a:solidFill>
                <a:highlight>
                  <a:srgbClr val="FFFFFF"/>
                </a:highlight>
                <a:latin typeface="Times New Roman"/>
                <a:ea typeface="Times New Roman"/>
                <a:cs typeface="Times New Roman"/>
                <a:sym typeface="Times New Roman"/>
              </a:rPr>
              <a:t>Global Food Initiative: Food and Housing </a:t>
            </a:r>
            <a:endParaRPr i="1" sz="1200">
              <a:solidFill>
                <a:schemeClr val="dk1"/>
              </a:solidFill>
              <a:highlight>
                <a:srgbClr val="FFFFFF"/>
              </a:highlight>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i="1" lang="en-US" sz="1200">
                <a:solidFill>
                  <a:schemeClr val="dk1"/>
                </a:solidFill>
                <a:highlight>
                  <a:srgbClr val="FFFFFF"/>
                </a:highlight>
                <a:latin typeface="Times New Roman"/>
                <a:ea typeface="Times New Roman"/>
                <a:cs typeface="Times New Roman"/>
                <a:sym typeface="Times New Roman"/>
              </a:rPr>
              <a:t>Security at the University of California</a:t>
            </a:r>
            <a:r>
              <a:rPr lang="en-US" sz="1200">
                <a:solidFill>
                  <a:schemeClr val="dk1"/>
                </a:solidFill>
                <a:highlight>
                  <a:srgbClr val="FFFFFF"/>
                </a:highlight>
                <a:latin typeface="Times New Roman"/>
                <a:ea typeface="Times New Roman"/>
                <a:cs typeface="Times New Roman"/>
                <a:sym typeface="Times New Roman"/>
              </a:rPr>
              <a:t>. Berkeley: U of California Press, 2017.</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Watson, Tyler D., et al. “College Students Identify University Support for Basic Needs and Life </a:t>
            </a:r>
            <a:endParaRPr sz="1200">
              <a:solidFill>
                <a:schemeClr val="dk1"/>
              </a:solidFill>
              <a:highlight>
                <a:srgbClr val="FFFFFF"/>
              </a:highlight>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rPr lang="en-US" sz="1200">
                <a:solidFill>
                  <a:schemeClr val="dk1"/>
                </a:solidFill>
                <a:highlight>
                  <a:srgbClr val="FFFFFF"/>
                </a:highlight>
                <a:latin typeface="Times New Roman"/>
                <a:ea typeface="Times New Roman"/>
                <a:cs typeface="Times New Roman"/>
                <a:sym typeface="Times New Roman"/>
              </a:rPr>
              <a:t>Skills as Key Ingredient in Addressing Food Insecurity on Campus.” California Agriculture, vol. 71, no. 3, 2017, pp. 130–138., doi:10.3733/ca.2017a0023. </a:t>
            </a:r>
            <a:endParaRPr sz="2400">
              <a:solidFill>
                <a:srgbClr val="1482A5"/>
              </a:solidFill>
              <a:latin typeface="Montserrat Light"/>
              <a:ea typeface="Montserrat Light"/>
              <a:cs typeface="Montserrat Light"/>
              <a:sym typeface="Montserrat Light"/>
            </a:endParaRPr>
          </a:p>
        </p:txBody>
      </p:sp>
      <p:sp>
        <p:nvSpPr>
          <p:cNvPr id="106" name="Google Shape;106;p1"/>
          <p:cNvSpPr txBox="1"/>
          <p:nvPr/>
        </p:nvSpPr>
        <p:spPr>
          <a:xfrm>
            <a:off x="33375600" y="28716247"/>
            <a:ext cx="96012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Literature Cited</a:t>
            </a:r>
            <a:endParaRPr/>
          </a:p>
        </p:txBody>
      </p:sp>
      <p:sp>
        <p:nvSpPr>
          <p:cNvPr id="107" name="Google Shape;107;p1"/>
          <p:cNvSpPr txBox="1"/>
          <p:nvPr/>
        </p:nvSpPr>
        <p:spPr>
          <a:xfrm>
            <a:off x="33375600" y="8744912"/>
            <a:ext cx="9601200" cy="79242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90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My proposed solution addresses one of the main issues when trying to deal with food insecurity; providing concise, detailed and engaging information. Implementing the proposed solution will increase the awareness and use of the available campus resources for food insecurity. Furthermore, campus engagement and interaction between students and the administration will improve. Ultimately this will help create an environment where students feel safe and encouraged to seek out help, where their efforts will be reciprocated by the university.</a:t>
            </a:r>
            <a:endParaRPr sz="2800">
              <a:solidFill>
                <a:schemeClr val="dk1"/>
              </a:solidFill>
              <a:latin typeface="Times New Roman"/>
              <a:ea typeface="Times New Roman"/>
              <a:cs typeface="Times New Roman"/>
              <a:sym typeface="Times New Roman"/>
            </a:endParaRPr>
          </a:p>
          <a:p>
            <a:pPr indent="0" lvl="0" marL="0" marR="0" rtl="0" algn="l">
              <a:spcBef>
                <a:spcPts val="900"/>
              </a:spcBef>
              <a:spcAft>
                <a:spcPts val="0"/>
              </a:spcAft>
              <a:buNone/>
            </a:pPr>
            <a:r>
              <a:t/>
            </a:r>
            <a:endParaRPr sz="2800">
              <a:solidFill>
                <a:srgbClr val="1482A5"/>
              </a:solidFill>
              <a:latin typeface="Montserrat Light"/>
              <a:ea typeface="Montserrat Light"/>
              <a:cs typeface="Montserrat Light"/>
              <a:sym typeface="Montserrat Light"/>
            </a:endParaRPr>
          </a:p>
        </p:txBody>
      </p:sp>
      <p:sp>
        <p:nvSpPr>
          <p:cNvPr id="108" name="Google Shape;108;p1"/>
          <p:cNvSpPr txBox="1"/>
          <p:nvPr/>
        </p:nvSpPr>
        <p:spPr>
          <a:xfrm>
            <a:off x="33375600" y="8077200"/>
            <a:ext cx="9601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235078"/>
                </a:solidFill>
                <a:latin typeface="Libre Baskerville"/>
                <a:ea typeface="Libre Baskerville"/>
                <a:cs typeface="Libre Baskerville"/>
                <a:sym typeface="Libre Baskerville"/>
              </a:rPr>
              <a:t>Conclusion</a:t>
            </a:r>
            <a:endParaRPr/>
          </a:p>
        </p:txBody>
      </p:sp>
      <p:sp>
        <p:nvSpPr>
          <p:cNvPr id="109" name="Google Shape;109;p1"/>
          <p:cNvSpPr txBox="1"/>
          <p:nvPr/>
        </p:nvSpPr>
        <p:spPr>
          <a:xfrm>
            <a:off x="33375600" y="18130819"/>
            <a:ext cx="9601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Future Goals</a:t>
            </a:r>
            <a:endParaRPr/>
          </a:p>
        </p:txBody>
      </p:sp>
      <p:sp>
        <p:nvSpPr>
          <p:cNvPr id="110" name="Google Shape;110;p1"/>
          <p:cNvSpPr txBox="1"/>
          <p:nvPr/>
        </p:nvSpPr>
        <p:spPr>
          <a:xfrm>
            <a:off x="914400" y="19407050"/>
            <a:ext cx="9601200" cy="12033900"/>
          </a:xfrm>
          <a:prstGeom prst="rect">
            <a:avLst/>
          </a:prstGeom>
          <a:noFill/>
          <a:ln>
            <a:noFill/>
          </a:ln>
        </p:spPr>
        <p:txBody>
          <a:bodyPr anchorCtr="0" anchor="t" bIns="45700" lIns="91425" spcFirstLastPara="1" rIns="91425" wrap="square" tIns="45700">
            <a:spAutoFit/>
          </a:bodyPr>
          <a:lstStyle/>
          <a:p>
            <a:pPr indent="457200" lvl="0" marL="0" rtl="0" algn="l">
              <a:lnSpc>
                <a:spcPct val="200000"/>
              </a:lnSpc>
              <a:spcBef>
                <a:spcPts val="0"/>
              </a:spcBef>
              <a:spcAft>
                <a:spcPts val="0"/>
              </a:spcAft>
              <a:buSzPts val="1100"/>
              <a:buNone/>
            </a:pPr>
            <a:r>
              <a:rPr lang="en-US" sz="2300">
                <a:solidFill>
                  <a:schemeClr val="dk1"/>
                </a:solidFill>
                <a:latin typeface="Times New Roman"/>
                <a:ea typeface="Times New Roman"/>
                <a:cs typeface="Times New Roman"/>
                <a:sym typeface="Times New Roman"/>
              </a:rPr>
              <a:t>There are a lot of resources available to students, however people are unaware and uncomfortable using them due to a lack of an accepting atmosphere. At schools like the UCs there is always a competitive atmosphere to everything making people want to hide any perceived weaknesses or shortcomings they may have.  One undergraduate states “Food insecurity isn’t something that is very obvious because . . . you can’t always tell who’s food insecure” (Watson). It is no surprise that institutions try to hide the fact that some of their students may be going through food insecurity in order to protect their own reputation. To make matters worse, the information provided by UCSD often comes in lengthy blocks of text that are unpleasant to the eye and reduce reader engagement. When information about the food pantry or basic needs resource center is sent out, it is usually lost in the influx of daily emails about construction notices, campus events, and canvas announcements among other things.  It is details like these that discourages people who face food insecurity from seeking assistance since there is limited effort made by the university to directly engage with them. </a:t>
            </a:r>
            <a:r>
              <a:rPr b="1" lang="en-US" sz="2300">
                <a:solidFill>
                  <a:schemeClr val="dk1"/>
                </a:solidFill>
                <a:latin typeface="Times New Roman"/>
                <a:ea typeface="Times New Roman"/>
                <a:cs typeface="Times New Roman"/>
                <a:sym typeface="Times New Roman"/>
              </a:rPr>
              <a:t>   </a:t>
            </a:r>
            <a:endParaRPr b="1" sz="23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111" name="Google Shape;111;p1"/>
          <p:cNvSpPr txBox="1"/>
          <p:nvPr/>
        </p:nvSpPr>
        <p:spPr>
          <a:xfrm>
            <a:off x="914400" y="18739138"/>
            <a:ext cx="9601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The Problem</a:t>
            </a:r>
            <a:endParaRPr/>
          </a:p>
        </p:txBody>
      </p:sp>
      <p:sp>
        <p:nvSpPr>
          <p:cNvPr id="112" name="Google Shape;112;p1"/>
          <p:cNvSpPr txBox="1"/>
          <p:nvPr/>
        </p:nvSpPr>
        <p:spPr>
          <a:xfrm>
            <a:off x="11734800" y="7775213"/>
            <a:ext cx="96012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Old Format</a:t>
            </a:r>
            <a:endParaRPr/>
          </a:p>
        </p:txBody>
      </p:sp>
      <p:sp>
        <p:nvSpPr>
          <p:cNvPr id="113" name="Google Shape;113;p1"/>
          <p:cNvSpPr txBox="1"/>
          <p:nvPr/>
        </p:nvSpPr>
        <p:spPr>
          <a:xfrm>
            <a:off x="11506200" y="24319050"/>
            <a:ext cx="96012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Project Goals</a:t>
            </a:r>
            <a:endParaRPr/>
          </a:p>
        </p:txBody>
      </p:sp>
      <p:sp>
        <p:nvSpPr>
          <p:cNvPr id="114" name="Google Shape;114;p1"/>
          <p:cNvSpPr txBox="1"/>
          <p:nvPr/>
        </p:nvSpPr>
        <p:spPr>
          <a:xfrm>
            <a:off x="22555200" y="8745113"/>
            <a:ext cx="9601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1482A5"/>
                </a:solidFill>
                <a:latin typeface="Montserrat Light"/>
                <a:ea typeface="Montserrat Light"/>
                <a:cs typeface="Montserrat Light"/>
                <a:sym typeface="Montserrat Light"/>
              </a:rPr>
              <a:t>Add your information, graphs and images to this section.</a:t>
            </a:r>
            <a:endParaRPr/>
          </a:p>
        </p:txBody>
      </p:sp>
      <p:sp>
        <p:nvSpPr>
          <p:cNvPr id="115" name="Google Shape;115;p1"/>
          <p:cNvSpPr txBox="1"/>
          <p:nvPr/>
        </p:nvSpPr>
        <p:spPr>
          <a:xfrm>
            <a:off x="22555200" y="8077201"/>
            <a:ext cx="9601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The solution</a:t>
            </a:r>
            <a:endParaRPr/>
          </a:p>
        </p:txBody>
      </p:sp>
      <p:sp>
        <p:nvSpPr>
          <p:cNvPr id="116" name="Google Shape;116;p1"/>
          <p:cNvSpPr/>
          <p:nvPr/>
        </p:nvSpPr>
        <p:spPr>
          <a:xfrm>
            <a:off x="22269450" y="7745187"/>
            <a:ext cx="10058400" cy="1556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17" name="Google Shape;117;p1"/>
          <p:cNvSpPr txBox="1"/>
          <p:nvPr/>
        </p:nvSpPr>
        <p:spPr>
          <a:xfrm>
            <a:off x="21564600" y="7775200"/>
            <a:ext cx="9601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New Format</a:t>
            </a:r>
            <a:endParaRPr/>
          </a:p>
        </p:txBody>
      </p:sp>
      <p:pic>
        <p:nvPicPr>
          <p:cNvPr id="118" name="Google Shape;118;p1"/>
          <p:cNvPicPr preferRelativeResize="0"/>
          <p:nvPr/>
        </p:nvPicPr>
        <p:blipFill rotWithShape="1">
          <a:blip r:embed="rId4">
            <a:alphaModFix/>
          </a:blip>
          <a:srcRect b="18579" l="0" r="0" t="25171"/>
          <a:stretch/>
        </p:blipFill>
        <p:spPr>
          <a:xfrm>
            <a:off x="11506200" y="8745250"/>
            <a:ext cx="4799050" cy="5676934"/>
          </a:xfrm>
          <a:prstGeom prst="rect">
            <a:avLst/>
          </a:prstGeom>
          <a:noFill/>
          <a:ln>
            <a:noFill/>
          </a:ln>
        </p:spPr>
      </p:pic>
      <p:pic>
        <p:nvPicPr>
          <p:cNvPr id="119" name="Google Shape;119;p1"/>
          <p:cNvPicPr preferRelativeResize="0"/>
          <p:nvPr/>
        </p:nvPicPr>
        <p:blipFill>
          <a:blip r:embed="rId5">
            <a:alphaModFix/>
          </a:blip>
          <a:stretch>
            <a:fillRect/>
          </a:stretch>
        </p:blipFill>
        <p:spPr>
          <a:xfrm>
            <a:off x="16536950" y="10592238"/>
            <a:ext cx="4799056" cy="5401075"/>
          </a:xfrm>
          <a:prstGeom prst="rect">
            <a:avLst/>
          </a:prstGeom>
          <a:noFill/>
          <a:ln>
            <a:noFill/>
          </a:ln>
        </p:spPr>
      </p:pic>
      <p:pic>
        <p:nvPicPr>
          <p:cNvPr id="120" name="Google Shape;120;p1"/>
          <p:cNvPicPr preferRelativeResize="0"/>
          <p:nvPr/>
        </p:nvPicPr>
        <p:blipFill rotWithShape="1">
          <a:blip r:embed="rId6">
            <a:alphaModFix/>
          </a:blip>
          <a:srcRect b="1424" l="8653" r="1764" t="24786"/>
          <a:stretch/>
        </p:blipFill>
        <p:spPr>
          <a:xfrm>
            <a:off x="11512000" y="16444137"/>
            <a:ext cx="9761049" cy="5326550"/>
          </a:xfrm>
          <a:prstGeom prst="rect">
            <a:avLst/>
          </a:prstGeom>
          <a:noFill/>
          <a:ln>
            <a:noFill/>
          </a:ln>
        </p:spPr>
      </p:pic>
      <p:pic>
        <p:nvPicPr>
          <p:cNvPr id="121" name="Google Shape;121;p1"/>
          <p:cNvPicPr preferRelativeResize="0"/>
          <p:nvPr/>
        </p:nvPicPr>
        <p:blipFill rotWithShape="1">
          <a:blip r:embed="rId7">
            <a:alphaModFix/>
          </a:blip>
          <a:srcRect b="0" l="9615" r="2083" t="25071"/>
          <a:stretch/>
        </p:blipFill>
        <p:spPr>
          <a:xfrm>
            <a:off x="21564600" y="8339825"/>
            <a:ext cx="10591800" cy="5062082"/>
          </a:xfrm>
          <a:prstGeom prst="rect">
            <a:avLst/>
          </a:prstGeom>
          <a:noFill/>
          <a:ln>
            <a:noFill/>
          </a:ln>
        </p:spPr>
      </p:pic>
      <p:pic>
        <p:nvPicPr>
          <p:cNvPr id="122" name="Google Shape;122;p1"/>
          <p:cNvPicPr preferRelativeResize="0"/>
          <p:nvPr/>
        </p:nvPicPr>
        <p:blipFill rotWithShape="1">
          <a:blip r:embed="rId8">
            <a:alphaModFix/>
          </a:blip>
          <a:srcRect b="0" l="10417" r="2482" t="24783"/>
          <a:stretch/>
        </p:blipFill>
        <p:spPr>
          <a:xfrm>
            <a:off x="21567700" y="13323853"/>
            <a:ext cx="10591800" cy="5140122"/>
          </a:xfrm>
          <a:prstGeom prst="rect">
            <a:avLst/>
          </a:prstGeom>
          <a:noFill/>
          <a:ln>
            <a:noFill/>
          </a:ln>
        </p:spPr>
      </p:pic>
      <p:pic>
        <p:nvPicPr>
          <p:cNvPr id="123" name="Google Shape;123;p1"/>
          <p:cNvPicPr preferRelativeResize="0"/>
          <p:nvPr/>
        </p:nvPicPr>
        <p:blipFill rotWithShape="1">
          <a:blip r:embed="rId9">
            <a:alphaModFix/>
          </a:blip>
          <a:srcRect b="1425" l="9294" r="1761" t="25071"/>
          <a:stretch/>
        </p:blipFill>
        <p:spPr>
          <a:xfrm>
            <a:off x="21564600" y="18397650"/>
            <a:ext cx="10591800" cy="4923740"/>
          </a:xfrm>
          <a:prstGeom prst="rect">
            <a:avLst/>
          </a:prstGeom>
          <a:noFill/>
          <a:ln>
            <a:noFill/>
          </a:ln>
        </p:spPr>
      </p:pic>
      <p:sp>
        <p:nvSpPr>
          <p:cNvPr id="124" name="Google Shape;124;p1"/>
          <p:cNvSpPr txBox="1"/>
          <p:nvPr/>
        </p:nvSpPr>
        <p:spPr>
          <a:xfrm>
            <a:off x="22555200" y="24573531"/>
            <a:ext cx="9601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235078"/>
                </a:solidFill>
                <a:latin typeface="Libre Baskerville"/>
                <a:ea typeface="Libre Baskerville"/>
                <a:cs typeface="Libre Baskerville"/>
                <a:sym typeface="Libre Baskerville"/>
              </a:rPr>
              <a:t>Noticeable</a:t>
            </a:r>
            <a:r>
              <a:rPr lang="en-US" sz="3600">
                <a:solidFill>
                  <a:srgbClr val="235078"/>
                </a:solidFill>
                <a:latin typeface="Libre Baskerville"/>
                <a:ea typeface="Libre Baskerville"/>
                <a:cs typeface="Libre Baskerville"/>
                <a:sym typeface="Libre Baskerville"/>
              </a:rPr>
              <a:t> Adjustments</a:t>
            </a:r>
            <a:endParaRPr/>
          </a:p>
        </p:txBody>
      </p:sp>
      <p:sp>
        <p:nvSpPr>
          <p:cNvPr id="125" name="Google Shape;125;p1"/>
          <p:cNvSpPr txBox="1"/>
          <p:nvPr/>
        </p:nvSpPr>
        <p:spPr>
          <a:xfrm>
            <a:off x="11734800" y="25219725"/>
            <a:ext cx="9601200" cy="67518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I propose that UCSD revamp its current text heavy format for something more viewer friendly so the information put out can be engaging for students. </a:t>
            </a:r>
            <a:endParaRPr sz="25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 create a relationship between the administration and students </a:t>
            </a:r>
            <a:endParaRPr sz="25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 foster an environment where students feel safe and  seek help</a:t>
            </a:r>
            <a:endParaRPr sz="2500">
              <a:solidFill>
                <a:schemeClr val="dk1"/>
              </a:solidFill>
              <a:latin typeface="Times New Roman"/>
              <a:ea typeface="Times New Roman"/>
              <a:cs typeface="Times New Roman"/>
              <a:sym typeface="Times New Roman"/>
            </a:endParaRPr>
          </a:p>
          <a:p>
            <a:pPr indent="457200" lvl="0" marL="0" rtl="0" algn="l">
              <a:lnSpc>
                <a:spcPct val="200000"/>
              </a:lnSpc>
              <a:spcBef>
                <a:spcPts val="9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 provide concise, detailed and engaging information. </a:t>
            </a:r>
            <a:endParaRPr sz="2500">
              <a:solidFill>
                <a:schemeClr val="dk1"/>
              </a:solidFill>
              <a:latin typeface="Times New Roman"/>
              <a:ea typeface="Times New Roman"/>
              <a:cs typeface="Times New Roman"/>
              <a:sym typeface="Times New Roman"/>
            </a:endParaRPr>
          </a:p>
          <a:p>
            <a:pPr indent="457200" lvl="0" marL="0" rtl="0" algn="l">
              <a:lnSpc>
                <a:spcPct val="200000"/>
              </a:lnSpc>
              <a:spcBef>
                <a:spcPts val="9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 spread awareness about food insecurity and available resources </a:t>
            </a:r>
            <a:endParaRPr sz="2500">
              <a:solidFill>
                <a:schemeClr val="dk1"/>
              </a:solidFill>
              <a:latin typeface="Times New Roman"/>
              <a:ea typeface="Times New Roman"/>
              <a:cs typeface="Times New Roman"/>
              <a:sym typeface="Times New Roman"/>
            </a:endParaRPr>
          </a:p>
          <a:p>
            <a:pPr indent="0" lvl="0" marL="0" rtl="0" algn="l">
              <a:lnSpc>
                <a:spcPct val="200000"/>
              </a:lnSpc>
              <a:spcBef>
                <a:spcPts val="90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p:txBody>
      </p:sp>
      <p:sp>
        <p:nvSpPr>
          <p:cNvPr id="126" name="Google Shape;126;p1"/>
          <p:cNvSpPr txBox="1"/>
          <p:nvPr/>
        </p:nvSpPr>
        <p:spPr>
          <a:xfrm>
            <a:off x="33375600" y="18822563"/>
            <a:ext cx="9601200" cy="79242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900"/>
              </a:spcBef>
              <a:spcAft>
                <a:spcPts val="90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A possible drawback could be that some students may not open the revamped emails sent by UCSD if they have previously opened the text heavy emails and they are assuming that the formatting will be the same. This would mean that these students would miss out on the new information being sent out through email. Although some students may not access the revamped emails initially, an increase social media campaign and strategic distribution of flyers can lead students back to the emails and their newly upgraded formatting, where students can access more detailed information.</a:t>
            </a:r>
            <a:endParaRPr sz="2600">
              <a:solidFill>
                <a:schemeClr val="dk1"/>
              </a:solidFill>
              <a:latin typeface="Times New Roman"/>
              <a:ea typeface="Times New Roman"/>
              <a:cs typeface="Times New Roman"/>
              <a:sym typeface="Times New Roman"/>
            </a:endParaRPr>
          </a:p>
        </p:txBody>
      </p:sp>
      <p:sp>
        <p:nvSpPr>
          <p:cNvPr id="127" name="Google Shape;127;p1"/>
          <p:cNvSpPr txBox="1"/>
          <p:nvPr/>
        </p:nvSpPr>
        <p:spPr>
          <a:xfrm>
            <a:off x="22555200" y="25219725"/>
            <a:ext cx="9601200" cy="6751800"/>
          </a:xfrm>
          <a:prstGeom prst="rect">
            <a:avLst/>
          </a:prstGeom>
          <a:noFill/>
          <a:ln>
            <a:noFill/>
          </a:ln>
        </p:spPr>
        <p:txBody>
          <a:bodyPr anchorCtr="0" anchor="t" bIns="45700" lIns="91425" spcFirstLastPara="1" rIns="91425" wrap="square" tIns="45700">
            <a:noAutofit/>
          </a:bodyPr>
          <a:lstStyle/>
          <a:p>
            <a:pPr indent="-387350" lvl="0" marL="457200" rtl="0" algn="l">
              <a:lnSpc>
                <a:spcPct val="2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Concise formatting of the emails</a:t>
            </a:r>
            <a:endParaRPr sz="2500">
              <a:solidFill>
                <a:schemeClr val="dk1"/>
              </a:solidFill>
              <a:latin typeface="Times New Roman"/>
              <a:ea typeface="Times New Roman"/>
              <a:cs typeface="Times New Roman"/>
              <a:sym typeface="Times New Roman"/>
            </a:endParaRPr>
          </a:p>
          <a:p>
            <a:pPr indent="-387350" lvl="0" marL="457200" rtl="0" algn="l">
              <a:lnSpc>
                <a:spcPct val="2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Removed irrelevant information and images</a:t>
            </a:r>
            <a:endParaRPr sz="2500">
              <a:solidFill>
                <a:schemeClr val="dk1"/>
              </a:solidFill>
              <a:latin typeface="Times New Roman"/>
              <a:ea typeface="Times New Roman"/>
              <a:cs typeface="Times New Roman"/>
              <a:sym typeface="Times New Roman"/>
            </a:endParaRPr>
          </a:p>
          <a:p>
            <a:pPr indent="-387350" lvl="0" marL="457200" rtl="0" algn="l">
              <a:lnSpc>
                <a:spcPct val="2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Buttons to replace the massive amount of links </a:t>
            </a:r>
            <a:endParaRPr sz="2500">
              <a:solidFill>
                <a:schemeClr val="dk1"/>
              </a:solidFill>
              <a:latin typeface="Times New Roman"/>
              <a:ea typeface="Times New Roman"/>
              <a:cs typeface="Times New Roman"/>
              <a:sym typeface="Times New Roman"/>
            </a:endParaRPr>
          </a:p>
          <a:p>
            <a:pPr indent="-387350" lvl="0" marL="457200" rtl="0" algn="l">
              <a:lnSpc>
                <a:spcPct val="2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Email communications and website are in sync based on information and presentation will present students with a user friendly experience that is engaging.</a:t>
            </a:r>
            <a:endParaRPr sz="2500">
              <a:solidFill>
                <a:schemeClr val="dk1"/>
              </a:solidFill>
              <a:latin typeface="Times New Roman"/>
              <a:ea typeface="Times New Roman"/>
              <a:cs typeface="Times New Roman"/>
              <a:sym typeface="Times New Roman"/>
            </a:endParaRPr>
          </a:p>
          <a:p>
            <a:pPr indent="457200" lvl="0" marL="0" rtl="0" algn="l">
              <a:lnSpc>
                <a:spcPct val="200000"/>
              </a:lnSpc>
              <a:spcBef>
                <a:spcPts val="9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a:p>
            <a:pPr indent="0" lvl="0" marL="0" rtl="0" algn="l">
              <a:lnSpc>
                <a:spcPct val="200000"/>
              </a:lnSpc>
              <a:spcBef>
                <a:spcPts val="90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