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9" r:id="rId4"/>
    <p:sldId id="258" r:id="rId5"/>
    <p:sldId id="259" r:id="rId6"/>
    <p:sldId id="260" r:id="rId7"/>
    <p:sldId id="261" r:id="rId8"/>
    <p:sldId id="262" r:id="rId9"/>
    <p:sldId id="263" r:id="rId10"/>
    <p:sldId id="264" r:id="rId11"/>
    <p:sldId id="268" r:id="rId12"/>
    <p:sldId id="266" r:id="rId13"/>
    <p:sldId id="267" r:id="rId14"/>
    <p:sldId id="274" r:id="rId15"/>
    <p:sldId id="270" r:id="rId16"/>
    <p:sldId id="271" r:id="rId17"/>
    <p:sldId id="275" r:id="rId18"/>
    <p:sldId id="272" r:id="rId19"/>
    <p:sldId id="276"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01"/>
    <p:restoredTop sz="94670"/>
  </p:normalViewPr>
  <p:slideViewPr>
    <p:cSldViewPr snapToGrid="0" snapToObjects="1">
      <p:cViewPr varScale="1">
        <p:scale>
          <a:sx n="141" d="100"/>
          <a:sy n="141" d="100"/>
        </p:scale>
        <p:origin x="200" y="3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46A3-0571-4148-9D01-A8E7CD44D1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F970F3-4CA0-114F-B4A6-3818D7E98A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465BE2-C4CF-7C43-B9BD-E41F7037DA78}"/>
              </a:ext>
            </a:extLst>
          </p:cNvPr>
          <p:cNvSpPr>
            <a:spLocks noGrp="1"/>
          </p:cNvSpPr>
          <p:nvPr>
            <p:ph type="dt" sz="half" idx="10"/>
          </p:nvPr>
        </p:nvSpPr>
        <p:spPr/>
        <p:txBody>
          <a:bodyPr/>
          <a:lstStyle/>
          <a:p>
            <a:fld id="{D07E7466-B51C-1D48-B930-2D6F0245FC36}" type="datetimeFigureOut">
              <a:rPr lang="en-US" smtClean="0"/>
              <a:t>1/1/20</a:t>
            </a:fld>
            <a:endParaRPr lang="en-US"/>
          </a:p>
        </p:txBody>
      </p:sp>
      <p:sp>
        <p:nvSpPr>
          <p:cNvPr id="5" name="Footer Placeholder 4">
            <a:extLst>
              <a:ext uri="{FF2B5EF4-FFF2-40B4-BE49-F238E27FC236}">
                <a16:creationId xmlns:a16="http://schemas.microsoft.com/office/drawing/2014/main" id="{044E8B23-A1FE-D94F-A942-B22E74819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72BC0-F0AC-A142-AE2F-F4F7D239C46A}"/>
              </a:ext>
            </a:extLst>
          </p:cNvPr>
          <p:cNvSpPr>
            <a:spLocks noGrp="1"/>
          </p:cNvSpPr>
          <p:nvPr>
            <p:ph type="sldNum" sz="quarter" idx="12"/>
          </p:nvPr>
        </p:nvSpPr>
        <p:spPr/>
        <p:txBody>
          <a:bodyPr/>
          <a:lstStyle/>
          <a:p>
            <a:fld id="{46DF7407-F2B1-3B48-BCE9-8CF90FC04F72}" type="slidenum">
              <a:rPr lang="en-US" smtClean="0"/>
              <a:t>‹#›</a:t>
            </a:fld>
            <a:endParaRPr lang="en-US"/>
          </a:p>
        </p:txBody>
      </p:sp>
    </p:spTree>
    <p:extLst>
      <p:ext uri="{BB962C8B-B14F-4D97-AF65-F5344CB8AC3E}">
        <p14:creationId xmlns:p14="http://schemas.microsoft.com/office/powerpoint/2010/main" val="3628240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B1A59-F1EB-8D46-9649-9AADEEDFC3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8CB700-6415-F24C-98C4-BF32E5654E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BEBA89-310D-9849-8BC6-561D2241CBFD}"/>
              </a:ext>
            </a:extLst>
          </p:cNvPr>
          <p:cNvSpPr>
            <a:spLocks noGrp="1"/>
          </p:cNvSpPr>
          <p:nvPr>
            <p:ph type="dt" sz="half" idx="10"/>
          </p:nvPr>
        </p:nvSpPr>
        <p:spPr/>
        <p:txBody>
          <a:bodyPr/>
          <a:lstStyle/>
          <a:p>
            <a:fld id="{D07E7466-B51C-1D48-B930-2D6F0245FC36}" type="datetimeFigureOut">
              <a:rPr lang="en-US" smtClean="0"/>
              <a:t>1/1/20</a:t>
            </a:fld>
            <a:endParaRPr lang="en-US"/>
          </a:p>
        </p:txBody>
      </p:sp>
      <p:sp>
        <p:nvSpPr>
          <p:cNvPr id="5" name="Footer Placeholder 4">
            <a:extLst>
              <a:ext uri="{FF2B5EF4-FFF2-40B4-BE49-F238E27FC236}">
                <a16:creationId xmlns:a16="http://schemas.microsoft.com/office/drawing/2014/main" id="{59385657-8A61-9D49-B127-DE5B2D202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92CA3-F125-4F4E-8807-F17A8BF5B221}"/>
              </a:ext>
            </a:extLst>
          </p:cNvPr>
          <p:cNvSpPr>
            <a:spLocks noGrp="1"/>
          </p:cNvSpPr>
          <p:nvPr>
            <p:ph type="sldNum" sz="quarter" idx="12"/>
          </p:nvPr>
        </p:nvSpPr>
        <p:spPr/>
        <p:txBody>
          <a:bodyPr/>
          <a:lstStyle/>
          <a:p>
            <a:fld id="{46DF7407-F2B1-3B48-BCE9-8CF90FC04F72}" type="slidenum">
              <a:rPr lang="en-US" smtClean="0"/>
              <a:t>‹#›</a:t>
            </a:fld>
            <a:endParaRPr lang="en-US"/>
          </a:p>
        </p:txBody>
      </p:sp>
    </p:spTree>
    <p:extLst>
      <p:ext uri="{BB962C8B-B14F-4D97-AF65-F5344CB8AC3E}">
        <p14:creationId xmlns:p14="http://schemas.microsoft.com/office/powerpoint/2010/main" val="2527941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CC0B64-82CF-8048-A7A5-0F51CA81C9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30B655-C0D3-0A4D-BB7E-0B5666F715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3B3E98-6E89-9142-B7E1-C2EBF9F4F8C1}"/>
              </a:ext>
            </a:extLst>
          </p:cNvPr>
          <p:cNvSpPr>
            <a:spLocks noGrp="1"/>
          </p:cNvSpPr>
          <p:nvPr>
            <p:ph type="dt" sz="half" idx="10"/>
          </p:nvPr>
        </p:nvSpPr>
        <p:spPr/>
        <p:txBody>
          <a:bodyPr/>
          <a:lstStyle/>
          <a:p>
            <a:fld id="{D07E7466-B51C-1D48-B930-2D6F0245FC36}" type="datetimeFigureOut">
              <a:rPr lang="en-US" smtClean="0"/>
              <a:t>1/1/20</a:t>
            </a:fld>
            <a:endParaRPr lang="en-US"/>
          </a:p>
        </p:txBody>
      </p:sp>
      <p:sp>
        <p:nvSpPr>
          <p:cNvPr id="5" name="Footer Placeholder 4">
            <a:extLst>
              <a:ext uri="{FF2B5EF4-FFF2-40B4-BE49-F238E27FC236}">
                <a16:creationId xmlns:a16="http://schemas.microsoft.com/office/drawing/2014/main" id="{CEB6A6F9-534A-1C47-8FBA-68C916AB85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43626D-DE63-6647-B302-037CE0C8EBF7}"/>
              </a:ext>
            </a:extLst>
          </p:cNvPr>
          <p:cNvSpPr>
            <a:spLocks noGrp="1"/>
          </p:cNvSpPr>
          <p:nvPr>
            <p:ph type="sldNum" sz="quarter" idx="12"/>
          </p:nvPr>
        </p:nvSpPr>
        <p:spPr/>
        <p:txBody>
          <a:bodyPr/>
          <a:lstStyle/>
          <a:p>
            <a:fld id="{46DF7407-F2B1-3B48-BCE9-8CF90FC04F72}" type="slidenum">
              <a:rPr lang="en-US" smtClean="0"/>
              <a:t>‹#›</a:t>
            </a:fld>
            <a:endParaRPr lang="en-US"/>
          </a:p>
        </p:txBody>
      </p:sp>
    </p:spTree>
    <p:extLst>
      <p:ext uri="{BB962C8B-B14F-4D97-AF65-F5344CB8AC3E}">
        <p14:creationId xmlns:p14="http://schemas.microsoft.com/office/powerpoint/2010/main" val="3237236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CC03-65D1-EB4B-B04E-2543326F2E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6D3DE3-D91B-D64E-ACDE-6E70AA6BD04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D826B-4F33-B141-A1DE-C8E43ACCA4CE}"/>
              </a:ext>
            </a:extLst>
          </p:cNvPr>
          <p:cNvSpPr>
            <a:spLocks noGrp="1"/>
          </p:cNvSpPr>
          <p:nvPr>
            <p:ph type="dt" sz="half" idx="10"/>
          </p:nvPr>
        </p:nvSpPr>
        <p:spPr/>
        <p:txBody>
          <a:bodyPr/>
          <a:lstStyle/>
          <a:p>
            <a:fld id="{D07E7466-B51C-1D48-B930-2D6F0245FC36}" type="datetimeFigureOut">
              <a:rPr lang="en-US" smtClean="0"/>
              <a:t>1/1/20</a:t>
            </a:fld>
            <a:endParaRPr lang="en-US"/>
          </a:p>
        </p:txBody>
      </p:sp>
      <p:sp>
        <p:nvSpPr>
          <p:cNvPr id="5" name="Footer Placeholder 4">
            <a:extLst>
              <a:ext uri="{FF2B5EF4-FFF2-40B4-BE49-F238E27FC236}">
                <a16:creationId xmlns:a16="http://schemas.microsoft.com/office/drawing/2014/main" id="{9B0D8FEA-9692-624C-A629-51A442F77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C418F-0FF8-A947-92C4-2D389D476F89}"/>
              </a:ext>
            </a:extLst>
          </p:cNvPr>
          <p:cNvSpPr>
            <a:spLocks noGrp="1"/>
          </p:cNvSpPr>
          <p:nvPr>
            <p:ph type="sldNum" sz="quarter" idx="12"/>
          </p:nvPr>
        </p:nvSpPr>
        <p:spPr/>
        <p:txBody>
          <a:bodyPr/>
          <a:lstStyle/>
          <a:p>
            <a:fld id="{46DF7407-F2B1-3B48-BCE9-8CF90FC04F72}" type="slidenum">
              <a:rPr lang="en-US" smtClean="0"/>
              <a:t>‹#›</a:t>
            </a:fld>
            <a:endParaRPr lang="en-US"/>
          </a:p>
        </p:txBody>
      </p:sp>
    </p:spTree>
    <p:extLst>
      <p:ext uri="{BB962C8B-B14F-4D97-AF65-F5344CB8AC3E}">
        <p14:creationId xmlns:p14="http://schemas.microsoft.com/office/powerpoint/2010/main" val="3683196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E77BC-BFFA-C74F-B958-C460898D47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BF9E9D-D656-494B-8415-CEEC98E1F5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15F0A7-FF48-A446-B087-67C37AE9D2C5}"/>
              </a:ext>
            </a:extLst>
          </p:cNvPr>
          <p:cNvSpPr>
            <a:spLocks noGrp="1"/>
          </p:cNvSpPr>
          <p:nvPr>
            <p:ph type="dt" sz="half" idx="10"/>
          </p:nvPr>
        </p:nvSpPr>
        <p:spPr/>
        <p:txBody>
          <a:bodyPr/>
          <a:lstStyle/>
          <a:p>
            <a:fld id="{D07E7466-B51C-1D48-B930-2D6F0245FC36}" type="datetimeFigureOut">
              <a:rPr lang="en-US" smtClean="0"/>
              <a:t>1/1/20</a:t>
            </a:fld>
            <a:endParaRPr lang="en-US"/>
          </a:p>
        </p:txBody>
      </p:sp>
      <p:sp>
        <p:nvSpPr>
          <p:cNvPr id="5" name="Footer Placeholder 4">
            <a:extLst>
              <a:ext uri="{FF2B5EF4-FFF2-40B4-BE49-F238E27FC236}">
                <a16:creationId xmlns:a16="http://schemas.microsoft.com/office/drawing/2014/main" id="{CB0ADBEA-E269-614F-8443-6461FD2850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0C5CB-F6D5-D244-8E3A-919672940849}"/>
              </a:ext>
            </a:extLst>
          </p:cNvPr>
          <p:cNvSpPr>
            <a:spLocks noGrp="1"/>
          </p:cNvSpPr>
          <p:nvPr>
            <p:ph type="sldNum" sz="quarter" idx="12"/>
          </p:nvPr>
        </p:nvSpPr>
        <p:spPr/>
        <p:txBody>
          <a:bodyPr/>
          <a:lstStyle/>
          <a:p>
            <a:fld id="{46DF7407-F2B1-3B48-BCE9-8CF90FC04F72}" type="slidenum">
              <a:rPr lang="en-US" smtClean="0"/>
              <a:t>‹#›</a:t>
            </a:fld>
            <a:endParaRPr lang="en-US"/>
          </a:p>
        </p:txBody>
      </p:sp>
    </p:spTree>
    <p:extLst>
      <p:ext uri="{BB962C8B-B14F-4D97-AF65-F5344CB8AC3E}">
        <p14:creationId xmlns:p14="http://schemas.microsoft.com/office/powerpoint/2010/main" val="330953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3DA8-1E81-7B4D-9C8C-648DC3E226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6715EC-0DF6-A34B-910F-447D1A0DC58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18443E-1391-9D4F-A452-C8CCD50E943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634EBA-1F4B-1B4B-BE5A-B367435FAF77}"/>
              </a:ext>
            </a:extLst>
          </p:cNvPr>
          <p:cNvSpPr>
            <a:spLocks noGrp="1"/>
          </p:cNvSpPr>
          <p:nvPr>
            <p:ph type="dt" sz="half" idx="10"/>
          </p:nvPr>
        </p:nvSpPr>
        <p:spPr/>
        <p:txBody>
          <a:bodyPr/>
          <a:lstStyle/>
          <a:p>
            <a:fld id="{D07E7466-B51C-1D48-B930-2D6F0245FC36}" type="datetimeFigureOut">
              <a:rPr lang="en-US" smtClean="0"/>
              <a:t>1/1/20</a:t>
            </a:fld>
            <a:endParaRPr lang="en-US"/>
          </a:p>
        </p:txBody>
      </p:sp>
      <p:sp>
        <p:nvSpPr>
          <p:cNvPr id="6" name="Footer Placeholder 5">
            <a:extLst>
              <a:ext uri="{FF2B5EF4-FFF2-40B4-BE49-F238E27FC236}">
                <a16:creationId xmlns:a16="http://schemas.microsoft.com/office/drawing/2014/main" id="{303C8F5E-83FC-C34A-9934-B5EB1CA33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2E1837-0FDE-6249-B8EC-8530E9ACC849}"/>
              </a:ext>
            </a:extLst>
          </p:cNvPr>
          <p:cNvSpPr>
            <a:spLocks noGrp="1"/>
          </p:cNvSpPr>
          <p:nvPr>
            <p:ph type="sldNum" sz="quarter" idx="12"/>
          </p:nvPr>
        </p:nvSpPr>
        <p:spPr/>
        <p:txBody>
          <a:bodyPr/>
          <a:lstStyle/>
          <a:p>
            <a:fld id="{46DF7407-F2B1-3B48-BCE9-8CF90FC04F72}" type="slidenum">
              <a:rPr lang="en-US" smtClean="0"/>
              <a:t>‹#›</a:t>
            </a:fld>
            <a:endParaRPr lang="en-US"/>
          </a:p>
        </p:txBody>
      </p:sp>
    </p:spTree>
    <p:extLst>
      <p:ext uri="{BB962C8B-B14F-4D97-AF65-F5344CB8AC3E}">
        <p14:creationId xmlns:p14="http://schemas.microsoft.com/office/powerpoint/2010/main" val="427685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99429-AB54-234F-8624-F40301936D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5A1CB5-ED03-4842-87EC-7B2F8F52F5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B0D6431-9403-C242-AA13-732D626303A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09FB28-AF40-A840-9830-28B81F7208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35F40B-003B-8843-9032-051F342498F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BA7A65-575E-D64D-9E2B-091012ED1B4D}"/>
              </a:ext>
            </a:extLst>
          </p:cNvPr>
          <p:cNvSpPr>
            <a:spLocks noGrp="1"/>
          </p:cNvSpPr>
          <p:nvPr>
            <p:ph type="dt" sz="half" idx="10"/>
          </p:nvPr>
        </p:nvSpPr>
        <p:spPr/>
        <p:txBody>
          <a:bodyPr/>
          <a:lstStyle/>
          <a:p>
            <a:fld id="{D07E7466-B51C-1D48-B930-2D6F0245FC36}" type="datetimeFigureOut">
              <a:rPr lang="en-US" smtClean="0"/>
              <a:t>1/1/20</a:t>
            </a:fld>
            <a:endParaRPr lang="en-US"/>
          </a:p>
        </p:txBody>
      </p:sp>
      <p:sp>
        <p:nvSpPr>
          <p:cNvPr id="8" name="Footer Placeholder 7">
            <a:extLst>
              <a:ext uri="{FF2B5EF4-FFF2-40B4-BE49-F238E27FC236}">
                <a16:creationId xmlns:a16="http://schemas.microsoft.com/office/drawing/2014/main" id="{9A39D06F-4E7C-7A40-ACA7-8A4AB4BD2E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45E520-265C-694A-8BAF-4BB240BCF4B4}"/>
              </a:ext>
            </a:extLst>
          </p:cNvPr>
          <p:cNvSpPr>
            <a:spLocks noGrp="1"/>
          </p:cNvSpPr>
          <p:nvPr>
            <p:ph type="sldNum" sz="quarter" idx="12"/>
          </p:nvPr>
        </p:nvSpPr>
        <p:spPr/>
        <p:txBody>
          <a:bodyPr/>
          <a:lstStyle/>
          <a:p>
            <a:fld id="{46DF7407-F2B1-3B48-BCE9-8CF90FC04F72}" type="slidenum">
              <a:rPr lang="en-US" smtClean="0"/>
              <a:t>‹#›</a:t>
            </a:fld>
            <a:endParaRPr lang="en-US"/>
          </a:p>
        </p:txBody>
      </p:sp>
    </p:spTree>
    <p:extLst>
      <p:ext uri="{BB962C8B-B14F-4D97-AF65-F5344CB8AC3E}">
        <p14:creationId xmlns:p14="http://schemas.microsoft.com/office/powerpoint/2010/main" val="2736389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720A-9AEB-4A44-9893-F3D87296B8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403C5E-DAD1-0949-97BB-C6D9C05F2E5D}"/>
              </a:ext>
            </a:extLst>
          </p:cNvPr>
          <p:cNvSpPr>
            <a:spLocks noGrp="1"/>
          </p:cNvSpPr>
          <p:nvPr>
            <p:ph type="dt" sz="half" idx="10"/>
          </p:nvPr>
        </p:nvSpPr>
        <p:spPr/>
        <p:txBody>
          <a:bodyPr/>
          <a:lstStyle/>
          <a:p>
            <a:fld id="{D07E7466-B51C-1D48-B930-2D6F0245FC36}" type="datetimeFigureOut">
              <a:rPr lang="en-US" smtClean="0"/>
              <a:t>1/1/20</a:t>
            </a:fld>
            <a:endParaRPr lang="en-US"/>
          </a:p>
        </p:txBody>
      </p:sp>
      <p:sp>
        <p:nvSpPr>
          <p:cNvPr id="4" name="Footer Placeholder 3">
            <a:extLst>
              <a:ext uri="{FF2B5EF4-FFF2-40B4-BE49-F238E27FC236}">
                <a16:creationId xmlns:a16="http://schemas.microsoft.com/office/drawing/2014/main" id="{442CA05D-5DCD-0D4F-B0B0-83502ACE55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5EA435-B221-FF4F-A4D7-EF2F1E2E2E82}"/>
              </a:ext>
            </a:extLst>
          </p:cNvPr>
          <p:cNvSpPr>
            <a:spLocks noGrp="1"/>
          </p:cNvSpPr>
          <p:nvPr>
            <p:ph type="sldNum" sz="quarter" idx="12"/>
          </p:nvPr>
        </p:nvSpPr>
        <p:spPr/>
        <p:txBody>
          <a:bodyPr/>
          <a:lstStyle/>
          <a:p>
            <a:fld id="{46DF7407-F2B1-3B48-BCE9-8CF90FC04F72}" type="slidenum">
              <a:rPr lang="en-US" smtClean="0"/>
              <a:t>‹#›</a:t>
            </a:fld>
            <a:endParaRPr lang="en-US"/>
          </a:p>
        </p:txBody>
      </p:sp>
    </p:spTree>
    <p:extLst>
      <p:ext uri="{BB962C8B-B14F-4D97-AF65-F5344CB8AC3E}">
        <p14:creationId xmlns:p14="http://schemas.microsoft.com/office/powerpoint/2010/main" val="1565487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AD589B-42B2-384B-9BE3-AF51FEE53929}"/>
              </a:ext>
            </a:extLst>
          </p:cNvPr>
          <p:cNvSpPr>
            <a:spLocks noGrp="1"/>
          </p:cNvSpPr>
          <p:nvPr>
            <p:ph type="dt" sz="half" idx="10"/>
          </p:nvPr>
        </p:nvSpPr>
        <p:spPr/>
        <p:txBody>
          <a:bodyPr/>
          <a:lstStyle/>
          <a:p>
            <a:fld id="{D07E7466-B51C-1D48-B930-2D6F0245FC36}" type="datetimeFigureOut">
              <a:rPr lang="en-US" smtClean="0"/>
              <a:t>1/1/20</a:t>
            </a:fld>
            <a:endParaRPr lang="en-US"/>
          </a:p>
        </p:txBody>
      </p:sp>
      <p:sp>
        <p:nvSpPr>
          <p:cNvPr id="3" name="Footer Placeholder 2">
            <a:extLst>
              <a:ext uri="{FF2B5EF4-FFF2-40B4-BE49-F238E27FC236}">
                <a16:creationId xmlns:a16="http://schemas.microsoft.com/office/drawing/2014/main" id="{FFC77FC9-68BC-5947-ACAE-E9E13E605D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DC3005-E8AE-6643-9FBE-0C8A89C913C2}"/>
              </a:ext>
            </a:extLst>
          </p:cNvPr>
          <p:cNvSpPr>
            <a:spLocks noGrp="1"/>
          </p:cNvSpPr>
          <p:nvPr>
            <p:ph type="sldNum" sz="quarter" idx="12"/>
          </p:nvPr>
        </p:nvSpPr>
        <p:spPr/>
        <p:txBody>
          <a:bodyPr/>
          <a:lstStyle/>
          <a:p>
            <a:fld id="{46DF7407-F2B1-3B48-BCE9-8CF90FC04F72}" type="slidenum">
              <a:rPr lang="en-US" smtClean="0"/>
              <a:t>‹#›</a:t>
            </a:fld>
            <a:endParaRPr lang="en-US"/>
          </a:p>
        </p:txBody>
      </p:sp>
    </p:spTree>
    <p:extLst>
      <p:ext uri="{BB962C8B-B14F-4D97-AF65-F5344CB8AC3E}">
        <p14:creationId xmlns:p14="http://schemas.microsoft.com/office/powerpoint/2010/main" val="105779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493-C72D-6142-A9B3-3BCC6C548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E8176-81DE-D249-AFF9-9A7D84FF80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7FE064-D877-E641-B277-D8A81976B8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F4BFAA-376E-3B44-8F72-7BB7F0FB167F}"/>
              </a:ext>
            </a:extLst>
          </p:cNvPr>
          <p:cNvSpPr>
            <a:spLocks noGrp="1"/>
          </p:cNvSpPr>
          <p:nvPr>
            <p:ph type="dt" sz="half" idx="10"/>
          </p:nvPr>
        </p:nvSpPr>
        <p:spPr/>
        <p:txBody>
          <a:bodyPr/>
          <a:lstStyle/>
          <a:p>
            <a:fld id="{D07E7466-B51C-1D48-B930-2D6F0245FC36}" type="datetimeFigureOut">
              <a:rPr lang="en-US" smtClean="0"/>
              <a:t>1/1/20</a:t>
            </a:fld>
            <a:endParaRPr lang="en-US"/>
          </a:p>
        </p:txBody>
      </p:sp>
      <p:sp>
        <p:nvSpPr>
          <p:cNvPr id="6" name="Footer Placeholder 5">
            <a:extLst>
              <a:ext uri="{FF2B5EF4-FFF2-40B4-BE49-F238E27FC236}">
                <a16:creationId xmlns:a16="http://schemas.microsoft.com/office/drawing/2014/main" id="{AB1071C4-5DEC-3E4F-99AF-C9BB9BB81C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7156EE-E1BD-5840-BE48-74C1AA478B52}"/>
              </a:ext>
            </a:extLst>
          </p:cNvPr>
          <p:cNvSpPr>
            <a:spLocks noGrp="1"/>
          </p:cNvSpPr>
          <p:nvPr>
            <p:ph type="sldNum" sz="quarter" idx="12"/>
          </p:nvPr>
        </p:nvSpPr>
        <p:spPr/>
        <p:txBody>
          <a:bodyPr/>
          <a:lstStyle/>
          <a:p>
            <a:fld id="{46DF7407-F2B1-3B48-BCE9-8CF90FC04F72}" type="slidenum">
              <a:rPr lang="en-US" smtClean="0"/>
              <a:t>‹#›</a:t>
            </a:fld>
            <a:endParaRPr lang="en-US"/>
          </a:p>
        </p:txBody>
      </p:sp>
    </p:spTree>
    <p:extLst>
      <p:ext uri="{BB962C8B-B14F-4D97-AF65-F5344CB8AC3E}">
        <p14:creationId xmlns:p14="http://schemas.microsoft.com/office/powerpoint/2010/main" val="87039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CC39F-E882-5241-BCA2-EB34DA222A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E42240-DCCA-614B-AF52-F663820921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C867F5-D557-E242-AB5B-79F0D64DC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1921D8-107F-B548-BCB9-E549D798FA65}"/>
              </a:ext>
            </a:extLst>
          </p:cNvPr>
          <p:cNvSpPr>
            <a:spLocks noGrp="1"/>
          </p:cNvSpPr>
          <p:nvPr>
            <p:ph type="dt" sz="half" idx="10"/>
          </p:nvPr>
        </p:nvSpPr>
        <p:spPr/>
        <p:txBody>
          <a:bodyPr/>
          <a:lstStyle/>
          <a:p>
            <a:fld id="{D07E7466-B51C-1D48-B930-2D6F0245FC36}" type="datetimeFigureOut">
              <a:rPr lang="en-US" smtClean="0"/>
              <a:t>1/1/20</a:t>
            </a:fld>
            <a:endParaRPr lang="en-US"/>
          </a:p>
        </p:txBody>
      </p:sp>
      <p:sp>
        <p:nvSpPr>
          <p:cNvPr id="6" name="Footer Placeholder 5">
            <a:extLst>
              <a:ext uri="{FF2B5EF4-FFF2-40B4-BE49-F238E27FC236}">
                <a16:creationId xmlns:a16="http://schemas.microsoft.com/office/drawing/2014/main" id="{0595FE53-E929-7042-B9B0-8E77AED7CF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62A9FB-5318-5B48-A4CE-A7D145551992}"/>
              </a:ext>
            </a:extLst>
          </p:cNvPr>
          <p:cNvSpPr>
            <a:spLocks noGrp="1"/>
          </p:cNvSpPr>
          <p:nvPr>
            <p:ph type="sldNum" sz="quarter" idx="12"/>
          </p:nvPr>
        </p:nvSpPr>
        <p:spPr/>
        <p:txBody>
          <a:bodyPr/>
          <a:lstStyle/>
          <a:p>
            <a:fld id="{46DF7407-F2B1-3B48-BCE9-8CF90FC04F72}" type="slidenum">
              <a:rPr lang="en-US" smtClean="0"/>
              <a:t>‹#›</a:t>
            </a:fld>
            <a:endParaRPr lang="en-US"/>
          </a:p>
        </p:txBody>
      </p:sp>
    </p:spTree>
    <p:extLst>
      <p:ext uri="{BB962C8B-B14F-4D97-AF65-F5344CB8AC3E}">
        <p14:creationId xmlns:p14="http://schemas.microsoft.com/office/powerpoint/2010/main" val="3723145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254EC5-7C92-8247-A487-FF0E2A2D97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B442E2-56BE-4C4C-B4C3-A025E16CA3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6260E5-19D4-DD4D-9481-040FFA64DC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E7466-B51C-1D48-B930-2D6F0245FC36}" type="datetimeFigureOut">
              <a:rPr lang="en-US" smtClean="0"/>
              <a:t>1/1/20</a:t>
            </a:fld>
            <a:endParaRPr lang="en-US"/>
          </a:p>
        </p:txBody>
      </p:sp>
      <p:sp>
        <p:nvSpPr>
          <p:cNvPr id="5" name="Footer Placeholder 4">
            <a:extLst>
              <a:ext uri="{FF2B5EF4-FFF2-40B4-BE49-F238E27FC236}">
                <a16:creationId xmlns:a16="http://schemas.microsoft.com/office/drawing/2014/main" id="{33F69782-46DE-BD40-A543-FAECEB6BDD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13C875-2A5C-0C4F-B6FD-188D4DD6D7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F7407-F2B1-3B48-BCE9-8CF90FC04F72}" type="slidenum">
              <a:rPr lang="en-US" smtClean="0"/>
              <a:t>‹#›</a:t>
            </a:fld>
            <a:endParaRPr lang="en-US"/>
          </a:p>
        </p:txBody>
      </p:sp>
    </p:spTree>
    <p:extLst>
      <p:ext uri="{BB962C8B-B14F-4D97-AF65-F5344CB8AC3E}">
        <p14:creationId xmlns:p14="http://schemas.microsoft.com/office/powerpoint/2010/main" val="2029860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cohgis-mycity.opendata.arcgis.com/datasets/super-neighborhoods?selectedAttribute=RECOGNITI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4F0C-6CC9-1B47-A950-3B3E29E9FB44}"/>
              </a:ext>
            </a:extLst>
          </p:cNvPr>
          <p:cNvSpPr>
            <a:spLocks noGrp="1"/>
          </p:cNvSpPr>
          <p:nvPr>
            <p:ph type="ctrTitle"/>
          </p:nvPr>
        </p:nvSpPr>
        <p:spPr>
          <a:xfrm>
            <a:off x="1042987" y="1122363"/>
            <a:ext cx="10015537" cy="1878012"/>
          </a:xfrm>
        </p:spPr>
        <p:txBody>
          <a:bodyPr>
            <a:normAutofit/>
          </a:bodyPr>
          <a:lstStyle/>
          <a:p>
            <a:r>
              <a:rPr lang="en-US" sz="3600" b="1" dirty="0"/>
              <a:t>Whataburger Prediction for  Houston Neighborhoods</a:t>
            </a:r>
          </a:p>
        </p:txBody>
      </p:sp>
      <p:sp>
        <p:nvSpPr>
          <p:cNvPr id="3" name="Subtitle 2">
            <a:extLst>
              <a:ext uri="{FF2B5EF4-FFF2-40B4-BE49-F238E27FC236}">
                <a16:creationId xmlns:a16="http://schemas.microsoft.com/office/drawing/2014/main" id="{3E4EAC80-5728-5445-8D6E-1FA5DDEA1B5A}"/>
              </a:ext>
            </a:extLst>
          </p:cNvPr>
          <p:cNvSpPr>
            <a:spLocks noGrp="1"/>
          </p:cNvSpPr>
          <p:nvPr>
            <p:ph type="subTitle" idx="1"/>
          </p:nvPr>
        </p:nvSpPr>
        <p:spPr/>
        <p:txBody>
          <a:bodyPr/>
          <a:lstStyle/>
          <a:p>
            <a:r>
              <a:rPr lang="en-US" dirty="0"/>
              <a:t>Final Capstone Project</a:t>
            </a:r>
          </a:p>
        </p:txBody>
      </p:sp>
    </p:spTree>
    <p:extLst>
      <p:ext uri="{BB962C8B-B14F-4D97-AF65-F5344CB8AC3E}">
        <p14:creationId xmlns:p14="http://schemas.microsoft.com/office/powerpoint/2010/main" val="2638072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B3B5-C9D2-DE44-9E57-94BBFFC90826}"/>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C77BC43D-4447-7F40-80EE-9666D3FA9ECE}"/>
              </a:ext>
            </a:extLst>
          </p:cNvPr>
          <p:cNvSpPr>
            <a:spLocks noGrp="1"/>
          </p:cNvSpPr>
          <p:nvPr>
            <p:ph idx="1"/>
          </p:nvPr>
        </p:nvSpPr>
        <p:spPr/>
        <p:txBody>
          <a:bodyPr/>
          <a:lstStyle/>
          <a:p>
            <a:r>
              <a:rPr lang="en-US" dirty="0"/>
              <a:t>The data from Foursquare is input into a </a:t>
            </a:r>
            <a:r>
              <a:rPr lang="en-US" dirty="0" err="1"/>
              <a:t>dataframe</a:t>
            </a:r>
            <a:r>
              <a:rPr lang="en-US" dirty="0"/>
              <a:t>. There is a total of 5022 records from the Foursquare. There is a total of 327 distinct categories.</a:t>
            </a:r>
          </a:p>
          <a:p>
            <a:endParaRPr lang="en-US" dirty="0"/>
          </a:p>
          <a:p>
            <a:r>
              <a:rPr lang="en-US" dirty="0"/>
              <a:t>The data is grouped by neighborhoods with 327 columns for different categories. The frequencies of each categories are calculated and stored in the </a:t>
            </a:r>
            <a:r>
              <a:rPr lang="en-US" dirty="0" err="1"/>
              <a:t>dataframe</a:t>
            </a:r>
            <a:r>
              <a:rPr lang="en-US" dirty="0"/>
              <a:t>. The frequencies are the features of neighborhoods and will be used in the following modeling. There's an additional column to show if there's Whataburger. Integer number '1' indicates there is an existing Whataburger. '0' means not existing.</a:t>
            </a:r>
          </a:p>
          <a:p>
            <a:endParaRPr lang="en-US" dirty="0"/>
          </a:p>
          <a:p>
            <a:endParaRPr lang="en-US" dirty="0"/>
          </a:p>
        </p:txBody>
      </p:sp>
    </p:spTree>
    <p:extLst>
      <p:ext uri="{BB962C8B-B14F-4D97-AF65-F5344CB8AC3E}">
        <p14:creationId xmlns:p14="http://schemas.microsoft.com/office/powerpoint/2010/main" val="1177450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097D-99CD-6A4E-AFEF-CE5C01A0221B}"/>
              </a:ext>
            </a:extLst>
          </p:cNvPr>
          <p:cNvSpPr>
            <a:spLocks noGrp="1"/>
          </p:cNvSpPr>
          <p:nvPr>
            <p:ph type="title"/>
          </p:nvPr>
        </p:nvSpPr>
        <p:spPr/>
        <p:txBody>
          <a:bodyPr/>
          <a:lstStyle/>
          <a:p>
            <a:r>
              <a:rPr lang="en-US" dirty="0"/>
              <a:t>Methodology</a:t>
            </a:r>
          </a:p>
        </p:txBody>
      </p:sp>
      <p:sp>
        <p:nvSpPr>
          <p:cNvPr id="3" name="Text Placeholder 2">
            <a:extLst>
              <a:ext uri="{FF2B5EF4-FFF2-40B4-BE49-F238E27FC236}">
                <a16:creationId xmlns:a16="http://schemas.microsoft.com/office/drawing/2014/main" id="{CF74A329-CAC7-6143-BBFB-FB803B46DC7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70747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A209-EF78-B14E-852C-F9150E52B473}"/>
              </a:ext>
            </a:extLst>
          </p:cNvPr>
          <p:cNvSpPr>
            <a:spLocks noGrp="1"/>
          </p:cNvSpPr>
          <p:nvPr>
            <p:ph type="title"/>
          </p:nvPr>
        </p:nvSpPr>
        <p:spPr/>
        <p:txBody>
          <a:bodyPr/>
          <a:lstStyle/>
          <a:p>
            <a:r>
              <a:rPr lang="en-US" dirty="0"/>
              <a:t>Data Split and Classification Methods</a:t>
            </a:r>
          </a:p>
        </p:txBody>
      </p:sp>
      <p:sp>
        <p:nvSpPr>
          <p:cNvPr id="3" name="Content Placeholder 2">
            <a:extLst>
              <a:ext uri="{FF2B5EF4-FFF2-40B4-BE49-F238E27FC236}">
                <a16:creationId xmlns:a16="http://schemas.microsoft.com/office/drawing/2014/main" id="{9AFA049E-BCD9-0845-8451-BFE11D765AD5}"/>
              </a:ext>
            </a:extLst>
          </p:cNvPr>
          <p:cNvSpPr>
            <a:spLocks noGrp="1"/>
          </p:cNvSpPr>
          <p:nvPr>
            <p:ph idx="1"/>
          </p:nvPr>
        </p:nvSpPr>
        <p:spPr/>
        <p:txBody>
          <a:bodyPr>
            <a:normAutofit fontScale="92500"/>
          </a:bodyPr>
          <a:lstStyle/>
          <a:p>
            <a:r>
              <a:rPr lang="en-US" dirty="0"/>
              <a:t>80% of the data will be used for training and 20% will be used for testing.</a:t>
            </a:r>
          </a:p>
          <a:p>
            <a:r>
              <a:rPr lang="en-US" dirty="0"/>
              <a:t>The following Classification algorithms will be used in the current project:</a:t>
            </a:r>
          </a:p>
          <a:p>
            <a:pPr lvl="1"/>
            <a:r>
              <a:rPr lang="en-US" dirty="0"/>
              <a:t>K Nearest Neighbor(KNN)</a:t>
            </a:r>
          </a:p>
          <a:p>
            <a:pPr lvl="1"/>
            <a:r>
              <a:rPr lang="en-US" dirty="0"/>
              <a:t>Decision Tree</a:t>
            </a:r>
          </a:p>
          <a:p>
            <a:pPr lvl="1"/>
            <a:r>
              <a:rPr lang="en-US" dirty="0"/>
              <a:t>Support Vector Machine (SVM)</a:t>
            </a:r>
          </a:p>
          <a:p>
            <a:pPr lvl="1"/>
            <a:r>
              <a:rPr lang="en-US" dirty="0"/>
              <a:t>Logistic Regression</a:t>
            </a:r>
          </a:p>
          <a:p>
            <a:r>
              <a:rPr lang="en-US" dirty="0"/>
              <a:t>The train data was first used. Different "Ks" were tested for the KNN method. Different depths of Decision Tree were tested. Different kernels were tested for Support Vector Machine (SVM). Different solvers and inverses of regularization strength (C parameter) were tested for Logistic Regression.</a:t>
            </a:r>
          </a:p>
          <a:p>
            <a:endParaRPr lang="en-US" dirty="0"/>
          </a:p>
          <a:p>
            <a:endParaRPr lang="en-US" dirty="0"/>
          </a:p>
        </p:txBody>
      </p:sp>
    </p:spTree>
    <p:extLst>
      <p:ext uri="{BB962C8B-B14F-4D97-AF65-F5344CB8AC3E}">
        <p14:creationId xmlns:p14="http://schemas.microsoft.com/office/powerpoint/2010/main" val="4081933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6002F-4D84-A04F-B3C5-A184D21C337E}"/>
              </a:ext>
            </a:extLst>
          </p:cNvPr>
          <p:cNvSpPr>
            <a:spLocks noGrp="1"/>
          </p:cNvSpPr>
          <p:nvPr>
            <p:ph type="title"/>
          </p:nvPr>
        </p:nvSpPr>
        <p:spPr/>
        <p:txBody>
          <a:bodyPr/>
          <a:lstStyle/>
          <a:p>
            <a:r>
              <a:rPr lang="en-US" dirty="0"/>
              <a:t>Evaluation Methods</a:t>
            </a:r>
          </a:p>
        </p:txBody>
      </p:sp>
      <p:sp>
        <p:nvSpPr>
          <p:cNvPr id="3" name="Content Placeholder 2">
            <a:extLst>
              <a:ext uri="{FF2B5EF4-FFF2-40B4-BE49-F238E27FC236}">
                <a16:creationId xmlns:a16="http://schemas.microsoft.com/office/drawing/2014/main" id="{E4D057A8-281F-2747-8DC8-181654AF463C}"/>
              </a:ext>
            </a:extLst>
          </p:cNvPr>
          <p:cNvSpPr>
            <a:spLocks noGrp="1"/>
          </p:cNvSpPr>
          <p:nvPr>
            <p:ph idx="1"/>
          </p:nvPr>
        </p:nvSpPr>
        <p:spPr/>
        <p:txBody>
          <a:bodyPr>
            <a:normAutofit fontScale="92500"/>
          </a:bodyPr>
          <a:lstStyle/>
          <a:p>
            <a:r>
              <a:rPr lang="en-US" dirty="0"/>
              <a:t>Accuracy was used to check the train data modeling. By tuning the above mentioned parameters, the best accuracies were achieved for the train data.</a:t>
            </a:r>
          </a:p>
          <a:p>
            <a:endParaRPr lang="en-US" dirty="0"/>
          </a:p>
          <a:p>
            <a:r>
              <a:rPr lang="en-US" dirty="0"/>
              <a:t>After this, test data was used. The test data was, 'out of sample', exclusive from the train data. F1-score, Jaccard, and </a:t>
            </a:r>
            <a:r>
              <a:rPr lang="en-US" dirty="0" err="1"/>
              <a:t>LogLoss</a:t>
            </a:r>
            <a:r>
              <a:rPr lang="en-US" dirty="0"/>
              <a:t> were used to evaluate the test data modeling results.</a:t>
            </a:r>
          </a:p>
          <a:p>
            <a:endParaRPr lang="en-US" dirty="0"/>
          </a:p>
          <a:p>
            <a:r>
              <a:rPr lang="en-US" dirty="0"/>
              <a:t>This is an iterative process. If the evaluation metrics are not good, the parameters in training section will tuned until the best results are achieved.</a:t>
            </a:r>
          </a:p>
        </p:txBody>
      </p:sp>
    </p:spTree>
    <p:extLst>
      <p:ext uri="{BB962C8B-B14F-4D97-AF65-F5344CB8AC3E}">
        <p14:creationId xmlns:p14="http://schemas.microsoft.com/office/powerpoint/2010/main" val="1834691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C7BA9-5555-294C-8CD3-2EAD685F3734}"/>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3B2C2450-E851-AA4A-9709-9771264EA84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63220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10E4-04D7-B844-9A73-925B8A564724}"/>
              </a:ext>
            </a:extLst>
          </p:cNvPr>
          <p:cNvSpPr>
            <a:spLocks noGrp="1"/>
          </p:cNvSpPr>
          <p:nvPr>
            <p:ph type="title"/>
          </p:nvPr>
        </p:nvSpPr>
        <p:spPr/>
        <p:txBody>
          <a:bodyPr/>
          <a:lstStyle/>
          <a:p>
            <a:r>
              <a:rPr lang="en-US" dirty="0"/>
              <a:t>Comparison of Different Methods</a:t>
            </a:r>
          </a:p>
        </p:txBody>
      </p:sp>
      <p:pic>
        <p:nvPicPr>
          <p:cNvPr id="5" name="Content Placeholder 4">
            <a:extLst>
              <a:ext uri="{FF2B5EF4-FFF2-40B4-BE49-F238E27FC236}">
                <a16:creationId xmlns:a16="http://schemas.microsoft.com/office/drawing/2014/main" id="{4D22B344-915A-CA4B-B0E8-98BCFE0F2CE0}"/>
              </a:ext>
            </a:extLst>
          </p:cNvPr>
          <p:cNvPicPr>
            <a:picLocks noGrp="1" noChangeAspect="1"/>
          </p:cNvPicPr>
          <p:nvPr>
            <p:ph idx="1"/>
          </p:nvPr>
        </p:nvPicPr>
        <p:blipFill>
          <a:blip r:embed="rId2"/>
          <a:stretch>
            <a:fillRect/>
          </a:stretch>
        </p:blipFill>
        <p:spPr>
          <a:xfrm>
            <a:off x="1771524" y="2388582"/>
            <a:ext cx="5118100" cy="2120900"/>
          </a:xfrm>
        </p:spPr>
      </p:pic>
      <p:sp>
        <p:nvSpPr>
          <p:cNvPr id="6" name="TextBox 5">
            <a:extLst>
              <a:ext uri="{FF2B5EF4-FFF2-40B4-BE49-F238E27FC236}">
                <a16:creationId xmlns:a16="http://schemas.microsoft.com/office/drawing/2014/main" id="{AE3A8E35-07E2-1B4B-89FF-8FCBB17256A4}"/>
              </a:ext>
            </a:extLst>
          </p:cNvPr>
          <p:cNvSpPr txBox="1"/>
          <p:nvPr/>
        </p:nvSpPr>
        <p:spPr>
          <a:xfrm>
            <a:off x="1149791" y="1690688"/>
            <a:ext cx="6962291" cy="369332"/>
          </a:xfrm>
          <a:prstGeom prst="rect">
            <a:avLst/>
          </a:prstGeom>
          <a:noFill/>
        </p:spPr>
        <p:txBody>
          <a:bodyPr wrap="none" rtlCol="0">
            <a:spAutoFit/>
          </a:bodyPr>
          <a:lstStyle/>
          <a:p>
            <a:r>
              <a:rPr lang="en-US" dirty="0"/>
              <a:t>After the itineration, the best results are obtained and presented below:</a:t>
            </a:r>
          </a:p>
        </p:txBody>
      </p:sp>
      <p:sp>
        <p:nvSpPr>
          <p:cNvPr id="7" name="Rectangle 6">
            <a:extLst>
              <a:ext uri="{FF2B5EF4-FFF2-40B4-BE49-F238E27FC236}">
                <a16:creationId xmlns:a16="http://schemas.microsoft.com/office/drawing/2014/main" id="{28231E8F-192C-B64A-9AFD-3337DD2439E9}"/>
              </a:ext>
            </a:extLst>
          </p:cNvPr>
          <p:cNvSpPr/>
          <p:nvPr/>
        </p:nvSpPr>
        <p:spPr>
          <a:xfrm>
            <a:off x="1149791" y="5296774"/>
            <a:ext cx="6096000" cy="646331"/>
          </a:xfrm>
          <a:prstGeom prst="rect">
            <a:avLst/>
          </a:prstGeom>
        </p:spPr>
        <p:txBody>
          <a:bodyPr>
            <a:spAutoFit/>
          </a:bodyPr>
          <a:lstStyle/>
          <a:p>
            <a:r>
              <a:rPr lang="en-US" dirty="0"/>
              <a:t>Decision Tree gives the best results; therefore, it is selected.</a:t>
            </a:r>
          </a:p>
          <a:p>
            <a:endParaRPr lang="en-US" dirty="0"/>
          </a:p>
        </p:txBody>
      </p:sp>
    </p:spTree>
    <p:extLst>
      <p:ext uri="{BB962C8B-B14F-4D97-AF65-F5344CB8AC3E}">
        <p14:creationId xmlns:p14="http://schemas.microsoft.com/office/powerpoint/2010/main" val="3178567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7F894-8668-6E46-907A-7A74AE5A8D1A}"/>
              </a:ext>
            </a:extLst>
          </p:cNvPr>
          <p:cNvSpPr>
            <a:spLocks noGrp="1"/>
          </p:cNvSpPr>
          <p:nvPr>
            <p:ph type="title"/>
          </p:nvPr>
        </p:nvSpPr>
        <p:spPr/>
        <p:txBody>
          <a:bodyPr/>
          <a:lstStyle/>
          <a:p>
            <a:r>
              <a:rPr lang="en-US" dirty="0"/>
              <a:t>Comparison of Actual and Predicted</a:t>
            </a:r>
          </a:p>
        </p:txBody>
      </p:sp>
      <p:pic>
        <p:nvPicPr>
          <p:cNvPr id="5" name="Content Placeholder 4">
            <a:extLst>
              <a:ext uri="{FF2B5EF4-FFF2-40B4-BE49-F238E27FC236}">
                <a16:creationId xmlns:a16="http://schemas.microsoft.com/office/drawing/2014/main" id="{72012503-CB47-F440-A359-8D924E01CBD1}"/>
              </a:ext>
            </a:extLst>
          </p:cNvPr>
          <p:cNvPicPr>
            <a:picLocks noGrp="1" noChangeAspect="1"/>
          </p:cNvPicPr>
          <p:nvPr>
            <p:ph idx="1"/>
          </p:nvPr>
        </p:nvPicPr>
        <p:blipFill>
          <a:blip r:embed="rId2"/>
          <a:stretch>
            <a:fillRect/>
          </a:stretch>
        </p:blipFill>
        <p:spPr>
          <a:xfrm>
            <a:off x="1738474" y="2604046"/>
            <a:ext cx="7559435" cy="3862627"/>
          </a:xfrm>
        </p:spPr>
      </p:pic>
      <p:sp>
        <p:nvSpPr>
          <p:cNvPr id="6" name="Rectangle 5">
            <a:extLst>
              <a:ext uri="{FF2B5EF4-FFF2-40B4-BE49-F238E27FC236}">
                <a16:creationId xmlns:a16="http://schemas.microsoft.com/office/drawing/2014/main" id="{C147DA40-DD83-D14D-8D33-5FC6A5A1F197}"/>
              </a:ext>
            </a:extLst>
          </p:cNvPr>
          <p:cNvSpPr/>
          <p:nvPr/>
        </p:nvSpPr>
        <p:spPr>
          <a:xfrm>
            <a:off x="956650" y="1543244"/>
            <a:ext cx="9853188" cy="923330"/>
          </a:xfrm>
          <a:prstGeom prst="rect">
            <a:avLst/>
          </a:prstGeom>
        </p:spPr>
        <p:txBody>
          <a:bodyPr wrap="square">
            <a:spAutoFit/>
          </a:bodyPr>
          <a:lstStyle/>
          <a:p>
            <a:r>
              <a:rPr lang="en-US" dirty="0"/>
              <a:t>The decision tree was used to predict the whole dataset. The comparison of the results is presented below. Green dots are actual neighborhoods that have Whataburger. Red circles are predicted results. It shows a great agreement.</a:t>
            </a:r>
          </a:p>
        </p:txBody>
      </p:sp>
    </p:spTree>
    <p:extLst>
      <p:ext uri="{BB962C8B-B14F-4D97-AF65-F5344CB8AC3E}">
        <p14:creationId xmlns:p14="http://schemas.microsoft.com/office/powerpoint/2010/main" val="1740462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F3B9-F0C0-5149-BEF3-B5D9E8E7BD78}"/>
              </a:ext>
            </a:extLst>
          </p:cNvPr>
          <p:cNvSpPr>
            <a:spLocks noGrp="1"/>
          </p:cNvSpPr>
          <p:nvPr>
            <p:ph type="title"/>
          </p:nvPr>
        </p:nvSpPr>
        <p:spPr/>
        <p:txBody>
          <a:bodyPr/>
          <a:lstStyle/>
          <a:p>
            <a:r>
              <a:rPr lang="en-US" dirty="0"/>
              <a:t>Discussion</a:t>
            </a:r>
          </a:p>
        </p:txBody>
      </p:sp>
      <p:sp>
        <p:nvSpPr>
          <p:cNvPr id="3" name="Text Placeholder 2">
            <a:extLst>
              <a:ext uri="{FF2B5EF4-FFF2-40B4-BE49-F238E27FC236}">
                <a16:creationId xmlns:a16="http://schemas.microsoft.com/office/drawing/2014/main" id="{16BBF982-7CB8-CE46-800B-01D80A04D1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63154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4AEF-5850-AC47-843B-A25BCAE51CD5}"/>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41F829FF-770C-4C40-9801-63871911ED4D}"/>
              </a:ext>
            </a:extLst>
          </p:cNvPr>
          <p:cNvSpPr>
            <a:spLocks noGrp="1"/>
          </p:cNvSpPr>
          <p:nvPr>
            <p:ph idx="1"/>
          </p:nvPr>
        </p:nvSpPr>
        <p:spPr/>
        <p:txBody>
          <a:bodyPr/>
          <a:lstStyle/>
          <a:p>
            <a:r>
              <a:rPr lang="en-US" dirty="0"/>
              <a:t>The data from Foursquare is mainly about the individual venue locations and categories. Other information, such as population, income, traffic, etc., can provide more features of neighborhood. These features can help classify neighborhood.</a:t>
            </a:r>
          </a:p>
          <a:p>
            <a:endParaRPr lang="en-US" dirty="0"/>
          </a:p>
          <a:p>
            <a:r>
              <a:rPr lang="en-US" dirty="0"/>
              <a:t>Only limited parameters have been tuned for each algorithm. Other parameters such as probability threshold can be further tuned to get even better results.</a:t>
            </a:r>
          </a:p>
        </p:txBody>
      </p:sp>
    </p:spTree>
    <p:extLst>
      <p:ext uri="{BB962C8B-B14F-4D97-AF65-F5344CB8AC3E}">
        <p14:creationId xmlns:p14="http://schemas.microsoft.com/office/powerpoint/2010/main" val="1248280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A7723-CAD2-CD4E-9528-C2530FF4D864}"/>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4633D03E-1070-AF4D-BCE6-11CE784820B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55582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3A78B-814B-3A4A-A31A-911FEAED855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94EDEA7-D041-F149-B0F8-6FA20822051C}"/>
              </a:ext>
            </a:extLst>
          </p:cNvPr>
          <p:cNvSpPr>
            <a:spLocks noGrp="1"/>
          </p:cNvSpPr>
          <p:nvPr>
            <p:ph idx="1"/>
          </p:nvPr>
        </p:nvSpPr>
        <p:spPr/>
        <p:txBody>
          <a:bodyPr/>
          <a:lstStyle/>
          <a:p>
            <a:r>
              <a:rPr lang="en-US" dirty="0">
                <a:effectLst/>
              </a:rPr>
              <a:t>Whataburger is a popular fast food chain in Texas. There are quite a few Whataburger restaurants in Houston, TX. These Whataburger restaurants are within the 88 super neighborhoods (SNB) of the City of Houston.​The management decide to open new restaurants. </a:t>
            </a:r>
          </a:p>
          <a:p>
            <a:r>
              <a:rPr lang="en-US" dirty="0">
                <a:effectLst/>
              </a:rPr>
              <a:t>The problem is which neighborhood should be chosen for the next restaurants?​</a:t>
            </a:r>
          </a:p>
          <a:p>
            <a:r>
              <a:rPr lang="en-US" dirty="0">
                <a:effectLst/>
              </a:rPr>
              <a:t>This project is to build a model to predict which neighborhood has Whataburger restaurants in Houston.</a:t>
            </a:r>
            <a:endParaRPr lang="en-US" dirty="0"/>
          </a:p>
        </p:txBody>
      </p:sp>
    </p:spTree>
    <p:extLst>
      <p:ext uri="{BB962C8B-B14F-4D97-AF65-F5344CB8AC3E}">
        <p14:creationId xmlns:p14="http://schemas.microsoft.com/office/powerpoint/2010/main" val="2234322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2727-01FB-BE4C-A45A-72BA4AD111C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5CAC7AA-BE1A-6C40-A99F-83A93F33EA5E}"/>
              </a:ext>
            </a:extLst>
          </p:cNvPr>
          <p:cNvSpPr>
            <a:spLocks noGrp="1"/>
          </p:cNvSpPr>
          <p:nvPr>
            <p:ph idx="1"/>
          </p:nvPr>
        </p:nvSpPr>
        <p:spPr/>
        <p:txBody>
          <a:bodyPr/>
          <a:lstStyle/>
          <a:p>
            <a:r>
              <a:rPr lang="en-US" dirty="0"/>
              <a:t>A classification project was conducted to find the best method to predict the existence of Whataburger restaurant in Houston. A total of 5022 records were collected from Foursquare for the 88 super neighborhood. 327 distinct categories were analyzed. </a:t>
            </a:r>
          </a:p>
          <a:p>
            <a:endParaRPr lang="en-US" dirty="0"/>
          </a:p>
          <a:p>
            <a:r>
              <a:rPr lang="en-US" dirty="0"/>
              <a:t>Four classification methods have been tested.</a:t>
            </a:r>
          </a:p>
          <a:p>
            <a:endParaRPr lang="en-US" dirty="0"/>
          </a:p>
          <a:p>
            <a:r>
              <a:rPr lang="en-US" dirty="0"/>
              <a:t>The results show Decision Tree is the best method for the current project.</a:t>
            </a:r>
          </a:p>
        </p:txBody>
      </p:sp>
    </p:spTree>
    <p:extLst>
      <p:ext uri="{BB962C8B-B14F-4D97-AF65-F5344CB8AC3E}">
        <p14:creationId xmlns:p14="http://schemas.microsoft.com/office/powerpoint/2010/main" val="2797714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A31E4-6ADC-B948-AEE8-13B8648B8A71}"/>
              </a:ext>
            </a:extLst>
          </p:cNvPr>
          <p:cNvSpPr>
            <a:spLocks noGrp="1"/>
          </p:cNvSpPr>
          <p:nvPr>
            <p:ph type="title"/>
          </p:nvPr>
        </p:nvSpPr>
        <p:spPr/>
        <p:txBody>
          <a:bodyPr/>
          <a:lstStyle/>
          <a:p>
            <a:r>
              <a:rPr lang="en-US" dirty="0"/>
              <a:t>Data Collection and Wrangling</a:t>
            </a:r>
          </a:p>
        </p:txBody>
      </p:sp>
      <p:sp>
        <p:nvSpPr>
          <p:cNvPr id="3" name="Text Placeholder 2">
            <a:extLst>
              <a:ext uri="{FF2B5EF4-FFF2-40B4-BE49-F238E27FC236}">
                <a16:creationId xmlns:a16="http://schemas.microsoft.com/office/drawing/2014/main" id="{13080573-5A96-1B48-8CFD-6269F9406F4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31980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9863-FEF6-4746-9BCD-694B818D13D2}"/>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088FDF00-8895-FA45-9DE7-EDC8547368E8}"/>
              </a:ext>
            </a:extLst>
          </p:cNvPr>
          <p:cNvSpPr>
            <a:spLocks noGrp="1"/>
          </p:cNvSpPr>
          <p:nvPr>
            <p:ph idx="1"/>
          </p:nvPr>
        </p:nvSpPr>
        <p:spPr/>
        <p:txBody>
          <a:bodyPr/>
          <a:lstStyle/>
          <a:p>
            <a:r>
              <a:rPr lang="en-US" dirty="0"/>
              <a:t>The Houston neighborhood geospatial information can be obtained from the city council website, which links to the </a:t>
            </a:r>
            <a:r>
              <a:rPr lang="en-US" dirty="0" err="1"/>
              <a:t>ArcGis</a:t>
            </a:r>
            <a:r>
              <a:rPr lang="en-US" dirty="0"/>
              <a:t> website. </a:t>
            </a:r>
          </a:p>
          <a:p>
            <a:r>
              <a:rPr lang="en-US" dirty="0"/>
              <a:t>Neighborhood data is from </a:t>
            </a:r>
            <a:r>
              <a:rPr lang="en-US" dirty="0">
                <a:hlinkClick r:id="rId2"/>
              </a:rPr>
              <a:t>https://cohgis-mycity.opendata.arcgis.com/datasets/super-neighborhoods?selectedAttribute=RECOGNITIO</a:t>
            </a:r>
            <a:r>
              <a:rPr lang="en-US" dirty="0"/>
              <a:t> </a:t>
            </a:r>
          </a:p>
          <a:p>
            <a:r>
              <a:rPr lang="en-US" dirty="0"/>
              <a:t>The shapefile data has been converted to GEO JSON data and saved in local drive for the project use.</a:t>
            </a:r>
          </a:p>
        </p:txBody>
      </p:sp>
    </p:spTree>
    <p:extLst>
      <p:ext uri="{BB962C8B-B14F-4D97-AF65-F5344CB8AC3E}">
        <p14:creationId xmlns:p14="http://schemas.microsoft.com/office/powerpoint/2010/main" val="1552028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20F24-1380-F147-ABD9-3EAC5CE4F73C}"/>
              </a:ext>
            </a:extLst>
          </p:cNvPr>
          <p:cNvSpPr>
            <a:spLocks noGrp="1"/>
          </p:cNvSpPr>
          <p:nvPr>
            <p:ph type="title"/>
          </p:nvPr>
        </p:nvSpPr>
        <p:spPr/>
        <p:txBody>
          <a:bodyPr/>
          <a:lstStyle/>
          <a:p>
            <a:r>
              <a:rPr lang="en-US" dirty="0"/>
              <a:t>Neighborhood Boundaries</a:t>
            </a:r>
          </a:p>
        </p:txBody>
      </p:sp>
      <p:sp>
        <p:nvSpPr>
          <p:cNvPr id="3" name="Content Placeholder 2">
            <a:extLst>
              <a:ext uri="{FF2B5EF4-FFF2-40B4-BE49-F238E27FC236}">
                <a16:creationId xmlns:a16="http://schemas.microsoft.com/office/drawing/2014/main" id="{D240F19A-0CA1-FD4A-8115-0128A860614B}"/>
              </a:ext>
            </a:extLst>
          </p:cNvPr>
          <p:cNvSpPr>
            <a:spLocks noGrp="1"/>
          </p:cNvSpPr>
          <p:nvPr>
            <p:ph idx="1"/>
          </p:nvPr>
        </p:nvSpPr>
        <p:spPr>
          <a:xfrm>
            <a:off x="838200" y="1488281"/>
            <a:ext cx="10515600" cy="674688"/>
          </a:xfrm>
        </p:spPr>
        <p:txBody>
          <a:bodyPr>
            <a:normAutofit fontScale="92500" lnSpcReduction="20000"/>
          </a:bodyPr>
          <a:lstStyle/>
          <a:p>
            <a:r>
              <a:rPr lang="en-US" dirty="0"/>
              <a:t>The neighborhoods are marked on Houston map. The color scale is neighborhood ID.</a:t>
            </a:r>
          </a:p>
        </p:txBody>
      </p:sp>
      <p:pic>
        <p:nvPicPr>
          <p:cNvPr id="5" name="Picture 4">
            <a:extLst>
              <a:ext uri="{FF2B5EF4-FFF2-40B4-BE49-F238E27FC236}">
                <a16:creationId xmlns:a16="http://schemas.microsoft.com/office/drawing/2014/main" id="{B47E6548-9AE9-2941-A400-5DD94CC56EB1}"/>
              </a:ext>
            </a:extLst>
          </p:cNvPr>
          <p:cNvPicPr>
            <a:picLocks noChangeAspect="1"/>
          </p:cNvPicPr>
          <p:nvPr/>
        </p:nvPicPr>
        <p:blipFill>
          <a:blip r:embed="rId2"/>
          <a:stretch>
            <a:fillRect/>
          </a:stretch>
        </p:blipFill>
        <p:spPr>
          <a:xfrm>
            <a:off x="1609725" y="2162969"/>
            <a:ext cx="8591550" cy="4379134"/>
          </a:xfrm>
          <a:prstGeom prst="rect">
            <a:avLst/>
          </a:prstGeom>
        </p:spPr>
      </p:pic>
    </p:spTree>
    <p:extLst>
      <p:ext uri="{BB962C8B-B14F-4D97-AF65-F5344CB8AC3E}">
        <p14:creationId xmlns:p14="http://schemas.microsoft.com/office/powerpoint/2010/main" val="381731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F809-40D8-D744-A10A-2BF9E323DD38}"/>
              </a:ext>
            </a:extLst>
          </p:cNvPr>
          <p:cNvSpPr>
            <a:spLocks noGrp="1"/>
          </p:cNvSpPr>
          <p:nvPr>
            <p:ph type="title"/>
          </p:nvPr>
        </p:nvSpPr>
        <p:spPr/>
        <p:txBody>
          <a:bodyPr/>
          <a:lstStyle/>
          <a:p>
            <a:r>
              <a:rPr lang="en-US" dirty="0"/>
              <a:t>Neighborhood Centroids</a:t>
            </a:r>
          </a:p>
        </p:txBody>
      </p:sp>
      <p:sp>
        <p:nvSpPr>
          <p:cNvPr id="3" name="Content Placeholder 2">
            <a:extLst>
              <a:ext uri="{FF2B5EF4-FFF2-40B4-BE49-F238E27FC236}">
                <a16:creationId xmlns:a16="http://schemas.microsoft.com/office/drawing/2014/main" id="{E72FC623-BA82-6C4B-8FC9-4DE3FA54331D}"/>
              </a:ext>
            </a:extLst>
          </p:cNvPr>
          <p:cNvSpPr>
            <a:spLocks noGrp="1"/>
          </p:cNvSpPr>
          <p:nvPr>
            <p:ph idx="1"/>
          </p:nvPr>
        </p:nvSpPr>
        <p:spPr>
          <a:xfrm>
            <a:off x="838200" y="1460500"/>
            <a:ext cx="10515600" cy="460375"/>
          </a:xfrm>
        </p:spPr>
        <p:txBody>
          <a:bodyPr>
            <a:normAutofit fontScale="77500" lnSpcReduction="20000"/>
          </a:bodyPr>
          <a:lstStyle/>
          <a:p>
            <a:r>
              <a:rPr lang="en-US" dirty="0"/>
              <a:t>Simple calculations are used to get neighborhood center coordinates from the JSON file.</a:t>
            </a:r>
          </a:p>
        </p:txBody>
      </p:sp>
      <p:pic>
        <p:nvPicPr>
          <p:cNvPr id="5" name="Picture 4">
            <a:extLst>
              <a:ext uri="{FF2B5EF4-FFF2-40B4-BE49-F238E27FC236}">
                <a16:creationId xmlns:a16="http://schemas.microsoft.com/office/drawing/2014/main" id="{05E1D918-9785-CD47-864B-6B723FEFAC81}"/>
              </a:ext>
            </a:extLst>
          </p:cNvPr>
          <p:cNvPicPr>
            <a:picLocks noChangeAspect="1"/>
          </p:cNvPicPr>
          <p:nvPr/>
        </p:nvPicPr>
        <p:blipFill>
          <a:blip r:embed="rId2"/>
          <a:stretch>
            <a:fillRect/>
          </a:stretch>
        </p:blipFill>
        <p:spPr>
          <a:xfrm>
            <a:off x="1181100" y="2055137"/>
            <a:ext cx="8837019" cy="4544100"/>
          </a:xfrm>
          <a:prstGeom prst="rect">
            <a:avLst/>
          </a:prstGeom>
        </p:spPr>
      </p:pic>
    </p:spTree>
    <p:extLst>
      <p:ext uri="{BB962C8B-B14F-4D97-AF65-F5344CB8AC3E}">
        <p14:creationId xmlns:p14="http://schemas.microsoft.com/office/powerpoint/2010/main" val="344627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30890-7C4E-FB44-BF2C-B61CACFBAF09}"/>
              </a:ext>
            </a:extLst>
          </p:cNvPr>
          <p:cNvSpPr>
            <a:spLocks noGrp="1"/>
          </p:cNvSpPr>
          <p:nvPr>
            <p:ph type="title"/>
          </p:nvPr>
        </p:nvSpPr>
        <p:spPr/>
        <p:txBody>
          <a:bodyPr/>
          <a:lstStyle/>
          <a:p>
            <a:r>
              <a:rPr lang="en-US" dirty="0"/>
              <a:t>Neighborhood Clustering</a:t>
            </a:r>
          </a:p>
        </p:txBody>
      </p:sp>
      <p:sp>
        <p:nvSpPr>
          <p:cNvPr id="3" name="Content Placeholder 2">
            <a:extLst>
              <a:ext uri="{FF2B5EF4-FFF2-40B4-BE49-F238E27FC236}">
                <a16:creationId xmlns:a16="http://schemas.microsoft.com/office/drawing/2014/main" id="{1F6822FC-B14F-BB40-9BB8-FE5A3699A414}"/>
              </a:ext>
            </a:extLst>
          </p:cNvPr>
          <p:cNvSpPr>
            <a:spLocks noGrp="1"/>
          </p:cNvSpPr>
          <p:nvPr>
            <p:ph idx="1"/>
          </p:nvPr>
        </p:nvSpPr>
        <p:spPr>
          <a:xfrm>
            <a:off x="838200" y="1407358"/>
            <a:ext cx="10515600" cy="890415"/>
          </a:xfrm>
        </p:spPr>
        <p:txBody>
          <a:bodyPr/>
          <a:lstStyle/>
          <a:p>
            <a:r>
              <a:rPr lang="en-US" dirty="0"/>
              <a:t>When the map scale is changed, neighborhood points will be automatically clustered.</a:t>
            </a:r>
          </a:p>
        </p:txBody>
      </p:sp>
      <p:pic>
        <p:nvPicPr>
          <p:cNvPr id="5" name="Picture 4">
            <a:extLst>
              <a:ext uri="{FF2B5EF4-FFF2-40B4-BE49-F238E27FC236}">
                <a16:creationId xmlns:a16="http://schemas.microsoft.com/office/drawing/2014/main" id="{9FCABED1-2EB5-314C-80BC-79D9CDA36156}"/>
              </a:ext>
            </a:extLst>
          </p:cNvPr>
          <p:cNvPicPr>
            <a:picLocks noChangeAspect="1"/>
          </p:cNvPicPr>
          <p:nvPr/>
        </p:nvPicPr>
        <p:blipFill>
          <a:blip r:embed="rId2"/>
          <a:stretch>
            <a:fillRect/>
          </a:stretch>
        </p:blipFill>
        <p:spPr>
          <a:xfrm>
            <a:off x="1187450" y="2209549"/>
            <a:ext cx="8481651" cy="4356036"/>
          </a:xfrm>
          <a:prstGeom prst="rect">
            <a:avLst/>
          </a:prstGeom>
        </p:spPr>
      </p:pic>
    </p:spTree>
    <p:extLst>
      <p:ext uri="{BB962C8B-B14F-4D97-AF65-F5344CB8AC3E}">
        <p14:creationId xmlns:p14="http://schemas.microsoft.com/office/powerpoint/2010/main" val="1556559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F1E2-5725-8940-BA83-74F393989F81}"/>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A2E0C662-805C-B443-B9C8-D6C62C05C06D}"/>
              </a:ext>
            </a:extLst>
          </p:cNvPr>
          <p:cNvSpPr>
            <a:spLocks noGrp="1"/>
          </p:cNvSpPr>
          <p:nvPr>
            <p:ph idx="1"/>
          </p:nvPr>
        </p:nvSpPr>
        <p:spPr/>
        <p:txBody>
          <a:bodyPr/>
          <a:lstStyle/>
          <a:p>
            <a:r>
              <a:rPr lang="en-US" dirty="0"/>
              <a:t>Foursquare is used to get nearby venues for the neighborhoods. Besides venues type and numbers, the data also shows if there's an existing Whataburger in the neighborhood. The features of different venue category characterizes each neighborhood. The features can be used to classify each neighborhood.</a:t>
            </a:r>
          </a:p>
          <a:p>
            <a:endParaRPr lang="en-US" dirty="0"/>
          </a:p>
          <a:p>
            <a:r>
              <a:rPr lang="en-US" dirty="0"/>
              <a:t>The existing </a:t>
            </a:r>
            <a:r>
              <a:rPr lang="en-US" dirty="0" err="1"/>
              <a:t>Whataburgers</a:t>
            </a:r>
            <a:r>
              <a:rPr lang="en-US" dirty="0"/>
              <a:t> are marked on the map.</a:t>
            </a:r>
          </a:p>
        </p:txBody>
      </p:sp>
    </p:spTree>
    <p:extLst>
      <p:ext uri="{BB962C8B-B14F-4D97-AF65-F5344CB8AC3E}">
        <p14:creationId xmlns:p14="http://schemas.microsoft.com/office/powerpoint/2010/main" val="3539091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2103C-7A21-6746-BBC5-17CA5D96A0F4}"/>
              </a:ext>
            </a:extLst>
          </p:cNvPr>
          <p:cNvSpPr>
            <a:spLocks noGrp="1"/>
          </p:cNvSpPr>
          <p:nvPr>
            <p:ph type="title"/>
          </p:nvPr>
        </p:nvSpPr>
        <p:spPr/>
        <p:txBody>
          <a:bodyPr/>
          <a:lstStyle/>
          <a:p>
            <a:r>
              <a:rPr lang="en-US" dirty="0"/>
              <a:t>Existing </a:t>
            </a:r>
            <a:r>
              <a:rPr lang="en-US" dirty="0" err="1"/>
              <a:t>Whataburgers</a:t>
            </a:r>
            <a:endParaRPr lang="en-US" dirty="0"/>
          </a:p>
        </p:txBody>
      </p:sp>
      <p:pic>
        <p:nvPicPr>
          <p:cNvPr id="5" name="Content Placeholder 4">
            <a:extLst>
              <a:ext uri="{FF2B5EF4-FFF2-40B4-BE49-F238E27FC236}">
                <a16:creationId xmlns:a16="http://schemas.microsoft.com/office/drawing/2014/main" id="{83B61416-7F52-764B-AFD8-D5A73C1EED27}"/>
              </a:ext>
            </a:extLst>
          </p:cNvPr>
          <p:cNvPicPr>
            <a:picLocks noGrp="1" noChangeAspect="1"/>
          </p:cNvPicPr>
          <p:nvPr>
            <p:ph idx="1"/>
          </p:nvPr>
        </p:nvPicPr>
        <p:blipFill>
          <a:blip r:embed="rId2"/>
          <a:stretch>
            <a:fillRect/>
          </a:stretch>
        </p:blipFill>
        <p:spPr>
          <a:xfrm>
            <a:off x="1822364" y="1825625"/>
            <a:ext cx="8547271" cy="4351338"/>
          </a:xfrm>
        </p:spPr>
      </p:pic>
    </p:spTree>
    <p:extLst>
      <p:ext uri="{BB962C8B-B14F-4D97-AF65-F5344CB8AC3E}">
        <p14:creationId xmlns:p14="http://schemas.microsoft.com/office/powerpoint/2010/main" val="4176050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783</Words>
  <Application>Microsoft Macintosh PowerPoint</Application>
  <PresentationFormat>Widescreen</PresentationFormat>
  <Paragraphs>59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Whataburger Prediction for  Houston Neighborhoods</vt:lpstr>
      <vt:lpstr>Introduction</vt:lpstr>
      <vt:lpstr>Data Collection and Wrangling</vt:lpstr>
      <vt:lpstr>Data Source</vt:lpstr>
      <vt:lpstr>Neighborhood Boundaries</vt:lpstr>
      <vt:lpstr>Neighborhood Centroids</vt:lpstr>
      <vt:lpstr>Neighborhood Clustering</vt:lpstr>
      <vt:lpstr>Data Acquisition</vt:lpstr>
      <vt:lpstr>Existing Whataburgers</vt:lpstr>
      <vt:lpstr>Data Pre-Processing</vt:lpstr>
      <vt:lpstr>Methodology</vt:lpstr>
      <vt:lpstr>Data Split and Classification Methods</vt:lpstr>
      <vt:lpstr>Evaluation Methods</vt:lpstr>
      <vt:lpstr>Results</vt:lpstr>
      <vt:lpstr>Comparison of Different Methods</vt:lpstr>
      <vt:lpstr>Comparison of Actual and Predicted</vt:lpstr>
      <vt:lpstr>Discussion</vt:lpstr>
      <vt:lpstr>Discussion</vt:lpstr>
      <vt:lpstr>Conclusion</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Whataburger Prediction for  Houston Neighborhoods</dc:title>
  <dc:creator>Wang, Xuesong</dc:creator>
  <cp:lastModifiedBy>Wang, Xuesong</cp:lastModifiedBy>
  <cp:revision>6</cp:revision>
  <cp:lastPrinted>2020-01-01T20:08:23Z</cp:lastPrinted>
  <dcterms:created xsi:type="dcterms:W3CDTF">2020-01-01T19:28:52Z</dcterms:created>
  <dcterms:modified xsi:type="dcterms:W3CDTF">2020-01-01T20:08:25Z</dcterms:modified>
</cp:coreProperties>
</file>